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30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787" y="440182"/>
            <a:ext cx="49307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301353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3" y="92151"/>
            <a:ext cx="8113877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787" y="440182"/>
            <a:ext cx="83292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4778" y="930300"/>
            <a:ext cx="4321175" cy="352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4MAgdriJz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databricks/a-deep-dive-into-structured-stream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1" y="269073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13" y="123538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29" y="85625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5" y="195262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5" y="244539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5" y="294129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3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6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5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8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5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59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7" y="1619456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6" y="2013826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3258044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0460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2822162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246115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2843148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8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5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5" y="3476625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180975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247650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285648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100153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341672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Batch</a:t>
            </a:r>
            <a:r>
              <a:rPr spc="-20" dirty="0">
                <a:solidFill>
                  <a:srgbClr val="006FC0"/>
                </a:solidFill>
              </a:rPr>
              <a:t> </a:t>
            </a:r>
            <a:r>
              <a:rPr dirty="0"/>
              <a:t>ETL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DataFrames</a:t>
            </a:r>
            <a:r>
              <a:rPr spc="-30" dirty="0"/>
              <a:t> </a:t>
            </a:r>
            <a:r>
              <a:rPr spc="-10" dirty="0"/>
              <a:t>(Generic)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0203" y="1025652"/>
            <a:ext cx="8045450" cy="3761740"/>
            <a:chOff x="870203" y="1025652"/>
            <a:chExt cx="8045450" cy="3761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03" y="1094531"/>
              <a:ext cx="7353300" cy="36923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43455" y="1063752"/>
              <a:ext cx="1729739" cy="3088005"/>
            </a:xfrm>
            <a:custGeom>
              <a:avLst/>
              <a:gdLst/>
              <a:ahLst/>
              <a:cxnLst/>
              <a:rect l="l" t="t" r="r" b="b"/>
              <a:pathLst>
                <a:path w="1729739" h="3088004">
                  <a:moveTo>
                    <a:pt x="982980" y="310896"/>
                  </a:moveTo>
                  <a:lnTo>
                    <a:pt x="1729740" y="310896"/>
                  </a:lnTo>
                  <a:lnTo>
                    <a:pt x="1729740" y="0"/>
                  </a:lnTo>
                  <a:lnTo>
                    <a:pt x="982980" y="0"/>
                  </a:lnTo>
                  <a:lnTo>
                    <a:pt x="982980" y="310896"/>
                  </a:lnTo>
                  <a:close/>
                </a:path>
                <a:path w="1729739" h="3088004">
                  <a:moveTo>
                    <a:pt x="0" y="3087624"/>
                  </a:moveTo>
                  <a:lnTo>
                    <a:pt x="903732" y="3087624"/>
                  </a:lnTo>
                  <a:lnTo>
                    <a:pt x="903732" y="2778252"/>
                  </a:lnTo>
                  <a:lnTo>
                    <a:pt x="0" y="2778252"/>
                  </a:lnTo>
                  <a:lnTo>
                    <a:pt x="0" y="308762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1193292"/>
              <a:ext cx="3505200" cy="399415"/>
            </a:xfrm>
            <a:custGeom>
              <a:avLst/>
              <a:gdLst/>
              <a:ahLst/>
              <a:cxnLst/>
              <a:rect l="l" t="t" r="r" b="b"/>
              <a:pathLst>
                <a:path w="3505200" h="399415">
                  <a:moveTo>
                    <a:pt x="3505200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3505200" y="399288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89828" y="1220470"/>
            <a:ext cx="17392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Read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0200" y="2715767"/>
            <a:ext cx="3505200" cy="401320"/>
          </a:xfrm>
          <a:custGeom>
            <a:avLst/>
            <a:gdLst/>
            <a:ahLst/>
            <a:cxnLst/>
            <a:rect l="l" t="t" r="r" b="b"/>
            <a:pathLst>
              <a:path w="3505200" h="401319">
                <a:moveTo>
                  <a:pt x="3505200" y="0"/>
                </a:moveTo>
                <a:lnTo>
                  <a:pt x="0" y="0"/>
                </a:lnTo>
                <a:lnTo>
                  <a:pt x="0" y="400812"/>
                </a:lnTo>
                <a:lnTo>
                  <a:pt x="3505200" y="400812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9828" y="2744216"/>
            <a:ext cx="163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SELECT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4151376"/>
            <a:ext cx="3505200" cy="708660"/>
          </a:xfrm>
          <a:custGeom>
            <a:avLst/>
            <a:gdLst/>
            <a:ahLst/>
            <a:cxnLst/>
            <a:rect l="l" t="t" r="r" b="b"/>
            <a:pathLst>
              <a:path w="3505200" h="708660">
                <a:moveTo>
                  <a:pt x="3505200" y="0"/>
                </a:moveTo>
                <a:lnTo>
                  <a:pt x="0" y="0"/>
                </a:lnTo>
                <a:lnTo>
                  <a:pt x="0" y="708660"/>
                </a:lnTo>
                <a:lnTo>
                  <a:pt x="3505200" y="70866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89828" y="4179823"/>
            <a:ext cx="2455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Write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parquet</a:t>
            </a:r>
            <a:r>
              <a:rPr sz="20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Streaming</a:t>
            </a:r>
            <a:r>
              <a:rPr spc="-15" dirty="0">
                <a:solidFill>
                  <a:srgbClr val="006FC0"/>
                </a:solidFill>
              </a:rPr>
              <a:t> </a:t>
            </a:r>
            <a:r>
              <a:rPr dirty="0"/>
              <a:t>ETL</a:t>
            </a:r>
            <a:r>
              <a:rPr spc="-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DataFrames</a:t>
            </a:r>
            <a:r>
              <a:rPr spc="-15" dirty="0"/>
              <a:t> </a:t>
            </a:r>
            <a:r>
              <a:rPr spc="-10" dirty="0"/>
              <a:t>(Generic)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07202" y="1201548"/>
            <a:ext cx="3898900" cy="3343910"/>
            <a:chOff x="1407202" y="1201548"/>
            <a:chExt cx="3898900" cy="33439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202" y="1201548"/>
              <a:ext cx="3898571" cy="33436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67127" y="1237487"/>
              <a:ext cx="2223770" cy="2760345"/>
            </a:xfrm>
            <a:custGeom>
              <a:avLst/>
              <a:gdLst/>
              <a:ahLst/>
              <a:cxnLst/>
              <a:rect l="l" t="t" r="r" b="b"/>
              <a:pathLst>
                <a:path w="2223770" h="2760345">
                  <a:moveTo>
                    <a:pt x="841248" y="310896"/>
                  </a:moveTo>
                  <a:lnTo>
                    <a:pt x="2223516" y="310896"/>
                  </a:lnTo>
                  <a:lnTo>
                    <a:pt x="2223516" y="0"/>
                  </a:lnTo>
                  <a:lnTo>
                    <a:pt x="841248" y="0"/>
                  </a:lnTo>
                  <a:lnTo>
                    <a:pt x="841248" y="310896"/>
                  </a:lnTo>
                  <a:close/>
                </a:path>
                <a:path w="2223770" h="2760345">
                  <a:moveTo>
                    <a:pt x="0" y="2759964"/>
                  </a:moveTo>
                  <a:lnTo>
                    <a:pt x="1522476" y="2759964"/>
                  </a:lnTo>
                  <a:lnTo>
                    <a:pt x="1522476" y="2449068"/>
                  </a:lnTo>
                  <a:lnTo>
                    <a:pt x="0" y="2449068"/>
                  </a:lnTo>
                  <a:lnTo>
                    <a:pt x="0" y="2759964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9828" y="1220470"/>
            <a:ext cx="17392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Read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9828" y="2579624"/>
            <a:ext cx="163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SELECT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9828" y="3805224"/>
            <a:ext cx="2455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Write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parquet</a:t>
            </a:r>
            <a:r>
              <a:rPr sz="20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Fault</a:t>
            </a:r>
            <a:r>
              <a:rPr spc="-10" dirty="0"/>
              <a:t> </a:t>
            </a:r>
            <a:r>
              <a:rPr dirty="0"/>
              <a:t>Tolerance baked into Spark</a:t>
            </a:r>
            <a:r>
              <a:rPr spc="-5" dirty="0"/>
              <a:t> </a:t>
            </a:r>
            <a:r>
              <a:rPr spc="-10" dirty="0"/>
              <a:t>Streaming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627" y="1194257"/>
            <a:ext cx="207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006FC0"/>
                </a:solidFill>
                <a:latin typeface="Century Gothic"/>
                <a:cs typeface="Century Gothic"/>
              </a:rPr>
              <a:t>1.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Checkpointing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627" y="2119706"/>
            <a:ext cx="2328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006FC0"/>
                </a:solidFill>
                <a:latin typeface="Century Gothic"/>
                <a:cs typeface="Century Gothic"/>
              </a:rPr>
              <a:t>2.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Write-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ahead</a:t>
            </a:r>
            <a:r>
              <a:rPr sz="1800" b="1" spc="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logs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9082" y="1194257"/>
            <a:ext cx="504317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Directed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Acyclic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Graph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(DAG) 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DStream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transformations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stored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reliable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storage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(along with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optional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State)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commit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offsets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627" y="2394585"/>
            <a:ext cx="806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4965" algn="l"/>
                <a:tab pos="355600" algn="l"/>
                <a:tab pos="2755900" algn="l"/>
              </a:tabLst>
            </a:pP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Idempotent</a:t>
            </a:r>
            <a:r>
              <a:rPr sz="1800" b="1" spc="-2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entury Gothic"/>
                <a:cs typeface="Century Gothic"/>
              </a:rPr>
              <a:t>sinks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Writes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once,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even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sent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multiple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Replayable</a:t>
            </a:r>
            <a:r>
              <a:rPr sz="1800" b="1" spc="-20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data</a:t>
            </a:r>
            <a:r>
              <a:rPr sz="1800" b="1" spc="-35" dirty="0">
                <a:solidFill>
                  <a:srgbClr val="006FC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sources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8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Job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allowed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poll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again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2206" y="3652646"/>
            <a:ext cx="3780790" cy="459740"/>
            <a:chOff x="132206" y="3652646"/>
            <a:chExt cx="3780790" cy="4597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" y="3662171"/>
              <a:ext cx="3761232" cy="4404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969" y="3657409"/>
              <a:ext cx="3771265" cy="450215"/>
            </a:xfrm>
            <a:custGeom>
              <a:avLst/>
              <a:gdLst/>
              <a:ahLst/>
              <a:cxnLst/>
              <a:rect l="l" t="t" r="r" b="b"/>
              <a:pathLst>
                <a:path w="3771265" h="450214">
                  <a:moveTo>
                    <a:pt x="0" y="449960"/>
                  </a:moveTo>
                  <a:lnTo>
                    <a:pt x="3770757" y="449960"/>
                  </a:lnTo>
                  <a:lnTo>
                    <a:pt x="3770757" y="0"/>
                  </a:lnTo>
                  <a:lnTo>
                    <a:pt x="0" y="0"/>
                  </a:lnTo>
                  <a:lnTo>
                    <a:pt x="0" y="4499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2206" y="4172330"/>
            <a:ext cx="8879840" cy="750570"/>
            <a:chOff x="132206" y="4172330"/>
            <a:chExt cx="8879840" cy="75057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23" y="4241571"/>
              <a:ext cx="8778493" cy="6270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969" y="4177093"/>
              <a:ext cx="8870315" cy="741045"/>
            </a:xfrm>
            <a:custGeom>
              <a:avLst/>
              <a:gdLst/>
              <a:ahLst/>
              <a:cxnLst/>
              <a:rect l="l" t="t" r="r" b="b"/>
              <a:pathLst>
                <a:path w="8870315" h="741045">
                  <a:moveTo>
                    <a:pt x="0" y="741045"/>
                  </a:moveTo>
                  <a:lnTo>
                    <a:pt x="8870061" y="741045"/>
                  </a:lnTo>
                  <a:lnTo>
                    <a:pt x="8870061" y="0"/>
                  </a:lnTo>
                  <a:lnTo>
                    <a:pt x="0" y="0"/>
                  </a:lnTo>
                  <a:lnTo>
                    <a:pt x="0" y="7410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9081" y="4549901"/>
              <a:ext cx="694690" cy="327660"/>
            </a:xfrm>
            <a:custGeom>
              <a:avLst/>
              <a:gdLst/>
              <a:ahLst/>
              <a:cxnLst/>
              <a:rect l="l" t="t" r="r" b="b"/>
              <a:pathLst>
                <a:path w="694689" h="327660">
                  <a:moveTo>
                    <a:pt x="10667" y="0"/>
                  </a:moveTo>
                  <a:lnTo>
                    <a:pt x="694181" y="0"/>
                  </a:lnTo>
                </a:path>
                <a:path w="694689" h="327660">
                  <a:moveTo>
                    <a:pt x="10667" y="163068"/>
                  </a:moveTo>
                  <a:lnTo>
                    <a:pt x="694181" y="163068"/>
                  </a:lnTo>
                </a:path>
                <a:path w="694689" h="327660">
                  <a:moveTo>
                    <a:pt x="0" y="327660"/>
                  </a:moveTo>
                  <a:lnTo>
                    <a:pt x="683513" y="32766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Structured</a:t>
            </a:r>
            <a:r>
              <a:rPr spc="-45" dirty="0"/>
              <a:t> </a:t>
            </a:r>
            <a:r>
              <a:rPr dirty="0"/>
              <a:t>Streaming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440" y="1162558"/>
            <a:ext cx="1066800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ts val="2105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Input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  <a:p>
            <a:pPr marL="243840" indent="-231775">
              <a:lnSpc>
                <a:spcPts val="205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Query:</a:t>
            </a:r>
            <a:endParaRPr sz="1800">
              <a:latin typeface="Century Gothic"/>
              <a:cs typeface="Century Gothic"/>
            </a:endParaRPr>
          </a:p>
          <a:p>
            <a:pPr marL="243840" indent="-231775">
              <a:lnSpc>
                <a:spcPts val="2105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993300"/>
                </a:solidFill>
                <a:latin typeface="Century Gothic"/>
                <a:cs typeface="Century Gothic"/>
              </a:rPr>
              <a:t>Trigger: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494" y="1162558"/>
            <a:ext cx="6427470" cy="1864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637030">
              <a:lnSpc>
                <a:spcPts val="2050"/>
              </a:lnSpc>
              <a:spcBef>
                <a:spcPts val="26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 source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Append-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only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Dataset/DataFrame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Operations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How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frequently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check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Input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(optionally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configured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Output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Final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updated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interval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(implicit)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Which part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write to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sink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endParaRPr sz="1800">
              <a:latin typeface="Century Gothic"/>
              <a:cs typeface="Century Gothic"/>
            </a:endParaRPr>
          </a:p>
          <a:p>
            <a:pPr marL="927100">
              <a:lnSpc>
                <a:spcPts val="2105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complete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append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update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440" y="2205354"/>
            <a:ext cx="107632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ts val="2105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993300"/>
                </a:solidFill>
                <a:latin typeface="Century Gothic"/>
                <a:cs typeface="Century Gothic"/>
              </a:rPr>
              <a:t>Result:</a:t>
            </a:r>
            <a:endParaRPr sz="1800">
              <a:latin typeface="Century Gothic"/>
              <a:cs typeface="Century Gothic"/>
            </a:endParaRPr>
          </a:p>
          <a:p>
            <a:pPr marL="243840" indent="-231775">
              <a:lnSpc>
                <a:spcPts val="2105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Output: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891" y="1225296"/>
            <a:ext cx="228600" cy="1646555"/>
          </a:xfrm>
          <a:custGeom>
            <a:avLst/>
            <a:gdLst/>
            <a:ahLst/>
            <a:cxnLst/>
            <a:rect l="l" t="t" r="r" b="b"/>
            <a:pathLst>
              <a:path w="228600" h="1646555">
                <a:moveTo>
                  <a:pt x="76200" y="1417954"/>
                </a:moveTo>
                <a:lnTo>
                  <a:pt x="0" y="1417954"/>
                </a:lnTo>
                <a:lnTo>
                  <a:pt x="114300" y="1646554"/>
                </a:lnTo>
                <a:lnTo>
                  <a:pt x="209550" y="1456054"/>
                </a:lnTo>
                <a:lnTo>
                  <a:pt x="76200" y="1456054"/>
                </a:lnTo>
                <a:lnTo>
                  <a:pt x="76200" y="1417954"/>
                </a:lnTo>
                <a:close/>
              </a:path>
              <a:path w="228600" h="1646555">
                <a:moveTo>
                  <a:pt x="152400" y="0"/>
                </a:moveTo>
                <a:lnTo>
                  <a:pt x="76200" y="0"/>
                </a:lnTo>
                <a:lnTo>
                  <a:pt x="76200" y="1456054"/>
                </a:lnTo>
                <a:lnTo>
                  <a:pt x="152400" y="1456054"/>
                </a:lnTo>
                <a:lnTo>
                  <a:pt x="152400" y="0"/>
                </a:lnTo>
                <a:close/>
              </a:path>
              <a:path w="228600" h="1646555">
                <a:moveTo>
                  <a:pt x="228600" y="1417954"/>
                </a:moveTo>
                <a:lnTo>
                  <a:pt x="152400" y="1417954"/>
                </a:lnTo>
                <a:lnTo>
                  <a:pt x="152400" y="1456054"/>
                </a:lnTo>
                <a:lnTo>
                  <a:pt x="209550" y="1456054"/>
                </a:lnTo>
                <a:lnTo>
                  <a:pt x="228600" y="141795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Structured</a:t>
            </a:r>
            <a:r>
              <a:rPr spc="-70" dirty="0"/>
              <a:t> </a:t>
            </a:r>
            <a:r>
              <a:rPr spc="-10" dirty="0"/>
              <a:t>Streaming</a:t>
            </a:r>
          </a:p>
          <a:p>
            <a:pPr marL="408940" lvl="1" indent="-22669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Batch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versus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1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Comparison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other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engines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Structured</a:t>
            </a:r>
            <a:r>
              <a:rPr b="1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r>
              <a:rPr b="1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functions</a:t>
            </a:r>
          </a:p>
          <a:p>
            <a:pPr marL="408940" lvl="1" indent="-226695">
              <a:lnSpc>
                <a:spcPts val="187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read.stream()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write.stream()</a:t>
            </a:r>
            <a:r>
              <a:rPr sz="1600"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arguments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25"/>
              </a:lnSpc>
              <a:buFont typeface="Arial"/>
              <a:buChar char="•"/>
              <a:tabLst>
                <a:tab pos="58610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format()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70"/>
              </a:lnSpc>
              <a:buFont typeface="Arial"/>
              <a:buChar char="•"/>
              <a:tabLst>
                <a:tab pos="58610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0" dirty="0">
                <a:solidFill>
                  <a:srgbClr val="000000"/>
                </a:solidFill>
              </a:rPr>
              <a:t>Hands-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labs</a:t>
            </a:r>
          </a:p>
          <a:p>
            <a:pPr marL="408940" lvl="1" indent="-226695">
              <a:lnSpc>
                <a:spcPts val="1875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Socket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streaming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Batch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Micro-</a:t>
            </a:r>
            <a:r>
              <a:rPr sz="1600" spc="-20" dirty="0">
                <a:latin typeface="Century Gothic"/>
                <a:cs typeface="Century Gothic"/>
              </a:rPr>
              <a:t>Batch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Windowed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6679"/>
            <a:ext cx="9144000" cy="812800"/>
            <a:chOff x="0" y="106679"/>
            <a:chExt cx="9144000" cy="81280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7"/>
              <a:ext cx="472440" cy="76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6114" y="143128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7506" y="125729"/>
              <a:ext cx="472440" cy="220979"/>
            </a:xfrm>
            <a:custGeom>
              <a:avLst/>
              <a:gdLst/>
              <a:ahLst/>
              <a:cxnLst/>
              <a:rect l="l" t="t" r="r" b="b"/>
              <a:pathLst>
                <a:path w="472440" h="220979">
                  <a:moveTo>
                    <a:pt x="0" y="220979"/>
                  </a:moveTo>
                  <a:lnTo>
                    <a:pt x="472440" y="220979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Input</a:t>
            </a:r>
            <a:r>
              <a:rPr dirty="0"/>
              <a:t>: </a:t>
            </a:r>
            <a:r>
              <a:rPr dirty="0">
                <a:solidFill>
                  <a:srgbClr val="FF0000"/>
                </a:solidFill>
              </a:rPr>
              <a:t>readStream() </a:t>
            </a:r>
            <a:r>
              <a:rPr dirty="0"/>
              <a:t>Data</a:t>
            </a:r>
            <a:r>
              <a:rPr spc="10" dirty="0"/>
              <a:t> </a:t>
            </a:r>
            <a:r>
              <a:rPr spc="-10" dirty="0"/>
              <a:t>Sources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039" y="969009"/>
            <a:ext cx="8601710" cy="6242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02260" marR="5080" indent="-289560">
              <a:lnSpc>
                <a:spcPct val="90100"/>
              </a:lnSpc>
              <a:spcBef>
                <a:spcPts val="270"/>
              </a:spcBef>
              <a:tabLst>
                <a:tab pos="301625" algn="l"/>
              </a:tabLst>
            </a:pP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1.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	File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source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Reads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files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written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directory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stream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data.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Supported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formats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text,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csv,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json,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parquet.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must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atomically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placed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directory,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most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systems,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 achieved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move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operations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039" y="2313254"/>
            <a:ext cx="839343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  <a:tabLst>
                <a:tab pos="301625" algn="l"/>
              </a:tabLst>
            </a:pP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2.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	Kafka</a:t>
            </a:r>
            <a:r>
              <a:rPr sz="1400" b="1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source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Poll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Kafka.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It’s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compatible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Kafka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broker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versions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0.10.0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higher.</a:t>
            </a:r>
            <a:endParaRPr sz="1400">
              <a:latin typeface="Century Gothic"/>
              <a:cs typeface="Century Gothic"/>
            </a:endParaRPr>
          </a:p>
          <a:p>
            <a:pPr marL="302260">
              <a:lnSpc>
                <a:spcPts val="1595"/>
              </a:lnSpc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See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Kafka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Integration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Guide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details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039" y="3658361"/>
            <a:ext cx="848741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2260" marR="5080" indent="-289560">
              <a:lnSpc>
                <a:spcPts val="1510"/>
              </a:lnSpc>
              <a:spcBef>
                <a:spcPts val="295"/>
              </a:spcBef>
              <a:tabLst>
                <a:tab pos="301625" algn="l"/>
              </a:tabLst>
            </a:pP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3.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	Socket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source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(for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testing)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Reads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UTF8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text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socket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connection.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listening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server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socket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at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Driver.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testing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(does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provide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end-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to-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end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fault-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tolerance)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888" y="4145279"/>
            <a:ext cx="741172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92710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lines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spark.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format("socket").option("host",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"localhost").option("port",</a:t>
            </a:r>
            <a:r>
              <a:rPr sz="1400" b="1" spc="-22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9999).load()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888" y="1652016"/>
            <a:ext cx="8179434" cy="52451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20574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wordsDF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0" dirty="0">
                <a:latin typeface="Courier New"/>
                <a:cs typeface="Courier New"/>
              </a:rPr>
              <a:t>= </a:t>
            </a:r>
            <a:r>
              <a:rPr sz="1400" b="1" spc="-10" dirty="0">
                <a:latin typeface="Courier New"/>
                <a:cs typeface="Courier New"/>
              </a:rPr>
              <a:t>spark.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schema(customSchema).json("/user/zeppelin/live_stream2/")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888" y="2798064"/>
            <a:ext cx="8179434" cy="73787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ds1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spark</a:t>
            </a:r>
            <a:endParaRPr sz="1400">
              <a:latin typeface="Courier New"/>
              <a:cs typeface="Courier New"/>
            </a:endParaRPr>
          </a:p>
          <a:p>
            <a:pPr marL="90805" marR="116268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format("kafka").option("kafka.bootstrap.servers",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"host1:port1,host2:port2")</a:t>
            </a:r>
            <a:r>
              <a:rPr sz="1400" b="1" spc="-14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.option("subscribe",</a:t>
            </a:r>
            <a:r>
              <a:rPr sz="1400" b="1" spc="-14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"topic1")</a:t>
            </a:r>
            <a:r>
              <a:rPr sz="1400" b="1" spc="-13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.load()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7722" y="4764735"/>
            <a:ext cx="4474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stream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treated as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Unbounded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6679"/>
            <a:ext cx="9144000" cy="812800"/>
            <a:chOff x="0" y="106679"/>
            <a:chExt cx="9144000" cy="81280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7"/>
              <a:ext cx="472440" cy="76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6114" y="143128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7506" y="125729"/>
              <a:ext cx="472440" cy="220979"/>
            </a:xfrm>
            <a:custGeom>
              <a:avLst/>
              <a:gdLst/>
              <a:ahLst/>
              <a:cxnLst/>
              <a:rect l="l" t="t" r="r" b="b"/>
              <a:pathLst>
                <a:path w="472440" h="220979">
                  <a:moveTo>
                    <a:pt x="0" y="220979"/>
                  </a:moveTo>
                  <a:lnTo>
                    <a:pt x="472440" y="220979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Input</a:t>
            </a:r>
            <a:r>
              <a:rPr dirty="0"/>
              <a:t>:</a:t>
            </a:r>
            <a:r>
              <a:rPr spc="5" dirty="0"/>
              <a:t> </a:t>
            </a:r>
            <a:r>
              <a:rPr dirty="0">
                <a:solidFill>
                  <a:srgbClr val="FF0000"/>
                </a:solidFill>
              </a:rPr>
              <a:t>readStream()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0" dirty="0"/>
              <a:t>Transformations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63011" y="1926335"/>
            <a:ext cx="3625850" cy="134302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spark.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readStream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&lt;insert</a:t>
            </a:r>
            <a:r>
              <a:rPr sz="1800" spc="-1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input</a:t>
            </a:r>
            <a:r>
              <a:rPr sz="1800" spc="-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configuration&gt;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filter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(col("action")</a:t>
            </a:r>
            <a:r>
              <a:rPr sz="1800" spc="-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93838"/>
                </a:solidFill>
                <a:latin typeface="Arial"/>
                <a:cs typeface="Arial"/>
              </a:rPr>
              <a:t>==</a:t>
            </a:r>
            <a:r>
              <a:rPr sz="1800" spc="-5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"close")</a:t>
            </a:r>
            <a:endParaRPr sz="180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groupBy</a:t>
            </a:r>
            <a:r>
              <a:rPr sz="1800" spc="-10" dirty="0">
                <a:solidFill>
                  <a:srgbClr val="393838"/>
                </a:solidFill>
                <a:latin typeface="Arial"/>
                <a:cs typeface="Arial"/>
              </a:rPr>
              <a:t>("provider".count()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67" y="1275410"/>
            <a:ext cx="83121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Once</a:t>
            </a:r>
            <a:r>
              <a:rPr sz="1400" spc="-5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</a:t>
            </a:r>
            <a:r>
              <a:rPr sz="1400" spc="-2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have</a:t>
            </a:r>
            <a:r>
              <a:rPr sz="1400" spc="-2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defined</a:t>
            </a:r>
            <a:r>
              <a:rPr sz="1400" spc="-3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the</a:t>
            </a:r>
            <a:r>
              <a:rPr sz="1400" spc="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1D1F21"/>
                </a:solidFill>
                <a:latin typeface="Century Gothic"/>
                <a:cs typeface="Century Gothic"/>
              </a:rPr>
              <a:t>readStream</a:t>
            </a:r>
            <a:r>
              <a:rPr sz="1400" b="1" spc="-1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input</a:t>
            </a:r>
            <a:r>
              <a:rPr sz="1400" spc="-4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configuration,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</a:t>
            </a:r>
            <a:r>
              <a:rPr sz="1400" spc="-3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can</a:t>
            </a:r>
            <a:r>
              <a:rPr sz="1400" spc="-1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code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your</a:t>
            </a:r>
            <a:r>
              <a:rPr sz="1400" spc="-2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Transformations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8366"/>
            <a:ext cx="9144000" cy="781050"/>
            <a:chOff x="0" y="138366"/>
            <a:chExt cx="9144000" cy="781050"/>
          </a:xfrm>
        </p:grpSpPr>
        <p:sp>
          <p:nvSpPr>
            <p:cNvPr id="4" name="object 4"/>
            <p:cNvSpPr/>
            <p:nvPr/>
          </p:nvSpPr>
          <p:spPr>
            <a:xfrm>
              <a:off x="0" y="88696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8842" y="427481"/>
              <a:ext cx="471170" cy="220979"/>
            </a:xfrm>
            <a:custGeom>
              <a:avLst/>
              <a:gdLst/>
              <a:ahLst/>
              <a:cxnLst/>
              <a:rect l="l" t="t" r="r" b="b"/>
              <a:pathLst>
                <a:path w="471170" h="220979">
                  <a:moveTo>
                    <a:pt x="0" y="220979"/>
                  </a:moveTo>
                  <a:lnTo>
                    <a:pt x="470916" y="220979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Trigger</a:t>
            </a:r>
            <a:r>
              <a:rPr spc="-10" dirty="0"/>
              <a:t> </a:t>
            </a:r>
            <a:r>
              <a:rPr dirty="0"/>
              <a:t>Types (How often to product</a:t>
            </a:r>
            <a:r>
              <a:rPr spc="-10" dirty="0"/>
              <a:t> Results)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0161" y="1176350"/>
            <a:ext cx="7743825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B3B3A"/>
                </a:solidFill>
                <a:latin typeface="Tahoma"/>
                <a:cs typeface="Tahoma"/>
              </a:rPr>
              <a:t>Default</a:t>
            </a:r>
            <a:endParaRPr sz="1800">
              <a:latin typeface="Tahoma"/>
              <a:cs typeface="Tahoma"/>
            </a:endParaRPr>
          </a:p>
          <a:p>
            <a:pPr marL="12700" marR="3289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Process</a:t>
            </a:r>
            <a:r>
              <a:rPr sz="1800" spc="-16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each</a:t>
            </a:r>
            <a:r>
              <a:rPr sz="1800" spc="-114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micro-batch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as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soon</a:t>
            </a:r>
            <a:r>
              <a:rPr sz="1800" spc="-14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as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previous</a:t>
            </a:r>
            <a:r>
              <a:rPr sz="1800" spc="-16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one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has</a:t>
            </a:r>
            <a:r>
              <a:rPr sz="1800" spc="-1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been</a:t>
            </a:r>
            <a:r>
              <a:rPr sz="1800" spc="-114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processed </a:t>
            </a:r>
            <a:r>
              <a:rPr sz="1800" spc="-60" dirty="0">
                <a:solidFill>
                  <a:srgbClr val="3B3B3A"/>
                </a:solidFill>
                <a:latin typeface="Tahoma"/>
                <a:cs typeface="Tahoma"/>
              </a:rPr>
              <a:t>(500</a:t>
            </a:r>
            <a:r>
              <a:rPr sz="1800" spc="-1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ms</a:t>
            </a:r>
            <a:r>
              <a:rPr sz="1800" spc="-1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3B3B3A"/>
                </a:solidFill>
                <a:latin typeface="Tahoma"/>
                <a:cs typeface="Tahoma"/>
              </a:rPr>
              <a:t>(1/2</a:t>
            </a:r>
            <a:r>
              <a:rPr sz="1800" spc="-1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Tahoma"/>
                <a:cs typeface="Tahoma"/>
              </a:rPr>
              <a:t>second)</a:t>
            </a:r>
            <a:r>
              <a:rPr sz="1800" spc="-1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since</a:t>
            </a:r>
            <a:r>
              <a:rPr sz="1800" spc="-15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3B3B3A"/>
                </a:solidFill>
                <a:latin typeface="Tahoma"/>
                <a:cs typeface="Tahoma"/>
              </a:rPr>
              <a:t>DB</a:t>
            </a:r>
            <a:r>
              <a:rPr sz="1800" spc="-1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Tahoma"/>
                <a:cs typeface="Tahoma"/>
              </a:rPr>
              <a:t>8.0)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spc="-105" dirty="0">
                <a:solidFill>
                  <a:srgbClr val="3B3B3A"/>
                </a:solidFill>
                <a:latin typeface="Tahoma"/>
                <a:cs typeface="Tahoma"/>
              </a:rPr>
              <a:t>Fixed</a:t>
            </a:r>
            <a:r>
              <a:rPr sz="1800" b="1" spc="-1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Tahoma"/>
                <a:cs typeface="Tahoma"/>
              </a:rPr>
              <a:t>interval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Micro-batch</a:t>
            </a:r>
            <a:r>
              <a:rPr sz="1800" spc="-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processing</a:t>
            </a:r>
            <a:r>
              <a:rPr sz="1800" spc="-8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kicked</a:t>
            </a:r>
            <a:r>
              <a:rPr sz="1800" spc="-5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off</a:t>
            </a:r>
            <a:r>
              <a:rPr sz="1800" spc="-6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at</a:t>
            </a:r>
            <a:r>
              <a:rPr sz="1800" spc="-6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user-specified</a:t>
            </a:r>
            <a:r>
              <a:rPr sz="1800" spc="-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interval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spc="-155" dirty="0">
                <a:solidFill>
                  <a:srgbClr val="3B3B3A"/>
                </a:solidFill>
                <a:latin typeface="Tahoma"/>
                <a:cs typeface="Tahoma"/>
              </a:rPr>
              <a:t>One-</a:t>
            </a:r>
            <a:r>
              <a:rPr sz="1800" b="1" spc="-20" dirty="0">
                <a:solidFill>
                  <a:srgbClr val="3B3B3A"/>
                </a:solidFill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Process</a:t>
            </a:r>
            <a:r>
              <a:rPr sz="1800" spc="-16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available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data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as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3B3B3A"/>
                </a:solidFill>
                <a:latin typeface="Tahoma"/>
                <a:cs typeface="Tahoma"/>
              </a:rPr>
              <a:t>a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single</a:t>
            </a:r>
            <a:r>
              <a:rPr sz="1800" spc="-1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micro-batch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3B3B3A"/>
                </a:solidFill>
                <a:latin typeface="Tahoma"/>
                <a:cs typeface="Tahoma"/>
              </a:rPr>
              <a:t>and</a:t>
            </a:r>
            <a:r>
              <a:rPr sz="1800" spc="-1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then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automatically</a:t>
            </a:r>
            <a:r>
              <a:rPr sz="1800" spc="-18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Tahoma"/>
                <a:cs typeface="Tahoma"/>
              </a:rPr>
              <a:t>stop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query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b="1" spc="-125" dirty="0">
                <a:solidFill>
                  <a:srgbClr val="3B3B3A"/>
                </a:solidFill>
                <a:latin typeface="Tahoma"/>
                <a:cs typeface="Tahoma"/>
              </a:rPr>
              <a:t>Continuous</a:t>
            </a:r>
            <a:r>
              <a:rPr sz="1800" b="1" spc="-114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Tahoma"/>
                <a:cs typeface="Tahoma"/>
              </a:rPr>
              <a:t>Processing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Long-</a:t>
            </a:r>
            <a:r>
              <a:rPr sz="1800" spc="-25" dirty="0">
                <a:solidFill>
                  <a:srgbClr val="3B3B3A"/>
                </a:solidFill>
                <a:latin typeface="Tahoma"/>
                <a:cs typeface="Tahoma"/>
              </a:rPr>
              <a:t>running</a:t>
            </a:r>
            <a:r>
              <a:rPr sz="1800" spc="-114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tasks</a:t>
            </a:r>
            <a:r>
              <a:rPr sz="1800" spc="-16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that</a:t>
            </a:r>
            <a:r>
              <a:rPr sz="1800" spc="-1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continuously</a:t>
            </a:r>
            <a:r>
              <a:rPr sz="1800" spc="-17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Tahoma"/>
                <a:cs typeface="Tahoma"/>
              </a:rPr>
              <a:t>read,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process,</a:t>
            </a:r>
            <a:r>
              <a:rPr sz="1800" spc="-18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3B3B3A"/>
                </a:solidFill>
                <a:latin typeface="Tahoma"/>
                <a:cs typeface="Tahoma"/>
              </a:rPr>
              <a:t>and</a:t>
            </a:r>
            <a:r>
              <a:rPr sz="1800" spc="-1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write</a:t>
            </a:r>
            <a:r>
              <a:rPr sz="1800" spc="-1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data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as</a:t>
            </a:r>
            <a:r>
              <a:rPr sz="1800" spc="-1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Tahoma"/>
                <a:cs typeface="Tahoma"/>
              </a:rPr>
              <a:t>soon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Tahoma"/>
                <a:cs typeface="Tahoma"/>
              </a:rPr>
              <a:t>events</a:t>
            </a:r>
            <a:r>
              <a:rPr sz="1800" spc="-17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are</a:t>
            </a:r>
            <a:r>
              <a:rPr sz="1800" spc="-18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Tahoma"/>
                <a:cs typeface="Tahoma"/>
              </a:rPr>
              <a:t>available</a:t>
            </a:r>
            <a:r>
              <a:rPr sz="1800" spc="-15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800" i="1" spc="-125" dirty="0">
                <a:solidFill>
                  <a:srgbClr val="3B3B3A"/>
                </a:solidFill>
                <a:latin typeface="Lucida Sans"/>
                <a:cs typeface="Lucida Sans"/>
              </a:rPr>
              <a:t>experimental,</a:t>
            </a:r>
            <a:r>
              <a:rPr sz="1800" i="1" spc="-200" dirty="0">
                <a:solidFill>
                  <a:srgbClr val="3B3B3A"/>
                </a:solidFill>
                <a:latin typeface="Lucida Sans"/>
                <a:cs typeface="Lucida Sans"/>
              </a:rPr>
              <a:t> </a:t>
            </a:r>
            <a:r>
              <a:rPr sz="1800" i="1" spc="-140" dirty="0">
                <a:solidFill>
                  <a:srgbClr val="3B3B3A"/>
                </a:solidFill>
                <a:latin typeface="Lucida Sans"/>
                <a:cs typeface="Lucida Sans"/>
              </a:rPr>
              <a:t>Spark</a:t>
            </a:r>
            <a:r>
              <a:rPr sz="1800" i="1" spc="-185" dirty="0">
                <a:solidFill>
                  <a:srgbClr val="3B3B3A"/>
                </a:solidFill>
                <a:latin typeface="Lucida Sans"/>
                <a:cs typeface="Lucida Sans"/>
              </a:rPr>
              <a:t> </a:t>
            </a:r>
            <a:r>
              <a:rPr sz="1800" i="1" spc="-20" dirty="0">
                <a:solidFill>
                  <a:srgbClr val="3B3B3A"/>
                </a:solidFill>
                <a:latin typeface="Lucida Sans"/>
                <a:cs typeface="Lucida Sans"/>
              </a:rPr>
              <a:t>2.3+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583247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Output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Starting</a:t>
            </a:r>
            <a:r>
              <a:rPr spc="-10" dirty="0"/>
              <a:t> </a:t>
            </a:r>
            <a:r>
              <a:rPr dirty="0"/>
              <a:t>a Streaming</a:t>
            </a:r>
            <a:r>
              <a:rPr spc="-10" dirty="0"/>
              <a:t> </a:t>
            </a:r>
            <a:r>
              <a:rPr dirty="0"/>
              <a:t>Query</a:t>
            </a:r>
            <a:r>
              <a:rPr spc="-25" dirty="0"/>
              <a:t> </a:t>
            </a:r>
            <a:r>
              <a:rPr spc="-20" dirty="0"/>
              <a:t>with</a:t>
            </a:r>
          </a:p>
          <a:p>
            <a:pPr marL="1841500">
              <a:lnSpc>
                <a:spcPts val="2810"/>
              </a:lnSpc>
            </a:pPr>
            <a:r>
              <a:rPr spc="-10" dirty="0">
                <a:solidFill>
                  <a:srgbClr val="FF0000"/>
                </a:solidFill>
              </a:rPr>
              <a:t>writeStream().start()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4027" y="3918203"/>
            <a:ext cx="8415655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DF1.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</a:t>
            </a:r>
            <a:r>
              <a:rPr sz="1400" b="1" spc="-10" dirty="0">
                <a:latin typeface="Courier New"/>
                <a:cs typeface="Courier New"/>
              </a:rPr>
              <a:t>("parquet").option("path","/user/stream3/")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option</a:t>
            </a:r>
            <a:r>
              <a:rPr sz="1400" b="1" spc="-10" dirty="0">
                <a:latin typeface="Courier New"/>
                <a:cs typeface="Courier New"/>
              </a:rPr>
              <a:t>("checkpointLocation",</a:t>
            </a:r>
            <a:r>
              <a:rPr sz="1400" b="1" spc="6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"/user/zeppelin/chkpnt3").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980313"/>
            <a:ext cx="8538210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03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Once</a:t>
            </a:r>
            <a:r>
              <a:rPr sz="1400" spc="-5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</a:t>
            </a:r>
            <a:r>
              <a:rPr sz="1400" spc="-2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have</a:t>
            </a:r>
            <a:r>
              <a:rPr sz="1400" spc="-3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defined</a:t>
            </a:r>
            <a:r>
              <a:rPr sz="1400" spc="-3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final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DataFrame/Dataset,</a:t>
            </a:r>
            <a:r>
              <a:rPr sz="1400" spc="-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all</a:t>
            </a:r>
            <a:r>
              <a:rPr sz="1400" spc="-3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that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left</a:t>
            </a:r>
            <a:r>
              <a:rPr sz="1400" spc="-3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for</a:t>
            </a:r>
            <a:r>
              <a:rPr sz="1400" spc="-3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</a:t>
            </a:r>
            <a:r>
              <a:rPr sz="1400" spc="-3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to</a:t>
            </a:r>
            <a:r>
              <a:rPr sz="1400" spc="-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start</a:t>
            </a:r>
            <a:r>
              <a:rPr sz="1400" spc="-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the 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streaming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computation.</a:t>
            </a:r>
            <a:r>
              <a:rPr sz="1400" spc="-6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This</a:t>
            </a:r>
            <a:r>
              <a:rPr sz="1400" spc="-4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accomplished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through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writeStream().</a:t>
            </a:r>
            <a:r>
              <a:rPr sz="14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You</a:t>
            </a:r>
            <a:r>
              <a:rPr sz="1400" spc="-5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will</a:t>
            </a:r>
            <a:r>
              <a:rPr sz="1400" spc="-5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specify</a:t>
            </a:r>
            <a:r>
              <a:rPr sz="1400" spc="-2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one</a:t>
            </a:r>
            <a:r>
              <a:rPr sz="1400" spc="-4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or</a:t>
            </a:r>
            <a:r>
              <a:rPr sz="1400" spc="-15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more</a:t>
            </a:r>
            <a:r>
              <a:rPr sz="1400" spc="-3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1D1F21"/>
                </a:solidFill>
                <a:latin typeface="Century Gothic"/>
                <a:cs typeface="Century Gothic"/>
              </a:rPr>
              <a:t>of</a:t>
            </a:r>
            <a:r>
              <a:rPr sz="1400" spc="-30" dirty="0">
                <a:solidFill>
                  <a:srgbClr val="1D1F21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1D1F21"/>
                </a:solidFill>
                <a:latin typeface="Century Gothic"/>
                <a:cs typeface="Century Gothic"/>
              </a:rPr>
              <a:t>following: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Details</a:t>
            </a:r>
            <a:r>
              <a:rPr sz="1400" spc="-6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output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sink</a:t>
            </a:r>
            <a:r>
              <a:rPr sz="1400" i="1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400" i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format,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location,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etc.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Output</a:t>
            </a:r>
            <a:r>
              <a:rPr sz="14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mode:</a:t>
            </a:r>
            <a:r>
              <a:rPr sz="14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Specify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gets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written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sink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Query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name: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Optionally,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specify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unique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name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identification</a:t>
            </a:r>
            <a:endParaRPr sz="1400">
              <a:latin typeface="Century Gothic"/>
              <a:cs typeface="Century Gothic"/>
            </a:endParaRPr>
          </a:p>
          <a:p>
            <a:pPr marL="354965" marR="129539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Trigger</a:t>
            </a:r>
            <a:r>
              <a:rPr sz="1400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interval:</a:t>
            </a:r>
            <a:r>
              <a:rPr sz="14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Optionally,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specify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interval.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specified,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system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check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for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availability</a:t>
            </a:r>
            <a:r>
              <a:rPr sz="14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 as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soon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previous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completes</a:t>
            </a:r>
            <a:endParaRPr sz="1400">
              <a:latin typeface="Century Gothic"/>
              <a:cs typeface="Century Gothic"/>
            </a:endParaRPr>
          </a:p>
          <a:p>
            <a:pPr marL="354965" marR="5080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Checkpoint</a:t>
            </a:r>
            <a:r>
              <a:rPr sz="1400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location: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some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sinks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end-to-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end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fault-tolerance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be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guaranteed,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specify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location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system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write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checkpoint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information.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This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should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directory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HDFS-compatible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fault-tolerant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system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027" y="3290315"/>
            <a:ext cx="8415655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DF1.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</a:t>
            </a:r>
            <a:r>
              <a:rPr sz="1400" b="1" spc="-10" dirty="0">
                <a:latin typeface="Courier New"/>
                <a:cs typeface="Courier New"/>
              </a:rPr>
              <a:t>("memory").queryName("view_1")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</a:t>
            </a:r>
            <a:r>
              <a:rPr sz="1400" b="1" spc="-10" dirty="0">
                <a:latin typeface="Courier New"/>
                <a:cs typeface="Courier New"/>
              </a:rPr>
              <a:t>("complete").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027" y="4558284"/>
            <a:ext cx="8415655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DF1.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trigger</a:t>
            </a:r>
            <a:r>
              <a:rPr sz="1400" b="1" spc="-10" dirty="0">
                <a:latin typeface="Courier New"/>
                <a:cs typeface="Courier New"/>
              </a:rPr>
              <a:t>(processingTime="10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seconds")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.outputMode</a:t>
            </a:r>
            <a:r>
              <a:rPr sz="1400" b="1" spc="-10" dirty="0">
                <a:latin typeface="Courier New"/>
                <a:cs typeface="Courier New"/>
              </a:rPr>
              <a:t>("complete").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</a:t>
            </a:r>
            <a:r>
              <a:rPr sz="1400" b="1" spc="-10" dirty="0">
                <a:latin typeface="Courier New"/>
                <a:cs typeface="Courier New"/>
              </a:rPr>
              <a:t>("console").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76617" y="138366"/>
            <a:ext cx="526415" cy="843280"/>
            <a:chOff x="7476617" y="138366"/>
            <a:chExt cx="526415" cy="8432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842" y="427481"/>
              <a:ext cx="478790" cy="532130"/>
            </a:xfrm>
            <a:custGeom>
              <a:avLst/>
              <a:gdLst/>
              <a:ahLst/>
              <a:cxnLst/>
              <a:rect l="l" t="t" r="r" b="b"/>
              <a:pathLst>
                <a:path w="478790" h="532130">
                  <a:moveTo>
                    <a:pt x="0" y="220979"/>
                  </a:moveTo>
                  <a:lnTo>
                    <a:pt x="470916" y="220979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  <a:path w="478790" h="532130">
                  <a:moveTo>
                    <a:pt x="6096" y="531876"/>
                  </a:moveTo>
                  <a:lnTo>
                    <a:pt x="478536" y="531876"/>
                  </a:lnTo>
                  <a:lnTo>
                    <a:pt x="478536" y="312419"/>
                  </a:lnTo>
                  <a:lnTo>
                    <a:pt x="6096" y="312419"/>
                  </a:lnTo>
                  <a:lnTo>
                    <a:pt x="6096" y="531876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16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38366"/>
            <a:ext cx="9144000" cy="817880"/>
            <a:chOff x="0" y="138366"/>
            <a:chExt cx="9144000" cy="817880"/>
          </a:xfrm>
        </p:grpSpPr>
        <p:sp>
          <p:nvSpPr>
            <p:cNvPr id="4" name="object 4"/>
            <p:cNvSpPr/>
            <p:nvPr/>
          </p:nvSpPr>
          <p:spPr>
            <a:xfrm>
              <a:off x="0" y="88696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4938" y="729234"/>
              <a:ext cx="472440" cy="201295"/>
            </a:xfrm>
            <a:custGeom>
              <a:avLst/>
              <a:gdLst/>
              <a:ahLst/>
              <a:cxnLst/>
              <a:rect l="l" t="t" r="r" b="b"/>
              <a:pathLst>
                <a:path w="472440" h="201294">
                  <a:moveTo>
                    <a:pt x="0" y="201167"/>
                  </a:moveTo>
                  <a:lnTo>
                    <a:pt x="472440" y="20116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188" y="440182"/>
            <a:ext cx="485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  <a:latin typeface="Century Gothic"/>
                <a:cs typeface="Century Gothic"/>
              </a:rPr>
              <a:t>Output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:</a:t>
            </a:r>
            <a:r>
              <a:rPr sz="2400" b="1" spc="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entury Gothic"/>
                <a:cs typeface="Century Gothic"/>
              </a:rPr>
              <a:t>writeStream()</a:t>
            </a:r>
            <a:r>
              <a:rPr sz="24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Arguments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291" y="4154423"/>
            <a:ext cx="7519670" cy="83058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spc="-10" dirty="0">
                <a:latin typeface="Courier New"/>
                <a:cs typeface="Courier New"/>
              </a:rPr>
              <a:t>….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6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</a:t>
            </a:r>
            <a:r>
              <a:rPr sz="1600" b="1" spc="-10" dirty="0">
                <a:solidFill>
                  <a:srgbClr val="3B3B3A"/>
                </a:solidFill>
                <a:latin typeface="Courier New"/>
                <a:cs typeface="Courier New"/>
              </a:rPr>
              <a:t>("parquet</a:t>
            </a:r>
            <a:r>
              <a:rPr sz="1600" b="1" spc="-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…</a:t>
            </a:r>
            <a:r>
              <a:rPr sz="1600" b="1" spc="-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|</a:t>
            </a:r>
            <a:r>
              <a:rPr sz="1600" b="1" spc="-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console</a:t>
            </a:r>
            <a:r>
              <a:rPr sz="1600" b="1" spc="-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|</a:t>
            </a:r>
            <a:r>
              <a:rPr sz="1600" b="1" spc="-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memory</a:t>
            </a:r>
            <a:r>
              <a:rPr sz="1600" b="1" spc="-1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…</a:t>
            </a:r>
            <a:r>
              <a:rPr sz="1600" b="1" spc="-2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")</a:t>
            </a:r>
            <a:r>
              <a:rPr sz="1600" b="1" spc="2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3B3B3A"/>
                </a:solidFill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463675">
              <a:lnSpc>
                <a:spcPct val="100000"/>
              </a:lnSpc>
            </a:pP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.outputMode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("append</a:t>
            </a:r>
            <a:r>
              <a:rPr sz="1600" b="1" spc="-5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|</a:t>
            </a:r>
            <a:r>
              <a:rPr sz="1600" b="1" spc="-6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complete</a:t>
            </a:r>
            <a:r>
              <a:rPr sz="1600" b="1" spc="-5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|</a:t>
            </a:r>
            <a:r>
              <a:rPr sz="1600" b="1" spc="-60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ourier New"/>
                <a:cs typeface="Courier New"/>
              </a:rPr>
              <a:t>update")</a:t>
            </a:r>
            <a:r>
              <a:rPr sz="1600" b="1" spc="-85" dirty="0">
                <a:solidFill>
                  <a:srgbClr val="3B3B3A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3B3B3A"/>
                </a:solidFill>
                <a:latin typeface="Courier New"/>
                <a:cs typeface="Courier New"/>
              </a:rPr>
              <a:t>\</a:t>
            </a:r>
            <a:endParaRPr sz="1600">
              <a:latin typeface="Courier New"/>
              <a:cs typeface="Courier New"/>
            </a:endParaRPr>
          </a:p>
          <a:p>
            <a:pPr marL="146367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.start()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677" y="1315021"/>
            <a:ext cx="466725" cy="466725"/>
            <a:chOff x="467677" y="1315021"/>
            <a:chExt cx="466725" cy="466725"/>
          </a:xfrm>
        </p:grpSpPr>
        <p:sp>
          <p:nvSpPr>
            <p:cNvPr id="11" name="object 11"/>
            <p:cNvSpPr/>
            <p:nvPr/>
          </p:nvSpPr>
          <p:spPr>
            <a:xfrm>
              <a:off x="472440" y="131978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" y="131978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5965" y="2616517"/>
            <a:ext cx="466725" cy="466725"/>
            <a:chOff x="485965" y="2616517"/>
            <a:chExt cx="466725" cy="466725"/>
          </a:xfrm>
        </p:grpSpPr>
        <p:sp>
          <p:nvSpPr>
            <p:cNvPr id="14" name="object 14"/>
            <p:cNvSpPr/>
            <p:nvPr/>
          </p:nvSpPr>
          <p:spPr>
            <a:xfrm>
              <a:off x="490727" y="26212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727" y="26212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639" y="1043686"/>
            <a:ext cx="746633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8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two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arguments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typically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manually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configure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writeStream()</a:t>
            </a:r>
            <a:r>
              <a:rPr sz="1600" spc="-10" dirty="0">
                <a:latin typeface="Century Gothic"/>
                <a:cs typeface="Century Gothic"/>
              </a:rPr>
              <a:t>are:</a:t>
            </a:r>
            <a:endParaRPr sz="1600">
              <a:latin typeface="Century Gothic"/>
              <a:cs typeface="Century Gothic"/>
            </a:endParaRPr>
          </a:p>
          <a:p>
            <a:pPr marL="383540">
              <a:lnSpc>
                <a:spcPts val="3175"/>
              </a:lnSpc>
              <a:tabLst>
                <a:tab pos="840740" algn="l"/>
                <a:tab pos="2423160" algn="l"/>
              </a:tabLst>
            </a:pPr>
            <a:r>
              <a:rPr sz="1600" spc="-25" dirty="0">
                <a:solidFill>
                  <a:srgbClr val="0079DB"/>
                </a:solidFill>
                <a:latin typeface="Arial"/>
                <a:cs typeface="Arial"/>
              </a:rPr>
              <a:t>•</a:t>
            </a:r>
            <a:r>
              <a:rPr sz="4200" b="1" spc="-37" baseline="-8928" dirty="0">
                <a:latin typeface="Century Gothic"/>
                <a:cs typeface="Century Gothic"/>
              </a:rPr>
              <a:t>1</a:t>
            </a:r>
            <a:r>
              <a:rPr sz="4200" b="1" baseline="-8928" dirty="0">
                <a:latin typeface="Century Gothic"/>
                <a:cs typeface="Century Gothic"/>
              </a:rPr>
              <a:t>	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format()</a:t>
            </a: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-</a:t>
            </a:r>
            <a:r>
              <a:rPr sz="1600" spc="36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Where</a:t>
            </a:r>
            <a:r>
              <a:rPr sz="1600" b="1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output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directed: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ts val="1855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In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system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directory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ct val="100000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Foreach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sink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ct val="100000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In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console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ts val="1745"/>
              </a:lnSpc>
              <a:spcBef>
                <a:spcPts val="5"/>
              </a:spcBef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In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memory</a:t>
            </a:r>
            <a:endParaRPr sz="1600">
              <a:latin typeface="Century Gothic"/>
              <a:cs typeface="Century Gothic"/>
            </a:endParaRPr>
          </a:p>
          <a:p>
            <a:pPr marL="434340">
              <a:lnSpc>
                <a:spcPts val="3120"/>
              </a:lnSpc>
              <a:tabLst>
                <a:tab pos="840740" algn="l"/>
              </a:tabLst>
            </a:pPr>
            <a:r>
              <a:rPr sz="1600" spc="-25" dirty="0">
                <a:solidFill>
                  <a:srgbClr val="0079DB"/>
                </a:solidFill>
                <a:latin typeface="Arial"/>
                <a:cs typeface="Arial"/>
              </a:rPr>
              <a:t>•</a:t>
            </a:r>
            <a:r>
              <a:rPr sz="4200" b="1" spc="-37" baseline="-2976" dirty="0">
                <a:latin typeface="Century Gothic"/>
                <a:cs typeface="Century Gothic"/>
              </a:rPr>
              <a:t>2</a:t>
            </a:r>
            <a:r>
              <a:rPr sz="4200" b="1" baseline="-2976" dirty="0">
                <a:latin typeface="Century Gothic"/>
                <a:cs typeface="Century Gothic"/>
              </a:rPr>
              <a:t>	</a:t>
            </a: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outputMode()</a:t>
            </a:r>
            <a:r>
              <a:rPr sz="1600" b="1" spc="-5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-</a:t>
            </a:r>
            <a:r>
              <a:rPr sz="1600" spc="3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What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gets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ts val="1855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</a:t>
            </a:r>
            <a:r>
              <a:rPr sz="1600" spc="-10" dirty="0">
                <a:latin typeface="Century Gothic"/>
                <a:cs typeface="Century Gothic"/>
              </a:rPr>
              <a:t>Append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ct val="100000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</a:t>
            </a:r>
            <a:r>
              <a:rPr sz="1600" spc="-10" dirty="0">
                <a:latin typeface="Century Gothic"/>
                <a:cs typeface="Century Gothic"/>
              </a:rPr>
              <a:t>Complete</a:t>
            </a:r>
            <a:endParaRPr sz="1600">
              <a:latin typeface="Century Gothic"/>
              <a:cs typeface="Century Gothic"/>
            </a:endParaRPr>
          </a:p>
          <a:p>
            <a:pPr marL="1063625">
              <a:lnSpc>
                <a:spcPct val="100000"/>
              </a:lnSpc>
              <a:tabLst>
                <a:tab pos="1470025" algn="l"/>
              </a:tabLst>
            </a:pPr>
            <a:r>
              <a:rPr sz="1600" spc="-50" dirty="0">
                <a:latin typeface="Century Gothic"/>
                <a:cs typeface="Century Gothic"/>
              </a:rPr>
              <a:t>─</a:t>
            </a:r>
            <a:r>
              <a:rPr sz="1600" dirty="0">
                <a:latin typeface="Century Gothic"/>
                <a:cs typeface="Century Gothic"/>
              </a:rPr>
              <a:t>	</a:t>
            </a:r>
            <a:r>
              <a:rPr sz="1600" spc="-10" dirty="0">
                <a:latin typeface="Century Gothic"/>
                <a:cs typeface="Century Gothic"/>
              </a:rPr>
              <a:t>Update</a:t>
            </a:r>
            <a:endParaRPr sz="1600">
              <a:latin typeface="Century Gothic"/>
              <a:cs typeface="Century Gothic"/>
            </a:endParaRPr>
          </a:p>
          <a:p>
            <a:pPr marL="1877695">
              <a:lnSpc>
                <a:spcPct val="100000"/>
              </a:lnSpc>
              <a:spcBef>
                <a:spcPts val="850"/>
              </a:spcBef>
            </a:pPr>
            <a:r>
              <a:rPr sz="1600" b="1" dirty="0">
                <a:latin typeface="Century Gothic"/>
                <a:cs typeface="Century Gothic"/>
              </a:rPr>
              <a:t>Generic</a:t>
            </a:r>
            <a:r>
              <a:rPr sz="1600" b="1" spc="-5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code</a:t>
            </a:r>
            <a:r>
              <a:rPr sz="1600" b="1" spc="-3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for</a:t>
            </a:r>
            <a:r>
              <a:rPr sz="1600" b="1" spc="-50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600" b="1" dirty="0">
                <a:latin typeface="Century Gothic"/>
                <a:cs typeface="Century Gothic"/>
              </a:rPr>
              <a:t>'s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format</a:t>
            </a:r>
            <a:r>
              <a:rPr sz="1600" b="1" spc="-55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latin typeface="Century Gothic"/>
                <a:cs typeface="Century Gothic"/>
              </a:rPr>
              <a:t>argument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01287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0" y="222885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421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Output</a:t>
            </a:r>
            <a:r>
              <a:rPr dirty="0"/>
              <a:t>:</a:t>
            </a:r>
            <a:r>
              <a:rPr spc="5" dirty="0"/>
              <a:t> </a:t>
            </a:r>
            <a:r>
              <a:rPr spc="-10" dirty="0">
                <a:solidFill>
                  <a:srgbClr val="FF0000"/>
                </a:solidFill>
              </a:rPr>
              <a:t>writeStream()</a:t>
            </a:r>
            <a:r>
              <a:rPr spc="-10" dirty="0">
                <a:solidFill>
                  <a:srgbClr val="0079DB"/>
                </a:solidFill>
              </a:rPr>
              <a:t>.format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903173"/>
            <a:ext cx="4780915" cy="44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T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here 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few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built-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sinks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ts val="1639"/>
              </a:lnSpc>
              <a:tabLst>
                <a:tab pos="354965" algn="l"/>
              </a:tabLst>
            </a:pP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1.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	File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sink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Stores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file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system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directory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917014"/>
            <a:ext cx="8283575" cy="105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1639"/>
              </a:lnSpc>
              <a:spcBef>
                <a:spcPts val="10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Foreach</a:t>
            </a:r>
            <a:r>
              <a:rPr sz="14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sink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Runs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arbitrary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computation</a:t>
            </a:r>
            <a:r>
              <a:rPr sz="14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records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output</a:t>
            </a:r>
            <a:endParaRPr sz="1400">
              <a:latin typeface="Century Gothic"/>
              <a:cs typeface="Century Gothic"/>
            </a:endParaRPr>
          </a:p>
          <a:p>
            <a:pPr marL="354965" marR="5080" indent="-342265">
              <a:lnSpc>
                <a:spcPts val="1600"/>
              </a:lnSpc>
              <a:spcBef>
                <a:spcPts val="8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Console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sink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(for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debugging)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Prints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console/stdout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time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trigger.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Both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Append</a:t>
            </a:r>
            <a:r>
              <a:rPr sz="14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Complete</a:t>
            </a:r>
            <a:r>
              <a:rPr sz="1400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modes,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supported.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should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for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debugging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purposes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low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volumes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entire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collected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stored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Driver’s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memory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3539490"/>
            <a:ext cx="8616950" cy="8477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5080" indent="-342900">
              <a:lnSpc>
                <a:spcPct val="95000"/>
              </a:lnSpc>
              <a:spcBef>
                <a:spcPts val="185"/>
              </a:spcBef>
              <a:tabLst>
                <a:tab pos="354965" algn="l"/>
              </a:tabLst>
            </a:pP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4.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	Memory</a:t>
            </a:r>
            <a:r>
              <a:rPr sz="14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sink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(for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debugging)</a:t>
            </a:r>
            <a:r>
              <a:rPr sz="1400" b="1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stored</a:t>
            </a:r>
            <a:r>
              <a:rPr sz="14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in</a:t>
            </a:r>
            <a:r>
              <a:rPr sz="1400" u="sng" spc="-4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memory</a:t>
            </a:r>
            <a:r>
              <a:rPr sz="1400" u="sng" spc="-3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as</a:t>
            </a:r>
            <a:r>
              <a:rPr sz="1400" u="sng" spc="-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an</a:t>
            </a:r>
            <a:r>
              <a:rPr sz="14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in-memory</a:t>
            </a:r>
            <a:r>
              <a:rPr sz="1400" u="sng" spc="-4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Temp</a:t>
            </a:r>
            <a:r>
              <a:rPr sz="1400" b="1" u="sng" spc="-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View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Both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Append</a:t>
            </a:r>
            <a:r>
              <a:rPr sz="1400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Complete</a:t>
            </a:r>
            <a:r>
              <a:rPr sz="14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modes,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supported.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should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debugging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purposes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low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volumes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entire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collected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stored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Driver’s</a:t>
            </a:r>
            <a:r>
              <a:rPr sz="1400" spc="5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memory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after every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823" y="1374647"/>
            <a:ext cx="809117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128778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wcDF.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format("parquet").option("path", "/user/cloud/")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823" y="2999232"/>
            <a:ext cx="809117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50" dirty="0">
                <a:latin typeface="Courier New"/>
                <a:cs typeface="Courier New"/>
              </a:rPr>
              <a:t> =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ourier New"/>
                <a:cs typeface="Courier New"/>
              </a:rPr>
              <a:t>wordCounts.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format("console")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latin typeface="Courier New"/>
                <a:cs typeface="Courier New"/>
              </a:rPr>
              <a:t>outputMode("complete").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23" y="4477511"/>
            <a:ext cx="809117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ourier New"/>
                <a:cs typeface="Courier New"/>
              </a:rPr>
              <a:t>val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queryDF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wcDF.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format("memory").queryName("spark_view_1")</a:t>
            </a:r>
            <a:endParaRPr sz="1400">
              <a:latin typeface="Courier New"/>
              <a:cs typeface="Courier New"/>
            </a:endParaRPr>
          </a:p>
          <a:p>
            <a:pPr marL="4218305">
              <a:lnSpc>
                <a:spcPct val="100000"/>
              </a:lnSpc>
            </a:pPr>
            <a:r>
              <a:rPr sz="1400" b="1" spc="-10" dirty="0">
                <a:solidFill>
                  <a:srgbClr val="0079DB"/>
                </a:solidFill>
                <a:latin typeface="Courier New"/>
                <a:cs typeface="Courier New"/>
              </a:rPr>
              <a:t>.</a:t>
            </a:r>
            <a:r>
              <a:rPr sz="1400" b="1" spc="-10" dirty="0">
                <a:latin typeface="Courier New"/>
                <a:cs typeface="Courier New"/>
              </a:rPr>
              <a:t>outputMode("complete").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39137" y="446341"/>
            <a:ext cx="466725" cy="466725"/>
            <a:chOff x="8339137" y="446341"/>
            <a:chExt cx="466725" cy="466725"/>
          </a:xfrm>
        </p:grpSpPr>
        <p:sp>
          <p:nvSpPr>
            <p:cNvPr id="11" name="object 11"/>
            <p:cNvSpPr/>
            <p:nvPr/>
          </p:nvSpPr>
          <p:spPr>
            <a:xfrm>
              <a:off x="8343900" y="45110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43900" y="45110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36229" y="394538"/>
            <a:ext cx="551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baseline="-7936" dirty="0">
                <a:latin typeface="Century Gothic"/>
                <a:cs typeface="Century Gothic"/>
              </a:rPr>
              <a:t>1</a:t>
            </a:r>
            <a:r>
              <a:rPr sz="4200" b="1" spc="37" baseline="-7936" dirty="0">
                <a:latin typeface="Century Gothic"/>
                <a:cs typeface="Century Gothic"/>
              </a:rPr>
              <a:t> </a:t>
            </a: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17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79538" y="138366"/>
            <a:ext cx="523875" cy="817880"/>
            <a:chOff x="7479538" y="138366"/>
            <a:chExt cx="523875" cy="8178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04938" y="729234"/>
              <a:ext cx="472440" cy="201295"/>
            </a:xfrm>
            <a:custGeom>
              <a:avLst/>
              <a:gdLst/>
              <a:ahLst/>
              <a:cxnLst/>
              <a:rect l="l" t="t" r="r" b="b"/>
              <a:pathLst>
                <a:path w="472440" h="201294">
                  <a:moveTo>
                    <a:pt x="0" y="201167"/>
                  </a:moveTo>
                  <a:lnTo>
                    <a:pt x="472440" y="20116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529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Output</a:t>
            </a:r>
            <a:r>
              <a:rPr dirty="0"/>
              <a:t>:</a:t>
            </a:r>
            <a:r>
              <a:rPr spc="5" dirty="0"/>
              <a:t> </a:t>
            </a:r>
            <a:r>
              <a:rPr spc="-10" dirty="0">
                <a:solidFill>
                  <a:srgbClr val="FF0000"/>
                </a:solidFill>
              </a:rPr>
              <a:t>writeStream()</a:t>
            </a:r>
            <a:r>
              <a:rPr spc="-10" dirty="0">
                <a:solidFill>
                  <a:srgbClr val="0079DB"/>
                </a:solidFill>
              </a:rPr>
              <a:t>.outputMode()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48437" y="280225"/>
            <a:ext cx="466725" cy="466725"/>
            <a:chOff x="6548437" y="280225"/>
            <a:chExt cx="466725" cy="466725"/>
          </a:xfrm>
        </p:grpSpPr>
        <p:sp>
          <p:nvSpPr>
            <p:cNvPr id="6" name="object 6"/>
            <p:cNvSpPr/>
            <p:nvPr/>
          </p:nvSpPr>
          <p:spPr>
            <a:xfrm>
              <a:off x="6553200" y="28498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200" y="28498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922096"/>
            <a:ext cx="651383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OutputMode() </a:t>
            </a:r>
            <a:r>
              <a:rPr sz="1200" dirty="0">
                <a:latin typeface="Century Gothic"/>
                <a:cs typeface="Century Gothic"/>
              </a:rPr>
              <a:t>defines</a:t>
            </a:r>
            <a:r>
              <a:rPr sz="1200" spc="-4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what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gets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written</a:t>
            </a:r>
            <a:r>
              <a:rPr sz="1200" spc="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 storage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when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there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is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a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Trigger</a:t>
            </a:r>
            <a:endParaRPr sz="1200">
              <a:latin typeface="Century Gothic"/>
              <a:cs typeface="Century Gothic"/>
            </a:endParaRPr>
          </a:p>
          <a:p>
            <a:pPr marL="241300">
              <a:lnSpc>
                <a:spcPts val="1370"/>
              </a:lnSpc>
              <a:spcBef>
                <a:spcPts val="5"/>
              </a:spcBef>
            </a:pPr>
            <a:r>
              <a:rPr sz="1200" dirty="0">
                <a:latin typeface="Century Gothic"/>
                <a:cs typeface="Century Gothic"/>
              </a:rPr>
              <a:t>(implicit/explicit).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You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have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3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options:</a:t>
            </a:r>
            <a:endParaRPr sz="1200">
              <a:latin typeface="Century Gothic"/>
              <a:cs typeface="Century Gothic"/>
            </a:endParaRPr>
          </a:p>
          <a:p>
            <a:pPr marL="696595" marR="5080" indent="-342900">
              <a:lnSpc>
                <a:spcPts val="1300"/>
              </a:lnSpc>
              <a:spcBef>
                <a:spcPts val="85"/>
              </a:spcBef>
              <a:tabLst>
                <a:tab pos="696595" algn="l"/>
              </a:tabLst>
            </a:pPr>
            <a:r>
              <a:rPr sz="1200" spc="-25" dirty="0">
                <a:solidFill>
                  <a:srgbClr val="0079DB"/>
                </a:solidFill>
                <a:latin typeface="Century Gothic"/>
                <a:cs typeface="Century Gothic"/>
              </a:rPr>
              <a:t>1.</a:t>
            </a: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	outputMode("complete")</a:t>
            </a:r>
            <a:r>
              <a:rPr sz="12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entire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updated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Result</a:t>
            </a:r>
            <a:r>
              <a:rPr sz="12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written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external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storage.</a:t>
            </a:r>
            <a:r>
              <a:rPr sz="12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up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storage</a:t>
            </a:r>
            <a:r>
              <a:rPr sz="12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connector</a:t>
            </a:r>
            <a:r>
              <a:rPr sz="12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decide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how to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handle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writing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entire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table.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Typically</a:t>
            </a:r>
            <a:r>
              <a:rPr sz="12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aggregations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38099" y="991679"/>
            <a:ext cx="1579880" cy="325755"/>
            <a:chOff x="6638099" y="991679"/>
            <a:chExt cx="1579880" cy="3257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7687" y="1001267"/>
              <a:ext cx="1560576" cy="306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42861" y="996441"/>
              <a:ext cx="1570355" cy="316230"/>
            </a:xfrm>
            <a:custGeom>
              <a:avLst/>
              <a:gdLst/>
              <a:ahLst/>
              <a:cxnLst/>
              <a:rect l="l" t="t" r="r" b="b"/>
              <a:pathLst>
                <a:path w="1570354" h="316230">
                  <a:moveTo>
                    <a:pt x="0" y="315849"/>
                  </a:moveTo>
                  <a:lnTo>
                    <a:pt x="1570101" y="315849"/>
                  </a:lnTo>
                  <a:lnTo>
                    <a:pt x="1570101" y="0"/>
                  </a:lnTo>
                  <a:lnTo>
                    <a:pt x="0" y="0"/>
                  </a:lnTo>
                  <a:lnTo>
                    <a:pt x="0" y="31584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24319" y="279654"/>
            <a:ext cx="33591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entury Gothic"/>
                <a:cs typeface="Century Gothic"/>
              </a:rPr>
              <a:t>2</a:t>
            </a:r>
            <a:endParaRPr sz="2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0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58761" y="1384871"/>
            <a:ext cx="930910" cy="843915"/>
            <a:chOff x="6858761" y="1384871"/>
            <a:chExt cx="930910" cy="8439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6891" y="1394459"/>
              <a:ext cx="643127" cy="8244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32065" y="1389633"/>
              <a:ext cx="652780" cy="834390"/>
            </a:xfrm>
            <a:custGeom>
              <a:avLst/>
              <a:gdLst/>
              <a:ahLst/>
              <a:cxnLst/>
              <a:rect l="l" t="t" r="r" b="b"/>
              <a:pathLst>
                <a:path w="652779" h="834389">
                  <a:moveTo>
                    <a:pt x="0" y="834008"/>
                  </a:moveTo>
                  <a:lnTo>
                    <a:pt x="652652" y="834008"/>
                  </a:lnTo>
                  <a:lnTo>
                    <a:pt x="652652" y="0"/>
                  </a:lnTo>
                  <a:lnTo>
                    <a:pt x="0" y="0"/>
                  </a:lnTo>
                  <a:lnTo>
                    <a:pt x="0" y="83400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761" y="1482343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4" y="47604"/>
                  </a:moveTo>
                  <a:lnTo>
                    <a:pt x="120904" y="142747"/>
                  </a:lnTo>
                  <a:lnTo>
                    <a:pt x="216238" y="95122"/>
                  </a:lnTo>
                  <a:lnTo>
                    <a:pt x="144780" y="95122"/>
                  </a:lnTo>
                  <a:lnTo>
                    <a:pt x="144780" y="47625"/>
                  </a:lnTo>
                  <a:lnTo>
                    <a:pt x="120904" y="47604"/>
                  </a:lnTo>
                  <a:close/>
                </a:path>
                <a:path w="264159" h="142875">
                  <a:moveTo>
                    <a:pt x="0" y="47497"/>
                  </a:moveTo>
                  <a:lnTo>
                    <a:pt x="0" y="95122"/>
                  </a:lnTo>
                  <a:lnTo>
                    <a:pt x="120904" y="95122"/>
                  </a:lnTo>
                  <a:lnTo>
                    <a:pt x="120904" y="47604"/>
                  </a:lnTo>
                  <a:lnTo>
                    <a:pt x="0" y="47497"/>
                  </a:lnTo>
                  <a:close/>
                </a:path>
                <a:path w="264159" h="142875">
                  <a:moveTo>
                    <a:pt x="120904" y="0"/>
                  </a:moveTo>
                  <a:lnTo>
                    <a:pt x="120904" y="47604"/>
                  </a:lnTo>
                  <a:lnTo>
                    <a:pt x="144780" y="47625"/>
                  </a:lnTo>
                  <a:lnTo>
                    <a:pt x="144780" y="95122"/>
                  </a:lnTo>
                  <a:lnTo>
                    <a:pt x="216238" y="95122"/>
                  </a:lnTo>
                  <a:lnTo>
                    <a:pt x="263779" y="71373"/>
                  </a:lnTo>
                  <a:lnTo>
                    <a:pt x="120904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843266" y="1380299"/>
            <a:ext cx="1029969" cy="929005"/>
            <a:chOff x="7843266" y="1380299"/>
            <a:chExt cx="1029969" cy="9290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0540" y="1389887"/>
              <a:ext cx="733044" cy="9098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25714" y="1385061"/>
              <a:ext cx="742950" cy="919480"/>
            </a:xfrm>
            <a:custGeom>
              <a:avLst/>
              <a:gdLst/>
              <a:ahLst/>
              <a:cxnLst/>
              <a:rect l="l" t="t" r="r" b="b"/>
              <a:pathLst>
                <a:path w="742950" h="919480">
                  <a:moveTo>
                    <a:pt x="0" y="919352"/>
                  </a:moveTo>
                  <a:lnTo>
                    <a:pt x="742569" y="919352"/>
                  </a:lnTo>
                  <a:lnTo>
                    <a:pt x="742569" y="0"/>
                  </a:lnTo>
                  <a:lnTo>
                    <a:pt x="0" y="0"/>
                  </a:lnTo>
                  <a:lnTo>
                    <a:pt x="0" y="91935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43266" y="1468627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95229"/>
                  </a:moveTo>
                  <a:lnTo>
                    <a:pt x="120903" y="142875"/>
                  </a:lnTo>
                  <a:lnTo>
                    <a:pt x="216069" y="95250"/>
                  </a:lnTo>
                  <a:lnTo>
                    <a:pt x="144779" y="95250"/>
                  </a:lnTo>
                  <a:lnTo>
                    <a:pt x="120903" y="95229"/>
                  </a:lnTo>
                  <a:close/>
                </a:path>
                <a:path w="264159" h="142875">
                  <a:moveTo>
                    <a:pt x="120903" y="47604"/>
                  </a:moveTo>
                  <a:lnTo>
                    <a:pt x="120903" y="95229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120903" y="47604"/>
                  </a:lnTo>
                  <a:close/>
                </a:path>
                <a:path w="264159" h="142875">
                  <a:moveTo>
                    <a:pt x="120903" y="0"/>
                  </a:moveTo>
                  <a:lnTo>
                    <a:pt x="120903" y="47604"/>
                  </a:lnTo>
                  <a:lnTo>
                    <a:pt x="144779" y="47625"/>
                  </a:lnTo>
                  <a:lnTo>
                    <a:pt x="144779" y="95250"/>
                  </a:lnTo>
                  <a:lnTo>
                    <a:pt x="216069" y="95250"/>
                  </a:lnTo>
                  <a:lnTo>
                    <a:pt x="263778" y="71374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0" y="47498"/>
                  </a:moveTo>
                  <a:lnTo>
                    <a:pt x="0" y="95123"/>
                  </a:lnTo>
                  <a:lnTo>
                    <a:pt x="120903" y="95229"/>
                  </a:lnTo>
                  <a:lnTo>
                    <a:pt x="120903" y="47604"/>
                  </a:lnTo>
                  <a:lnTo>
                    <a:pt x="0" y="474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58305" y="3000565"/>
            <a:ext cx="6730365" cy="654685"/>
            <a:chOff x="158305" y="3000565"/>
            <a:chExt cx="6730365" cy="65468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731" y="3493008"/>
              <a:ext cx="4713732" cy="1523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8969" y="3488181"/>
              <a:ext cx="4723765" cy="161925"/>
            </a:xfrm>
            <a:custGeom>
              <a:avLst/>
              <a:gdLst/>
              <a:ahLst/>
              <a:cxnLst/>
              <a:rect l="l" t="t" r="r" b="b"/>
              <a:pathLst>
                <a:path w="4723765" h="161925">
                  <a:moveTo>
                    <a:pt x="0" y="161925"/>
                  </a:moveTo>
                  <a:lnTo>
                    <a:pt x="4723257" y="161925"/>
                  </a:lnTo>
                  <a:lnTo>
                    <a:pt x="4723257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068" y="3005327"/>
              <a:ext cx="6720840" cy="462280"/>
            </a:xfrm>
            <a:custGeom>
              <a:avLst/>
              <a:gdLst/>
              <a:ahLst/>
              <a:cxnLst/>
              <a:rect l="l" t="t" r="r" b="b"/>
              <a:pathLst>
                <a:path w="6720840" h="462279">
                  <a:moveTo>
                    <a:pt x="672084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720840" y="461772"/>
                  </a:lnTo>
                  <a:lnTo>
                    <a:pt x="67208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068" y="3005327"/>
              <a:ext cx="6720840" cy="462280"/>
            </a:xfrm>
            <a:custGeom>
              <a:avLst/>
              <a:gdLst/>
              <a:ahLst/>
              <a:cxnLst/>
              <a:rect l="l" t="t" r="r" b="b"/>
              <a:pathLst>
                <a:path w="6720840" h="462279">
                  <a:moveTo>
                    <a:pt x="0" y="461772"/>
                  </a:moveTo>
                  <a:lnTo>
                    <a:pt x="6720840" y="461772"/>
                  </a:lnTo>
                  <a:lnTo>
                    <a:pt x="672084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8529" y="3245103"/>
              <a:ext cx="551815" cy="172720"/>
            </a:xfrm>
            <a:custGeom>
              <a:avLst/>
              <a:gdLst/>
              <a:ahLst/>
              <a:cxnLst/>
              <a:rect l="l" t="t" r="r" b="b"/>
              <a:pathLst>
                <a:path w="551814" h="172720">
                  <a:moveTo>
                    <a:pt x="551688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551688" y="172212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69073" y="2413571"/>
            <a:ext cx="720725" cy="1122680"/>
            <a:chOff x="7069073" y="2413571"/>
            <a:chExt cx="720725" cy="112268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7871" y="2423159"/>
              <a:ext cx="422148" cy="11033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53045" y="2418333"/>
              <a:ext cx="431800" cy="1113155"/>
            </a:xfrm>
            <a:custGeom>
              <a:avLst/>
              <a:gdLst/>
              <a:ahLst/>
              <a:cxnLst/>
              <a:rect l="l" t="t" r="r" b="b"/>
              <a:pathLst>
                <a:path w="431800" h="1113154">
                  <a:moveTo>
                    <a:pt x="0" y="1112900"/>
                  </a:moveTo>
                  <a:lnTo>
                    <a:pt x="431673" y="1112900"/>
                  </a:lnTo>
                  <a:lnTo>
                    <a:pt x="431673" y="0"/>
                  </a:lnTo>
                  <a:lnTo>
                    <a:pt x="0" y="0"/>
                  </a:lnTo>
                  <a:lnTo>
                    <a:pt x="0" y="11129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9073" y="2536824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0"/>
                  </a:moveTo>
                  <a:lnTo>
                    <a:pt x="120903" y="142875"/>
                  </a:lnTo>
                  <a:lnTo>
                    <a:pt x="216238" y="95250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216069" y="47625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120903" y="47625"/>
                  </a:moveTo>
                  <a:lnTo>
                    <a:pt x="0" y="47625"/>
                  </a:lnTo>
                  <a:lnTo>
                    <a:pt x="0" y="95250"/>
                  </a:lnTo>
                  <a:lnTo>
                    <a:pt x="120903" y="95250"/>
                  </a:lnTo>
                  <a:lnTo>
                    <a:pt x="120903" y="47625"/>
                  </a:lnTo>
                  <a:close/>
                </a:path>
                <a:path w="264159" h="142875">
                  <a:moveTo>
                    <a:pt x="216069" y="47625"/>
                  </a:moveTo>
                  <a:lnTo>
                    <a:pt x="144779" y="47625"/>
                  </a:lnTo>
                  <a:lnTo>
                    <a:pt x="144779" y="95250"/>
                  </a:lnTo>
                  <a:lnTo>
                    <a:pt x="216238" y="95250"/>
                  </a:lnTo>
                  <a:lnTo>
                    <a:pt x="263778" y="71500"/>
                  </a:lnTo>
                  <a:lnTo>
                    <a:pt x="216069" y="47625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942326" y="2413571"/>
            <a:ext cx="930910" cy="859155"/>
            <a:chOff x="7942326" y="2413571"/>
            <a:chExt cx="930910" cy="85915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7220" y="2423159"/>
              <a:ext cx="626364" cy="8397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232394" y="2418333"/>
              <a:ext cx="636270" cy="849630"/>
            </a:xfrm>
            <a:custGeom>
              <a:avLst/>
              <a:gdLst/>
              <a:ahLst/>
              <a:cxnLst/>
              <a:rect l="l" t="t" r="r" b="b"/>
              <a:pathLst>
                <a:path w="636270" h="849629">
                  <a:moveTo>
                    <a:pt x="0" y="849249"/>
                  </a:moveTo>
                  <a:lnTo>
                    <a:pt x="635889" y="849249"/>
                  </a:lnTo>
                  <a:lnTo>
                    <a:pt x="635889" y="0"/>
                  </a:lnTo>
                  <a:lnTo>
                    <a:pt x="0" y="0"/>
                  </a:lnTo>
                  <a:lnTo>
                    <a:pt x="0" y="84924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2326" y="2549016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0"/>
                  </a:moveTo>
                  <a:lnTo>
                    <a:pt x="120903" y="142875"/>
                  </a:lnTo>
                  <a:lnTo>
                    <a:pt x="216238" y="95250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216069" y="47625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120903" y="47625"/>
                  </a:moveTo>
                  <a:lnTo>
                    <a:pt x="0" y="47625"/>
                  </a:lnTo>
                  <a:lnTo>
                    <a:pt x="0" y="95250"/>
                  </a:lnTo>
                  <a:lnTo>
                    <a:pt x="120903" y="95250"/>
                  </a:lnTo>
                  <a:lnTo>
                    <a:pt x="120903" y="47625"/>
                  </a:lnTo>
                  <a:close/>
                </a:path>
                <a:path w="264159" h="142875">
                  <a:moveTo>
                    <a:pt x="216069" y="47625"/>
                  </a:moveTo>
                  <a:lnTo>
                    <a:pt x="144779" y="47625"/>
                  </a:lnTo>
                  <a:lnTo>
                    <a:pt x="144779" y="95250"/>
                  </a:lnTo>
                  <a:lnTo>
                    <a:pt x="216238" y="95250"/>
                  </a:lnTo>
                  <a:lnTo>
                    <a:pt x="263778" y="71500"/>
                  </a:lnTo>
                  <a:lnTo>
                    <a:pt x="216069" y="476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828281" y="3805046"/>
            <a:ext cx="2045335" cy="843915"/>
            <a:chOff x="6828281" y="3805046"/>
            <a:chExt cx="2045335" cy="84391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0539" y="3814571"/>
              <a:ext cx="733044" cy="5958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125713" y="3809809"/>
              <a:ext cx="742950" cy="605790"/>
            </a:xfrm>
            <a:custGeom>
              <a:avLst/>
              <a:gdLst/>
              <a:ahLst/>
              <a:cxnLst/>
              <a:rect l="l" t="t" r="r" b="b"/>
              <a:pathLst>
                <a:path w="742950" h="605789">
                  <a:moveTo>
                    <a:pt x="0" y="605408"/>
                  </a:moveTo>
                  <a:lnTo>
                    <a:pt x="742569" y="605408"/>
                  </a:lnTo>
                  <a:lnTo>
                    <a:pt x="742569" y="0"/>
                  </a:lnTo>
                  <a:lnTo>
                    <a:pt x="0" y="0"/>
                  </a:lnTo>
                  <a:lnTo>
                    <a:pt x="0" y="60540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6891" y="3814571"/>
              <a:ext cx="643127" cy="82448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132065" y="3809809"/>
              <a:ext cx="652780" cy="834390"/>
            </a:xfrm>
            <a:custGeom>
              <a:avLst/>
              <a:gdLst/>
              <a:ahLst/>
              <a:cxnLst/>
              <a:rect l="l" t="t" r="r" b="b"/>
              <a:pathLst>
                <a:path w="652779" h="834389">
                  <a:moveTo>
                    <a:pt x="0" y="834008"/>
                  </a:moveTo>
                  <a:lnTo>
                    <a:pt x="652652" y="834008"/>
                  </a:lnTo>
                  <a:lnTo>
                    <a:pt x="652652" y="0"/>
                  </a:lnTo>
                  <a:lnTo>
                    <a:pt x="0" y="0"/>
                  </a:lnTo>
                  <a:lnTo>
                    <a:pt x="0" y="83400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32597" y="3906964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0"/>
                  </a:moveTo>
                  <a:lnTo>
                    <a:pt x="120903" y="142875"/>
                  </a:lnTo>
                  <a:lnTo>
                    <a:pt x="216153" y="95250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216153" y="47625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120903" y="47625"/>
                  </a:moveTo>
                  <a:lnTo>
                    <a:pt x="0" y="47625"/>
                  </a:lnTo>
                  <a:lnTo>
                    <a:pt x="0" y="95250"/>
                  </a:lnTo>
                  <a:lnTo>
                    <a:pt x="120903" y="95250"/>
                  </a:lnTo>
                  <a:lnTo>
                    <a:pt x="120903" y="47625"/>
                  </a:lnTo>
                  <a:close/>
                </a:path>
                <a:path w="264159" h="142875">
                  <a:moveTo>
                    <a:pt x="216153" y="47625"/>
                  </a:moveTo>
                  <a:lnTo>
                    <a:pt x="144779" y="47625"/>
                  </a:lnTo>
                  <a:lnTo>
                    <a:pt x="144779" y="95250"/>
                  </a:lnTo>
                  <a:lnTo>
                    <a:pt x="216153" y="95250"/>
                  </a:lnTo>
                  <a:lnTo>
                    <a:pt x="263778" y="71437"/>
                  </a:lnTo>
                  <a:lnTo>
                    <a:pt x="216153" y="476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28281" y="3916108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0"/>
                  </a:moveTo>
                  <a:lnTo>
                    <a:pt x="120903" y="142874"/>
                  </a:lnTo>
                  <a:lnTo>
                    <a:pt x="216153" y="95249"/>
                  </a:lnTo>
                  <a:lnTo>
                    <a:pt x="144779" y="95249"/>
                  </a:lnTo>
                  <a:lnTo>
                    <a:pt x="144779" y="47624"/>
                  </a:lnTo>
                  <a:lnTo>
                    <a:pt x="216153" y="47624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120903" y="47624"/>
                  </a:moveTo>
                  <a:lnTo>
                    <a:pt x="0" y="47624"/>
                  </a:lnTo>
                  <a:lnTo>
                    <a:pt x="0" y="95249"/>
                  </a:lnTo>
                  <a:lnTo>
                    <a:pt x="120903" y="95249"/>
                  </a:lnTo>
                  <a:lnTo>
                    <a:pt x="120903" y="47624"/>
                  </a:lnTo>
                  <a:close/>
                </a:path>
                <a:path w="264159" h="142875">
                  <a:moveTo>
                    <a:pt x="216153" y="47624"/>
                  </a:moveTo>
                  <a:lnTo>
                    <a:pt x="144779" y="47624"/>
                  </a:lnTo>
                  <a:lnTo>
                    <a:pt x="144779" y="95249"/>
                  </a:lnTo>
                  <a:lnTo>
                    <a:pt x="216153" y="95249"/>
                  </a:lnTo>
                  <a:lnTo>
                    <a:pt x="263778" y="71437"/>
                  </a:lnTo>
                  <a:lnTo>
                    <a:pt x="216153" y="47624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3631" y="1813560"/>
            <a:ext cx="6780530" cy="462280"/>
            <a:chOff x="103631" y="1813560"/>
            <a:chExt cx="6780530" cy="462280"/>
          </a:xfrm>
        </p:grpSpPr>
        <p:sp>
          <p:nvSpPr>
            <p:cNvPr id="43" name="object 43"/>
            <p:cNvSpPr/>
            <p:nvPr/>
          </p:nvSpPr>
          <p:spPr>
            <a:xfrm>
              <a:off x="103631" y="1813560"/>
              <a:ext cx="6780530" cy="462280"/>
            </a:xfrm>
            <a:custGeom>
              <a:avLst/>
              <a:gdLst/>
              <a:ahLst/>
              <a:cxnLst/>
              <a:rect l="l" t="t" r="r" b="b"/>
              <a:pathLst>
                <a:path w="6780530" h="462280">
                  <a:moveTo>
                    <a:pt x="6780276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6780276" y="461771"/>
                  </a:lnTo>
                  <a:lnTo>
                    <a:pt x="67802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17951" y="2053082"/>
              <a:ext cx="736600" cy="172720"/>
            </a:xfrm>
            <a:custGeom>
              <a:avLst/>
              <a:gdLst/>
              <a:ahLst/>
              <a:cxnLst/>
              <a:rect l="l" t="t" r="r" b="b"/>
              <a:pathLst>
                <a:path w="736600" h="172719">
                  <a:moveTo>
                    <a:pt x="736091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736091" y="172212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3631" y="1813560"/>
            <a:ext cx="6780530" cy="462280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142875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query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= </a:t>
            </a:r>
            <a:r>
              <a:rPr sz="1200" b="1" spc="-10" dirty="0">
                <a:latin typeface="Courier New"/>
                <a:cs typeface="Courier New"/>
              </a:rPr>
              <a:t>wordCounts.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outputMode("complete").</a:t>
            </a:r>
            <a:r>
              <a:rPr sz="1200" b="1" spc="-10" dirty="0">
                <a:latin typeface="Courier New"/>
                <a:cs typeface="Courier New"/>
              </a:rPr>
              <a:t>format("console").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722" y="2258060"/>
            <a:ext cx="6379845" cy="23304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32765" marR="6985" indent="-342900">
              <a:lnSpc>
                <a:spcPts val="1300"/>
              </a:lnSpc>
              <a:spcBef>
                <a:spcPts val="259"/>
              </a:spcBef>
              <a:buAutoNum type="arabicPeriod" startAt="2"/>
              <a:tabLst>
                <a:tab pos="532765" algn="l"/>
                <a:tab pos="53340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outputMode(append)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rows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appended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Result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since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last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r>
              <a:rPr sz="12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written</a:t>
            </a:r>
            <a:r>
              <a:rPr sz="12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external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storage.</a:t>
            </a:r>
            <a:r>
              <a:rPr sz="12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applicable</a:t>
            </a:r>
            <a:r>
              <a:rPr sz="12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on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queries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existing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rows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Result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expected to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change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must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non-aggregate)</a:t>
            </a:r>
            <a:endParaRPr sz="12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query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= </a:t>
            </a:r>
            <a:r>
              <a:rPr sz="1200" b="1" spc="-10" dirty="0">
                <a:latin typeface="Courier New"/>
                <a:cs typeface="Courier New"/>
              </a:rPr>
              <a:t>wordCounts.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outputMode("append").</a:t>
            </a:r>
            <a:r>
              <a:rPr sz="1200" b="1" spc="-10" dirty="0">
                <a:latin typeface="Courier New"/>
                <a:cs typeface="Courier New"/>
              </a:rPr>
              <a:t>format("console").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ourier New"/>
              <a:cs typeface="Courier New"/>
            </a:endParaRPr>
          </a:p>
          <a:p>
            <a:pPr marL="532765" marR="50165" indent="-342900">
              <a:lnSpc>
                <a:spcPct val="100000"/>
              </a:lnSpc>
              <a:buAutoNum type="arabicPeriod" startAt="3"/>
              <a:tabLst>
                <a:tab pos="532765" algn="l"/>
                <a:tab pos="53340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oututMode(update)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rows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were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updated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Result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since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last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2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written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2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external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storage.</a:t>
            </a:r>
            <a:r>
              <a:rPr sz="12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2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spc="-25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2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Complete</a:t>
            </a:r>
            <a:r>
              <a:rPr sz="12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Mode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2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mode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only</a:t>
            </a:r>
            <a:r>
              <a:rPr sz="1200" u="sng" spc="-3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outputs</a:t>
            </a:r>
            <a:r>
              <a:rPr sz="1200" u="sng" spc="3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the rows</a:t>
            </a:r>
            <a:r>
              <a:rPr sz="1200" u="sng" spc="-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that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have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changed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 since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last</a:t>
            </a:r>
            <a:r>
              <a:rPr sz="12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trigger.</a:t>
            </a:r>
            <a:r>
              <a:rPr sz="12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doesn’t </a:t>
            </a:r>
            <a:r>
              <a:rPr sz="1200" spc="-10" dirty="0">
                <a:solidFill>
                  <a:srgbClr val="3B3B3A"/>
                </a:solidFill>
                <a:latin typeface="Century Gothic"/>
                <a:cs typeface="Century Gothic"/>
              </a:rPr>
              <a:t>contain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aggregations,</a:t>
            </a:r>
            <a:r>
              <a:rPr sz="12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2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2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2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equivalent</a:t>
            </a:r>
            <a:r>
              <a:rPr sz="12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Complete</a:t>
            </a:r>
            <a:r>
              <a:rPr sz="12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3B3B3A"/>
                </a:solidFill>
                <a:latin typeface="Century Gothic"/>
                <a:cs typeface="Century Gothic"/>
              </a:rPr>
              <a:t>mode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4320" y="4605528"/>
            <a:ext cx="6654165" cy="462280"/>
            <a:chOff x="274320" y="4605528"/>
            <a:chExt cx="6654165" cy="462280"/>
          </a:xfrm>
        </p:grpSpPr>
        <p:sp>
          <p:nvSpPr>
            <p:cNvPr id="48" name="object 48"/>
            <p:cNvSpPr/>
            <p:nvPr/>
          </p:nvSpPr>
          <p:spPr>
            <a:xfrm>
              <a:off x="274320" y="4605528"/>
              <a:ext cx="6654165" cy="462280"/>
            </a:xfrm>
            <a:custGeom>
              <a:avLst/>
              <a:gdLst/>
              <a:ahLst/>
              <a:cxnLst/>
              <a:rect l="l" t="t" r="r" b="b"/>
              <a:pathLst>
                <a:path w="6654165" h="462279">
                  <a:moveTo>
                    <a:pt x="66537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653783" y="461772"/>
                  </a:lnTo>
                  <a:lnTo>
                    <a:pt x="66537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88892" y="4844444"/>
              <a:ext cx="551815" cy="172720"/>
            </a:xfrm>
            <a:custGeom>
              <a:avLst/>
              <a:gdLst/>
              <a:ahLst/>
              <a:cxnLst/>
              <a:rect l="l" t="t" r="r" b="b"/>
              <a:pathLst>
                <a:path w="551814" h="172720">
                  <a:moveTo>
                    <a:pt x="551688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551688" y="172212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4320" y="4605528"/>
            <a:ext cx="6654165" cy="462280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query </a:t>
            </a:r>
            <a:r>
              <a:rPr sz="1200" b="1" spc="-50" dirty="0"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ourier New"/>
                <a:cs typeface="Courier New"/>
              </a:rPr>
              <a:t>wordCounts.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2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2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outputMode("update").</a:t>
            </a:r>
            <a:r>
              <a:rPr sz="1200" b="1" spc="-10" dirty="0">
                <a:latin typeface="Courier New"/>
                <a:cs typeface="Courier New"/>
              </a:rPr>
              <a:t>format("console").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start()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90309" y="1005332"/>
            <a:ext cx="264160" cy="301625"/>
            <a:chOff x="6290309" y="1005332"/>
            <a:chExt cx="264160" cy="301625"/>
          </a:xfrm>
        </p:grpSpPr>
        <p:sp>
          <p:nvSpPr>
            <p:cNvPr id="52" name="object 52"/>
            <p:cNvSpPr/>
            <p:nvPr/>
          </p:nvSpPr>
          <p:spPr>
            <a:xfrm>
              <a:off x="6290309" y="1005332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95229"/>
                  </a:moveTo>
                  <a:lnTo>
                    <a:pt x="120903" y="142747"/>
                  </a:lnTo>
                  <a:lnTo>
                    <a:pt x="215984" y="95250"/>
                  </a:lnTo>
                  <a:lnTo>
                    <a:pt x="144779" y="95250"/>
                  </a:lnTo>
                  <a:lnTo>
                    <a:pt x="120903" y="95229"/>
                  </a:lnTo>
                  <a:close/>
                </a:path>
                <a:path w="264159" h="142875">
                  <a:moveTo>
                    <a:pt x="120903" y="47604"/>
                  </a:moveTo>
                  <a:lnTo>
                    <a:pt x="120903" y="95229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120903" y="47604"/>
                  </a:lnTo>
                  <a:close/>
                </a:path>
                <a:path w="264159" h="142875">
                  <a:moveTo>
                    <a:pt x="120903" y="0"/>
                  </a:moveTo>
                  <a:lnTo>
                    <a:pt x="120903" y="47604"/>
                  </a:lnTo>
                  <a:lnTo>
                    <a:pt x="144779" y="47625"/>
                  </a:lnTo>
                  <a:lnTo>
                    <a:pt x="144779" y="95250"/>
                  </a:lnTo>
                  <a:lnTo>
                    <a:pt x="215984" y="95250"/>
                  </a:lnTo>
                  <a:lnTo>
                    <a:pt x="263779" y="71373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0" y="47497"/>
                  </a:moveTo>
                  <a:lnTo>
                    <a:pt x="0" y="95122"/>
                  </a:lnTo>
                  <a:lnTo>
                    <a:pt x="120903" y="95229"/>
                  </a:lnTo>
                  <a:lnTo>
                    <a:pt x="120903" y="47604"/>
                  </a:lnTo>
                  <a:lnTo>
                    <a:pt x="0" y="47497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0309" y="1163828"/>
              <a:ext cx="264160" cy="142875"/>
            </a:xfrm>
            <a:custGeom>
              <a:avLst/>
              <a:gdLst/>
              <a:ahLst/>
              <a:cxnLst/>
              <a:rect l="l" t="t" r="r" b="b"/>
              <a:pathLst>
                <a:path w="264159" h="142875">
                  <a:moveTo>
                    <a:pt x="120903" y="95229"/>
                  </a:moveTo>
                  <a:lnTo>
                    <a:pt x="120903" y="142875"/>
                  </a:lnTo>
                  <a:lnTo>
                    <a:pt x="216069" y="95250"/>
                  </a:lnTo>
                  <a:lnTo>
                    <a:pt x="144779" y="95250"/>
                  </a:lnTo>
                  <a:lnTo>
                    <a:pt x="120903" y="95229"/>
                  </a:lnTo>
                  <a:close/>
                </a:path>
                <a:path w="264159" h="142875">
                  <a:moveTo>
                    <a:pt x="120903" y="47604"/>
                  </a:moveTo>
                  <a:lnTo>
                    <a:pt x="120903" y="95229"/>
                  </a:lnTo>
                  <a:lnTo>
                    <a:pt x="144779" y="95250"/>
                  </a:lnTo>
                  <a:lnTo>
                    <a:pt x="144779" y="47625"/>
                  </a:lnTo>
                  <a:lnTo>
                    <a:pt x="120903" y="47604"/>
                  </a:lnTo>
                  <a:close/>
                </a:path>
                <a:path w="264159" h="142875">
                  <a:moveTo>
                    <a:pt x="120903" y="0"/>
                  </a:moveTo>
                  <a:lnTo>
                    <a:pt x="120903" y="47604"/>
                  </a:lnTo>
                  <a:lnTo>
                    <a:pt x="144779" y="47625"/>
                  </a:lnTo>
                  <a:lnTo>
                    <a:pt x="144779" y="95250"/>
                  </a:lnTo>
                  <a:lnTo>
                    <a:pt x="216069" y="95250"/>
                  </a:lnTo>
                  <a:lnTo>
                    <a:pt x="263779" y="71374"/>
                  </a:lnTo>
                  <a:lnTo>
                    <a:pt x="120903" y="0"/>
                  </a:lnTo>
                  <a:close/>
                </a:path>
                <a:path w="264159" h="142875">
                  <a:moveTo>
                    <a:pt x="0" y="47498"/>
                  </a:moveTo>
                  <a:lnTo>
                    <a:pt x="0" y="95123"/>
                  </a:lnTo>
                  <a:lnTo>
                    <a:pt x="120903" y="95229"/>
                  </a:lnTo>
                  <a:lnTo>
                    <a:pt x="120903" y="47604"/>
                  </a:lnTo>
                  <a:lnTo>
                    <a:pt x="0" y="474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479538" y="138366"/>
            <a:ext cx="523875" cy="817880"/>
            <a:chOff x="7479538" y="138366"/>
            <a:chExt cx="523875" cy="81788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04938" y="729234"/>
              <a:ext cx="472440" cy="201295"/>
            </a:xfrm>
            <a:custGeom>
              <a:avLst/>
              <a:gdLst/>
              <a:ahLst/>
              <a:cxnLst/>
              <a:rect l="l" t="t" r="r" b="b"/>
              <a:pathLst>
                <a:path w="472440" h="201294">
                  <a:moveTo>
                    <a:pt x="0" y="201167"/>
                  </a:moveTo>
                  <a:lnTo>
                    <a:pt x="472440" y="20116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Output</a:t>
            </a:r>
            <a:r>
              <a:rPr dirty="0"/>
              <a:t>:</a:t>
            </a:r>
            <a:r>
              <a:rPr spc="5" dirty="0"/>
              <a:t> </a:t>
            </a:r>
            <a:r>
              <a:rPr dirty="0">
                <a:solidFill>
                  <a:srgbClr val="FF0000"/>
                </a:solidFill>
              </a:rPr>
              <a:t>writeStream()</a:t>
            </a:r>
            <a:r>
              <a:rPr dirty="0">
                <a:solidFill>
                  <a:srgbClr val="0079DB"/>
                </a:solidFill>
              </a:rPr>
              <a:t>.outputMode()</a:t>
            </a:r>
            <a:r>
              <a:rPr spc="25" dirty="0">
                <a:solidFill>
                  <a:srgbClr val="0079DB"/>
                </a:solidFill>
              </a:rPr>
              <a:t> </a:t>
            </a:r>
            <a:r>
              <a:rPr spc="-10" dirty="0"/>
              <a:t>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054988"/>
            <a:ext cx="813308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1529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Many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systems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require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user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maintain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running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aggregations</a:t>
            </a:r>
            <a:r>
              <a:rPr sz="2000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themselves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B3B3A"/>
              </a:buClr>
              <a:buFont typeface="Arial"/>
              <a:buChar char="•"/>
            </a:pPr>
            <a:endParaRPr sz="195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model,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responsible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updating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Result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when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data,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thus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relieving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users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20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coding</a:t>
            </a:r>
            <a:r>
              <a:rPr sz="20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this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logic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79538" y="138366"/>
            <a:ext cx="523875" cy="817880"/>
            <a:chOff x="7479538" y="138366"/>
            <a:chExt cx="523875" cy="817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0940" y="147828"/>
              <a:ext cx="472440" cy="762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16114" y="143129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0" y="771525"/>
                  </a:moveTo>
                  <a:lnTo>
                    <a:pt x="481965" y="771525"/>
                  </a:lnTo>
                  <a:lnTo>
                    <a:pt x="48196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04938" y="729234"/>
              <a:ext cx="472440" cy="201295"/>
            </a:xfrm>
            <a:custGeom>
              <a:avLst/>
              <a:gdLst/>
              <a:ahLst/>
              <a:cxnLst/>
              <a:rect l="l" t="t" r="r" b="b"/>
              <a:pathLst>
                <a:path w="472440" h="201294">
                  <a:moveTo>
                    <a:pt x="0" y="201167"/>
                  </a:moveTo>
                  <a:lnTo>
                    <a:pt x="472440" y="201167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880617"/>
            <a:ext cx="9156700" cy="3784600"/>
            <a:chOff x="-6350" y="880617"/>
            <a:chExt cx="9156700" cy="378460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6282" y="947165"/>
              <a:ext cx="4328160" cy="3705225"/>
            </a:xfrm>
            <a:custGeom>
              <a:avLst/>
              <a:gdLst/>
              <a:ahLst/>
              <a:cxnLst/>
              <a:rect l="l" t="t" r="r" b="b"/>
              <a:pathLst>
                <a:path w="4328159" h="3705225">
                  <a:moveTo>
                    <a:pt x="76200" y="3704844"/>
                  </a:moveTo>
                  <a:lnTo>
                    <a:pt x="4328160" y="3704844"/>
                  </a:lnTo>
                  <a:lnTo>
                    <a:pt x="4328160" y="1723644"/>
                  </a:lnTo>
                  <a:lnTo>
                    <a:pt x="76200" y="1723644"/>
                  </a:lnTo>
                  <a:lnTo>
                    <a:pt x="76200" y="3704844"/>
                  </a:lnTo>
                  <a:close/>
                </a:path>
                <a:path w="4328159" h="3705225">
                  <a:moveTo>
                    <a:pt x="0" y="1690116"/>
                  </a:moveTo>
                  <a:lnTo>
                    <a:pt x="3206496" y="1690116"/>
                  </a:lnTo>
                  <a:lnTo>
                    <a:pt x="3206496" y="0"/>
                  </a:lnTo>
                  <a:lnTo>
                    <a:pt x="0" y="0"/>
                  </a:lnTo>
                  <a:lnTo>
                    <a:pt x="0" y="1690116"/>
                  </a:lnTo>
                  <a:close/>
                </a:path>
              </a:pathLst>
            </a:custGeom>
            <a:ln w="25400">
              <a:solidFill>
                <a:srgbClr val="AC6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</a:t>
            </a:r>
            <a:r>
              <a:rPr spc="-10" dirty="0"/>
              <a:t> </a:t>
            </a:r>
            <a:r>
              <a:rPr dirty="0"/>
              <a:t>it All</a:t>
            </a:r>
            <a:r>
              <a:rPr spc="-10" dirty="0"/>
              <a:t> </a:t>
            </a:r>
            <a:r>
              <a:rPr dirty="0"/>
              <a:t>Together –</a:t>
            </a:r>
            <a:r>
              <a:rPr spc="-10" dirty="0"/>
              <a:t> </a:t>
            </a:r>
            <a:r>
              <a:rPr dirty="0"/>
              <a:t>Streaming </a:t>
            </a:r>
            <a:r>
              <a:rPr spc="-10" dirty="0"/>
              <a:t>Query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038" y="1129029"/>
            <a:ext cx="1326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Need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explicit Schema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2610" y="1315973"/>
            <a:ext cx="605790" cy="2961640"/>
          </a:xfrm>
          <a:custGeom>
            <a:avLst/>
            <a:gdLst/>
            <a:ahLst/>
            <a:cxnLst/>
            <a:rect l="l" t="t" r="r" b="b"/>
            <a:pathLst>
              <a:path w="605789" h="2961640">
                <a:moveTo>
                  <a:pt x="581279" y="76200"/>
                </a:moveTo>
                <a:lnTo>
                  <a:pt x="530479" y="50800"/>
                </a:lnTo>
                <a:lnTo>
                  <a:pt x="428879" y="0"/>
                </a:lnTo>
                <a:lnTo>
                  <a:pt x="428879" y="50800"/>
                </a:lnTo>
                <a:lnTo>
                  <a:pt x="0" y="50800"/>
                </a:lnTo>
                <a:lnTo>
                  <a:pt x="0" y="101600"/>
                </a:lnTo>
                <a:lnTo>
                  <a:pt x="428879" y="101600"/>
                </a:lnTo>
                <a:lnTo>
                  <a:pt x="428879" y="152400"/>
                </a:lnTo>
                <a:lnTo>
                  <a:pt x="530479" y="101600"/>
                </a:lnTo>
                <a:lnTo>
                  <a:pt x="581279" y="76200"/>
                </a:lnTo>
                <a:close/>
              </a:path>
              <a:path w="605789" h="2961640">
                <a:moveTo>
                  <a:pt x="605282" y="2884932"/>
                </a:moveTo>
                <a:lnTo>
                  <a:pt x="554482" y="2859532"/>
                </a:lnTo>
                <a:lnTo>
                  <a:pt x="452882" y="2808732"/>
                </a:lnTo>
                <a:lnTo>
                  <a:pt x="452882" y="2859532"/>
                </a:lnTo>
                <a:lnTo>
                  <a:pt x="124968" y="2859532"/>
                </a:lnTo>
                <a:lnTo>
                  <a:pt x="124968" y="2910332"/>
                </a:lnTo>
                <a:lnTo>
                  <a:pt x="452882" y="2910332"/>
                </a:lnTo>
                <a:lnTo>
                  <a:pt x="452882" y="2961132"/>
                </a:lnTo>
                <a:lnTo>
                  <a:pt x="554482" y="2910332"/>
                </a:lnTo>
                <a:lnTo>
                  <a:pt x="605282" y="2884932"/>
                </a:lnTo>
                <a:close/>
              </a:path>
            </a:pathLst>
          </a:custGeom>
          <a:solidFill>
            <a:srgbClr val="EB85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9110" y="3813759"/>
            <a:ext cx="16052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Metadata</a:t>
            </a:r>
            <a:r>
              <a:rPr sz="1600" spc="-10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and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reliable storage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982" y="922807"/>
            <a:ext cx="3181350" cy="17087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spark.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readStream</a:t>
            </a:r>
            <a:endParaRPr sz="16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393838"/>
                </a:solidFill>
                <a:latin typeface="Arial"/>
                <a:cs typeface="Arial"/>
              </a:rPr>
              <a:t>schema(dataSchema)</a:t>
            </a:r>
            <a:endParaRPr sz="16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.option("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maxFilesPerTrigger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",</a:t>
            </a:r>
            <a:r>
              <a:rPr sz="1600" spc="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393838"/>
                </a:solidFill>
                <a:latin typeface="Arial"/>
                <a:cs typeface="Arial"/>
              </a:rPr>
              <a:t>3)</a:t>
            </a:r>
            <a:endParaRPr sz="16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.parquet(webPath)</a:t>
            </a:r>
            <a:endParaRPr sz="16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filter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(col("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r>
              <a:rPr sz="1600" spc="4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93838"/>
                </a:solidFill>
                <a:latin typeface="Arial"/>
                <a:cs typeface="Arial"/>
              </a:rPr>
              <a:t>==</a:t>
            </a:r>
            <a:r>
              <a:rPr sz="1600" spc="2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close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endParaRPr sz="16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groupBy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provider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").</a:t>
            </a:r>
            <a:r>
              <a:rPr sz="1600" b="1" spc="-10" dirty="0">
                <a:solidFill>
                  <a:srgbClr val="00AF50"/>
                </a:solidFill>
                <a:latin typeface="Arial"/>
                <a:cs typeface="Arial"/>
              </a:rPr>
              <a:t>count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5182" y="2606192"/>
            <a:ext cx="4226560" cy="19894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6F2F9F"/>
                </a:solidFill>
                <a:latin typeface="Arial"/>
                <a:cs typeface="Arial"/>
              </a:rPr>
              <a:t>writeStream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.outputMode("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append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.format("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parquet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.queryName("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buy_path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.trigger(processingTime="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seconds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")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393838"/>
                </a:solidFill>
                <a:latin typeface="Arial"/>
                <a:cs typeface="Arial"/>
              </a:rPr>
              <a:t>option("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checkpointLocation</a:t>
            </a:r>
            <a:r>
              <a:rPr sz="1600" b="1" spc="-10" dirty="0">
                <a:solidFill>
                  <a:srgbClr val="393838"/>
                </a:solidFill>
                <a:latin typeface="Arial"/>
                <a:cs typeface="Arial"/>
              </a:rPr>
              <a:t>",</a:t>
            </a:r>
            <a:r>
              <a:rPr sz="1600" b="1" spc="6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93838"/>
                </a:solidFill>
                <a:latin typeface="Arial"/>
                <a:cs typeface="Arial"/>
              </a:rPr>
              <a:t>checkPath)</a:t>
            </a:r>
            <a:endParaRPr sz="16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.</a:t>
            </a:r>
            <a:r>
              <a:rPr sz="1600" b="1" spc="-10" dirty="0">
                <a:solidFill>
                  <a:srgbClr val="00AF50"/>
                </a:solidFill>
                <a:latin typeface="Arial"/>
                <a:cs typeface="Arial"/>
              </a:rPr>
              <a:t>start</a:t>
            </a:r>
            <a:r>
              <a:rPr sz="1600" spc="-10" dirty="0">
                <a:solidFill>
                  <a:srgbClr val="393838"/>
                </a:solidFill>
                <a:latin typeface="Arial"/>
                <a:cs typeface="Arial"/>
              </a:rPr>
              <a:t>(outputDir)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21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Structured</a:t>
            </a:r>
            <a:r>
              <a:rPr spc="-70" dirty="0"/>
              <a:t> </a:t>
            </a:r>
            <a:r>
              <a:rPr spc="-10" dirty="0"/>
              <a:t>Streaming</a:t>
            </a:r>
          </a:p>
          <a:p>
            <a:pPr marL="408940" lvl="1" indent="-22669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Batch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versus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1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Comparison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other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engines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000000"/>
                </a:solidFill>
              </a:rPr>
              <a:t>Structured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Streaming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functions</a:t>
            </a:r>
          </a:p>
          <a:p>
            <a:pPr marL="408940" lvl="1" indent="-226695">
              <a:lnSpc>
                <a:spcPts val="1870"/>
              </a:lnSpc>
              <a:spcBef>
                <a:spcPts val="10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read.stream()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write.stream()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arguments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25"/>
              </a:lnSpc>
              <a:buFont typeface="Arial"/>
              <a:buChar char="•"/>
              <a:tabLst>
                <a:tab pos="586105" algn="l"/>
              </a:tabLst>
            </a:pPr>
            <a:r>
              <a:rPr sz="1600" spc="-10" dirty="0">
                <a:latin typeface="Century Gothic"/>
                <a:cs typeface="Century Gothic"/>
              </a:rPr>
              <a:t>format()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70"/>
              </a:lnSpc>
              <a:buFont typeface="Arial"/>
              <a:buChar char="•"/>
              <a:tabLst>
                <a:tab pos="586105" algn="l"/>
              </a:tabLst>
            </a:pPr>
            <a:r>
              <a:rPr sz="1600" spc="-10" dirty="0"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Hands-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on</a:t>
            </a:r>
            <a:r>
              <a:rPr b="1" spc="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labs</a:t>
            </a:r>
          </a:p>
          <a:p>
            <a:pPr marL="408940" lvl="1" indent="-22669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Socket</a:t>
            </a:r>
            <a:r>
              <a:rPr sz="16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r>
              <a:rPr sz="16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using</a:t>
            </a:r>
            <a:r>
              <a:rPr sz="16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3</a:t>
            </a:r>
            <a:r>
              <a:rPr sz="16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Batch</a:t>
            </a:r>
            <a:r>
              <a:rPr sz="1600"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Processing</a:t>
            </a:r>
            <a:r>
              <a:rPr sz="16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vs</a:t>
            </a:r>
            <a:r>
              <a:rPr sz="1600" b="1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Micro-Batch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Windowed</a:t>
            </a:r>
            <a:r>
              <a:rPr sz="1600" b="1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188" y="841400"/>
            <a:ext cx="8647430" cy="35655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several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different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types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Structured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Streaming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labs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follows:</a:t>
            </a:r>
            <a:endParaRPr sz="1600">
              <a:latin typeface="Century Gothic"/>
              <a:cs typeface="Century Gothic"/>
            </a:endParaRPr>
          </a:p>
          <a:p>
            <a:pPr marL="354965" marR="15875" indent="-342900">
              <a:lnSpc>
                <a:spcPct val="99700"/>
              </a:lnSpc>
              <a:spcBef>
                <a:spcPts val="9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Socket</a:t>
            </a:r>
            <a:r>
              <a:rPr sz="16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source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(for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testing)</a:t>
            </a:r>
            <a:r>
              <a:rPr sz="16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-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Reads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UTF8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text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socket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connection.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listening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server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socket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driver.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should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only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testing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as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does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provide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end-to-</a:t>
            </a:r>
            <a:r>
              <a:rPr sz="1600" dirty="0">
                <a:latin typeface="Century Gothic"/>
                <a:cs typeface="Century Gothic"/>
              </a:rPr>
              <a:t>end</a:t>
            </a:r>
            <a:r>
              <a:rPr sz="1600" spc="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fault-</a:t>
            </a:r>
            <a:r>
              <a:rPr sz="1600" dirty="0">
                <a:latin typeface="Century Gothic"/>
                <a:cs typeface="Century Gothic"/>
              </a:rPr>
              <a:t>tolerance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guarantees</a:t>
            </a:r>
            <a:endParaRPr sz="1600">
              <a:latin typeface="Century Gothic"/>
              <a:cs typeface="Century Gothic"/>
            </a:endParaRPr>
          </a:p>
          <a:p>
            <a:pPr marL="354965" marR="5080" indent="-342900">
              <a:lnSpc>
                <a:spcPct val="99900"/>
              </a:lnSpc>
              <a:spcBef>
                <a:spcPts val="9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HDFS</a:t>
            </a:r>
            <a:r>
              <a:rPr sz="16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File</a:t>
            </a:r>
            <a:r>
              <a:rPr sz="16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source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-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Reads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written</a:t>
            </a:r>
            <a:r>
              <a:rPr sz="1600" spc="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directory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stream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Supported</a:t>
            </a:r>
            <a:r>
              <a:rPr sz="1600" spc="5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formats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text,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csv,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json,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parquet.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docs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entury Gothic"/>
                <a:cs typeface="Century Gothic"/>
              </a:rPr>
              <a:t>DataStreamReader </a:t>
            </a:r>
            <a:r>
              <a:rPr sz="1600" dirty="0">
                <a:latin typeface="Century Gothic"/>
                <a:cs typeface="Century Gothic"/>
              </a:rPr>
              <a:t>interface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more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up-</a:t>
            </a:r>
            <a:r>
              <a:rPr sz="1600" spc="-25" dirty="0">
                <a:latin typeface="Century Gothic"/>
                <a:cs typeface="Century Gothic"/>
              </a:rPr>
              <a:t>to-</a:t>
            </a:r>
            <a:r>
              <a:rPr sz="1600" dirty="0">
                <a:latin typeface="Century Gothic"/>
                <a:cs typeface="Century Gothic"/>
              </a:rPr>
              <a:t>date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list,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supported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options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each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format.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Note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must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atomically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placed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given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directory,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most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file </a:t>
            </a:r>
            <a:r>
              <a:rPr sz="1600" dirty="0">
                <a:latin typeface="Century Gothic"/>
                <a:cs typeface="Century Gothic"/>
              </a:rPr>
              <a:t>systems,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achieved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by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operations</a:t>
            </a:r>
            <a:endParaRPr sz="1600">
              <a:latin typeface="Century Gothic"/>
              <a:cs typeface="Century Gothic"/>
            </a:endParaRPr>
          </a:p>
          <a:p>
            <a:pPr marL="354965" indent="-342265">
              <a:lnSpc>
                <a:spcPts val="1914"/>
              </a:lnSpc>
              <a:spcBef>
                <a:spcPts val="96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Windowed</a:t>
            </a:r>
            <a:r>
              <a:rPr sz="1600" b="1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Streaming</a:t>
            </a:r>
            <a:r>
              <a:rPr sz="16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over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time</a:t>
            </a:r>
            <a:r>
              <a:rPr sz="1600" b="1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-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Normally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done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when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want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things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such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as</a:t>
            </a:r>
            <a:endParaRPr sz="1600">
              <a:latin typeface="Century Gothic"/>
              <a:cs typeface="Century Gothic"/>
            </a:endParaRPr>
          </a:p>
          <a:p>
            <a:pPr marL="354965">
              <a:lnSpc>
                <a:spcPts val="1914"/>
              </a:lnSpc>
            </a:pPr>
            <a:r>
              <a:rPr sz="1600" dirty="0">
                <a:latin typeface="Century Gothic"/>
                <a:cs typeface="Century Gothic"/>
              </a:rPr>
              <a:t>moving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averages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over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time</a:t>
            </a:r>
            <a:endParaRPr sz="16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Joining</a:t>
            </a:r>
            <a:r>
              <a:rPr sz="16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a</a:t>
            </a:r>
            <a:r>
              <a:rPr sz="16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Static</a:t>
            </a:r>
            <a:r>
              <a:rPr sz="16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View</a:t>
            </a:r>
            <a:r>
              <a:rPr sz="16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to</a:t>
            </a:r>
            <a:r>
              <a:rPr sz="1600" b="1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a</a:t>
            </a:r>
            <a:r>
              <a:rPr sz="1600" b="1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Streaming</a:t>
            </a:r>
            <a:r>
              <a:rPr sz="16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View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Hands-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Structured</a:t>
            </a:r>
            <a:r>
              <a:rPr spc="-15" dirty="0"/>
              <a:t> </a:t>
            </a:r>
            <a:r>
              <a:rPr dirty="0"/>
              <a:t>Streaming</a:t>
            </a:r>
            <a:r>
              <a:rPr spc="-5" dirty="0"/>
              <a:t> </a:t>
            </a:r>
            <a:r>
              <a:rPr spc="-20" dirty="0"/>
              <a:t>Labs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808" y="4657344"/>
            <a:ext cx="8406765" cy="29273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40"/>
              </a:spcBef>
            </a:pP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3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3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3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3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3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3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3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outputMode</a:t>
            </a:r>
            <a:r>
              <a:rPr sz="13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3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(complete,</a:t>
            </a:r>
            <a:r>
              <a:rPr sz="13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update,</a:t>
            </a:r>
            <a:r>
              <a:rPr sz="13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append)</a:t>
            </a:r>
            <a:r>
              <a:rPr sz="13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3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3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300" b="1" dirty="0">
                <a:solidFill>
                  <a:srgbClr val="0079DB"/>
                </a:solidFill>
                <a:latin typeface="Century Gothic"/>
                <a:cs typeface="Century Gothic"/>
              </a:rPr>
              <a:t>format'</a:t>
            </a:r>
            <a:r>
              <a:rPr sz="13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(memory,</a:t>
            </a:r>
            <a:r>
              <a:rPr sz="13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3B3B3A"/>
                </a:solidFill>
                <a:latin typeface="Century Gothic"/>
                <a:cs typeface="Century Gothic"/>
              </a:rPr>
              <a:t>console,</a:t>
            </a:r>
            <a:r>
              <a:rPr sz="13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3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file)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23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129539"/>
            <a:ext cx="9156700" cy="4819650"/>
            <a:chOff x="-6350" y="129539"/>
            <a:chExt cx="9156700" cy="481965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592" y="1004315"/>
              <a:ext cx="8836660" cy="3939540"/>
            </a:xfrm>
            <a:custGeom>
              <a:avLst/>
              <a:gdLst/>
              <a:ahLst/>
              <a:cxnLst/>
              <a:rect l="l" t="t" r="r" b="b"/>
              <a:pathLst>
                <a:path w="8836660" h="3939540">
                  <a:moveTo>
                    <a:pt x="8836152" y="0"/>
                  </a:moveTo>
                  <a:lnTo>
                    <a:pt x="0" y="0"/>
                  </a:lnTo>
                  <a:lnTo>
                    <a:pt x="0" y="3802380"/>
                  </a:lnTo>
                  <a:lnTo>
                    <a:pt x="0" y="3939540"/>
                  </a:lnTo>
                  <a:lnTo>
                    <a:pt x="8836152" y="3939540"/>
                  </a:lnTo>
                  <a:lnTo>
                    <a:pt x="8836152" y="3802380"/>
                  </a:lnTo>
                  <a:lnTo>
                    <a:pt x="88361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92" y="1004315"/>
              <a:ext cx="8836660" cy="3939540"/>
            </a:xfrm>
            <a:custGeom>
              <a:avLst/>
              <a:gdLst/>
              <a:ahLst/>
              <a:cxnLst/>
              <a:rect l="l" t="t" r="r" b="b"/>
              <a:pathLst>
                <a:path w="8836660" h="3939540">
                  <a:moveTo>
                    <a:pt x="0" y="3939540"/>
                  </a:moveTo>
                  <a:lnTo>
                    <a:pt x="8836152" y="3939540"/>
                  </a:lnTo>
                  <a:lnTo>
                    <a:pt x="8836152" y="0"/>
                  </a:lnTo>
                  <a:lnTo>
                    <a:pt x="0" y="0"/>
                  </a:lnTo>
                  <a:lnTo>
                    <a:pt x="0" y="393954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77240" cy="6644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3636" y="1020318"/>
            <a:ext cx="76003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03904" algn="l"/>
              </a:tabLst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Open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PuTTY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prompt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and fire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up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	(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 logged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 as</a:t>
            </a:r>
            <a:r>
              <a:rPr sz="1100" b="1" spc="-1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u="sng" dirty="0">
                <a:solidFill>
                  <a:srgbClr val="009973"/>
                </a:solidFill>
                <a:uFill>
                  <a:solidFill>
                    <a:srgbClr val="009973"/>
                  </a:solidFill>
                </a:uFill>
                <a:latin typeface="Courier New"/>
                <a:cs typeface="Courier New"/>
              </a:rPr>
              <a:t>zeppelin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user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for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both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Terminals </a:t>
            </a:r>
            <a:r>
              <a:rPr sz="1100" b="1" spc="-50" dirty="0">
                <a:solidFill>
                  <a:srgbClr val="00997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36" y="1187957"/>
            <a:ext cx="46691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Must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do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this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first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or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get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'Connection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Refused'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later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36" y="1280007"/>
            <a:ext cx="3401695" cy="681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dirty="0">
                <a:latin typeface="Courier New"/>
                <a:cs typeface="Courier New"/>
              </a:rPr>
              <a:t>nc</a:t>
            </a:r>
            <a:r>
              <a:rPr sz="1100" b="1" spc="-10" dirty="0">
                <a:latin typeface="Courier New"/>
                <a:cs typeface="Courier New"/>
              </a:rPr>
              <a:t> -</a:t>
            </a:r>
            <a:r>
              <a:rPr sz="1100" b="1" dirty="0">
                <a:latin typeface="Courier New"/>
                <a:cs typeface="Courier New"/>
              </a:rPr>
              <a:t>lk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20" dirty="0">
                <a:latin typeface="Courier New"/>
                <a:cs typeface="Courier New"/>
              </a:rPr>
              <a:t>9999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org.apache.spark.sql.functions._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org.apache.spark.sql.SparkSession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636" y="1934972"/>
            <a:ext cx="85248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351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spark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SparkSession.builder.appName("StructuredNetworkWordCount").getOrCreate() </a:t>
            </a: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spark.implicits._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Input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Representing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stream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of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input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lines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from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connection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to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localhost:9999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9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linesDF=spark.</a:t>
            </a:r>
            <a:r>
              <a:rPr sz="1100" b="1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100" b="1" dirty="0">
                <a:latin typeface="Courier New"/>
                <a:cs typeface="Courier New"/>
              </a:rPr>
              <a:t>.format("socket").option("host",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"localhost").option("port",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9999).load()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636" y="2788107"/>
            <a:ext cx="45834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Create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Dataset and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define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delimiter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wordsDS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linesDF.as[String].flatMap(_.split("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"))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636" y="3215386"/>
            <a:ext cx="55778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Query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Run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wordcount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on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Dataset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(default column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name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=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'value')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636" y="3292195"/>
            <a:ext cx="6505575" cy="7118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wcDF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 </a:t>
            </a:r>
            <a:r>
              <a:rPr sz="1100" b="1" spc="-10" dirty="0">
                <a:latin typeface="Courier New"/>
                <a:cs typeface="Courier New"/>
              </a:rPr>
              <a:t>wordsDS.groupBy("value").count()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Output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Run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query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that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prints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running counts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to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console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query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wcDF.</a:t>
            </a:r>
            <a:r>
              <a:rPr sz="11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</a:t>
            </a:r>
            <a:r>
              <a:rPr sz="1100" b="1" spc="-10" dirty="0">
                <a:solidFill>
                  <a:srgbClr val="3B3B3A"/>
                </a:solidFill>
                <a:latin typeface="Courier New"/>
                <a:cs typeface="Courier New"/>
              </a:rPr>
              <a:t>.</a:t>
            </a:r>
            <a:r>
              <a:rPr sz="1100" b="1" spc="-10" dirty="0">
                <a:solidFill>
                  <a:srgbClr val="FF0000"/>
                </a:solidFill>
                <a:latin typeface="Courier New"/>
                <a:cs typeface="Courier New"/>
              </a:rPr>
              <a:t>outputMode("complete").</a:t>
            </a:r>
            <a:r>
              <a:rPr sz="1100" b="1" spc="-10" dirty="0">
                <a:solidFill>
                  <a:srgbClr val="3B3B3A"/>
                </a:solidFill>
                <a:latin typeface="Courier New"/>
                <a:cs typeface="Courier New"/>
              </a:rPr>
              <a:t>format</a:t>
            </a:r>
            <a:r>
              <a:rPr sz="1100" b="1" spc="-10" dirty="0">
                <a:latin typeface="Courier New"/>
                <a:cs typeface="Courier New"/>
              </a:rPr>
              <a:t>("console").start()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228" y="1418844"/>
            <a:ext cx="2661285" cy="27749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335"/>
              </a:spcBef>
            </a:pPr>
            <a:r>
              <a:rPr sz="12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Query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2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Accumulating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Wordcount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6508" y="2927604"/>
            <a:ext cx="3938270" cy="28702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45"/>
              </a:spcBef>
            </a:pP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//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2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2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RDD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function 'flatMap'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Dataset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2053" y="4801933"/>
            <a:ext cx="5229225" cy="296545"/>
            <a:chOff x="1952053" y="4801933"/>
            <a:chExt cx="5229225" cy="296545"/>
          </a:xfrm>
        </p:grpSpPr>
        <p:sp>
          <p:nvSpPr>
            <p:cNvPr id="18" name="object 18"/>
            <p:cNvSpPr/>
            <p:nvPr/>
          </p:nvSpPr>
          <p:spPr>
            <a:xfrm>
              <a:off x="1956816" y="4806696"/>
              <a:ext cx="5219700" cy="287020"/>
            </a:xfrm>
            <a:custGeom>
              <a:avLst/>
              <a:gdLst/>
              <a:ahLst/>
              <a:cxnLst/>
              <a:rect l="l" t="t" r="r" b="b"/>
              <a:pathLst>
                <a:path w="5219700" h="287020">
                  <a:moveTo>
                    <a:pt x="5219700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5219700" y="286511"/>
                  </a:lnTo>
                  <a:lnTo>
                    <a:pt x="5219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6816" y="4806696"/>
              <a:ext cx="5219700" cy="287020"/>
            </a:xfrm>
            <a:custGeom>
              <a:avLst/>
              <a:gdLst/>
              <a:ahLst/>
              <a:cxnLst/>
              <a:rect l="l" t="t" r="r" b="b"/>
              <a:pathLst>
                <a:path w="5219700" h="287020">
                  <a:moveTo>
                    <a:pt x="0" y="286511"/>
                  </a:moveTo>
                  <a:lnTo>
                    <a:pt x="5219700" y="286511"/>
                  </a:lnTo>
                  <a:lnTo>
                    <a:pt x="5219700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3636" y="4069181"/>
            <a:ext cx="681291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Now start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typing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stuff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1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window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ourier New"/>
                <a:cs typeface="Courier New"/>
              </a:rPr>
              <a:t>//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It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will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appear in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the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Streaming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window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Stop by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typing: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3B3B3A"/>
                </a:solidFill>
                <a:latin typeface="Courier New"/>
                <a:cs typeface="Courier New"/>
              </a:rPr>
              <a:t>query.stop()</a:t>
            </a:r>
            <a:endParaRPr sz="1100">
              <a:latin typeface="Courier New"/>
              <a:cs typeface="Courier New"/>
            </a:endParaRPr>
          </a:p>
          <a:p>
            <a:pPr marL="1845945">
              <a:lnSpc>
                <a:spcPct val="100000"/>
              </a:lnSpc>
              <a:spcBef>
                <a:spcPts val="120"/>
              </a:spcBef>
            </a:pP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//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2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example,</a:t>
            </a:r>
            <a:r>
              <a:rPr sz="12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'ENTER'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keystroke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equals</a:t>
            </a:r>
            <a:r>
              <a:rPr sz="12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implicit</a:t>
            </a:r>
            <a:r>
              <a:rPr sz="12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Trigger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811" y="10667"/>
            <a:ext cx="8907145" cy="4805680"/>
            <a:chOff x="19811" y="10667"/>
            <a:chExt cx="8907145" cy="480568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6" y="4271771"/>
              <a:ext cx="1348739" cy="3276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811270" y="4267009"/>
              <a:ext cx="1358265" cy="337185"/>
            </a:xfrm>
            <a:custGeom>
              <a:avLst/>
              <a:gdLst/>
              <a:ahLst/>
              <a:cxnLst/>
              <a:rect l="l" t="t" r="r" b="b"/>
              <a:pathLst>
                <a:path w="1358264" h="337185">
                  <a:moveTo>
                    <a:pt x="0" y="337184"/>
                  </a:moveTo>
                  <a:lnTo>
                    <a:pt x="1358264" y="337184"/>
                  </a:lnTo>
                  <a:lnTo>
                    <a:pt x="1358264" y="0"/>
                  </a:lnTo>
                  <a:lnTo>
                    <a:pt x="0" y="0"/>
                  </a:lnTo>
                  <a:lnTo>
                    <a:pt x="0" y="33718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088" y="3300983"/>
              <a:ext cx="1028700" cy="1333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795261" y="3296221"/>
              <a:ext cx="1038225" cy="1343025"/>
            </a:xfrm>
            <a:custGeom>
              <a:avLst/>
              <a:gdLst/>
              <a:ahLst/>
              <a:cxnLst/>
              <a:rect l="l" t="t" r="r" b="b"/>
              <a:pathLst>
                <a:path w="1038225" h="1343025">
                  <a:moveTo>
                    <a:pt x="0" y="1343024"/>
                  </a:moveTo>
                  <a:lnTo>
                    <a:pt x="1038225" y="1343024"/>
                  </a:lnTo>
                  <a:lnTo>
                    <a:pt x="1038225" y="0"/>
                  </a:lnTo>
                  <a:lnTo>
                    <a:pt x="0" y="0"/>
                  </a:lnTo>
                  <a:lnTo>
                    <a:pt x="0" y="134302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5843" y="3297935"/>
              <a:ext cx="1021079" cy="15087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891018" y="3293173"/>
              <a:ext cx="1030605" cy="1518285"/>
            </a:xfrm>
            <a:custGeom>
              <a:avLst/>
              <a:gdLst/>
              <a:ahLst/>
              <a:cxnLst/>
              <a:rect l="l" t="t" r="r" b="b"/>
              <a:pathLst>
                <a:path w="1030604" h="1518285">
                  <a:moveTo>
                    <a:pt x="0" y="1518285"/>
                  </a:moveTo>
                  <a:lnTo>
                    <a:pt x="1030604" y="1518285"/>
                  </a:lnTo>
                  <a:lnTo>
                    <a:pt x="1030604" y="0"/>
                  </a:lnTo>
                  <a:lnTo>
                    <a:pt x="0" y="0"/>
                  </a:lnTo>
                  <a:lnTo>
                    <a:pt x="0" y="15182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4631" y="94487"/>
              <a:ext cx="615696" cy="9936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099805" y="89661"/>
              <a:ext cx="625475" cy="1003300"/>
            </a:xfrm>
            <a:custGeom>
              <a:avLst/>
              <a:gdLst/>
              <a:ahLst/>
              <a:cxnLst/>
              <a:rect l="l" t="t" r="r" b="b"/>
              <a:pathLst>
                <a:path w="625475" h="1003300">
                  <a:moveTo>
                    <a:pt x="0" y="1003173"/>
                  </a:moveTo>
                  <a:lnTo>
                    <a:pt x="625221" y="1003173"/>
                  </a:lnTo>
                  <a:lnTo>
                    <a:pt x="625221" y="0"/>
                  </a:lnTo>
                  <a:lnTo>
                    <a:pt x="0" y="0"/>
                  </a:lnTo>
                  <a:lnTo>
                    <a:pt x="0" y="10031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66515" y="129539"/>
            <a:ext cx="4582795" cy="248920"/>
          </a:xfrm>
          <a:prstGeom prst="rect">
            <a:avLst/>
          </a:prstGeom>
          <a:solidFill>
            <a:srgbClr val="EB871D"/>
          </a:solidFill>
          <a:ln w="9525">
            <a:solidFill>
              <a:srgbClr val="3B3B3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650"/>
              </a:lnSpc>
            </a:pP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Use</a:t>
            </a:r>
            <a:r>
              <a:rPr sz="14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HDP_26</a:t>
            </a:r>
            <a:r>
              <a:rPr sz="1400" b="1" spc="-10" dirty="0">
                <a:solidFill>
                  <a:srgbClr val="3B3B3A"/>
                </a:solidFill>
                <a:latin typeface="Arial Narrow"/>
                <a:cs typeface="Arial Narrow"/>
              </a:rPr>
              <a:t> image-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Run</a:t>
            </a:r>
            <a:r>
              <a:rPr sz="14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query</a:t>
            </a:r>
            <a:r>
              <a:rPr sz="14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to stop</a:t>
            </a:r>
            <a:r>
              <a:rPr sz="14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Swapping</a:t>
            </a:r>
            <a:r>
              <a:rPr sz="14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prior</a:t>
            </a:r>
            <a:r>
              <a:rPr sz="14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3B3B3A"/>
                </a:solidFill>
                <a:latin typeface="Arial Narrow"/>
                <a:cs typeface="Arial Narrow"/>
              </a:rPr>
              <a:t>to</a:t>
            </a:r>
            <a:r>
              <a:rPr sz="14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Arial Narrow"/>
                <a:cs typeface="Arial Narrow"/>
              </a:rPr>
              <a:t>Class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27787" y="92151"/>
            <a:ext cx="288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01 (Mod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08)-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27787" y="440182"/>
            <a:ext cx="639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Socket</a:t>
            </a:r>
            <a:r>
              <a:rPr sz="2400" b="1" spc="-3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Streaming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outputMode("complete")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2229" y="938593"/>
            <a:ext cx="8604885" cy="3780154"/>
            <a:chOff x="312229" y="938593"/>
            <a:chExt cx="8604885" cy="3780154"/>
          </a:xfrm>
        </p:grpSpPr>
        <p:sp>
          <p:nvSpPr>
            <p:cNvPr id="8" name="object 8"/>
            <p:cNvSpPr/>
            <p:nvPr/>
          </p:nvSpPr>
          <p:spPr>
            <a:xfrm>
              <a:off x="316991" y="943355"/>
              <a:ext cx="8595360" cy="3770629"/>
            </a:xfrm>
            <a:custGeom>
              <a:avLst/>
              <a:gdLst/>
              <a:ahLst/>
              <a:cxnLst/>
              <a:rect l="l" t="t" r="r" b="b"/>
              <a:pathLst>
                <a:path w="8595360" h="3770629">
                  <a:moveTo>
                    <a:pt x="8595360" y="0"/>
                  </a:moveTo>
                  <a:lnTo>
                    <a:pt x="0" y="0"/>
                  </a:lnTo>
                  <a:lnTo>
                    <a:pt x="0" y="3770376"/>
                  </a:lnTo>
                  <a:lnTo>
                    <a:pt x="8595360" y="3770376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991" y="943355"/>
              <a:ext cx="8595360" cy="3770629"/>
            </a:xfrm>
            <a:custGeom>
              <a:avLst/>
              <a:gdLst/>
              <a:ahLst/>
              <a:cxnLst/>
              <a:rect l="l" t="t" r="r" b="b"/>
              <a:pathLst>
                <a:path w="8595360" h="3770629">
                  <a:moveTo>
                    <a:pt x="0" y="3770376"/>
                  </a:moveTo>
                  <a:lnTo>
                    <a:pt x="8595360" y="3770376"/>
                  </a:lnTo>
                  <a:lnTo>
                    <a:pt x="8595360" y="0"/>
                  </a:lnTo>
                  <a:lnTo>
                    <a:pt x="0" y="0"/>
                  </a:lnTo>
                  <a:lnTo>
                    <a:pt x="0" y="377037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6646" y="960501"/>
            <a:ext cx="75990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3745" algn="l"/>
              </a:tabLst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Open PuTTY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prompt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and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fire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up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	(</a:t>
            </a:r>
            <a:r>
              <a:rPr sz="1100" b="1" spc="-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logged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as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zeppelin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user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for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both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Terminals </a:t>
            </a:r>
            <a:r>
              <a:rPr sz="1100" b="1" spc="-50" dirty="0">
                <a:solidFill>
                  <a:srgbClr val="00997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646" y="1128140"/>
            <a:ext cx="49060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Must do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this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first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or get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'Connection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Refused'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later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25" dirty="0">
                <a:solidFill>
                  <a:srgbClr val="009973"/>
                </a:solidFill>
                <a:latin typeface="Courier New"/>
                <a:cs typeface="Courier New"/>
              </a:rPr>
              <a:t>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646" y="1205331"/>
            <a:ext cx="3391535" cy="711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100" b="1" dirty="0">
                <a:latin typeface="Courier New"/>
                <a:cs typeface="Courier New"/>
              </a:rPr>
              <a:t>nc</a:t>
            </a:r>
            <a:r>
              <a:rPr sz="1100" b="1" spc="-10" dirty="0">
                <a:latin typeface="Courier New"/>
                <a:cs typeface="Courier New"/>
              </a:rPr>
              <a:t> -</a:t>
            </a:r>
            <a:r>
              <a:rPr sz="1100" b="1" dirty="0">
                <a:latin typeface="Courier New"/>
                <a:cs typeface="Courier New"/>
              </a:rPr>
              <a:t>lk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20" dirty="0">
                <a:latin typeface="Courier New"/>
                <a:cs typeface="Courier New"/>
              </a:rPr>
              <a:t>9999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org.apache.spark.sql.functions._ </a:t>
            </a: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org.apache.spark.sql.SparkSession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646" y="1890522"/>
            <a:ext cx="759968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1809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spark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 </a:t>
            </a:r>
            <a:r>
              <a:rPr sz="1100" b="1" spc="-10" dirty="0">
                <a:latin typeface="Courier New"/>
                <a:cs typeface="Courier New"/>
              </a:rPr>
              <a:t>SparkSession.builder.appName("StructuredNetworkWordCount").getOrCreate() </a:t>
            </a: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spark.implicits._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3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01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Input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Representing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stream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of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input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lines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from</a:t>
            </a:r>
            <a:r>
              <a:rPr sz="1100" b="1" spc="-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connection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to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localhost:9999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4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linesDF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spark.</a:t>
            </a:r>
            <a:r>
              <a:rPr sz="1100" b="1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100" b="1" dirty="0">
                <a:latin typeface="Courier New"/>
                <a:cs typeface="Courier New"/>
              </a:rPr>
              <a:t>.format("socket").option("host",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spc="-10" dirty="0">
                <a:latin typeface="Courier New"/>
                <a:cs typeface="Courier New"/>
              </a:rPr>
              <a:t>"localhost").option("port", 9999).load()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02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Create Dataset</a:t>
            </a:r>
            <a:r>
              <a:rPr sz="1100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and</a:t>
            </a:r>
            <a:r>
              <a:rPr sz="1100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define</a:t>
            </a:r>
            <a:r>
              <a:rPr sz="1100" spc="-10" dirty="0">
                <a:solidFill>
                  <a:srgbClr val="009973"/>
                </a:solidFill>
                <a:latin typeface="Courier New"/>
                <a:cs typeface="Courier New"/>
              </a:rPr>
              <a:t> delimiter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4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wordsDF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linesDF.as[String].flatMap(_.split("</a:t>
            </a:r>
            <a:r>
              <a:rPr sz="1100" b="1" spc="-35" dirty="0">
                <a:latin typeface="Courier New"/>
                <a:cs typeface="Courier New"/>
              </a:rPr>
              <a:t> </a:t>
            </a:r>
            <a:r>
              <a:rPr sz="1100" b="1" spc="-25" dirty="0">
                <a:latin typeface="Courier New"/>
                <a:cs typeface="Courier New"/>
              </a:rPr>
              <a:t>"))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646" y="3338271"/>
            <a:ext cx="31394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03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Query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Run</a:t>
            </a:r>
            <a:r>
              <a:rPr sz="1100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wordcount</a:t>
            </a:r>
            <a:r>
              <a:rPr sz="1100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on</a:t>
            </a:r>
            <a:r>
              <a:rPr sz="1100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9973"/>
                </a:solidFill>
                <a:latin typeface="Courier New"/>
                <a:cs typeface="Courier New"/>
              </a:rPr>
              <a:t>Dataset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646" y="3415588"/>
            <a:ext cx="6169025" cy="5441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wcDF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10" dirty="0">
                <a:latin typeface="Courier New"/>
                <a:cs typeface="Courier New"/>
              </a:rPr>
              <a:t> wordsDF.groupBy("value").count()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04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79DB"/>
                </a:solidFill>
                <a:latin typeface="Courier New"/>
                <a:cs typeface="Courier New"/>
              </a:rPr>
              <a:t>Output</a:t>
            </a:r>
            <a:r>
              <a:rPr sz="1100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100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Run the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query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that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prints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the running counts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to the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console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646" y="3933240"/>
            <a:ext cx="633730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val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query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 </a:t>
            </a:r>
            <a:r>
              <a:rPr sz="1100" b="1" spc="-10" dirty="0">
                <a:latin typeface="Courier New"/>
                <a:cs typeface="Courier New"/>
              </a:rPr>
              <a:t>wcDF.</a:t>
            </a:r>
            <a:r>
              <a:rPr sz="11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writeStream.outputMode("update").</a:t>
            </a:r>
            <a:r>
              <a:rPr sz="1100" b="1" spc="-10" dirty="0">
                <a:latin typeface="Courier New"/>
                <a:cs typeface="Courier New"/>
              </a:rPr>
              <a:t>format("console").start()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100" b="1" spc="-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Now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start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typing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stuff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in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1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009973"/>
                </a:solidFill>
                <a:latin typeface="Courier New"/>
                <a:cs typeface="Courier New"/>
              </a:rPr>
              <a:t>window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//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It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will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appear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in</a:t>
            </a:r>
            <a:r>
              <a:rPr sz="1100" b="1" spc="-1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the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Streaming </a:t>
            </a:r>
            <a:r>
              <a:rPr sz="1100" b="1" spc="-10" dirty="0">
                <a:latin typeface="Courier New"/>
                <a:cs typeface="Courier New"/>
              </a:rPr>
              <a:t>window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091" y="1434083"/>
            <a:ext cx="2712720" cy="27622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2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Query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200" b="1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Accumulating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Wordcount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4439" y="1203515"/>
            <a:ext cx="4855210" cy="3778885"/>
            <a:chOff x="4024439" y="1203515"/>
            <a:chExt cx="4855210" cy="377888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2836" y="1213103"/>
              <a:ext cx="615696" cy="995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08010" y="1208277"/>
              <a:ext cx="625475" cy="1005205"/>
            </a:xfrm>
            <a:custGeom>
              <a:avLst/>
              <a:gdLst/>
              <a:ahLst/>
              <a:cxnLst/>
              <a:rect l="l" t="t" r="r" b="b"/>
              <a:pathLst>
                <a:path w="625475" h="1005205">
                  <a:moveTo>
                    <a:pt x="0" y="1004697"/>
                  </a:moveTo>
                  <a:lnTo>
                    <a:pt x="625221" y="1004697"/>
                  </a:lnTo>
                  <a:lnTo>
                    <a:pt x="625221" y="0"/>
                  </a:lnTo>
                  <a:lnTo>
                    <a:pt x="0" y="0"/>
                  </a:lnTo>
                  <a:lnTo>
                    <a:pt x="0" y="100469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028" y="4290060"/>
              <a:ext cx="1348739" cy="3276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29202" y="4285297"/>
              <a:ext cx="1358265" cy="337185"/>
            </a:xfrm>
            <a:custGeom>
              <a:avLst/>
              <a:gdLst/>
              <a:ahLst/>
              <a:cxnLst/>
              <a:rect l="l" t="t" r="r" b="b"/>
              <a:pathLst>
                <a:path w="1358264" h="337185">
                  <a:moveTo>
                    <a:pt x="0" y="337184"/>
                  </a:moveTo>
                  <a:lnTo>
                    <a:pt x="1358264" y="337184"/>
                  </a:lnTo>
                  <a:lnTo>
                    <a:pt x="1358264" y="0"/>
                  </a:lnTo>
                  <a:lnTo>
                    <a:pt x="0" y="0"/>
                  </a:lnTo>
                  <a:lnTo>
                    <a:pt x="0" y="33718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9984" y="3473195"/>
              <a:ext cx="1021079" cy="13395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25158" y="3468433"/>
              <a:ext cx="1030605" cy="1349375"/>
            </a:xfrm>
            <a:custGeom>
              <a:avLst/>
              <a:gdLst/>
              <a:ahLst/>
              <a:cxnLst/>
              <a:rect l="l" t="t" r="r" b="b"/>
              <a:pathLst>
                <a:path w="1030604" h="1349375">
                  <a:moveTo>
                    <a:pt x="0" y="1349120"/>
                  </a:moveTo>
                  <a:lnTo>
                    <a:pt x="1030604" y="1349120"/>
                  </a:lnTo>
                  <a:lnTo>
                    <a:pt x="1030604" y="0"/>
                  </a:lnTo>
                  <a:lnTo>
                    <a:pt x="0" y="0"/>
                  </a:lnTo>
                  <a:lnTo>
                    <a:pt x="0" y="134912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0980" y="3473195"/>
              <a:ext cx="1028700" cy="14996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36154" y="3468433"/>
              <a:ext cx="1038225" cy="1509395"/>
            </a:xfrm>
            <a:custGeom>
              <a:avLst/>
              <a:gdLst/>
              <a:ahLst/>
              <a:cxnLst/>
              <a:rect l="l" t="t" r="r" b="b"/>
              <a:pathLst>
                <a:path w="1038225" h="1509395">
                  <a:moveTo>
                    <a:pt x="0" y="1509140"/>
                  </a:moveTo>
                  <a:lnTo>
                    <a:pt x="1038225" y="1509140"/>
                  </a:lnTo>
                  <a:lnTo>
                    <a:pt x="1038225" y="0"/>
                  </a:lnTo>
                  <a:lnTo>
                    <a:pt x="0" y="0"/>
                  </a:lnTo>
                  <a:lnTo>
                    <a:pt x="0" y="1509140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27787" y="92151"/>
            <a:ext cx="603123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5" dirty="0">
                <a:solidFill>
                  <a:srgbClr val="00AF50"/>
                </a:solidFill>
              </a:rPr>
              <a:t> 02</a:t>
            </a:r>
          </a:p>
          <a:p>
            <a:pPr marL="12700">
              <a:lnSpc>
                <a:spcPts val="2810"/>
              </a:lnSpc>
            </a:pPr>
            <a:r>
              <a:rPr dirty="0"/>
              <a:t>Socket</a:t>
            </a:r>
            <a:r>
              <a:rPr spc="-35" dirty="0"/>
              <a:t> </a:t>
            </a:r>
            <a:r>
              <a:rPr dirty="0"/>
              <a:t>Streaming</a:t>
            </a:r>
            <a:r>
              <a:rPr spc="-25" dirty="0"/>
              <a:t> </a:t>
            </a:r>
            <a:r>
              <a:rPr spc="-10" dirty="0">
                <a:solidFill>
                  <a:srgbClr val="0079DB"/>
                </a:solidFill>
              </a:rPr>
              <a:t>outputMode("update")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6301" y="938593"/>
            <a:ext cx="8790940" cy="3795395"/>
            <a:chOff x="126301" y="938593"/>
            <a:chExt cx="8790940" cy="3795395"/>
          </a:xfrm>
        </p:grpSpPr>
        <p:sp>
          <p:nvSpPr>
            <p:cNvPr id="8" name="object 8"/>
            <p:cNvSpPr/>
            <p:nvPr/>
          </p:nvSpPr>
          <p:spPr>
            <a:xfrm>
              <a:off x="131063" y="943355"/>
              <a:ext cx="8781415" cy="3785870"/>
            </a:xfrm>
            <a:custGeom>
              <a:avLst/>
              <a:gdLst/>
              <a:ahLst/>
              <a:cxnLst/>
              <a:rect l="l" t="t" r="r" b="b"/>
              <a:pathLst>
                <a:path w="8781415" h="3785870">
                  <a:moveTo>
                    <a:pt x="8781288" y="0"/>
                  </a:moveTo>
                  <a:lnTo>
                    <a:pt x="0" y="0"/>
                  </a:lnTo>
                  <a:lnTo>
                    <a:pt x="0" y="3785616"/>
                  </a:lnTo>
                  <a:lnTo>
                    <a:pt x="8781288" y="3785616"/>
                  </a:lnTo>
                  <a:lnTo>
                    <a:pt x="87812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63" y="943355"/>
              <a:ext cx="8781415" cy="3785870"/>
            </a:xfrm>
            <a:custGeom>
              <a:avLst/>
              <a:gdLst/>
              <a:ahLst/>
              <a:cxnLst/>
              <a:rect l="l" t="t" r="r" b="b"/>
              <a:pathLst>
                <a:path w="8781415" h="3785870">
                  <a:moveTo>
                    <a:pt x="0" y="3785616"/>
                  </a:moveTo>
                  <a:lnTo>
                    <a:pt x="8781288" y="3785616"/>
                  </a:lnTo>
                  <a:lnTo>
                    <a:pt x="8781288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9804" y="958977"/>
            <a:ext cx="830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0" algn="l"/>
              </a:tabLst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 Open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PuTTY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prompt</a:t>
            </a:r>
            <a:r>
              <a:rPr sz="12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and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fire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up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	(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I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logged in as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zeppelin</a:t>
            </a:r>
            <a:r>
              <a:rPr sz="1200" b="1" spc="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user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for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both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Terminals</a:t>
            </a:r>
            <a:r>
              <a:rPr sz="1200" b="1" spc="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00997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 Must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do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this</a:t>
            </a:r>
            <a:r>
              <a:rPr sz="1200" b="1" spc="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first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or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get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'Connection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Refused' later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009973"/>
                </a:solidFill>
                <a:latin typeface="Courier New"/>
                <a:cs typeface="Courier New"/>
              </a:rPr>
              <a:t>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804" y="1325117"/>
            <a:ext cx="1036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nc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-</a:t>
            </a:r>
            <a:r>
              <a:rPr sz="1200" b="1" dirty="0">
                <a:latin typeface="Courier New"/>
                <a:cs typeface="Courier New"/>
              </a:rPr>
              <a:t>lk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9999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04" y="1629917"/>
            <a:ext cx="831024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0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import </a:t>
            </a:r>
            <a:r>
              <a:rPr sz="1200" b="1" spc="-10" dirty="0">
                <a:latin typeface="Courier New"/>
                <a:cs typeface="Courier New"/>
              </a:rPr>
              <a:t>org.apache.spark.sql.functions._ </a:t>
            </a:r>
            <a:r>
              <a:rPr sz="1200" b="1" dirty="0">
                <a:latin typeface="Courier New"/>
                <a:cs typeface="Courier New"/>
              </a:rPr>
              <a:t>import </a:t>
            </a:r>
            <a:r>
              <a:rPr sz="1200" b="1" spc="-10" dirty="0">
                <a:latin typeface="Courier New"/>
                <a:cs typeface="Courier New"/>
              </a:rPr>
              <a:t>org.apache.spark.sql.SparkSession</a:t>
            </a:r>
            <a:endParaRPr sz="1200">
              <a:latin typeface="Courier New"/>
              <a:cs typeface="Courier New"/>
            </a:endParaRPr>
          </a:p>
          <a:p>
            <a:pPr marL="12700" marR="5588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val spark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SparkSession.builder.appName("StructuredNetworkWordCount").getOrCreate() </a:t>
            </a:r>
            <a:r>
              <a:rPr sz="1200" b="1" dirty="0">
                <a:latin typeface="Courier New"/>
                <a:cs typeface="Courier New"/>
              </a:rPr>
              <a:t>import </a:t>
            </a:r>
            <a:r>
              <a:rPr sz="1200" b="1" spc="-10" dirty="0">
                <a:latin typeface="Courier New"/>
                <a:cs typeface="Courier New"/>
              </a:rPr>
              <a:t>spark.implicits._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2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01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Input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200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Representing</a:t>
            </a:r>
            <a:r>
              <a:rPr sz="1200" spc="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stream of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input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lines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from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connection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to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9973"/>
                </a:solidFill>
                <a:latin typeface="Courier New"/>
                <a:cs typeface="Courier New"/>
              </a:rPr>
              <a:t>localhost:9999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linesDF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spark.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readStream</a:t>
            </a:r>
            <a:r>
              <a:rPr sz="1200" b="1" dirty="0">
                <a:latin typeface="Courier New"/>
                <a:cs typeface="Courier New"/>
              </a:rPr>
              <a:t>.format("socket").option("host",</a:t>
            </a:r>
            <a:r>
              <a:rPr sz="1200" b="1" spc="4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"localhost").option("port", 9999).load()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200" b="1" spc="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02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Query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Create</a:t>
            </a:r>
            <a:r>
              <a:rPr sz="1200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Dataset and</a:t>
            </a:r>
            <a:r>
              <a:rPr sz="1200" spc="2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define</a:t>
            </a:r>
            <a:r>
              <a:rPr sz="1200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delimiter, then</a:t>
            </a:r>
            <a:r>
              <a:rPr sz="1200" spc="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9973"/>
                </a:solidFill>
                <a:latin typeface="Courier New"/>
                <a:cs typeface="Courier New"/>
              </a:rPr>
              <a:t>display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val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wordsDF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 linesDF.as[String].flatMap(_.split(" </a:t>
            </a:r>
            <a:r>
              <a:rPr sz="1200" b="1" spc="-25" dirty="0">
                <a:latin typeface="Courier New"/>
                <a:cs typeface="Courier New"/>
              </a:rPr>
              <a:t>"))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//</a:t>
            </a:r>
            <a:r>
              <a:rPr sz="1200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03</a:t>
            </a:r>
            <a:r>
              <a:rPr sz="1200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ourier New"/>
                <a:cs typeface="Courier New"/>
              </a:rPr>
              <a:t>Output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:</a:t>
            </a:r>
            <a:r>
              <a:rPr sz="1200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73"/>
                </a:solidFill>
                <a:latin typeface="Courier New"/>
                <a:cs typeface="Courier New"/>
              </a:rPr>
              <a:t>Run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query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that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prints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running</a:t>
            </a:r>
            <a:r>
              <a:rPr sz="1200" b="1" spc="2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counts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to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the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9973"/>
                </a:solidFill>
                <a:latin typeface="Courier New"/>
                <a:cs typeface="Courier New"/>
              </a:rPr>
              <a:t>console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val query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wordsDF.</a:t>
            </a:r>
            <a:r>
              <a:rPr sz="12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writeStream.outputMode("append").</a:t>
            </a:r>
            <a:r>
              <a:rPr sz="1200" b="1" spc="-10" dirty="0">
                <a:latin typeface="Courier New"/>
                <a:cs typeface="Courier New"/>
              </a:rPr>
              <a:t>format("console").start()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// Now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start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typing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stuff</a:t>
            </a:r>
            <a:r>
              <a:rPr sz="1200" b="1" spc="10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in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your</a:t>
            </a:r>
            <a:r>
              <a:rPr sz="1200" b="1" spc="-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9973"/>
                </a:solidFill>
                <a:latin typeface="Courier New"/>
                <a:cs typeface="Courier New"/>
              </a:rPr>
              <a:t>nCat</a:t>
            </a:r>
            <a:r>
              <a:rPr sz="1200" b="1" spc="15" dirty="0">
                <a:solidFill>
                  <a:srgbClr val="009973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9973"/>
                </a:solidFill>
                <a:latin typeface="Courier New"/>
                <a:cs typeface="Courier New"/>
              </a:rPr>
              <a:t>window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//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It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will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appear in the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Streaming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window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6744" y="1377696"/>
            <a:ext cx="4462780" cy="27749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35"/>
              </a:spcBef>
            </a:pPr>
            <a:r>
              <a:rPr sz="12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Query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2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Display</a:t>
            </a:r>
            <a:r>
              <a:rPr sz="12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words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(can't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aggregate</a:t>
            </a:r>
            <a:r>
              <a:rPr sz="1200" b="1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on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Append)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65459" y="1203515"/>
            <a:ext cx="4377690" cy="3541395"/>
            <a:chOff x="4565459" y="1203515"/>
            <a:chExt cx="4377690" cy="354139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2835" y="1213103"/>
              <a:ext cx="615696" cy="9951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08009" y="1208277"/>
              <a:ext cx="625475" cy="1005205"/>
            </a:xfrm>
            <a:custGeom>
              <a:avLst/>
              <a:gdLst/>
              <a:ahLst/>
              <a:cxnLst/>
              <a:rect l="l" t="t" r="r" b="b"/>
              <a:pathLst>
                <a:path w="625475" h="1005205">
                  <a:moveTo>
                    <a:pt x="0" y="1004697"/>
                  </a:moveTo>
                  <a:lnTo>
                    <a:pt x="625221" y="1004697"/>
                  </a:lnTo>
                  <a:lnTo>
                    <a:pt x="625221" y="0"/>
                  </a:lnTo>
                  <a:lnTo>
                    <a:pt x="0" y="0"/>
                  </a:lnTo>
                  <a:lnTo>
                    <a:pt x="0" y="100469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7" y="4241292"/>
              <a:ext cx="1685544" cy="4099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0221" y="4236529"/>
              <a:ext cx="1695450" cy="419734"/>
            </a:xfrm>
            <a:custGeom>
              <a:avLst/>
              <a:gdLst/>
              <a:ahLst/>
              <a:cxnLst/>
              <a:rect l="l" t="t" r="r" b="b"/>
              <a:pathLst>
                <a:path w="1695450" h="419735">
                  <a:moveTo>
                    <a:pt x="0" y="419480"/>
                  </a:moveTo>
                  <a:lnTo>
                    <a:pt x="1695069" y="419480"/>
                  </a:lnTo>
                  <a:lnTo>
                    <a:pt x="1695069" y="0"/>
                  </a:lnTo>
                  <a:lnTo>
                    <a:pt x="0" y="0"/>
                  </a:lnTo>
                  <a:lnTo>
                    <a:pt x="0" y="41948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5987" y="3203448"/>
              <a:ext cx="647700" cy="15316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81161" y="3198685"/>
              <a:ext cx="657225" cy="1541145"/>
            </a:xfrm>
            <a:custGeom>
              <a:avLst/>
              <a:gdLst/>
              <a:ahLst/>
              <a:cxnLst/>
              <a:rect l="l" t="t" r="r" b="b"/>
              <a:pathLst>
                <a:path w="657225" h="1541145">
                  <a:moveTo>
                    <a:pt x="0" y="1541145"/>
                  </a:moveTo>
                  <a:lnTo>
                    <a:pt x="657225" y="1541145"/>
                  </a:lnTo>
                  <a:lnTo>
                    <a:pt x="657225" y="0"/>
                  </a:lnTo>
                  <a:lnTo>
                    <a:pt x="0" y="0"/>
                  </a:lnTo>
                  <a:lnTo>
                    <a:pt x="0" y="154114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7995" y="3203448"/>
              <a:ext cx="632459" cy="13258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83169" y="3198685"/>
              <a:ext cx="641985" cy="1335405"/>
            </a:xfrm>
            <a:custGeom>
              <a:avLst/>
              <a:gdLst/>
              <a:ahLst/>
              <a:cxnLst/>
              <a:rect l="l" t="t" r="r" b="b"/>
              <a:pathLst>
                <a:path w="641984" h="1335404">
                  <a:moveTo>
                    <a:pt x="0" y="1335405"/>
                  </a:moveTo>
                  <a:lnTo>
                    <a:pt x="641984" y="1335405"/>
                  </a:lnTo>
                  <a:lnTo>
                    <a:pt x="641984" y="0"/>
                  </a:lnTo>
                  <a:lnTo>
                    <a:pt x="0" y="0"/>
                  </a:lnTo>
                  <a:lnTo>
                    <a:pt x="0" y="133540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7787" y="92151"/>
            <a:ext cx="614108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Demo</a:t>
            </a:r>
            <a:r>
              <a:rPr spc="-25" dirty="0">
                <a:solidFill>
                  <a:srgbClr val="00AF50"/>
                </a:solidFill>
              </a:rPr>
              <a:t> 03</a:t>
            </a:r>
          </a:p>
          <a:p>
            <a:pPr marL="12700">
              <a:lnSpc>
                <a:spcPts val="2810"/>
              </a:lnSpc>
            </a:pPr>
            <a:r>
              <a:rPr dirty="0"/>
              <a:t>Socket</a:t>
            </a:r>
            <a:r>
              <a:rPr spc="-35" dirty="0"/>
              <a:t> </a:t>
            </a:r>
            <a:r>
              <a:rPr dirty="0"/>
              <a:t>Streaming</a:t>
            </a:r>
            <a:r>
              <a:rPr spc="-25" dirty="0"/>
              <a:t> </a:t>
            </a:r>
            <a:r>
              <a:rPr spc="-10" dirty="0">
                <a:solidFill>
                  <a:srgbClr val="0079DB"/>
                </a:solidFill>
              </a:rPr>
              <a:t>outputMode("append")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01a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0" dirty="0">
                <a:solidFill>
                  <a:srgbClr val="3B3B3A"/>
                </a:solidFill>
              </a:rPr>
              <a:t> </a:t>
            </a:r>
            <a:r>
              <a:rPr dirty="0"/>
              <a:t>First</a:t>
            </a:r>
            <a:r>
              <a:rPr spc="-15" dirty="0"/>
              <a:t> </a:t>
            </a:r>
            <a:r>
              <a:rPr dirty="0"/>
              <a:t>do</a:t>
            </a:r>
            <a:r>
              <a:rPr spc="-15" dirty="0"/>
              <a:t> </a:t>
            </a:r>
            <a:r>
              <a:rPr dirty="0"/>
              <a:t>Batch</a:t>
            </a:r>
            <a:r>
              <a:rPr spc="-10" dirty="0"/>
              <a:t> </a:t>
            </a:r>
            <a:r>
              <a:rPr dirty="0"/>
              <a:t>Processing</a:t>
            </a:r>
            <a:r>
              <a:rPr spc="-30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10" dirty="0"/>
              <a:t>'spark.read'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37042" y="1011555"/>
            <a:ext cx="5670550" cy="4034790"/>
            <a:chOff x="1737042" y="1011555"/>
            <a:chExt cx="5670550" cy="40347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503" y="1021078"/>
              <a:ext cx="5650992" cy="4015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41804" y="1016317"/>
              <a:ext cx="5661025" cy="4025265"/>
            </a:xfrm>
            <a:custGeom>
              <a:avLst/>
              <a:gdLst/>
              <a:ahLst/>
              <a:cxnLst/>
              <a:rect l="l" t="t" r="r" b="b"/>
              <a:pathLst>
                <a:path w="5661025" h="4025265">
                  <a:moveTo>
                    <a:pt x="0" y="4025265"/>
                  </a:moveTo>
                  <a:lnTo>
                    <a:pt x="5660517" y="4025265"/>
                  </a:lnTo>
                  <a:lnTo>
                    <a:pt x="5660517" y="0"/>
                  </a:lnTo>
                  <a:lnTo>
                    <a:pt x="0" y="0"/>
                  </a:lnTo>
                  <a:lnTo>
                    <a:pt x="0" y="402526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2457" y="3231641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>
                  <a:moveTo>
                    <a:pt x="0" y="0"/>
                  </a:moveTo>
                  <a:lnTo>
                    <a:pt x="66294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5549503" cy="295466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76413" y="1856463"/>
            <a:ext cx="5248274" cy="3054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dirty="0">
                <a:solidFill>
                  <a:srgbClr val="FF0000"/>
                </a:solidFill>
              </a:rPr>
              <a:t> 00 (Dates) / 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907702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400550" y="244882"/>
            <a:ext cx="33902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01b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20" dirty="0">
                <a:solidFill>
                  <a:srgbClr val="3B3B3A"/>
                </a:solidFill>
              </a:rPr>
              <a:t> </a:t>
            </a:r>
            <a:r>
              <a:rPr dirty="0"/>
              <a:t>Compute the</a:t>
            </a:r>
            <a:r>
              <a:rPr spc="-5" dirty="0"/>
              <a:t> </a:t>
            </a:r>
            <a:r>
              <a:rPr dirty="0"/>
              <a:t>Batch </a:t>
            </a:r>
            <a:r>
              <a:rPr spc="-10" dirty="0"/>
              <a:t>Aggregate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20734" y="1092327"/>
            <a:ext cx="4509135" cy="3935729"/>
            <a:chOff x="2320734" y="1092327"/>
            <a:chExt cx="4509135" cy="393572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6" y="1101852"/>
              <a:ext cx="4489703" cy="38999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25497" y="1097089"/>
              <a:ext cx="4499610" cy="3909695"/>
            </a:xfrm>
            <a:custGeom>
              <a:avLst/>
              <a:gdLst/>
              <a:ahLst/>
              <a:cxnLst/>
              <a:rect l="l" t="t" r="r" b="b"/>
              <a:pathLst>
                <a:path w="4499609" h="3909695">
                  <a:moveTo>
                    <a:pt x="0" y="3909441"/>
                  </a:moveTo>
                  <a:lnTo>
                    <a:pt x="4499229" y="3909441"/>
                  </a:lnTo>
                  <a:lnTo>
                    <a:pt x="4499229" y="0"/>
                  </a:lnTo>
                  <a:lnTo>
                    <a:pt x="0" y="0"/>
                  </a:lnTo>
                  <a:lnTo>
                    <a:pt x="0" y="39094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2541" y="3970781"/>
              <a:ext cx="1821180" cy="1031875"/>
            </a:xfrm>
            <a:custGeom>
              <a:avLst/>
              <a:gdLst/>
              <a:ahLst/>
              <a:cxnLst/>
              <a:rect l="l" t="t" r="r" b="b"/>
              <a:pathLst>
                <a:path w="1821179" h="1031875">
                  <a:moveTo>
                    <a:pt x="0" y="1031747"/>
                  </a:moveTo>
                  <a:lnTo>
                    <a:pt x="1821180" y="1031747"/>
                  </a:lnTo>
                  <a:lnTo>
                    <a:pt x="1821180" y="0"/>
                  </a:lnTo>
                  <a:lnTo>
                    <a:pt x="0" y="0"/>
                  </a:lnTo>
                  <a:lnTo>
                    <a:pt x="0" y="1031747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9966" y="1080135"/>
            <a:ext cx="6139815" cy="3181350"/>
            <a:chOff x="1509966" y="1080135"/>
            <a:chExt cx="6139815" cy="3181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427" y="1089660"/>
              <a:ext cx="6120384" cy="3060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4728" y="1084897"/>
              <a:ext cx="6130290" cy="3171825"/>
            </a:xfrm>
            <a:custGeom>
              <a:avLst/>
              <a:gdLst/>
              <a:ahLst/>
              <a:cxnLst/>
              <a:rect l="l" t="t" r="r" b="b"/>
              <a:pathLst>
                <a:path w="6130290" h="3171825">
                  <a:moveTo>
                    <a:pt x="0" y="3171825"/>
                  </a:moveTo>
                  <a:lnTo>
                    <a:pt x="6129909" y="3171825"/>
                  </a:lnTo>
                  <a:lnTo>
                    <a:pt x="6129909" y="0"/>
                  </a:lnTo>
                  <a:lnTo>
                    <a:pt x="0" y="0"/>
                  </a:lnTo>
                  <a:lnTo>
                    <a:pt x="0" y="31718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2665" y="1693926"/>
              <a:ext cx="1435735" cy="2095500"/>
            </a:xfrm>
            <a:custGeom>
              <a:avLst/>
              <a:gdLst/>
              <a:ahLst/>
              <a:cxnLst/>
              <a:rect l="l" t="t" r="r" b="b"/>
              <a:pathLst>
                <a:path w="1435735" h="2095500">
                  <a:moveTo>
                    <a:pt x="0" y="0"/>
                  </a:moveTo>
                  <a:lnTo>
                    <a:pt x="1225169" y="0"/>
                  </a:lnTo>
                </a:path>
                <a:path w="1435735" h="2095500">
                  <a:moveTo>
                    <a:pt x="598932" y="2095500"/>
                  </a:moveTo>
                  <a:lnTo>
                    <a:pt x="1435734" y="20955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9661" y="3763645"/>
              <a:ext cx="915035" cy="340360"/>
            </a:xfrm>
            <a:custGeom>
              <a:avLst/>
              <a:gdLst/>
              <a:ahLst/>
              <a:cxnLst/>
              <a:rect l="l" t="t" r="r" b="b"/>
              <a:pathLst>
                <a:path w="915035" h="340360">
                  <a:moveTo>
                    <a:pt x="122046" y="194868"/>
                  </a:moveTo>
                  <a:lnTo>
                    <a:pt x="0" y="313816"/>
                  </a:lnTo>
                  <a:lnTo>
                    <a:pt x="168401" y="340042"/>
                  </a:lnTo>
                  <a:lnTo>
                    <a:pt x="155417" y="299377"/>
                  </a:lnTo>
                  <a:lnTo>
                    <a:pt x="128650" y="299377"/>
                  </a:lnTo>
                  <a:lnTo>
                    <a:pt x="113283" y="250990"/>
                  </a:lnTo>
                  <a:lnTo>
                    <a:pt x="137497" y="243255"/>
                  </a:lnTo>
                  <a:lnTo>
                    <a:pt x="122046" y="194868"/>
                  </a:lnTo>
                  <a:close/>
                </a:path>
                <a:path w="915035" h="340360">
                  <a:moveTo>
                    <a:pt x="137497" y="243255"/>
                  </a:moveTo>
                  <a:lnTo>
                    <a:pt x="113283" y="250990"/>
                  </a:lnTo>
                  <a:lnTo>
                    <a:pt x="128650" y="299377"/>
                  </a:lnTo>
                  <a:lnTo>
                    <a:pt x="152941" y="291623"/>
                  </a:lnTo>
                  <a:lnTo>
                    <a:pt x="137497" y="243255"/>
                  </a:lnTo>
                  <a:close/>
                </a:path>
                <a:path w="915035" h="340360">
                  <a:moveTo>
                    <a:pt x="152941" y="291623"/>
                  </a:moveTo>
                  <a:lnTo>
                    <a:pt x="128650" y="299377"/>
                  </a:lnTo>
                  <a:lnTo>
                    <a:pt x="155417" y="299377"/>
                  </a:lnTo>
                  <a:lnTo>
                    <a:pt x="152941" y="291623"/>
                  </a:lnTo>
                  <a:close/>
                </a:path>
                <a:path w="915035" h="340360">
                  <a:moveTo>
                    <a:pt x="899033" y="0"/>
                  </a:moveTo>
                  <a:lnTo>
                    <a:pt x="137497" y="243255"/>
                  </a:lnTo>
                  <a:lnTo>
                    <a:pt x="152941" y="291623"/>
                  </a:lnTo>
                  <a:lnTo>
                    <a:pt x="914526" y="48513"/>
                  </a:lnTo>
                  <a:lnTo>
                    <a:pt x="8990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02a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0" dirty="0">
                <a:solidFill>
                  <a:srgbClr val="3B3B3A"/>
                </a:solidFill>
              </a:rPr>
              <a:t> </a:t>
            </a:r>
            <a:r>
              <a:rPr dirty="0"/>
              <a:t>Aggregation via</a:t>
            </a:r>
            <a:r>
              <a:rPr spc="-10" dirty="0"/>
              <a:t> </a:t>
            </a:r>
            <a:r>
              <a:rPr dirty="0"/>
              <a:t>STREAMING </a:t>
            </a:r>
            <a:r>
              <a:rPr spc="-10" dirty="0"/>
              <a:t>'read.stream'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02b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5" dirty="0">
                <a:solidFill>
                  <a:srgbClr val="3B3B3A"/>
                </a:solidFill>
              </a:rPr>
              <a:t> </a:t>
            </a:r>
            <a:r>
              <a:rPr dirty="0"/>
              <a:t>Display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'read.stream'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1266" y="1095311"/>
            <a:ext cx="6019165" cy="979169"/>
            <a:chOff x="231266" y="1095311"/>
            <a:chExt cx="6019165" cy="979169"/>
          </a:xfrm>
        </p:grpSpPr>
        <p:sp>
          <p:nvSpPr>
            <p:cNvPr id="9" name="object 9"/>
            <p:cNvSpPr/>
            <p:nvPr/>
          </p:nvSpPr>
          <p:spPr>
            <a:xfrm>
              <a:off x="3042665" y="1693926"/>
              <a:ext cx="1225550" cy="0"/>
            </a:xfrm>
            <a:custGeom>
              <a:avLst/>
              <a:gdLst/>
              <a:ahLst/>
              <a:cxnLst/>
              <a:rect l="l" t="t" r="r" b="b"/>
              <a:pathLst>
                <a:path w="1225550">
                  <a:moveTo>
                    <a:pt x="0" y="0"/>
                  </a:moveTo>
                  <a:lnTo>
                    <a:pt x="1225169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91" y="1104900"/>
              <a:ext cx="5999988" cy="9601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6029" y="1100074"/>
              <a:ext cx="6009640" cy="969644"/>
            </a:xfrm>
            <a:custGeom>
              <a:avLst/>
              <a:gdLst/>
              <a:ahLst/>
              <a:cxnLst/>
              <a:rect l="l" t="t" r="r" b="b"/>
              <a:pathLst>
                <a:path w="6009640" h="969644">
                  <a:moveTo>
                    <a:pt x="0" y="969644"/>
                  </a:moveTo>
                  <a:lnTo>
                    <a:pt x="6009513" y="969644"/>
                  </a:lnTo>
                  <a:lnTo>
                    <a:pt x="6009513" y="0"/>
                  </a:lnTo>
                  <a:lnTo>
                    <a:pt x="0" y="0"/>
                  </a:lnTo>
                  <a:lnTo>
                    <a:pt x="0" y="96964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373" y="2027682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23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210561" y="3010661"/>
            <a:ext cx="625475" cy="152400"/>
          </a:xfrm>
          <a:custGeom>
            <a:avLst/>
            <a:gdLst/>
            <a:ahLst/>
            <a:cxnLst/>
            <a:rect l="l" t="t" r="r" b="b"/>
            <a:pathLst>
              <a:path w="625475" h="152400">
                <a:moveTo>
                  <a:pt x="472948" y="0"/>
                </a:moveTo>
                <a:lnTo>
                  <a:pt x="472948" y="152400"/>
                </a:lnTo>
                <a:lnTo>
                  <a:pt x="574548" y="101600"/>
                </a:lnTo>
                <a:lnTo>
                  <a:pt x="498348" y="101600"/>
                </a:lnTo>
                <a:lnTo>
                  <a:pt x="498348" y="50800"/>
                </a:lnTo>
                <a:lnTo>
                  <a:pt x="574548" y="50800"/>
                </a:lnTo>
                <a:lnTo>
                  <a:pt x="472948" y="0"/>
                </a:lnTo>
                <a:close/>
              </a:path>
              <a:path w="625475" h="152400">
                <a:moveTo>
                  <a:pt x="47294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472948" y="101600"/>
                </a:lnTo>
                <a:lnTo>
                  <a:pt x="472948" y="50800"/>
                </a:lnTo>
                <a:close/>
              </a:path>
              <a:path w="625475" h="152400">
                <a:moveTo>
                  <a:pt x="574548" y="50800"/>
                </a:moveTo>
                <a:lnTo>
                  <a:pt x="498348" y="50800"/>
                </a:lnTo>
                <a:lnTo>
                  <a:pt x="498348" y="101600"/>
                </a:lnTo>
                <a:lnTo>
                  <a:pt x="574548" y="101600"/>
                </a:lnTo>
                <a:lnTo>
                  <a:pt x="625348" y="76200"/>
                </a:lnTo>
                <a:lnTo>
                  <a:pt x="574548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71119" y="2565971"/>
            <a:ext cx="1442720" cy="977900"/>
            <a:chOff x="571119" y="2565971"/>
            <a:chExt cx="1442720" cy="9779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44" y="2575559"/>
              <a:ext cx="1423416" cy="9585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5881" y="2570733"/>
              <a:ext cx="1433195" cy="968375"/>
            </a:xfrm>
            <a:custGeom>
              <a:avLst/>
              <a:gdLst/>
              <a:ahLst/>
              <a:cxnLst/>
              <a:rect l="l" t="t" r="r" b="b"/>
              <a:pathLst>
                <a:path w="1433195" h="968375">
                  <a:moveTo>
                    <a:pt x="0" y="968120"/>
                  </a:moveTo>
                  <a:lnTo>
                    <a:pt x="1432941" y="968120"/>
                  </a:lnTo>
                  <a:lnTo>
                    <a:pt x="1432941" y="0"/>
                  </a:lnTo>
                  <a:lnTo>
                    <a:pt x="0" y="0"/>
                  </a:lnTo>
                  <a:lnTo>
                    <a:pt x="0" y="96812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85655" y="2562923"/>
            <a:ext cx="1499235" cy="984250"/>
            <a:chOff x="3085655" y="2562923"/>
            <a:chExt cx="1499235" cy="9842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5243" y="2572511"/>
              <a:ext cx="1479804" cy="9646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90417" y="2567685"/>
              <a:ext cx="1489710" cy="974725"/>
            </a:xfrm>
            <a:custGeom>
              <a:avLst/>
              <a:gdLst/>
              <a:ahLst/>
              <a:cxnLst/>
              <a:rect l="l" t="t" r="r" b="b"/>
              <a:pathLst>
                <a:path w="1489710" h="974725">
                  <a:moveTo>
                    <a:pt x="0" y="974216"/>
                  </a:moveTo>
                  <a:lnTo>
                    <a:pt x="1489329" y="974216"/>
                  </a:lnTo>
                  <a:lnTo>
                    <a:pt x="1489329" y="0"/>
                  </a:lnTo>
                  <a:lnTo>
                    <a:pt x="0" y="0"/>
                  </a:lnTo>
                  <a:lnTo>
                    <a:pt x="0" y="97421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613971" y="2558351"/>
            <a:ext cx="1461135" cy="985519"/>
            <a:chOff x="5613971" y="2558351"/>
            <a:chExt cx="1461135" cy="985519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60" y="2567940"/>
              <a:ext cx="1441704" cy="9662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18734" y="2563114"/>
              <a:ext cx="1451610" cy="975994"/>
            </a:xfrm>
            <a:custGeom>
              <a:avLst/>
              <a:gdLst/>
              <a:ahLst/>
              <a:cxnLst/>
              <a:rect l="l" t="t" r="r" b="b"/>
              <a:pathLst>
                <a:path w="1451609" h="975995">
                  <a:moveTo>
                    <a:pt x="0" y="975741"/>
                  </a:moveTo>
                  <a:lnTo>
                    <a:pt x="1451229" y="975741"/>
                  </a:lnTo>
                  <a:lnTo>
                    <a:pt x="1451229" y="0"/>
                  </a:lnTo>
                  <a:lnTo>
                    <a:pt x="0" y="0"/>
                  </a:lnTo>
                  <a:lnTo>
                    <a:pt x="0" y="9757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787646" y="3010661"/>
            <a:ext cx="625475" cy="152400"/>
          </a:xfrm>
          <a:custGeom>
            <a:avLst/>
            <a:gdLst/>
            <a:ahLst/>
            <a:cxnLst/>
            <a:rect l="l" t="t" r="r" b="b"/>
            <a:pathLst>
              <a:path w="625475" h="152400">
                <a:moveTo>
                  <a:pt x="472948" y="0"/>
                </a:moveTo>
                <a:lnTo>
                  <a:pt x="472948" y="152400"/>
                </a:lnTo>
                <a:lnTo>
                  <a:pt x="574548" y="101600"/>
                </a:lnTo>
                <a:lnTo>
                  <a:pt x="498348" y="101600"/>
                </a:lnTo>
                <a:lnTo>
                  <a:pt x="498348" y="50800"/>
                </a:lnTo>
                <a:lnTo>
                  <a:pt x="574548" y="50800"/>
                </a:lnTo>
                <a:lnTo>
                  <a:pt x="472948" y="0"/>
                </a:lnTo>
                <a:close/>
              </a:path>
              <a:path w="625475" h="152400">
                <a:moveTo>
                  <a:pt x="47294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472948" y="101600"/>
                </a:lnTo>
                <a:lnTo>
                  <a:pt x="472948" y="50800"/>
                </a:lnTo>
                <a:close/>
              </a:path>
              <a:path w="625475" h="152400">
                <a:moveTo>
                  <a:pt x="574548" y="50800"/>
                </a:moveTo>
                <a:lnTo>
                  <a:pt x="498348" y="50800"/>
                </a:lnTo>
                <a:lnTo>
                  <a:pt x="498348" y="101600"/>
                </a:lnTo>
                <a:lnTo>
                  <a:pt x="574548" y="101600"/>
                </a:lnTo>
                <a:lnTo>
                  <a:pt x="625348" y="76200"/>
                </a:lnTo>
                <a:lnTo>
                  <a:pt x="574548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36066" y="1074038"/>
            <a:ext cx="8072120" cy="3315970"/>
            <a:chOff x="536066" y="1074038"/>
            <a:chExt cx="8072120" cy="3315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083564"/>
              <a:ext cx="8052816" cy="32964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829" y="1078801"/>
              <a:ext cx="8062595" cy="3306445"/>
            </a:xfrm>
            <a:custGeom>
              <a:avLst/>
              <a:gdLst/>
              <a:ahLst/>
              <a:cxnLst/>
              <a:rect l="l" t="t" r="r" b="b"/>
              <a:pathLst>
                <a:path w="8062595" h="3306445">
                  <a:moveTo>
                    <a:pt x="0" y="3305937"/>
                  </a:moveTo>
                  <a:lnTo>
                    <a:pt x="8062341" y="3305937"/>
                  </a:lnTo>
                  <a:lnTo>
                    <a:pt x="8062341" y="0"/>
                  </a:lnTo>
                  <a:lnTo>
                    <a:pt x="0" y="0"/>
                  </a:lnTo>
                  <a:lnTo>
                    <a:pt x="0" y="33059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8793" y="3271265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30">
                  <a:moveTo>
                    <a:pt x="0" y="0"/>
                  </a:moveTo>
                  <a:lnTo>
                    <a:pt x="836803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02c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5" dirty="0">
                <a:solidFill>
                  <a:srgbClr val="3B3B3A"/>
                </a:solidFill>
              </a:rPr>
              <a:t> </a:t>
            </a:r>
            <a:r>
              <a:rPr dirty="0"/>
              <a:t>Start the</a:t>
            </a:r>
            <a:r>
              <a:rPr spc="5" dirty="0"/>
              <a:t> </a:t>
            </a:r>
            <a:r>
              <a:rPr spc="-10" dirty="0"/>
              <a:t>'writeStream'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02d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20" dirty="0">
                <a:solidFill>
                  <a:srgbClr val="3B3B3A"/>
                </a:solidFill>
              </a:rPr>
              <a:t> </a:t>
            </a:r>
            <a:r>
              <a:rPr dirty="0"/>
              <a:t>Check the</a:t>
            </a:r>
            <a:r>
              <a:rPr spc="5" dirty="0"/>
              <a:t> </a:t>
            </a:r>
            <a:r>
              <a:rPr dirty="0"/>
              <a:t>Checkpoint</a:t>
            </a:r>
            <a:r>
              <a:rPr spc="10" dirty="0"/>
              <a:t> </a:t>
            </a:r>
            <a:r>
              <a:rPr spc="-10" dirty="0"/>
              <a:t>Directory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19075" y="2733675"/>
            <a:ext cx="5626100" cy="1581150"/>
            <a:chOff x="219075" y="2733675"/>
            <a:chExt cx="5626100" cy="1581150"/>
          </a:xfrm>
        </p:grpSpPr>
        <p:sp>
          <p:nvSpPr>
            <p:cNvPr id="9" name="object 9"/>
            <p:cNvSpPr/>
            <p:nvPr/>
          </p:nvSpPr>
          <p:spPr>
            <a:xfrm>
              <a:off x="2743961" y="3373373"/>
              <a:ext cx="625475" cy="152400"/>
            </a:xfrm>
            <a:custGeom>
              <a:avLst/>
              <a:gdLst/>
              <a:ahLst/>
              <a:cxnLst/>
              <a:rect l="l" t="t" r="r" b="b"/>
              <a:pathLst>
                <a:path w="625475" h="152400">
                  <a:moveTo>
                    <a:pt x="472948" y="0"/>
                  </a:moveTo>
                  <a:lnTo>
                    <a:pt x="472948" y="152400"/>
                  </a:lnTo>
                  <a:lnTo>
                    <a:pt x="574548" y="101600"/>
                  </a:lnTo>
                  <a:lnTo>
                    <a:pt x="498348" y="101600"/>
                  </a:lnTo>
                  <a:lnTo>
                    <a:pt x="498348" y="50800"/>
                  </a:lnTo>
                  <a:lnTo>
                    <a:pt x="574548" y="50800"/>
                  </a:lnTo>
                  <a:lnTo>
                    <a:pt x="472948" y="0"/>
                  </a:lnTo>
                  <a:close/>
                </a:path>
                <a:path w="625475" h="152400">
                  <a:moveTo>
                    <a:pt x="472948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472948" y="101600"/>
                  </a:lnTo>
                  <a:lnTo>
                    <a:pt x="472948" y="50800"/>
                  </a:lnTo>
                  <a:close/>
                </a:path>
                <a:path w="625475" h="152400">
                  <a:moveTo>
                    <a:pt x="574548" y="50800"/>
                  </a:moveTo>
                  <a:lnTo>
                    <a:pt x="498348" y="50800"/>
                  </a:lnTo>
                  <a:lnTo>
                    <a:pt x="498348" y="101600"/>
                  </a:lnTo>
                  <a:lnTo>
                    <a:pt x="574548" y="101600"/>
                  </a:lnTo>
                  <a:lnTo>
                    <a:pt x="625348" y="76200"/>
                  </a:lnTo>
                  <a:lnTo>
                    <a:pt x="574548" y="50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743200"/>
              <a:ext cx="5606796" cy="1562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3837" y="2738437"/>
              <a:ext cx="5616575" cy="1571625"/>
            </a:xfrm>
            <a:custGeom>
              <a:avLst/>
              <a:gdLst/>
              <a:ahLst/>
              <a:cxnLst/>
              <a:rect l="l" t="t" r="r" b="b"/>
              <a:pathLst>
                <a:path w="5616575" h="1571625">
                  <a:moveTo>
                    <a:pt x="0" y="1571625"/>
                  </a:moveTo>
                  <a:lnTo>
                    <a:pt x="5616321" y="1571625"/>
                  </a:lnTo>
                  <a:lnTo>
                    <a:pt x="5616321" y="0"/>
                  </a:lnTo>
                  <a:lnTo>
                    <a:pt x="0" y="0"/>
                  </a:lnTo>
                  <a:lnTo>
                    <a:pt x="0" y="15716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1266" y="1058735"/>
            <a:ext cx="5626100" cy="1581150"/>
            <a:chOff x="231266" y="1058735"/>
            <a:chExt cx="5626100" cy="1581150"/>
          </a:xfrm>
        </p:grpSpPr>
        <p:sp>
          <p:nvSpPr>
            <p:cNvPr id="13" name="object 13"/>
            <p:cNvSpPr/>
            <p:nvPr/>
          </p:nvSpPr>
          <p:spPr>
            <a:xfrm>
              <a:off x="1725930" y="2146553"/>
              <a:ext cx="561340" cy="384175"/>
            </a:xfrm>
            <a:custGeom>
              <a:avLst/>
              <a:gdLst/>
              <a:ahLst/>
              <a:cxnLst/>
              <a:rect l="l" t="t" r="r" b="b"/>
              <a:pathLst>
                <a:path w="561339" h="384175">
                  <a:moveTo>
                    <a:pt x="0" y="384048"/>
                  </a:moveTo>
                  <a:lnTo>
                    <a:pt x="560832" y="384048"/>
                  </a:lnTo>
                  <a:lnTo>
                    <a:pt x="56083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91" y="1068323"/>
              <a:ext cx="5606796" cy="1562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6029" y="1063497"/>
              <a:ext cx="5616575" cy="1571625"/>
            </a:xfrm>
            <a:custGeom>
              <a:avLst/>
              <a:gdLst/>
              <a:ahLst/>
              <a:cxnLst/>
              <a:rect l="l" t="t" r="r" b="b"/>
              <a:pathLst>
                <a:path w="5616575" h="1571625">
                  <a:moveTo>
                    <a:pt x="0" y="1571625"/>
                  </a:moveTo>
                  <a:lnTo>
                    <a:pt x="5616321" y="1571625"/>
                  </a:lnTo>
                  <a:lnTo>
                    <a:pt x="5616321" y="0"/>
                  </a:lnTo>
                  <a:lnTo>
                    <a:pt x="0" y="0"/>
                  </a:lnTo>
                  <a:lnTo>
                    <a:pt x="0" y="15716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9075" y="4416171"/>
            <a:ext cx="3620770" cy="470534"/>
            <a:chOff x="219075" y="4416171"/>
            <a:chExt cx="3620770" cy="470534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425696"/>
              <a:ext cx="3601212" cy="4511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3837" y="4420933"/>
              <a:ext cx="3611245" cy="461009"/>
            </a:xfrm>
            <a:custGeom>
              <a:avLst/>
              <a:gdLst/>
              <a:ahLst/>
              <a:cxnLst/>
              <a:rect l="l" t="t" r="r" b="b"/>
              <a:pathLst>
                <a:path w="3611245" h="461010">
                  <a:moveTo>
                    <a:pt x="0" y="460628"/>
                  </a:moveTo>
                  <a:lnTo>
                    <a:pt x="3610737" y="460628"/>
                  </a:lnTo>
                  <a:lnTo>
                    <a:pt x="3610737" y="0"/>
                  </a:lnTo>
                  <a:lnTo>
                    <a:pt x="0" y="0"/>
                  </a:lnTo>
                  <a:lnTo>
                    <a:pt x="0" y="46062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02e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5" dirty="0">
                <a:solidFill>
                  <a:srgbClr val="3B3B3A"/>
                </a:solidFill>
              </a:rPr>
              <a:t> </a:t>
            </a:r>
            <a:r>
              <a:rPr dirty="0"/>
              <a:t>Monitor, query</a:t>
            </a:r>
            <a:r>
              <a:rPr spc="-20" dirty="0"/>
              <a:t> </a:t>
            </a:r>
            <a:r>
              <a:rPr dirty="0"/>
              <a:t>Temp View,</a:t>
            </a:r>
            <a:r>
              <a:rPr spc="-15" dirty="0"/>
              <a:t> </a:t>
            </a:r>
            <a:r>
              <a:rPr dirty="0"/>
              <a:t>then Stop</a:t>
            </a:r>
            <a:r>
              <a:rPr spc="5" dirty="0"/>
              <a:t> </a:t>
            </a:r>
            <a:r>
              <a:rPr spc="-10" dirty="0"/>
              <a:t>Streaming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47547" y="2979039"/>
            <a:ext cx="1555750" cy="971550"/>
            <a:chOff x="947547" y="2979039"/>
            <a:chExt cx="1555750" cy="971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2988564"/>
              <a:ext cx="1536192" cy="952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2309" y="2983801"/>
              <a:ext cx="1546225" cy="962025"/>
            </a:xfrm>
            <a:custGeom>
              <a:avLst/>
              <a:gdLst/>
              <a:ahLst/>
              <a:cxnLst/>
              <a:rect l="l" t="t" r="r" b="b"/>
              <a:pathLst>
                <a:path w="1546225" h="962025">
                  <a:moveTo>
                    <a:pt x="0" y="962025"/>
                  </a:moveTo>
                  <a:lnTo>
                    <a:pt x="1545717" y="962025"/>
                  </a:lnTo>
                  <a:lnTo>
                    <a:pt x="1545717" y="0"/>
                  </a:lnTo>
                  <a:lnTo>
                    <a:pt x="0" y="0"/>
                  </a:lnTo>
                  <a:lnTo>
                    <a:pt x="0" y="9620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64775" y="2959226"/>
            <a:ext cx="1435100" cy="977900"/>
            <a:chOff x="3664775" y="2959226"/>
            <a:chExt cx="1435100" cy="9779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4364" y="2968751"/>
              <a:ext cx="1415796" cy="9585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69538" y="2963989"/>
              <a:ext cx="1425575" cy="968375"/>
            </a:xfrm>
            <a:custGeom>
              <a:avLst/>
              <a:gdLst/>
              <a:ahLst/>
              <a:cxnLst/>
              <a:rect l="l" t="t" r="r" b="b"/>
              <a:pathLst>
                <a:path w="1425575" h="968375">
                  <a:moveTo>
                    <a:pt x="0" y="968121"/>
                  </a:moveTo>
                  <a:lnTo>
                    <a:pt x="1425321" y="968121"/>
                  </a:lnTo>
                  <a:lnTo>
                    <a:pt x="1425321" y="0"/>
                  </a:lnTo>
                  <a:lnTo>
                    <a:pt x="0" y="0"/>
                  </a:lnTo>
                  <a:lnTo>
                    <a:pt x="0" y="9681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31266" y="1331531"/>
            <a:ext cx="3765550" cy="1244600"/>
            <a:chOff x="231266" y="1331531"/>
            <a:chExt cx="3765550" cy="12446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91" y="1341120"/>
              <a:ext cx="3745991" cy="11427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6029" y="1336294"/>
              <a:ext cx="3756025" cy="1235075"/>
            </a:xfrm>
            <a:custGeom>
              <a:avLst/>
              <a:gdLst/>
              <a:ahLst/>
              <a:cxnLst/>
              <a:rect l="l" t="t" r="r" b="b"/>
              <a:pathLst>
                <a:path w="3756025" h="1235075">
                  <a:moveTo>
                    <a:pt x="0" y="1234821"/>
                  </a:moveTo>
                  <a:lnTo>
                    <a:pt x="3755516" y="1234821"/>
                  </a:lnTo>
                  <a:lnTo>
                    <a:pt x="3755516" y="0"/>
                  </a:lnTo>
                  <a:lnTo>
                    <a:pt x="0" y="0"/>
                  </a:lnTo>
                  <a:lnTo>
                    <a:pt x="0" y="12348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5930" y="2146554"/>
              <a:ext cx="561340" cy="384175"/>
            </a:xfrm>
            <a:custGeom>
              <a:avLst/>
              <a:gdLst/>
              <a:ahLst/>
              <a:cxnLst/>
              <a:rect l="l" t="t" r="r" b="b"/>
              <a:pathLst>
                <a:path w="561339" h="384175">
                  <a:moveTo>
                    <a:pt x="0" y="384048"/>
                  </a:moveTo>
                  <a:lnTo>
                    <a:pt x="560832" y="384048"/>
                  </a:lnTo>
                  <a:lnTo>
                    <a:pt x="56083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23571" y="2965323"/>
            <a:ext cx="1441450" cy="977900"/>
            <a:chOff x="6223571" y="2965323"/>
            <a:chExt cx="1441450" cy="9779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3160" y="2974848"/>
              <a:ext cx="1421891" cy="9585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28334" y="2970085"/>
              <a:ext cx="1431925" cy="968375"/>
            </a:xfrm>
            <a:custGeom>
              <a:avLst/>
              <a:gdLst/>
              <a:ahLst/>
              <a:cxnLst/>
              <a:rect l="l" t="t" r="r" b="b"/>
              <a:pathLst>
                <a:path w="1431925" h="968375">
                  <a:moveTo>
                    <a:pt x="0" y="968120"/>
                  </a:moveTo>
                  <a:lnTo>
                    <a:pt x="1431416" y="968120"/>
                  </a:lnTo>
                  <a:lnTo>
                    <a:pt x="1431416" y="0"/>
                  </a:lnTo>
                  <a:lnTo>
                    <a:pt x="0" y="0"/>
                  </a:lnTo>
                  <a:lnTo>
                    <a:pt x="0" y="96812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39551" y="1331531"/>
            <a:ext cx="3798570" cy="1217295"/>
            <a:chOff x="4539551" y="1331531"/>
            <a:chExt cx="3798570" cy="121729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9140" y="1341120"/>
              <a:ext cx="3779519" cy="11425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44314" y="1336294"/>
              <a:ext cx="3789045" cy="1203325"/>
            </a:xfrm>
            <a:custGeom>
              <a:avLst/>
              <a:gdLst/>
              <a:ahLst/>
              <a:cxnLst/>
              <a:rect l="l" t="t" r="r" b="b"/>
              <a:pathLst>
                <a:path w="3789045" h="1203325">
                  <a:moveTo>
                    <a:pt x="0" y="1202816"/>
                  </a:moveTo>
                  <a:lnTo>
                    <a:pt x="3789045" y="1202816"/>
                  </a:lnTo>
                  <a:lnTo>
                    <a:pt x="3789045" y="0"/>
                  </a:lnTo>
                  <a:lnTo>
                    <a:pt x="0" y="0"/>
                  </a:lnTo>
                  <a:lnTo>
                    <a:pt x="0" y="1202816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6470" y="2138934"/>
              <a:ext cx="561340" cy="384175"/>
            </a:xfrm>
            <a:custGeom>
              <a:avLst/>
              <a:gdLst/>
              <a:ahLst/>
              <a:cxnLst/>
              <a:rect l="l" t="t" r="r" b="b"/>
              <a:pathLst>
                <a:path w="561340" h="384175">
                  <a:moveTo>
                    <a:pt x="0" y="384048"/>
                  </a:moveTo>
                  <a:lnTo>
                    <a:pt x="560831" y="384048"/>
                  </a:lnTo>
                  <a:lnTo>
                    <a:pt x="56083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2743961" y="3373373"/>
            <a:ext cx="625475" cy="152400"/>
          </a:xfrm>
          <a:custGeom>
            <a:avLst/>
            <a:gdLst/>
            <a:ahLst/>
            <a:cxnLst/>
            <a:rect l="l" t="t" r="r" b="b"/>
            <a:pathLst>
              <a:path w="625475" h="152400">
                <a:moveTo>
                  <a:pt x="472948" y="0"/>
                </a:moveTo>
                <a:lnTo>
                  <a:pt x="472948" y="152400"/>
                </a:lnTo>
                <a:lnTo>
                  <a:pt x="574548" y="101600"/>
                </a:lnTo>
                <a:lnTo>
                  <a:pt x="498348" y="101600"/>
                </a:lnTo>
                <a:lnTo>
                  <a:pt x="498348" y="50800"/>
                </a:lnTo>
                <a:lnTo>
                  <a:pt x="574548" y="50800"/>
                </a:lnTo>
                <a:lnTo>
                  <a:pt x="472948" y="0"/>
                </a:lnTo>
                <a:close/>
              </a:path>
              <a:path w="625475" h="152400">
                <a:moveTo>
                  <a:pt x="47294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472948" y="101600"/>
                </a:lnTo>
                <a:lnTo>
                  <a:pt x="472948" y="50800"/>
                </a:lnTo>
                <a:close/>
              </a:path>
              <a:path w="625475" h="152400">
                <a:moveTo>
                  <a:pt x="574548" y="50800"/>
                </a:moveTo>
                <a:lnTo>
                  <a:pt x="498348" y="50800"/>
                </a:lnTo>
                <a:lnTo>
                  <a:pt x="498348" y="101600"/>
                </a:lnTo>
                <a:lnTo>
                  <a:pt x="574548" y="101600"/>
                </a:lnTo>
                <a:lnTo>
                  <a:pt x="625348" y="76200"/>
                </a:lnTo>
                <a:lnTo>
                  <a:pt x="574548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5241" y="3373373"/>
            <a:ext cx="625475" cy="152400"/>
          </a:xfrm>
          <a:custGeom>
            <a:avLst/>
            <a:gdLst/>
            <a:ahLst/>
            <a:cxnLst/>
            <a:rect l="l" t="t" r="r" b="b"/>
            <a:pathLst>
              <a:path w="625475" h="152400">
                <a:moveTo>
                  <a:pt x="472948" y="0"/>
                </a:moveTo>
                <a:lnTo>
                  <a:pt x="472948" y="152400"/>
                </a:lnTo>
                <a:lnTo>
                  <a:pt x="574548" y="101600"/>
                </a:lnTo>
                <a:lnTo>
                  <a:pt x="498348" y="101600"/>
                </a:lnTo>
                <a:lnTo>
                  <a:pt x="498348" y="50800"/>
                </a:lnTo>
                <a:lnTo>
                  <a:pt x="574548" y="50800"/>
                </a:lnTo>
                <a:lnTo>
                  <a:pt x="472948" y="0"/>
                </a:lnTo>
                <a:close/>
              </a:path>
              <a:path w="625475" h="152400">
                <a:moveTo>
                  <a:pt x="472948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472948" y="101600"/>
                </a:lnTo>
                <a:lnTo>
                  <a:pt x="472948" y="50800"/>
                </a:lnTo>
                <a:close/>
              </a:path>
              <a:path w="625475" h="152400">
                <a:moveTo>
                  <a:pt x="574548" y="50800"/>
                </a:moveTo>
                <a:lnTo>
                  <a:pt x="498348" y="50800"/>
                </a:lnTo>
                <a:lnTo>
                  <a:pt x="498348" y="101600"/>
                </a:lnTo>
                <a:lnTo>
                  <a:pt x="574548" y="101600"/>
                </a:lnTo>
                <a:lnTo>
                  <a:pt x="625348" y="76200"/>
                </a:lnTo>
                <a:lnTo>
                  <a:pt x="574548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344735" y="4387215"/>
            <a:ext cx="2454910" cy="584835"/>
            <a:chOff x="3344735" y="4387215"/>
            <a:chExt cx="2454910" cy="58483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4323" y="4396740"/>
              <a:ext cx="2435352" cy="5654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49497" y="4391977"/>
              <a:ext cx="2445385" cy="575310"/>
            </a:xfrm>
            <a:custGeom>
              <a:avLst/>
              <a:gdLst/>
              <a:ahLst/>
              <a:cxnLst/>
              <a:rect l="l" t="t" r="r" b="b"/>
              <a:pathLst>
                <a:path w="2445385" h="575310">
                  <a:moveTo>
                    <a:pt x="0" y="574929"/>
                  </a:moveTo>
                  <a:lnTo>
                    <a:pt x="2444877" y="574929"/>
                  </a:lnTo>
                  <a:lnTo>
                    <a:pt x="2444877" y="0"/>
                  </a:lnTo>
                  <a:lnTo>
                    <a:pt x="0" y="0"/>
                  </a:lnTo>
                  <a:lnTo>
                    <a:pt x="0" y="5749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Time-based</a:t>
            </a:r>
            <a:r>
              <a:rPr spc="-15" dirty="0"/>
              <a:t> </a:t>
            </a:r>
            <a:r>
              <a:rPr dirty="0"/>
              <a:t>Streaming</a:t>
            </a:r>
            <a:r>
              <a:rPr spc="-10" dirty="0"/>
              <a:t> </a:t>
            </a:r>
            <a:r>
              <a:rPr u="sng" dirty="0">
                <a:uFill>
                  <a:solidFill>
                    <a:srgbClr val="EB871D"/>
                  </a:solidFill>
                </a:uFill>
              </a:rPr>
              <a:t>Windowing</a:t>
            </a:r>
            <a:r>
              <a:rPr spc="-10" dirty="0"/>
              <a:t> Options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5552" y="1577339"/>
            <a:ext cx="4049395" cy="187198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solidFill>
                  <a:srgbClr val="3B3B3A"/>
                </a:solidFill>
                <a:latin typeface="Arial Narrow"/>
                <a:cs typeface="Arial Narrow"/>
              </a:rPr>
              <a:t>Non-Overlap</a:t>
            </a:r>
            <a:r>
              <a:rPr sz="2000" b="1" spc="-8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b="1" spc="-10" dirty="0">
                <a:solidFill>
                  <a:srgbClr val="3B3B3A"/>
                </a:solidFill>
                <a:latin typeface="Arial Narrow"/>
                <a:cs typeface="Arial Narrow"/>
              </a:rPr>
              <a:t>Windows</a:t>
            </a:r>
            <a:endParaRPr sz="2000">
              <a:latin typeface="Arial Narrow"/>
              <a:cs typeface="Arial Narrow"/>
            </a:endParaRPr>
          </a:p>
          <a:p>
            <a:pPr marL="60960" marR="55244" algn="ctr">
              <a:lnSpc>
                <a:spcPct val="100000"/>
              </a:lnSpc>
              <a:spcBef>
                <a:spcPts val="1240"/>
              </a:spcBef>
            </a:pP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Any</a:t>
            </a:r>
            <a:r>
              <a:rPr sz="2000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given</a:t>
            </a:r>
            <a:r>
              <a:rPr sz="20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event</a:t>
            </a:r>
            <a:r>
              <a:rPr sz="2000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gets</a:t>
            </a:r>
            <a:r>
              <a:rPr sz="2000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aggregated</a:t>
            </a:r>
            <a:r>
              <a:rPr sz="2000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into</a:t>
            </a:r>
            <a:r>
              <a:rPr sz="20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b="1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only</a:t>
            </a:r>
            <a:r>
              <a:rPr sz="20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one</a:t>
            </a:r>
            <a:r>
              <a:rPr sz="20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window</a:t>
            </a:r>
            <a:r>
              <a:rPr sz="2000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Arial Narrow"/>
                <a:cs typeface="Arial Narrow"/>
              </a:rPr>
              <a:t>group</a:t>
            </a:r>
            <a:endParaRPr sz="20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1:00–2:00,</a:t>
            </a:r>
            <a:r>
              <a:rPr sz="20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2:00–3:00</a:t>
            </a:r>
            <a:r>
              <a:rPr sz="20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,</a:t>
            </a:r>
            <a:r>
              <a:rPr sz="2000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Arial Narrow"/>
                <a:cs typeface="Arial Narrow"/>
              </a:rPr>
              <a:t>3:00-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4:00,</a:t>
            </a:r>
            <a:r>
              <a:rPr sz="20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spc="-25" dirty="0">
                <a:solidFill>
                  <a:srgbClr val="3B3B3A"/>
                </a:solidFill>
                <a:latin typeface="Arial Narrow"/>
                <a:cs typeface="Arial Narrow"/>
              </a:rPr>
              <a:t>...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814" y="1175715"/>
            <a:ext cx="67538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z="2400" spc="-35" dirty="0">
                <a:solidFill>
                  <a:srgbClr val="393838"/>
                </a:solidFill>
                <a:latin typeface="Tahoma"/>
                <a:cs typeface="Tahoma"/>
              </a:rPr>
              <a:t>Tumbling</a:t>
            </a:r>
            <a:r>
              <a:rPr sz="2400" spc="-195" dirty="0">
                <a:solidFill>
                  <a:srgbClr val="393838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93838"/>
                </a:solidFill>
                <a:latin typeface="Tahoma"/>
                <a:cs typeface="Tahoma"/>
              </a:rPr>
              <a:t>Windows</a:t>
            </a:r>
            <a:r>
              <a:rPr sz="2400" dirty="0">
                <a:solidFill>
                  <a:srgbClr val="393838"/>
                </a:solidFill>
                <a:latin typeface="Tahoma"/>
                <a:cs typeface="Tahoma"/>
              </a:rPr>
              <a:t>	Sliding</a:t>
            </a:r>
            <a:r>
              <a:rPr sz="2400" spc="-225" dirty="0">
                <a:solidFill>
                  <a:srgbClr val="393838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93838"/>
                </a:solidFill>
                <a:latin typeface="Tahoma"/>
                <a:cs typeface="Tahoma"/>
              </a:rPr>
              <a:t>Windows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0559" y="1577339"/>
            <a:ext cx="4310380" cy="187198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3B3B3A"/>
                </a:solidFill>
                <a:latin typeface="Arial Narrow"/>
                <a:cs typeface="Arial Narrow"/>
              </a:rPr>
              <a:t>Windows</a:t>
            </a:r>
            <a:r>
              <a:rPr sz="20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b="1" spc="-10" dirty="0">
                <a:solidFill>
                  <a:srgbClr val="3B3B3A"/>
                </a:solidFill>
                <a:latin typeface="Arial Narrow"/>
                <a:cs typeface="Arial Narrow"/>
              </a:rPr>
              <a:t>overlap</a:t>
            </a:r>
            <a:endParaRPr sz="2000">
              <a:latin typeface="Arial Narrow"/>
              <a:cs typeface="Arial Narrow"/>
            </a:endParaRPr>
          </a:p>
          <a:p>
            <a:pPr marL="10795" algn="ctr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Any</a:t>
            </a:r>
            <a:r>
              <a:rPr sz="20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given</a:t>
            </a:r>
            <a:r>
              <a:rPr sz="2000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event</a:t>
            </a:r>
            <a:r>
              <a:rPr sz="2000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gets</a:t>
            </a:r>
            <a:r>
              <a:rPr sz="2000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aggregated</a:t>
            </a:r>
            <a:r>
              <a:rPr sz="20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Arial Narrow"/>
                <a:cs typeface="Arial Narrow"/>
              </a:rPr>
              <a:t>into</a:t>
            </a:r>
            <a:endParaRPr sz="2000">
              <a:latin typeface="Arial Narrow"/>
              <a:cs typeface="Arial Narrow"/>
            </a:endParaRPr>
          </a:p>
          <a:p>
            <a:pPr marL="2540" algn="ctr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multiple</a:t>
            </a:r>
            <a:r>
              <a:rPr sz="20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window</a:t>
            </a:r>
            <a:r>
              <a:rPr sz="20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Arial Narrow"/>
                <a:cs typeface="Arial Narrow"/>
              </a:rPr>
              <a:t>groups</a:t>
            </a:r>
            <a:endParaRPr sz="2000">
              <a:latin typeface="Arial Narrow"/>
              <a:cs typeface="Arial Narrow"/>
            </a:endParaRPr>
          </a:p>
          <a:p>
            <a:pPr marL="1905" algn="ctr">
              <a:lnSpc>
                <a:spcPct val="100000"/>
              </a:lnSpc>
              <a:spcBef>
                <a:spcPts val="930"/>
              </a:spcBef>
            </a:pPr>
            <a:r>
              <a:rPr sz="2000" spc="-10" dirty="0">
                <a:solidFill>
                  <a:srgbClr val="3B3B3A"/>
                </a:solidFill>
                <a:latin typeface="Arial Narrow"/>
                <a:cs typeface="Arial Narrow"/>
              </a:rPr>
              <a:t>1:00-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2:00,</a:t>
            </a:r>
            <a:r>
              <a:rPr sz="2000" spc="-7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1:30–2:30,</a:t>
            </a:r>
            <a:r>
              <a:rPr sz="2000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3B3B3A"/>
                </a:solidFill>
                <a:latin typeface="Arial Narrow"/>
                <a:cs typeface="Arial Narrow"/>
              </a:rPr>
              <a:t>2:00–3:00,</a:t>
            </a:r>
            <a:r>
              <a:rPr sz="20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2000" b="1" spc="-25" dirty="0">
                <a:solidFill>
                  <a:srgbClr val="3B3B3A"/>
                </a:solidFill>
                <a:latin typeface="Arial Narrow"/>
                <a:cs typeface="Arial Narrow"/>
              </a:rPr>
              <a:t>...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3722" y="2021967"/>
            <a:ext cx="5436870" cy="2917825"/>
            <a:chOff x="1843722" y="2021967"/>
            <a:chExt cx="5436870" cy="2917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680" y="2081716"/>
              <a:ext cx="5260158" cy="2805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48485" y="2026729"/>
              <a:ext cx="5427345" cy="2908300"/>
            </a:xfrm>
            <a:custGeom>
              <a:avLst/>
              <a:gdLst/>
              <a:ahLst/>
              <a:cxnLst/>
              <a:rect l="l" t="t" r="r" b="b"/>
              <a:pathLst>
                <a:path w="5427345" h="2908300">
                  <a:moveTo>
                    <a:pt x="0" y="2908173"/>
                  </a:moveTo>
                  <a:lnTo>
                    <a:pt x="5427345" y="2908173"/>
                  </a:lnTo>
                  <a:lnTo>
                    <a:pt x="5427345" y="0"/>
                  </a:lnTo>
                  <a:lnTo>
                    <a:pt x="0" y="0"/>
                  </a:lnTo>
                  <a:lnTo>
                    <a:pt x="0" y="29081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5907" y="1038225"/>
            <a:ext cx="8436610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Windowed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(Stateful)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operations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useful when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want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calculate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over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time.</a:t>
            </a:r>
            <a:r>
              <a:rPr sz="1800" spc="459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example,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could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compute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event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every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5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minutes using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last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10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minutes worth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data.</a:t>
            </a:r>
            <a:r>
              <a:rPr sz="1800" spc="484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Here's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example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Sliding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window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EB871D"/>
                  </a:solidFill>
                </a:uFill>
              </a:rPr>
              <a:t>Windowed</a:t>
            </a:r>
            <a:r>
              <a:rPr spc="10" dirty="0"/>
              <a:t> </a:t>
            </a:r>
            <a:r>
              <a:rPr spc="-10" dirty="0"/>
              <a:t>Streaming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03a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20" dirty="0">
                <a:solidFill>
                  <a:srgbClr val="3B3B3A"/>
                </a:solidFill>
              </a:rPr>
              <a:t> </a:t>
            </a:r>
            <a:r>
              <a:rPr dirty="0"/>
              <a:t>Tumbling</a:t>
            </a:r>
            <a:r>
              <a:rPr spc="-5" dirty="0"/>
              <a:t> </a:t>
            </a:r>
            <a:r>
              <a:rPr dirty="0"/>
              <a:t>Windowed</a:t>
            </a:r>
            <a:r>
              <a:rPr spc="25" dirty="0"/>
              <a:t> </a:t>
            </a:r>
            <a:r>
              <a:rPr spc="-10" dirty="0"/>
              <a:t>Streaming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2830" y="3695446"/>
            <a:ext cx="8046084" cy="1245870"/>
            <a:chOff x="552830" y="3695446"/>
            <a:chExt cx="8046084" cy="12458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3712464"/>
              <a:ext cx="8025383" cy="11948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7593" y="3707701"/>
              <a:ext cx="8035290" cy="1204595"/>
            </a:xfrm>
            <a:custGeom>
              <a:avLst/>
              <a:gdLst/>
              <a:ahLst/>
              <a:cxnLst/>
              <a:rect l="l" t="t" r="r" b="b"/>
              <a:pathLst>
                <a:path w="8035290" h="1204595">
                  <a:moveTo>
                    <a:pt x="0" y="1204341"/>
                  </a:moveTo>
                  <a:lnTo>
                    <a:pt x="8034908" y="1204341"/>
                  </a:lnTo>
                  <a:lnTo>
                    <a:pt x="8034908" y="0"/>
                  </a:lnTo>
                  <a:lnTo>
                    <a:pt x="0" y="0"/>
                  </a:lnTo>
                  <a:lnTo>
                    <a:pt x="0" y="12043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9949" y="3720846"/>
              <a:ext cx="1353820" cy="1195070"/>
            </a:xfrm>
            <a:custGeom>
              <a:avLst/>
              <a:gdLst/>
              <a:ahLst/>
              <a:cxnLst/>
              <a:rect l="l" t="t" r="r" b="b"/>
              <a:pathLst>
                <a:path w="1353820" h="1195070">
                  <a:moveTo>
                    <a:pt x="0" y="1194815"/>
                  </a:moveTo>
                  <a:lnTo>
                    <a:pt x="1353311" y="1194815"/>
                  </a:lnTo>
                  <a:lnTo>
                    <a:pt x="1353311" y="0"/>
                  </a:lnTo>
                  <a:lnTo>
                    <a:pt x="0" y="0"/>
                  </a:lnTo>
                  <a:lnTo>
                    <a:pt x="0" y="1194815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91194" y="947483"/>
            <a:ext cx="4761865" cy="2642235"/>
            <a:chOff x="2191194" y="947483"/>
            <a:chExt cx="4761865" cy="26422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6" y="957072"/>
              <a:ext cx="4742688" cy="2527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5957" y="952246"/>
              <a:ext cx="4752340" cy="2632710"/>
            </a:xfrm>
            <a:custGeom>
              <a:avLst/>
              <a:gdLst/>
              <a:ahLst/>
              <a:cxnLst/>
              <a:rect l="l" t="t" r="r" b="b"/>
              <a:pathLst>
                <a:path w="4752340" h="2632710">
                  <a:moveTo>
                    <a:pt x="0" y="2632329"/>
                  </a:moveTo>
                  <a:lnTo>
                    <a:pt x="4752213" y="2632329"/>
                  </a:lnTo>
                  <a:lnTo>
                    <a:pt x="4752213" y="0"/>
                  </a:lnTo>
                  <a:lnTo>
                    <a:pt x="0" y="0"/>
                  </a:lnTo>
                  <a:lnTo>
                    <a:pt x="0" y="26323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6614" y="3495294"/>
              <a:ext cx="1237615" cy="0"/>
            </a:xfrm>
            <a:custGeom>
              <a:avLst/>
              <a:gdLst/>
              <a:ahLst/>
              <a:cxnLst/>
              <a:rect l="l" t="t" r="r" b="b"/>
              <a:pathLst>
                <a:path w="1237614">
                  <a:moveTo>
                    <a:pt x="0" y="0"/>
                  </a:moveTo>
                  <a:lnTo>
                    <a:pt x="1237234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787" y="445134"/>
            <a:ext cx="873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1157" dirty="0">
                <a:solidFill>
                  <a:srgbClr val="FF0000"/>
                </a:solidFill>
              </a:rPr>
              <a:t>Lab</a:t>
            </a:r>
            <a:r>
              <a:rPr sz="3600" spc="-30" baseline="1157" dirty="0">
                <a:solidFill>
                  <a:srgbClr val="FF0000"/>
                </a:solidFill>
              </a:rPr>
              <a:t> </a:t>
            </a:r>
            <a:r>
              <a:rPr sz="3600" baseline="1157" dirty="0">
                <a:solidFill>
                  <a:srgbClr val="FF0000"/>
                </a:solidFill>
              </a:rPr>
              <a:t>03b</a:t>
            </a:r>
            <a:r>
              <a:rPr sz="3600" baseline="1157" dirty="0">
                <a:solidFill>
                  <a:srgbClr val="3B3B3A"/>
                </a:solidFill>
              </a:rPr>
              <a:t>:</a:t>
            </a:r>
            <a:r>
              <a:rPr sz="3600" spc="22" baseline="1157" dirty="0">
                <a:solidFill>
                  <a:srgbClr val="3B3B3A"/>
                </a:solidFill>
              </a:rPr>
              <a:t> </a:t>
            </a:r>
            <a:r>
              <a:rPr sz="3450" baseline="1207" dirty="0"/>
              <a:t>'readStream',</a:t>
            </a:r>
            <a:r>
              <a:rPr sz="3450" spc="-60" baseline="1207" dirty="0"/>
              <a:t> </a:t>
            </a:r>
            <a:r>
              <a:rPr sz="3450" baseline="1207" dirty="0"/>
              <a:t>then</a:t>
            </a:r>
            <a:r>
              <a:rPr sz="3450" spc="-37" baseline="1207" dirty="0"/>
              <a:t> </a:t>
            </a:r>
            <a:r>
              <a:rPr sz="3450" baseline="1207" dirty="0"/>
              <a:t>code</a:t>
            </a:r>
            <a:r>
              <a:rPr sz="3450" spc="-37" baseline="1207" dirty="0"/>
              <a:t> </a:t>
            </a:r>
            <a:r>
              <a:rPr sz="3450" baseline="1207" dirty="0"/>
              <a:t>8-hour</a:t>
            </a:r>
            <a:r>
              <a:rPr sz="3450" spc="-75" baseline="1207" dirty="0"/>
              <a:t> </a:t>
            </a:r>
            <a:r>
              <a:rPr sz="3450" baseline="1207" dirty="0"/>
              <a:t>Window</a:t>
            </a:r>
            <a:r>
              <a:rPr sz="3450" spc="-67" baseline="1207" dirty="0"/>
              <a:t> </a:t>
            </a:r>
            <a:r>
              <a:rPr sz="3450" spc="-15" baseline="1207" dirty="0"/>
              <a:t>Aggregate</a:t>
            </a:r>
            <a:r>
              <a:rPr sz="1200" b="0" spc="-10" dirty="0">
                <a:solidFill>
                  <a:srgbClr val="BABBBD"/>
                </a:solidFill>
                <a:latin typeface="Century Gothic"/>
                <a:cs typeface="Century Gothic"/>
              </a:rPr>
              <a:t>36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6066" y="1738502"/>
            <a:ext cx="8072120" cy="2215515"/>
            <a:chOff x="536066" y="1738502"/>
            <a:chExt cx="8072120" cy="22155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1748027"/>
              <a:ext cx="8052816" cy="21960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0829" y="1743265"/>
              <a:ext cx="8062595" cy="2205990"/>
            </a:xfrm>
            <a:custGeom>
              <a:avLst/>
              <a:gdLst/>
              <a:ahLst/>
              <a:cxnLst/>
              <a:rect l="l" t="t" r="r" b="b"/>
              <a:pathLst>
                <a:path w="8062595" h="2205990">
                  <a:moveTo>
                    <a:pt x="0" y="2205609"/>
                  </a:moveTo>
                  <a:lnTo>
                    <a:pt x="8062341" y="2205609"/>
                  </a:lnTo>
                  <a:lnTo>
                    <a:pt x="8062341" y="0"/>
                  </a:lnTo>
                  <a:lnTo>
                    <a:pt x="0" y="0"/>
                  </a:lnTo>
                  <a:lnTo>
                    <a:pt x="0" y="220560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5270" y="3705605"/>
              <a:ext cx="2016760" cy="218440"/>
            </a:xfrm>
            <a:custGeom>
              <a:avLst/>
              <a:gdLst/>
              <a:ahLst/>
              <a:cxnLst/>
              <a:rect l="l" t="t" r="r" b="b"/>
              <a:pathLst>
                <a:path w="2016760" h="218439">
                  <a:moveTo>
                    <a:pt x="0" y="217932"/>
                  </a:moveTo>
                  <a:lnTo>
                    <a:pt x="2016252" y="217932"/>
                  </a:lnTo>
                  <a:lnTo>
                    <a:pt x="2016252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445" y="1068704"/>
            <a:ext cx="835215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Goal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determine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8-hour Time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Window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San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Francisco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criminals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likely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commit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their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crimes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49423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7845" y="2308351"/>
            <a:ext cx="560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2800" b="1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06:</a:t>
            </a:r>
            <a:r>
              <a:rPr sz="2800" b="1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Structured</a:t>
            </a:r>
            <a:r>
              <a:rPr sz="2800" b="1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Streaming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6900" y="4011167"/>
            <a:ext cx="6373495" cy="46799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80"/>
              </a:spcBef>
            </a:pPr>
            <a:r>
              <a:rPr sz="2000" spc="-10" dirty="0">
                <a:latin typeface="Century Gothic"/>
                <a:cs typeface="Century Gothic"/>
              </a:rPr>
              <a:t>https:</a:t>
            </a:r>
            <a:r>
              <a:rPr sz="2000" spc="-10" dirty="0">
                <a:latin typeface="Century Gothic"/>
                <a:cs typeface="Century Gothic"/>
                <a:hlinkClick r:id="rId2"/>
              </a:rPr>
              <a:t>//ww</a:t>
            </a:r>
            <a:r>
              <a:rPr sz="2000" spc="-10" dirty="0">
                <a:latin typeface="Century Gothic"/>
                <a:cs typeface="Century Gothic"/>
              </a:rPr>
              <a:t>w.</a:t>
            </a:r>
            <a:r>
              <a:rPr sz="2000" spc="-10" dirty="0">
                <a:latin typeface="Century Gothic"/>
                <a:cs typeface="Century Gothic"/>
                <a:hlinkClick r:id="rId2"/>
              </a:rPr>
              <a:t>youtube.com/watch?v=c4MAgdriJz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7220" y="309372"/>
            <a:ext cx="4318000" cy="1778635"/>
          </a:xfrm>
          <a:prstGeom prst="rect">
            <a:avLst/>
          </a:prstGeom>
          <a:solidFill>
            <a:srgbClr val="FFFFFF"/>
          </a:solidFill>
          <a:ln w="9525">
            <a:solidFill>
              <a:srgbClr val="3B3B3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According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IBM,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60%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sensory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endParaRPr sz="1400">
              <a:latin typeface="Tahoma"/>
              <a:cs typeface="Tahoma"/>
            </a:endParaRPr>
          </a:p>
          <a:p>
            <a:pPr marL="92075" marR="97155">
              <a:lnSpc>
                <a:spcPct val="114999"/>
              </a:lnSpc>
            </a:pP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loses</a:t>
            </a:r>
            <a:r>
              <a:rPr sz="1400" spc="-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value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a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few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milliseconds</a:t>
            </a:r>
            <a:r>
              <a:rPr sz="1400" spc="-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if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not</a:t>
            </a:r>
            <a:r>
              <a:rPr sz="14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acted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on.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Bearing</a:t>
            </a:r>
            <a:r>
              <a:rPr sz="1400" spc="-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mind</a:t>
            </a:r>
            <a:r>
              <a:rPr sz="1400" spc="-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Big</a:t>
            </a:r>
            <a:r>
              <a:rPr sz="1400" spc="-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analytics market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has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reached</a:t>
            </a:r>
            <a:r>
              <a:rPr sz="1400" spc="-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$125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billion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large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chunk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sz="14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attributed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IoT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future,</a:t>
            </a:r>
            <a:r>
              <a:rPr sz="14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inability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tap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real-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time</a:t>
            </a:r>
            <a:r>
              <a:rPr sz="14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result</a:t>
            </a:r>
            <a:r>
              <a:rPr sz="1400" spc="-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loss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billions</a:t>
            </a:r>
            <a:r>
              <a:rPr sz="14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dollars.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03c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5" dirty="0">
                <a:solidFill>
                  <a:srgbClr val="3B3B3A"/>
                </a:solidFill>
              </a:rPr>
              <a:t> </a:t>
            </a:r>
            <a:r>
              <a:rPr dirty="0"/>
              <a:t>Display</a:t>
            </a:r>
            <a:r>
              <a:rPr spc="-25" dirty="0"/>
              <a:t> </a:t>
            </a:r>
            <a:r>
              <a:rPr dirty="0"/>
              <a:t>the </a:t>
            </a:r>
            <a:r>
              <a:rPr spc="-10" dirty="0"/>
              <a:t>'readStream'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2830" y="1467167"/>
            <a:ext cx="8038465" cy="1220470"/>
            <a:chOff x="552830" y="1467167"/>
            <a:chExt cx="8038465" cy="12204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1476756"/>
              <a:ext cx="8019288" cy="1200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7593" y="1471930"/>
              <a:ext cx="8028940" cy="1210945"/>
            </a:xfrm>
            <a:custGeom>
              <a:avLst/>
              <a:gdLst/>
              <a:ahLst/>
              <a:cxnLst/>
              <a:rect l="l" t="t" r="r" b="b"/>
              <a:pathLst>
                <a:path w="8028940" h="1210945">
                  <a:moveTo>
                    <a:pt x="0" y="1210437"/>
                  </a:moveTo>
                  <a:lnTo>
                    <a:pt x="8028813" y="1210437"/>
                  </a:lnTo>
                  <a:lnTo>
                    <a:pt x="8028813" y="0"/>
                  </a:lnTo>
                  <a:lnTo>
                    <a:pt x="0" y="0"/>
                  </a:lnTo>
                  <a:lnTo>
                    <a:pt x="0" y="12104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2830" y="3355466"/>
            <a:ext cx="8038465" cy="1453515"/>
            <a:chOff x="552830" y="3355466"/>
            <a:chExt cx="8038465" cy="14535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355" y="3364991"/>
              <a:ext cx="8019288" cy="14241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593" y="3360229"/>
              <a:ext cx="8028940" cy="1443990"/>
            </a:xfrm>
            <a:custGeom>
              <a:avLst/>
              <a:gdLst/>
              <a:ahLst/>
              <a:cxnLst/>
              <a:rect l="l" t="t" r="r" b="b"/>
              <a:pathLst>
                <a:path w="8028940" h="1443989">
                  <a:moveTo>
                    <a:pt x="0" y="1443608"/>
                  </a:moveTo>
                  <a:lnTo>
                    <a:pt x="8028813" y="1443608"/>
                  </a:lnTo>
                  <a:lnTo>
                    <a:pt x="8028813" y="0"/>
                  </a:lnTo>
                  <a:lnTo>
                    <a:pt x="0" y="0"/>
                  </a:lnTo>
                  <a:lnTo>
                    <a:pt x="0" y="144360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6445" y="1068704"/>
            <a:ext cx="558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Confirm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changing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over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Time,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then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'Cancel'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6561" y="2811017"/>
            <a:ext cx="152400" cy="415290"/>
          </a:xfrm>
          <a:custGeom>
            <a:avLst/>
            <a:gdLst/>
            <a:ahLst/>
            <a:cxnLst/>
            <a:rect l="l" t="t" r="r" b="b"/>
            <a:pathLst>
              <a:path w="152400" h="415289">
                <a:moveTo>
                  <a:pt x="50800" y="262889"/>
                </a:moveTo>
                <a:lnTo>
                  <a:pt x="0" y="262889"/>
                </a:lnTo>
                <a:lnTo>
                  <a:pt x="76200" y="415289"/>
                </a:lnTo>
                <a:lnTo>
                  <a:pt x="139700" y="288289"/>
                </a:lnTo>
                <a:lnTo>
                  <a:pt x="50800" y="288289"/>
                </a:lnTo>
                <a:lnTo>
                  <a:pt x="50800" y="262889"/>
                </a:lnTo>
                <a:close/>
              </a:path>
              <a:path w="152400" h="415289">
                <a:moveTo>
                  <a:pt x="101600" y="0"/>
                </a:moveTo>
                <a:lnTo>
                  <a:pt x="50800" y="0"/>
                </a:lnTo>
                <a:lnTo>
                  <a:pt x="50800" y="288289"/>
                </a:lnTo>
                <a:lnTo>
                  <a:pt x="101600" y="288289"/>
                </a:lnTo>
                <a:lnTo>
                  <a:pt x="101600" y="0"/>
                </a:lnTo>
                <a:close/>
              </a:path>
              <a:path w="152400" h="415289">
                <a:moveTo>
                  <a:pt x="152400" y="262889"/>
                </a:moveTo>
                <a:lnTo>
                  <a:pt x="101600" y="262889"/>
                </a:lnTo>
                <a:lnTo>
                  <a:pt x="101600" y="288289"/>
                </a:lnTo>
                <a:lnTo>
                  <a:pt x="139700" y="288289"/>
                </a:lnTo>
                <a:lnTo>
                  <a:pt x="152400" y="2628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03d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15" dirty="0">
                <a:solidFill>
                  <a:srgbClr val="3B3B3A"/>
                </a:solidFill>
              </a:rPr>
              <a:t> </a:t>
            </a:r>
            <a:r>
              <a:rPr dirty="0"/>
              <a:t>Start the</a:t>
            </a:r>
            <a:r>
              <a:rPr spc="5" dirty="0"/>
              <a:t> </a:t>
            </a:r>
            <a:r>
              <a:rPr spc="-10" dirty="0"/>
              <a:t>'writeStream'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45" y="1068704"/>
            <a:ext cx="505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saved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TempView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named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'WinCts'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55786" y="1695767"/>
            <a:ext cx="4438650" cy="2102485"/>
            <a:chOff x="2355786" y="1695767"/>
            <a:chExt cx="4438650" cy="210248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5247" y="1705355"/>
              <a:ext cx="4419600" cy="20833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60548" y="1700529"/>
              <a:ext cx="4429125" cy="2092960"/>
            </a:xfrm>
            <a:custGeom>
              <a:avLst/>
              <a:gdLst/>
              <a:ahLst/>
              <a:cxnLst/>
              <a:rect l="l" t="t" r="r" b="b"/>
              <a:pathLst>
                <a:path w="4429125" h="2092960">
                  <a:moveTo>
                    <a:pt x="0" y="2092833"/>
                  </a:moveTo>
                  <a:lnTo>
                    <a:pt x="4429125" y="2092833"/>
                  </a:lnTo>
                  <a:lnTo>
                    <a:pt x="4429125" y="0"/>
                  </a:lnTo>
                  <a:lnTo>
                    <a:pt x="0" y="0"/>
                  </a:lnTo>
                  <a:lnTo>
                    <a:pt x="0" y="20928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11" y="10667"/>
            <a:ext cx="908685" cy="824865"/>
            <a:chOff x="19811" y="10667"/>
            <a:chExt cx="908685" cy="824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77240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11" y="10667"/>
              <a:ext cx="908685" cy="824865"/>
            </a:xfrm>
            <a:custGeom>
              <a:avLst/>
              <a:gdLst/>
              <a:ahLst/>
              <a:cxnLst/>
              <a:rect l="l" t="t" r="r" b="b"/>
              <a:pathLst>
                <a:path w="908685" h="824865">
                  <a:moveTo>
                    <a:pt x="908304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908304" y="8244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Lab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03e</a:t>
            </a:r>
            <a:r>
              <a:rPr dirty="0">
                <a:solidFill>
                  <a:srgbClr val="3B3B3A"/>
                </a:solidFill>
              </a:rPr>
              <a:t>:</a:t>
            </a:r>
            <a:r>
              <a:rPr spc="20" dirty="0">
                <a:solidFill>
                  <a:srgbClr val="3B3B3A"/>
                </a:solidFill>
              </a:rPr>
              <a:t> </a:t>
            </a:r>
            <a:r>
              <a:rPr dirty="0"/>
              <a:t>Query</a:t>
            </a:r>
            <a:r>
              <a:rPr spc="-25" dirty="0"/>
              <a:t> </a:t>
            </a:r>
            <a:r>
              <a:rPr dirty="0"/>
              <a:t>Temp</a:t>
            </a:r>
            <a:r>
              <a:rPr spc="5" dirty="0"/>
              <a:t> </a:t>
            </a:r>
            <a:r>
              <a:rPr dirty="0"/>
              <a:t>View,</a:t>
            </a:r>
            <a:r>
              <a:rPr spc="-15" dirty="0"/>
              <a:t> </a:t>
            </a:r>
            <a:r>
              <a:rPr dirty="0"/>
              <a:t>then</a:t>
            </a:r>
            <a:r>
              <a:rPr spc="-5" dirty="0"/>
              <a:t> </a:t>
            </a:r>
            <a:r>
              <a:rPr dirty="0"/>
              <a:t>Stop</a:t>
            </a:r>
            <a:r>
              <a:rPr spc="15" dirty="0"/>
              <a:t> </a:t>
            </a:r>
            <a:r>
              <a:rPr spc="-10" dirty="0"/>
              <a:t>query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45" y="1037843"/>
            <a:ext cx="689673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Notice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Windowed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Streaming Job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gets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10" dirty="0">
                <a:solidFill>
                  <a:srgbClr val="006FC0"/>
                </a:solidFill>
                <a:latin typeface="Century Gothic"/>
                <a:cs typeface="Century Gothic"/>
              </a:rPr>
              <a:t>window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Most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crimes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take place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between</a:t>
            </a:r>
            <a:r>
              <a:rPr sz="1800" spc="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4:00</a:t>
            </a:r>
            <a:r>
              <a:rPr sz="1800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PM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sz="1800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Midnight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9530" y="1741551"/>
            <a:ext cx="7505065" cy="2474595"/>
            <a:chOff x="819530" y="1741551"/>
            <a:chExt cx="7505065" cy="24745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55" y="1751076"/>
              <a:ext cx="7485888" cy="2438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4293" y="1746313"/>
              <a:ext cx="7495540" cy="2447925"/>
            </a:xfrm>
            <a:custGeom>
              <a:avLst/>
              <a:gdLst/>
              <a:ahLst/>
              <a:cxnLst/>
              <a:rect l="l" t="t" r="r" b="b"/>
              <a:pathLst>
                <a:path w="7495540" h="2447925">
                  <a:moveTo>
                    <a:pt x="0" y="2447925"/>
                  </a:moveTo>
                  <a:lnTo>
                    <a:pt x="7495413" y="2447925"/>
                  </a:lnTo>
                  <a:lnTo>
                    <a:pt x="7495413" y="0"/>
                  </a:lnTo>
                  <a:lnTo>
                    <a:pt x="0" y="0"/>
                  </a:lnTo>
                  <a:lnTo>
                    <a:pt x="0" y="24479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2041" y="2843022"/>
              <a:ext cx="4556760" cy="1347470"/>
            </a:xfrm>
            <a:custGeom>
              <a:avLst/>
              <a:gdLst/>
              <a:ahLst/>
              <a:cxnLst/>
              <a:rect l="l" t="t" r="r" b="b"/>
              <a:pathLst>
                <a:path w="4556759" h="1347470">
                  <a:moveTo>
                    <a:pt x="0" y="1347215"/>
                  </a:moveTo>
                  <a:lnTo>
                    <a:pt x="4556759" y="1347215"/>
                  </a:lnTo>
                  <a:lnTo>
                    <a:pt x="4556759" y="0"/>
                  </a:lnTo>
                  <a:lnTo>
                    <a:pt x="0" y="0"/>
                  </a:lnTo>
                  <a:lnTo>
                    <a:pt x="0" y="1347215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01707" y="4420742"/>
            <a:ext cx="2146935" cy="549910"/>
            <a:chOff x="3501707" y="4420742"/>
            <a:chExt cx="2146935" cy="5499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1296" y="4430267"/>
              <a:ext cx="2127504" cy="5303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06470" y="4425505"/>
              <a:ext cx="2137410" cy="540385"/>
            </a:xfrm>
            <a:custGeom>
              <a:avLst/>
              <a:gdLst/>
              <a:ahLst/>
              <a:cxnLst/>
              <a:rect l="l" t="t" r="r" b="b"/>
              <a:pathLst>
                <a:path w="2137410" h="540385">
                  <a:moveTo>
                    <a:pt x="0" y="539876"/>
                  </a:moveTo>
                  <a:lnTo>
                    <a:pt x="2137029" y="539876"/>
                  </a:lnTo>
                  <a:lnTo>
                    <a:pt x="2137029" y="0"/>
                  </a:lnTo>
                  <a:lnTo>
                    <a:pt x="0" y="0"/>
                  </a:lnTo>
                  <a:lnTo>
                    <a:pt x="0" y="53987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018" y="1040333"/>
            <a:ext cx="7934325" cy="352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completing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you'll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working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knowledge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9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?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Batch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versus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Datasets/DataFrames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1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Input: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read.stream()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Output: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write.stream()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6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most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common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arguments</a:t>
            </a:r>
            <a:endParaRPr sz="16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469900" algn="l"/>
              </a:tabLst>
            </a:pP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format()</a:t>
            </a:r>
            <a:endParaRPr sz="1600">
              <a:latin typeface="Courier New"/>
              <a:cs typeface="Courier New"/>
            </a:endParaRPr>
          </a:p>
          <a:p>
            <a:pPr marL="469900" lvl="1" indent="-22860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469900" algn="l"/>
              </a:tabLst>
            </a:pP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outputMode()</a:t>
            </a:r>
            <a:endParaRPr sz="1600">
              <a:latin typeface="Courier New"/>
              <a:cs typeface="Courier New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Demos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Hands-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labs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600">
              <a:latin typeface="Century Gothic"/>
              <a:cs typeface="Century Gothic"/>
            </a:endParaRPr>
          </a:p>
          <a:p>
            <a:pPr marL="408305" indent="-225425">
              <a:lnSpc>
                <a:spcPts val="1639"/>
              </a:lnSpc>
              <a:spcBef>
                <a:spcPts val="114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400" dirty="0">
                <a:latin typeface="Century Gothic"/>
                <a:cs typeface="Century Gothic"/>
              </a:rPr>
              <a:t>Socket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streaming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3 </a:t>
            </a:r>
            <a:r>
              <a:rPr sz="1400" spc="-10" dirty="0">
                <a:latin typeface="Century Gothic"/>
                <a:cs typeface="Century Gothic"/>
              </a:rPr>
              <a:t>outputMode()</a:t>
            </a:r>
            <a:endParaRPr sz="1400">
              <a:latin typeface="Century Gothic"/>
              <a:cs typeface="Century Gothic"/>
            </a:endParaRPr>
          </a:p>
          <a:p>
            <a:pPr marL="408305" indent="-225425">
              <a:lnSpc>
                <a:spcPts val="1595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400" dirty="0">
                <a:latin typeface="Century Gothic"/>
                <a:cs typeface="Century Gothic"/>
              </a:rPr>
              <a:t>Batch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Processing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Micro-</a:t>
            </a:r>
            <a:r>
              <a:rPr sz="1400" spc="-20" dirty="0">
                <a:latin typeface="Century Gothic"/>
                <a:cs typeface="Century Gothic"/>
              </a:rPr>
              <a:t>Batch</a:t>
            </a:r>
            <a:endParaRPr sz="1400">
              <a:latin typeface="Century Gothic"/>
              <a:cs typeface="Century Gothic"/>
            </a:endParaRPr>
          </a:p>
          <a:p>
            <a:pPr marL="408305" indent="-225425">
              <a:lnSpc>
                <a:spcPts val="1639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400" dirty="0">
                <a:latin typeface="Century Gothic"/>
                <a:cs typeface="Century Gothic"/>
              </a:rPr>
              <a:t>Windowed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Streaming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88594"/>
            <a:ext cx="9144000" cy="100965"/>
            <a:chOff x="761" y="688594"/>
            <a:chExt cx="9144000" cy="100965"/>
          </a:xfrm>
        </p:grpSpPr>
        <p:sp>
          <p:nvSpPr>
            <p:cNvPr id="3" name="object 3"/>
            <p:cNvSpPr/>
            <p:nvPr/>
          </p:nvSpPr>
          <p:spPr>
            <a:xfrm>
              <a:off x="761" y="71399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77647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7616" y="170764"/>
            <a:ext cx="22815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  <a:r>
              <a:rPr sz="2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1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Arial"/>
                <a:cs typeface="Arial"/>
              </a:rPr>
              <a:t>Contents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405" y="1674622"/>
            <a:ext cx="9798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Session</a:t>
            </a:r>
            <a:r>
              <a:rPr sz="1350" b="1" spc="-6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1-</a:t>
            </a:r>
            <a:r>
              <a:rPr sz="1350" b="1" spc="-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294" y="2776220"/>
            <a:ext cx="97916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Session</a:t>
            </a:r>
            <a:r>
              <a:rPr sz="1350" b="1" spc="-6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3-</a:t>
            </a:r>
            <a:r>
              <a:rPr sz="1350" b="1" spc="-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7355" y="1674876"/>
            <a:ext cx="5248910" cy="96774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805" marR="2842260">
              <a:lnSpc>
                <a:spcPct val="108100"/>
              </a:lnSpc>
              <a:spcBef>
                <a:spcPts val="70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00</a:t>
            </a:r>
            <a:r>
              <a:rPr sz="135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Intro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and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Setup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01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Spark</a:t>
            </a:r>
            <a:r>
              <a:rPr sz="1350" b="1" spc="-6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Architecture</a:t>
            </a:r>
            <a:endParaRPr sz="13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02</a:t>
            </a:r>
            <a:r>
              <a:rPr sz="135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SparkSQL</a:t>
            </a:r>
            <a:r>
              <a:rPr sz="1350" b="1" spc="-6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(Read/Write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DataFrames/Tables)</a:t>
            </a:r>
            <a:endParaRPr sz="13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03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SparkSQL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(Transform)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Hack</a:t>
            </a:r>
            <a:r>
              <a:rPr sz="13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r>
              <a:rPr sz="13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(Date)</a:t>
            </a:r>
            <a:r>
              <a:rPr sz="13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3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Hack</a:t>
            </a:r>
            <a:r>
              <a:rPr sz="13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01</a:t>
            </a:r>
            <a:r>
              <a:rPr sz="1350" b="1" spc="-10" dirty="0">
                <a:solidFill>
                  <a:srgbClr val="FF0000"/>
                </a:solidFill>
                <a:latin typeface="Arial"/>
                <a:cs typeface="Arial"/>
              </a:rPr>
              <a:t> (Air)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3405" y="3848201"/>
            <a:ext cx="97980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Session</a:t>
            </a:r>
            <a:r>
              <a:rPr sz="1350" b="1" spc="-7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5-</a:t>
            </a:r>
            <a:r>
              <a:rPr sz="1350" b="1" spc="-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5832" y="3799332"/>
            <a:ext cx="5247640" cy="118745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 marR="2192020">
              <a:lnSpc>
                <a:spcPct val="108100"/>
              </a:lnSpc>
              <a:spcBef>
                <a:spcPts val="80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08</a:t>
            </a:r>
            <a:r>
              <a:rPr sz="1350" b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Catalog-Catalyst-Tungsten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09</a:t>
            </a:r>
            <a:r>
              <a:rPr sz="135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7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Adaptive</a:t>
            </a:r>
            <a:r>
              <a:rPr sz="1350" b="1" spc="2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Query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Execution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30"/>
              </a:spcBef>
              <a:tabLst>
                <a:tab pos="3242310" algn="l"/>
              </a:tabLst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r>
              <a:rPr sz="135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Performance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Tuning</a:t>
            </a:r>
            <a:r>
              <a:rPr sz="1350" b="1" dirty="0">
                <a:latin typeface="Arial"/>
                <a:cs typeface="Arial"/>
              </a:rPr>
              <a:t>	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Hackathon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04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(Air)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11</a:t>
            </a:r>
            <a:r>
              <a:rPr sz="135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Machine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Learning</a:t>
            </a:r>
            <a:endParaRPr sz="1350">
              <a:latin typeface="Arial"/>
              <a:cs typeface="Arial"/>
            </a:endParaRPr>
          </a:p>
          <a:p>
            <a:pPr marL="3263265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1350" b="1" spc="-20" dirty="0">
                <a:solidFill>
                  <a:srgbClr val="FF0000"/>
                </a:solidFill>
                <a:latin typeface="Arial"/>
                <a:cs typeface="Arial"/>
              </a:rPr>
              <a:t> Exam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59545" y="2726245"/>
            <a:ext cx="5258435" cy="965200"/>
            <a:chOff x="2459545" y="2726245"/>
            <a:chExt cx="5258435" cy="965200"/>
          </a:xfrm>
        </p:grpSpPr>
        <p:sp>
          <p:nvSpPr>
            <p:cNvPr id="12" name="object 12"/>
            <p:cNvSpPr/>
            <p:nvPr/>
          </p:nvSpPr>
          <p:spPr>
            <a:xfrm>
              <a:off x="2464307" y="2731007"/>
              <a:ext cx="5248910" cy="955675"/>
            </a:xfrm>
            <a:custGeom>
              <a:avLst/>
              <a:gdLst/>
              <a:ahLst/>
              <a:cxnLst/>
              <a:rect l="l" t="t" r="r" b="b"/>
              <a:pathLst>
                <a:path w="5248909" h="955675">
                  <a:moveTo>
                    <a:pt x="5248656" y="0"/>
                  </a:moveTo>
                  <a:lnTo>
                    <a:pt x="0" y="0"/>
                  </a:lnTo>
                  <a:lnTo>
                    <a:pt x="0" y="955547"/>
                  </a:lnTo>
                  <a:lnTo>
                    <a:pt x="5248656" y="955547"/>
                  </a:lnTo>
                  <a:lnTo>
                    <a:pt x="52486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4307" y="2731007"/>
              <a:ext cx="5248910" cy="955675"/>
            </a:xfrm>
            <a:custGeom>
              <a:avLst/>
              <a:gdLst/>
              <a:ahLst/>
              <a:cxnLst/>
              <a:rect l="l" t="t" r="r" b="b"/>
              <a:pathLst>
                <a:path w="5248909" h="955675">
                  <a:moveTo>
                    <a:pt x="0" y="955547"/>
                  </a:moveTo>
                  <a:lnTo>
                    <a:pt x="5248656" y="955547"/>
                  </a:lnTo>
                  <a:lnTo>
                    <a:pt x="5248656" y="0"/>
                  </a:lnTo>
                  <a:lnTo>
                    <a:pt x="0" y="0"/>
                  </a:lnTo>
                  <a:lnTo>
                    <a:pt x="0" y="9555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28461" y="2744216"/>
            <a:ext cx="15354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Hackathon</a:t>
            </a:r>
            <a:r>
              <a:rPr sz="13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0000"/>
                </a:solidFill>
                <a:latin typeface="Arial"/>
                <a:cs typeface="Arial"/>
              </a:rPr>
              <a:t>02</a:t>
            </a:r>
            <a:r>
              <a:rPr sz="13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FF0000"/>
                </a:solidFill>
                <a:latin typeface="Arial"/>
                <a:cs typeface="Arial"/>
              </a:rPr>
              <a:t>(Fly)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8461" y="3191002"/>
            <a:ext cx="1873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Hackathon</a:t>
            </a:r>
            <a:r>
              <a:rPr sz="135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3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03</a:t>
            </a:r>
            <a:r>
              <a:rPr sz="135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35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(Stream)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6382" y="2728698"/>
            <a:ext cx="2551430" cy="916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88900">
              <a:lnSpc>
                <a:spcPct val="108600"/>
              </a:lnSpc>
              <a:spcBef>
                <a:spcPts val="85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04</a:t>
            </a:r>
            <a:r>
              <a:rPr sz="135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Complex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Data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Types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05</a:t>
            </a:r>
            <a:r>
              <a:rPr sz="135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JSON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(Optional) </a:t>
            </a:r>
            <a:r>
              <a:rPr sz="135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Mod</a:t>
            </a:r>
            <a:r>
              <a:rPr sz="1350" b="1" u="sng" spc="-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35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06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–</a:t>
            </a:r>
            <a:r>
              <a:rPr sz="13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Streaming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Mod</a:t>
            </a:r>
            <a:r>
              <a:rPr sz="135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07</a:t>
            </a:r>
            <a:r>
              <a:rPr sz="135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–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Architecture-</a:t>
            </a:r>
            <a:r>
              <a:rPr sz="1350" b="1" dirty="0">
                <a:latin typeface="Arial"/>
                <a:cs typeface="Arial"/>
              </a:rPr>
              <a:t>Spark </a:t>
            </a:r>
            <a:r>
              <a:rPr sz="1350" b="1" spc="-25" dirty="0">
                <a:latin typeface="Arial"/>
                <a:cs typeface="Arial"/>
              </a:rPr>
              <a:t>UI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5900" y="908303"/>
            <a:ext cx="5962015" cy="7150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50" b="1" dirty="0">
                <a:latin typeface="Arial"/>
                <a:cs typeface="Arial"/>
              </a:rPr>
              <a:t>Go</a:t>
            </a:r>
            <a:r>
              <a:rPr sz="1350" b="1" spc="-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to: </a:t>
            </a:r>
            <a:r>
              <a:rPr sz="1350" b="1" spc="-10" dirty="0">
                <a:solidFill>
                  <a:srgbClr val="3333CC"/>
                </a:solidFill>
                <a:latin typeface="Arial"/>
                <a:cs typeface="Arial"/>
              </a:rPr>
              <a:t>community.cloud.databricks.com</a:t>
            </a:r>
            <a:r>
              <a:rPr sz="135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and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Logon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In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Left-pane,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Click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on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Clusters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or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Compute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and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Terminate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25" dirty="0">
                <a:latin typeface="Arial"/>
                <a:cs typeface="Arial"/>
              </a:rPr>
              <a:t>old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Cluster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Then</a:t>
            </a:r>
            <a:r>
              <a:rPr sz="1350" b="1" spc="34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click</a:t>
            </a:r>
            <a:r>
              <a:rPr sz="1350" b="1" spc="-2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135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3333CC"/>
                </a:solidFill>
                <a:latin typeface="Arial"/>
                <a:cs typeface="Arial"/>
              </a:rPr>
              <a:t>Cluster</a:t>
            </a:r>
            <a:r>
              <a:rPr sz="1350" b="1" dirty="0">
                <a:latin typeface="Arial"/>
                <a:cs typeface="Arial"/>
              </a:rPr>
              <a:t>'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button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to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create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New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25" dirty="0">
                <a:latin typeface="Arial"/>
                <a:cs typeface="Arial"/>
              </a:rPr>
              <a:t>one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1311" y="132587"/>
            <a:ext cx="3389629" cy="508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20395" marR="162560" indent="-451484">
              <a:lnSpc>
                <a:spcPct val="100000"/>
              </a:lnSpc>
              <a:spcBef>
                <a:spcPts val="315"/>
              </a:spcBef>
            </a:pPr>
            <a:r>
              <a:rPr sz="1350" b="1" dirty="0">
                <a:latin typeface="Arial"/>
                <a:cs typeface="Arial"/>
              </a:rPr>
              <a:t>Don't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forget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to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start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WebEx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recording </a:t>
            </a:r>
            <a:r>
              <a:rPr sz="1350" b="1" dirty="0">
                <a:latin typeface="Arial"/>
                <a:cs typeface="Arial"/>
              </a:rPr>
              <a:t>Do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Spark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Jeopardy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review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spc="-15" dirty="0"/>
              <a:t> </a:t>
            </a:r>
            <a:r>
              <a:rPr dirty="0"/>
              <a:t>We</a:t>
            </a:r>
            <a:r>
              <a:rPr spc="10" dirty="0"/>
              <a:t> </a:t>
            </a:r>
            <a:r>
              <a:rPr dirty="0"/>
              <a:t>Begin – Open</a:t>
            </a:r>
            <a:r>
              <a:rPr spc="-5" dirty="0"/>
              <a:t> </a:t>
            </a:r>
            <a:r>
              <a:rPr spc="-10" dirty="0">
                <a:solidFill>
                  <a:srgbClr val="0079DB"/>
                </a:solidFill>
              </a:rPr>
              <a:t>Mod-</a:t>
            </a:r>
            <a:r>
              <a:rPr dirty="0">
                <a:solidFill>
                  <a:srgbClr val="0079DB"/>
                </a:solidFill>
              </a:rPr>
              <a:t>06</a:t>
            </a:r>
            <a:r>
              <a:rPr spc="25" dirty="0">
                <a:solidFill>
                  <a:srgbClr val="0079DB"/>
                </a:solidFill>
              </a:rPr>
              <a:t> </a:t>
            </a:r>
            <a:r>
              <a:rPr spc="-10" dirty="0"/>
              <a:t>Notebook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9382" y="1089278"/>
            <a:ext cx="5810250" cy="3908425"/>
            <a:chOff x="1659382" y="1089278"/>
            <a:chExt cx="5810250" cy="39084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16" y="1098803"/>
              <a:ext cx="5769863" cy="38892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5417" y="1094041"/>
              <a:ext cx="5779770" cy="3898900"/>
            </a:xfrm>
            <a:custGeom>
              <a:avLst/>
              <a:gdLst/>
              <a:ahLst/>
              <a:cxnLst/>
              <a:rect l="l" t="t" r="r" b="b"/>
              <a:pathLst>
                <a:path w="5779770" h="3898900">
                  <a:moveTo>
                    <a:pt x="0" y="3898773"/>
                  </a:moveTo>
                  <a:lnTo>
                    <a:pt x="5779388" y="3898773"/>
                  </a:lnTo>
                  <a:lnTo>
                    <a:pt x="5779388" y="0"/>
                  </a:lnTo>
                  <a:lnTo>
                    <a:pt x="0" y="0"/>
                  </a:lnTo>
                  <a:lnTo>
                    <a:pt x="0" y="38987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4782" y="2126741"/>
              <a:ext cx="381000" cy="320040"/>
            </a:xfrm>
            <a:custGeom>
              <a:avLst/>
              <a:gdLst/>
              <a:ahLst/>
              <a:cxnLst/>
              <a:rect l="l" t="t" r="r" b="b"/>
              <a:pathLst>
                <a:path w="381000" h="320039">
                  <a:moveTo>
                    <a:pt x="0" y="320039"/>
                  </a:moveTo>
                  <a:lnTo>
                    <a:pt x="381000" y="320039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994613"/>
            <a:ext cx="7954009" cy="352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completing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you'll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working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knowledge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?</a:t>
            </a: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Batch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versus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Datasets/DataFrames</a:t>
            </a: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1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Input: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read.stream()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Output: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write.stream()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6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most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common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arguments</a:t>
            </a:r>
            <a:endParaRPr sz="1600">
              <a:latin typeface="Century Gothic"/>
              <a:cs typeface="Century Gothic"/>
            </a:endParaRPr>
          </a:p>
          <a:p>
            <a:pPr marL="469900" lvl="1" indent="-229235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470534" algn="l"/>
              </a:tabLst>
            </a:pP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format()</a:t>
            </a:r>
            <a:endParaRPr sz="1600">
              <a:latin typeface="Courier New"/>
              <a:cs typeface="Courier New"/>
            </a:endParaRPr>
          </a:p>
          <a:p>
            <a:pPr marL="469900" lvl="1" indent="-229235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470534" algn="l"/>
              </a:tabLst>
            </a:pP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outputMode()</a:t>
            </a:r>
            <a:endParaRPr sz="1600">
              <a:latin typeface="Courier New"/>
              <a:cs typeface="Courier New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Demos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Hands-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labs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1600">
              <a:latin typeface="Century Gothic"/>
              <a:cs typeface="Century Gothic"/>
            </a:endParaRPr>
          </a:p>
          <a:p>
            <a:pPr marL="408940" indent="-226060">
              <a:lnSpc>
                <a:spcPts val="1639"/>
              </a:lnSpc>
              <a:spcBef>
                <a:spcPts val="114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400" dirty="0">
                <a:latin typeface="Century Gothic"/>
                <a:cs typeface="Century Gothic"/>
              </a:rPr>
              <a:t>Socket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streaming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3 </a:t>
            </a:r>
            <a:r>
              <a:rPr sz="1400" spc="-10" dirty="0">
                <a:latin typeface="Century Gothic"/>
                <a:cs typeface="Century Gothic"/>
              </a:rPr>
              <a:t>outputMode()</a:t>
            </a:r>
            <a:endParaRPr sz="1400">
              <a:latin typeface="Century Gothic"/>
              <a:cs typeface="Century Gothic"/>
            </a:endParaRPr>
          </a:p>
          <a:p>
            <a:pPr marL="408940" indent="-226060">
              <a:lnSpc>
                <a:spcPts val="159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400" dirty="0">
                <a:latin typeface="Century Gothic"/>
                <a:cs typeface="Century Gothic"/>
              </a:rPr>
              <a:t>Batch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Processing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Micro-</a:t>
            </a:r>
            <a:r>
              <a:rPr sz="1400" spc="-20" dirty="0">
                <a:latin typeface="Century Gothic"/>
                <a:cs typeface="Century Gothic"/>
              </a:rPr>
              <a:t>Batch</a:t>
            </a:r>
            <a:endParaRPr sz="1400">
              <a:latin typeface="Century Gothic"/>
              <a:cs typeface="Century Gothic"/>
            </a:endParaRPr>
          </a:p>
          <a:p>
            <a:pPr marL="408940" indent="-226060">
              <a:lnSpc>
                <a:spcPts val="1639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400" dirty="0">
                <a:latin typeface="Century Gothic"/>
                <a:cs typeface="Century Gothic"/>
              </a:rPr>
              <a:t>Windowed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Streaming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111" y="4672584"/>
            <a:ext cx="7353300" cy="27749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Courier New"/>
                <a:cs typeface="Courier New"/>
              </a:rPr>
              <a:t>https://</a:t>
            </a:r>
            <a:r>
              <a:rPr sz="1200" b="1" dirty="0">
                <a:latin typeface="Courier New"/>
                <a:cs typeface="Courier New"/>
                <a:hlinkClick r:id="rId2"/>
              </a:rPr>
              <a:t>www.slideshare.net/databricks/a-deep-dive-into-structured-</a:t>
            </a:r>
            <a:r>
              <a:rPr sz="1200" b="1" spc="-10" dirty="0">
                <a:latin typeface="Courier New"/>
                <a:cs typeface="Courier New"/>
                <a:hlinkClick r:id="rId2"/>
              </a:rPr>
              <a:t>streaming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Structured</a:t>
            </a:r>
            <a:r>
              <a:rPr b="1" spc="-8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</a:p>
          <a:p>
            <a:pPr marL="408940" lvl="1" indent="-22669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What</a:t>
            </a:r>
            <a:r>
              <a:rPr sz="16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it</a:t>
            </a:r>
            <a:r>
              <a:rPr sz="16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is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Batch</a:t>
            </a:r>
            <a:r>
              <a:rPr sz="1600" b="1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versus</a:t>
            </a:r>
            <a:r>
              <a:rPr sz="1600" b="1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Structured</a:t>
            </a:r>
            <a:r>
              <a:rPr sz="1600" b="1" spc="-9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r>
              <a:rPr sz="1600" b="1" spc="-8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Comparison</a:t>
            </a:r>
            <a:r>
              <a:rPr sz="1600" b="1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sz="1600" b="1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other</a:t>
            </a:r>
            <a:r>
              <a:rPr sz="1600" b="1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Streaming</a:t>
            </a:r>
            <a:r>
              <a:rPr sz="16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engines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solidFill>
                  <a:srgbClr val="000000"/>
                </a:solidFill>
              </a:rPr>
              <a:t>Structured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Streaming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functions</a:t>
            </a:r>
          </a:p>
          <a:p>
            <a:pPr marL="408940" lvl="1" indent="-22669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read.stream()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write.stream()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arguments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25"/>
              </a:lnSpc>
              <a:buFont typeface="Arial"/>
              <a:buChar char="•"/>
              <a:tabLst>
                <a:tab pos="586105" algn="l"/>
              </a:tabLst>
            </a:pPr>
            <a:r>
              <a:rPr sz="1600" spc="-10" dirty="0">
                <a:latin typeface="Century Gothic"/>
                <a:cs typeface="Century Gothic"/>
              </a:rPr>
              <a:t>format()</a:t>
            </a:r>
            <a:endParaRPr sz="1600">
              <a:latin typeface="Century Gothic"/>
              <a:cs typeface="Century Gothic"/>
            </a:endParaRPr>
          </a:p>
          <a:p>
            <a:pPr marL="585470" lvl="2" indent="-177165">
              <a:lnSpc>
                <a:spcPts val="1870"/>
              </a:lnSpc>
              <a:buFont typeface="Arial"/>
              <a:buChar char="•"/>
              <a:tabLst>
                <a:tab pos="586105" algn="l"/>
              </a:tabLst>
            </a:pPr>
            <a:r>
              <a:rPr sz="1600" spc="-10" dirty="0"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20" dirty="0">
                <a:solidFill>
                  <a:srgbClr val="000000"/>
                </a:solidFill>
              </a:rPr>
              <a:t>Hands-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labs</a:t>
            </a:r>
          </a:p>
          <a:p>
            <a:pPr marL="408940" lvl="1" indent="-226695">
              <a:lnSpc>
                <a:spcPts val="1875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Socket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streaming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3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outputMode()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2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Batch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Micro-</a:t>
            </a:r>
            <a:r>
              <a:rPr sz="1600" spc="-20" dirty="0">
                <a:latin typeface="Century Gothic"/>
                <a:cs typeface="Century Gothic"/>
              </a:rPr>
              <a:t>Batch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Windowed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Streaming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72" y="920242"/>
            <a:ext cx="8885555" cy="14001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0665" marR="163830" indent="-227965">
              <a:lnSpc>
                <a:spcPts val="1839"/>
              </a:lnSpc>
              <a:spcBef>
                <a:spcPts val="2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scalable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fault-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tolerant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engine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built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on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engine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Datasets/DataFrames/Views</a:t>
            </a:r>
            <a:r>
              <a:rPr sz="1600"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(and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RDDs)</a:t>
            </a:r>
            <a:endParaRPr sz="1600">
              <a:latin typeface="Century Gothic"/>
              <a:cs typeface="Century Gothic"/>
            </a:endParaRPr>
          </a:p>
          <a:p>
            <a:pPr marL="240665" marR="182245" indent="-227965">
              <a:lnSpc>
                <a:spcPts val="182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It's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than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just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Streaming,</a:t>
            </a:r>
            <a:r>
              <a:rPr sz="1600" spc="3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it's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'Continuous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Application'.</a:t>
            </a:r>
            <a:r>
              <a:rPr sz="1600" spc="3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interact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batch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data,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interactive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analysis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machine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learning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Datasets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distributed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bounded/unbounded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known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Structured</a:t>
            </a:r>
            <a:r>
              <a:rPr spc="-10" dirty="0"/>
              <a:t> Streaming?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4975" y="2898139"/>
            <a:ext cx="1242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stream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7675" y="3194304"/>
            <a:ext cx="5457825" cy="1480185"/>
            <a:chOff x="1217675" y="3194304"/>
            <a:chExt cx="5457825" cy="1480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8243" y="3194304"/>
              <a:ext cx="2427731" cy="576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243" y="3922776"/>
              <a:ext cx="2427731" cy="1356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33418" y="3918013"/>
              <a:ext cx="2437765" cy="145415"/>
            </a:xfrm>
            <a:custGeom>
              <a:avLst/>
              <a:gdLst/>
              <a:ahLst/>
              <a:cxnLst/>
              <a:rect l="l" t="t" r="r" b="b"/>
              <a:pathLst>
                <a:path w="2437765" h="145414">
                  <a:moveTo>
                    <a:pt x="0" y="145161"/>
                  </a:moveTo>
                  <a:lnTo>
                    <a:pt x="2437257" y="145161"/>
                  </a:lnTo>
                  <a:lnTo>
                    <a:pt x="2437257" y="0"/>
                  </a:lnTo>
                  <a:lnTo>
                    <a:pt x="0" y="0"/>
                  </a:lnTo>
                  <a:lnTo>
                    <a:pt x="0" y="1451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028" y="3232403"/>
              <a:ext cx="974090" cy="576580"/>
            </a:xfrm>
            <a:custGeom>
              <a:avLst/>
              <a:gdLst/>
              <a:ahLst/>
              <a:cxnLst/>
              <a:rect l="l" t="t" r="r" b="b"/>
              <a:pathLst>
                <a:path w="974089" h="576579">
                  <a:moveTo>
                    <a:pt x="219456" y="147828"/>
                  </a:moveTo>
                  <a:lnTo>
                    <a:pt x="0" y="147828"/>
                  </a:lnTo>
                  <a:lnTo>
                    <a:pt x="0" y="438912"/>
                  </a:lnTo>
                  <a:lnTo>
                    <a:pt x="219456" y="438912"/>
                  </a:lnTo>
                  <a:lnTo>
                    <a:pt x="219456" y="147828"/>
                  </a:lnTo>
                  <a:close/>
                </a:path>
                <a:path w="974089" h="576579">
                  <a:moveTo>
                    <a:pt x="973836" y="288036"/>
                  </a:moveTo>
                  <a:lnTo>
                    <a:pt x="685800" y="0"/>
                  </a:lnTo>
                  <a:lnTo>
                    <a:pt x="685800" y="144018"/>
                  </a:lnTo>
                  <a:lnTo>
                    <a:pt x="352044" y="144018"/>
                  </a:lnTo>
                  <a:lnTo>
                    <a:pt x="352044" y="432054"/>
                  </a:lnTo>
                  <a:lnTo>
                    <a:pt x="685800" y="432054"/>
                  </a:lnTo>
                  <a:lnTo>
                    <a:pt x="685800" y="576072"/>
                  </a:lnTo>
                  <a:lnTo>
                    <a:pt x="973836" y="288036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4486" y="3489198"/>
              <a:ext cx="2374265" cy="566420"/>
            </a:xfrm>
            <a:custGeom>
              <a:avLst/>
              <a:gdLst/>
              <a:ahLst/>
              <a:cxnLst/>
              <a:rect l="l" t="t" r="r" b="b"/>
              <a:pathLst>
                <a:path w="2374265" h="566420">
                  <a:moveTo>
                    <a:pt x="2152144" y="494549"/>
                  </a:moveTo>
                  <a:lnTo>
                    <a:pt x="2138045" y="566204"/>
                  </a:lnTo>
                  <a:lnTo>
                    <a:pt x="2371840" y="501586"/>
                  </a:lnTo>
                  <a:lnTo>
                    <a:pt x="2187955" y="501586"/>
                  </a:lnTo>
                  <a:lnTo>
                    <a:pt x="2152144" y="494549"/>
                  </a:lnTo>
                  <a:close/>
                </a:path>
                <a:path w="2374265" h="566420">
                  <a:moveTo>
                    <a:pt x="2166244" y="422897"/>
                  </a:moveTo>
                  <a:lnTo>
                    <a:pt x="2152144" y="494549"/>
                  </a:lnTo>
                  <a:lnTo>
                    <a:pt x="2187955" y="501586"/>
                  </a:lnTo>
                  <a:lnTo>
                    <a:pt x="2202053" y="429933"/>
                  </a:lnTo>
                  <a:lnTo>
                    <a:pt x="2166244" y="422897"/>
                  </a:lnTo>
                  <a:close/>
                </a:path>
                <a:path w="2374265" h="566420">
                  <a:moveTo>
                    <a:pt x="2180336" y="351281"/>
                  </a:moveTo>
                  <a:lnTo>
                    <a:pt x="2166244" y="422897"/>
                  </a:lnTo>
                  <a:lnTo>
                    <a:pt x="2202053" y="429933"/>
                  </a:lnTo>
                  <a:lnTo>
                    <a:pt x="2187955" y="501586"/>
                  </a:lnTo>
                  <a:lnTo>
                    <a:pt x="2371840" y="501586"/>
                  </a:lnTo>
                  <a:lnTo>
                    <a:pt x="2374138" y="500951"/>
                  </a:lnTo>
                  <a:lnTo>
                    <a:pt x="2180336" y="351281"/>
                  </a:lnTo>
                  <a:close/>
                </a:path>
                <a:path w="2374265" h="566420">
                  <a:moveTo>
                    <a:pt x="13969" y="0"/>
                  </a:moveTo>
                  <a:lnTo>
                    <a:pt x="0" y="71627"/>
                  </a:lnTo>
                  <a:lnTo>
                    <a:pt x="2152144" y="494549"/>
                  </a:lnTo>
                  <a:lnTo>
                    <a:pt x="2166244" y="422897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243" y="4236720"/>
              <a:ext cx="2427731" cy="135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3418" y="4231957"/>
              <a:ext cx="2437765" cy="145415"/>
            </a:xfrm>
            <a:custGeom>
              <a:avLst/>
              <a:gdLst/>
              <a:ahLst/>
              <a:cxnLst/>
              <a:rect l="l" t="t" r="r" b="b"/>
              <a:pathLst>
                <a:path w="2437765" h="145414">
                  <a:moveTo>
                    <a:pt x="0" y="145160"/>
                  </a:moveTo>
                  <a:lnTo>
                    <a:pt x="2437257" y="145160"/>
                  </a:lnTo>
                  <a:lnTo>
                    <a:pt x="2437257" y="0"/>
                  </a:lnTo>
                  <a:lnTo>
                    <a:pt x="0" y="0"/>
                  </a:lnTo>
                  <a:lnTo>
                    <a:pt x="0" y="145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7676" y="3378707"/>
              <a:ext cx="481965" cy="299085"/>
            </a:xfrm>
            <a:custGeom>
              <a:avLst/>
              <a:gdLst/>
              <a:ahLst/>
              <a:cxnLst/>
              <a:rect l="l" t="t" r="r" b="b"/>
              <a:pathLst>
                <a:path w="481964" h="299085">
                  <a:moveTo>
                    <a:pt x="219456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219456" y="298704"/>
                  </a:lnTo>
                  <a:lnTo>
                    <a:pt x="219456" y="0"/>
                  </a:lnTo>
                  <a:close/>
                </a:path>
                <a:path w="481964" h="299085">
                  <a:moveTo>
                    <a:pt x="481584" y="7620"/>
                  </a:moveTo>
                  <a:lnTo>
                    <a:pt x="262128" y="7620"/>
                  </a:lnTo>
                  <a:lnTo>
                    <a:pt x="262128" y="298704"/>
                  </a:lnTo>
                  <a:lnTo>
                    <a:pt x="481584" y="298704"/>
                  </a:lnTo>
                  <a:lnTo>
                    <a:pt x="481584" y="762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7080" y="3523361"/>
              <a:ext cx="2701290" cy="828040"/>
            </a:xfrm>
            <a:custGeom>
              <a:avLst/>
              <a:gdLst/>
              <a:ahLst/>
              <a:cxnLst/>
              <a:rect l="l" t="t" r="r" b="b"/>
              <a:pathLst>
                <a:path w="2701290" h="828039">
                  <a:moveTo>
                    <a:pt x="2480347" y="757183"/>
                  </a:moveTo>
                  <a:lnTo>
                    <a:pt x="2460879" y="827544"/>
                  </a:lnTo>
                  <a:lnTo>
                    <a:pt x="2701163" y="780440"/>
                  </a:lnTo>
                  <a:lnTo>
                    <a:pt x="2686167" y="766914"/>
                  </a:lnTo>
                  <a:lnTo>
                    <a:pt x="2515489" y="766914"/>
                  </a:lnTo>
                  <a:lnTo>
                    <a:pt x="2480347" y="757183"/>
                  </a:lnTo>
                  <a:close/>
                </a:path>
                <a:path w="2701290" h="828039">
                  <a:moveTo>
                    <a:pt x="2499827" y="686779"/>
                  </a:moveTo>
                  <a:lnTo>
                    <a:pt x="2480347" y="757183"/>
                  </a:lnTo>
                  <a:lnTo>
                    <a:pt x="2515489" y="766914"/>
                  </a:lnTo>
                  <a:lnTo>
                    <a:pt x="2535047" y="696531"/>
                  </a:lnTo>
                  <a:lnTo>
                    <a:pt x="2499827" y="686779"/>
                  </a:lnTo>
                  <a:close/>
                </a:path>
                <a:path w="2701290" h="828039">
                  <a:moveTo>
                    <a:pt x="2519298" y="616407"/>
                  </a:moveTo>
                  <a:lnTo>
                    <a:pt x="2499827" y="686779"/>
                  </a:lnTo>
                  <a:lnTo>
                    <a:pt x="2535047" y="696531"/>
                  </a:lnTo>
                  <a:lnTo>
                    <a:pt x="2515489" y="766914"/>
                  </a:lnTo>
                  <a:lnTo>
                    <a:pt x="2686167" y="766914"/>
                  </a:lnTo>
                  <a:lnTo>
                    <a:pt x="2519298" y="616407"/>
                  </a:lnTo>
                  <a:close/>
                </a:path>
                <a:path w="2701290" h="828039">
                  <a:moveTo>
                    <a:pt x="19557" y="0"/>
                  </a:moveTo>
                  <a:lnTo>
                    <a:pt x="0" y="70357"/>
                  </a:lnTo>
                  <a:lnTo>
                    <a:pt x="2480347" y="757183"/>
                  </a:lnTo>
                  <a:lnTo>
                    <a:pt x="2499827" y="686779"/>
                  </a:lnTo>
                  <a:lnTo>
                    <a:pt x="195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243" y="4529328"/>
              <a:ext cx="2427731" cy="1356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3418" y="4524565"/>
              <a:ext cx="2437765" cy="145415"/>
            </a:xfrm>
            <a:custGeom>
              <a:avLst/>
              <a:gdLst/>
              <a:ahLst/>
              <a:cxnLst/>
              <a:rect l="l" t="t" r="r" b="b"/>
              <a:pathLst>
                <a:path w="2437765" h="145414">
                  <a:moveTo>
                    <a:pt x="0" y="145161"/>
                  </a:moveTo>
                  <a:lnTo>
                    <a:pt x="2437257" y="145161"/>
                  </a:lnTo>
                  <a:lnTo>
                    <a:pt x="2437257" y="0"/>
                  </a:lnTo>
                  <a:lnTo>
                    <a:pt x="0" y="0"/>
                  </a:lnTo>
                  <a:lnTo>
                    <a:pt x="0" y="1451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5846" y="3592449"/>
              <a:ext cx="2922905" cy="1040130"/>
            </a:xfrm>
            <a:custGeom>
              <a:avLst/>
              <a:gdLst/>
              <a:ahLst/>
              <a:cxnLst/>
              <a:rect l="l" t="t" r="r" b="b"/>
              <a:pathLst>
                <a:path w="2922904" h="1040129">
                  <a:moveTo>
                    <a:pt x="2703195" y="970494"/>
                  </a:moveTo>
                  <a:lnTo>
                    <a:pt x="2680080" y="1039774"/>
                  </a:lnTo>
                  <a:lnTo>
                    <a:pt x="2922524" y="1005141"/>
                  </a:lnTo>
                  <a:lnTo>
                    <a:pt x="2899448" y="982052"/>
                  </a:lnTo>
                  <a:lnTo>
                    <a:pt x="2737866" y="982052"/>
                  </a:lnTo>
                  <a:lnTo>
                    <a:pt x="2703195" y="970494"/>
                  </a:lnTo>
                  <a:close/>
                </a:path>
                <a:path w="2922904" h="1040129">
                  <a:moveTo>
                    <a:pt x="2726309" y="901215"/>
                  </a:moveTo>
                  <a:lnTo>
                    <a:pt x="2703195" y="970494"/>
                  </a:lnTo>
                  <a:lnTo>
                    <a:pt x="2737866" y="982052"/>
                  </a:lnTo>
                  <a:lnTo>
                    <a:pt x="2760979" y="912774"/>
                  </a:lnTo>
                  <a:lnTo>
                    <a:pt x="2726309" y="901215"/>
                  </a:lnTo>
                  <a:close/>
                </a:path>
                <a:path w="2922904" h="1040129">
                  <a:moveTo>
                    <a:pt x="2749423" y="831938"/>
                  </a:moveTo>
                  <a:lnTo>
                    <a:pt x="2726309" y="901215"/>
                  </a:lnTo>
                  <a:lnTo>
                    <a:pt x="2760979" y="912774"/>
                  </a:lnTo>
                  <a:lnTo>
                    <a:pt x="2737866" y="982052"/>
                  </a:lnTo>
                  <a:lnTo>
                    <a:pt x="2899448" y="982052"/>
                  </a:lnTo>
                  <a:lnTo>
                    <a:pt x="2749423" y="831938"/>
                  </a:lnTo>
                  <a:close/>
                </a:path>
                <a:path w="2922904" h="1040129">
                  <a:moveTo>
                    <a:pt x="23113" y="0"/>
                  </a:moveTo>
                  <a:lnTo>
                    <a:pt x="0" y="69341"/>
                  </a:lnTo>
                  <a:lnTo>
                    <a:pt x="2703195" y="970494"/>
                  </a:lnTo>
                  <a:lnTo>
                    <a:pt x="2726309" y="901215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6998" y="2573858"/>
            <a:ext cx="42119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8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stream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Unbounded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table.</a:t>
            </a:r>
            <a:r>
              <a:rPr sz="1600" spc="-9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rows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appended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bottom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3405</Words>
  <Application>Microsoft Office PowerPoint</Application>
  <PresentationFormat>On-screen Show (16:9)</PresentationFormat>
  <Paragraphs>393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Narrow</vt:lpstr>
      <vt:lpstr>Calibri</vt:lpstr>
      <vt:lpstr>Century Gothic</vt:lpstr>
      <vt:lpstr>Courier New</vt:lpstr>
      <vt:lpstr>Lucida Grande</vt:lpstr>
      <vt:lpstr>Lucida Sans</vt:lpstr>
      <vt:lpstr>Tahoma</vt:lpstr>
      <vt:lpstr>Office Theme</vt:lpstr>
      <vt:lpstr>C7084 Big Data</vt:lpstr>
      <vt:lpstr>PowerPoint Presentation</vt:lpstr>
      <vt:lpstr>Table of Contents</vt:lpstr>
      <vt:lpstr>PowerPoint Presentation</vt:lpstr>
      <vt:lpstr>Table of Contents</vt:lpstr>
      <vt:lpstr>Before We Begin – Open Mod-06 Notebook</vt:lpstr>
      <vt:lpstr>Objectives</vt:lpstr>
      <vt:lpstr>Topics</vt:lpstr>
      <vt:lpstr>What is Structured Streaming?</vt:lpstr>
      <vt:lpstr>Batch ETL with DataFrames (Generic)</vt:lpstr>
      <vt:lpstr>Streaming ETL with DataFrames (Generic)</vt:lpstr>
      <vt:lpstr>Fault Tolerance baked into Spark Streaming</vt:lpstr>
      <vt:lpstr>Structured Streaming Model</vt:lpstr>
      <vt:lpstr>Topics</vt:lpstr>
      <vt:lpstr>Input: readStream() Data Sources</vt:lpstr>
      <vt:lpstr>Input: readStream() Transformations</vt:lpstr>
      <vt:lpstr>Trigger Types (How often to product Results)</vt:lpstr>
      <vt:lpstr>Output: Starting a Streaming Query with writeStream().start()</vt:lpstr>
      <vt:lpstr>PowerPoint Presentation</vt:lpstr>
      <vt:lpstr>Output: writeStream().format</vt:lpstr>
      <vt:lpstr>Output: writeStream().outputMode()</vt:lpstr>
      <vt:lpstr>Output: writeStream().outputMode() Visualization</vt:lpstr>
      <vt:lpstr>Putting it All Together – Streaming Query</vt:lpstr>
      <vt:lpstr>Topics</vt:lpstr>
      <vt:lpstr>Hands-on Structured Streaming Labs</vt:lpstr>
      <vt:lpstr>Demo 01 (Mod 08)-</vt:lpstr>
      <vt:lpstr>Demo 02 Socket Streaming outputMode("update")</vt:lpstr>
      <vt:lpstr>Demo 03 Socket Streaming outputMode("append")</vt:lpstr>
      <vt:lpstr>Lab 01a: First do Batch Processing via 'spark.read'</vt:lpstr>
      <vt:lpstr>Lab 01b: Compute the Batch Aggregate</vt:lpstr>
      <vt:lpstr>Lab 02a: Aggregation via STREAMING 'read.stream'</vt:lpstr>
      <vt:lpstr>Lab 02b: Display the 'read.stream'</vt:lpstr>
      <vt:lpstr>Lab 02c: Start the 'writeStream'</vt:lpstr>
      <vt:lpstr>Lab 02d: Check the Checkpoint Directory</vt:lpstr>
      <vt:lpstr>Lab 02e: Monitor, query Temp View, then Stop Streaming</vt:lpstr>
      <vt:lpstr>Time-based Streaming Windowing Options</vt:lpstr>
      <vt:lpstr>Windowed Streaming</vt:lpstr>
      <vt:lpstr>Lab 03a: Tumbling Windowed Streaming</vt:lpstr>
      <vt:lpstr>Lab 03b: 'readStream', then code 8-hour Window Aggregate36</vt:lpstr>
      <vt:lpstr>Lab 03c: Display the 'readStream'</vt:lpstr>
      <vt:lpstr>Lab 03d: Start the 'writeStream'</vt:lpstr>
      <vt:lpstr>Lab 03e: Query Temp View, then Stop query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2023-02-05T09:30:25Z</dcterms:created>
  <dcterms:modified xsi:type="dcterms:W3CDTF">2023-02-05T12:09:46Z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