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514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3081" y="92151"/>
            <a:ext cx="5317490" cy="73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900" y="92151"/>
            <a:ext cx="7530465" cy="73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54778" y="916584"/>
            <a:ext cx="4241165" cy="3574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halmnemonic.github.io/DC11/" TargetMode="External"/><Relationship Id="rId2" Type="http://schemas.openxmlformats.org/officeDocument/2006/relationships/hyperlink" Target="https://www.bmc.com/blogs/python-spark-machine-learning-classific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%40Sushil_Kumar/machine-learning-pipelines-with-spark-ml-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slideshare.net/MammothData/intro-to-apache-spark-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inuous_and_discrete_variables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jpg"/><Relationship Id="rId4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3940" y="4920996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7" y="990"/>
                </a:lnTo>
                <a:lnTo>
                  <a:pt x="3428" y="3479"/>
                </a:lnTo>
                <a:lnTo>
                  <a:pt x="1142" y="5968"/>
                </a:lnTo>
                <a:lnTo>
                  <a:pt x="105" y="8458"/>
                </a:lnTo>
                <a:lnTo>
                  <a:pt x="0" y="15671"/>
                </a:lnTo>
                <a:lnTo>
                  <a:pt x="1142" y="18414"/>
                </a:lnTo>
                <a:lnTo>
                  <a:pt x="3428" y="20904"/>
                </a:lnTo>
                <a:lnTo>
                  <a:pt x="5587" y="23393"/>
                </a:lnTo>
                <a:lnTo>
                  <a:pt x="8254" y="24383"/>
                </a:lnTo>
                <a:lnTo>
                  <a:pt x="14604" y="24383"/>
                </a:lnTo>
                <a:lnTo>
                  <a:pt x="17271" y="23393"/>
                </a:lnTo>
                <a:lnTo>
                  <a:pt x="17764" y="22885"/>
                </a:lnTo>
                <a:lnTo>
                  <a:pt x="8762" y="22885"/>
                </a:lnTo>
                <a:lnTo>
                  <a:pt x="6476" y="21640"/>
                </a:lnTo>
                <a:lnTo>
                  <a:pt x="4571" y="19659"/>
                </a:lnTo>
                <a:lnTo>
                  <a:pt x="2539" y="17665"/>
                </a:lnTo>
                <a:lnTo>
                  <a:pt x="1741" y="15430"/>
                </a:lnTo>
                <a:lnTo>
                  <a:pt x="1650" y="9207"/>
                </a:lnTo>
                <a:lnTo>
                  <a:pt x="2539" y="6718"/>
                </a:lnTo>
                <a:lnTo>
                  <a:pt x="4571" y="4724"/>
                </a:lnTo>
                <a:lnTo>
                  <a:pt x="6476" y="2489"/>
                </a:lnTo>
                <a:lnTo>
                  <a:pt x="8762" y="1498"/>
                </a:lnTo>
                <a:lnTo>
                  <a:pt x="17764" y="1498"/>
                </a:lnTo>
                <a:lnTo>
                  <a:pt x="17271" y="990"/>
                </a:lnTo>
                <a:lnTo>
                  <a:pt x="14604" y="0"/>
                </a:lnTo>
                <a:close/>
              </a:path>
              <a:path w="22859" h="24764">
                <a:moveTo>
                  <a:pt x="17764" y="1498"/>
                </a:moveTo>
                <a:lnTo>
                  <a:pt x="14096" y="1498"/>
                </a:lnTo>
                <a:lnTo>
                  <a:pt x="16382" y="2489"/>
                </a:lnTo>
                <a:lnTo>
                  <a:pt x="18414" y="4724"/>
                </a:lnTo>
                <a:lnTo>
                  <a:pt x="20319" y="6718"/>
                </a:lnTo>
                <a:lnTo>
                  <a:pt x="21032" y="8712"/>
                </a:lnTo>
                <a:lnTo>
                  <a:pt x="21118" y="15430"/>
                </a:lnTo>
                <a:lnTo>
                  <a:pt x="20319" y="17665"/>
                </a:lnTo>
                <a:lnTo>
                  <a:pt x="18414" y="19659"/>
                </a:lnTo>
                <a:lnTo>
                  <a:pt x="16382" y="21640"/>
                </a:lnTo>
                <a:lnTo>
                  <a:pt x="14096" y="22885"/>
                </a:lnTo>
                <a:lnTo>
                  <a:pt x="17764" y="22885"/>
                </a:lnTo>
                <a:lnTo>
                  <a:pt x="19684" y="20904"/>
                </a:lnTo>
                <a:lnTo>
                  <a:pt x="21716" y="18414"/>
                </a:lnTo>
                <a:lnTo>
                  <a:pt x="22859" y="15671"/>
                </a:lnTo>
                <a:lnTo>
                  <a:pt x="22754" y="8458"/>
                </a:lnTo>
                <a:lnTo>
                  <a:pt x="21716" y="5968"/>
                </a:lnTo>
                <a:lnTo>
                  <a:pt x="19684" y="3479"/>
                </a:lnTo>
                <a:lnTo>
                  <a:pt x="17764" y="1498"/>
                </a:lnTo>
                <a:close/>
              </a:path>
              <a:path w="22859" h="24764">
                <a:moveTo>
                  <a:pt x="13842" y="5473"/>
                </a:moveTo>
                <a:lnTo>
                  <a:pt x="6984" y="5473"/>
                </a:lnTo>
                <a:lnTo>
                  <a:pt x="6984" y="18910"/>
                </a:lnTo>
                <a:lnTo>
                  <a:pt x="9016" y="18910"/>
                </a:lnTo>
                <a:lnTo>
                  <a:pt x="9016" y="13436"/>
                </a:lnTo>
                <a:lnTo>
                  <a:pt x="15412" y="13436"/>
                </a:lnTo>
                <a:lnTo>
                  <a:pt x="15239" y="13182"/>
                </a:lnTo>
                <a:lnTo>
                  <a:pt x="14604" y="12687"/>
                </a:lnTo>
                <a:lnTo>
                  <a:pt x="13588" y="12687"/>
                </a:lnTo>
                <a:lnTo>
                  <a:pt x="14350" y="12445"/>
                </a:lnTo>
                <a:lnTo>
                  <a:pt x="14985" y="12191"/>
                </a:lnTo>
                <a:lnTo>
                  <a:pt x="15239" y="11937"/>
                </a:lnTo>
                <a:lnTo>
                  <a:pt x="9016" y="11937"/>
                </a:lnTo>
                <a:lnTo>
                  <a:pt x="9016" y="6972"/>
                </a:lnTo>
                <a:lnTo>
                  <a:pt x="16260" y="6972"/>
                </a:lnTo>
                <a:lnTo>
                  <a:pt x="15875" y="6464"/>
                </a:lnTo>
                <a:lnTo>
                  <a:pt x="14604" y="5727"/>
                </a:lnTo>
                <a:lnTo>
                  <a:pt x="13842" y="5473"/>
                </a:lnTo>
                <a:close/>
              </a:path>
              <a:path w="22859" h="24764">
                <a:moveTo>
                  <a:pt x="15412" y="13436"/>
                </a:moveTo>
                <a:lnTo>
                  <a:pt x="12064" y="13436"/>
                </a:lnTo>
                <a:lnTo>
                  <a:pt x="12700" y="13690"/>
                </a:lnTo>
                <a:lnTo>
                  <a:pt x="13207" y="13931"/>
                </a:lnTo>
                <a:lnTo>
                  <a:pt x="14096" y="14427"/>
                </a:lnTo>
                <a:lnTo>
                  <a:pt x="14286" y="15176"/>
                </a:lnTo>
                <a:lnTo>
                  <a:pt x="14350" y="18160"/>
                </a:lnTo>
                <a:lnTo>
                  <a:pt x="14481" y="18414"/>
                </a:lnTo>
                <a:lnTo>
                  <a:pt x="14604" y="18910"/>
                </a:lnTo>
                <a:lnTo>
                  <a:pt x="16636" y="18910"/>
                </a:lnTo>
                <a:lnTo>
                  <a:pt x="16636" y="18656"/>
                </a:lnTo>
                <a:lnTo>
                  <a:pt x="16382" y="18656"/>
                </a:lnTo>
                <a:lnTo>
                  <a:pt x="16296" y="15176"/>
                </a:lnTo>
                <a:lnTo>
                  <a:pt x="16128" y="14681"/>
                </a:lnTo>
                <a:lnTo>
                  <a:pt x="15748" y="13931"/>
                </a:lnTo>
                <a:lnTo>
                  <a:pt x="15412" y="13436"/>
                </a:lnTo>
                <a:close/>
              </a:path>
              <a:path w="22859" h="24764">
                <a:moveTo>
                  <a:pt x="16260" y="6972"/>
                </a:moveTo>
                <a:lnTo>
                  <a:pt x="12191" y="6972"/>
                </a:lnTo>
                <a:lnTo>
                  <a:pt x="13207" y="7213"/>
                </a:lnTo>
                <a:lnTo>
                  <a:pt x="13588" y="7467"/>
                </a:lnTo>
                <a:lnTo>
                  <a:pt x="14096" y="7708"/>
                </a:lnTo>
                <a:lnTo>
                  <a:pt x="14604" y="8458"/>
                </a:lnTo>
                <a:lnTo>
                  <a:pt x="14604" y="10452"/>
                </a:lnTo>
                <a:lnTo>
                  <a:pt x="14096" y="11201"/>
                </a:lnTo>
                <a:lnTo>
                  <a:pt x="13207" y="11442"/>
                </a:lnTo>
                <a:lnTo>
                  <a:pt x="12700" y="11696"/>
                </a:lnTo>
                <a:lnTo>
                  <a:pt x="12064" y="11937"/>
                </a:lnTo>
                <a:lnTo>
                  <a:pt x="15239" y="11937"/>
                </a:lnTo>
                <a:lnTo>
                  <a:pt x="16128" y="11442"/>
                </a:lnTo>
                <a:lnTo>
                  <a:pt x="16636" y="10452"/>
                </a:lnTo>
                <a:lnTo>
                  <a:pt x="16636" y="7467"/>
                </a:lnTo>
                <a:lnTo>
                  <a:pt x="16260" y="6972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25" y="1352550"/>
            <a:ext cx="9144000" cy="645160"/>
          </a:xfrm>
          <a:custGeom>
            <a:avLst/>
            <a:gdLst/>
            <a:ahLst/>
            <a:cxnLst/>
            <a:rect l="l" t="t" r="r" b="b"/>
            <a:pathLst>
              <a:path w="9144000" h="645160">
                <a:moveTo>
                  <a:pt x="0" y="0"/>
                </a:moveTo>
                <a:lnTo>
                  <a:pt x="0" y="644651"/>
                </a:lnTo>
                <a:lnTo>
                  <a:pt x="9143999" y="644651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871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73315" y="1491425"/>
            <a:ext cx="746588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</a:rPr>
              <a:t>Module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>
                <a:solidFill>
                  <a:srgbClr val="FFFFFF"/>
                </a:solidFill>
              </a:rPr>
              <a:t>11</a:t>
            </a:r>
            <a:r>
              <a:rPr lang="en-US" sz="2800">
                <a:solidFill>
                  <a:srgbClr val="FFFFFF"/>
                </a:solidFill>
              </a:rPr>
              <a:t>-4</a:t>
            </a:r>
            <a:r>
              <a:rPr sz="2800" spc="-75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–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Spark</a:t>
            </a:r>
            <a:r>
              <a:rPr sz="2800" spc="-4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Machine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Learning</a:t>
            </a:r>
            <a:endParaRPr sz="2800" dirty="0"/>
          </a:p>
        </p:txBody>
      </p:sp>
      <p:grpSp>
        <p:nvGrpSpPr>
          <p:cNvPr id="9" name="object 9"/>
          <p:cNvGrpSpPr/>
          <p:nvPr/>
        </p:nvGrpSpPr>
        <p:grpSpPr>
          <a:xfrm>
            <a:off x="254317" y="3291649"/>
            <a:ext cx="8894445" cy="1315720"/>
            <a:chOff x="254317" y="3291649"/>
            <a:chExt cx="8894445" cy="1315720"/>
          </a:xfrm>
        </p:grpSpPr>
        <p:sp>
          <p:nvSpPr>
            <p:cNvPr id="10" name="object 10"/>
            <p:cNvSpPr/>
            <p:nvPr/>
          </p:nvSpPr>
          <p:spPr>
            <a:xfrm>
              <a:off x="259079" y="3296411"/>
              <a:ext cx="8884920" cy="1306195"/>
            </a:xfrm>
            <a:custGeom>
              <a:avLst/>
              <a:gdLst/>
              <a:ahLst/>
              <a:cxnLst/>
              <a:rect l="l" t="t" r="r" b="b"/>
              <a:pathLst>
                <a:path w="8884920" h="1306195">
                  <a:moveTo>
                    <a:pt x="8884920" y="0"/>
                  </a:moveTo>
                  <a:lnTo>
                    <a:pt x="0" y="0"/>
                  </a:lnTo>
                  <a:lnTo>
                    <a:pt x="0" y="1306068"/>
                  </a:lnTo>
                  <a:lnTo>
                    <a:pt x="8884920" y="1306068"/>
                  </a:lnTo>
                  <a:lnTo>
                    <a:pt x="8884920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079" y="3296411"/>
              <a:ext cx="8884920" cy="1306195"/>
            </a:xfrm>
            <a:custGeom>
              <a:avLst/>
              <a:gdLst/>
              <a:ahLst/>
              <a:cxnLst/>
              <a:rect l="l" t="t" r="r" b="b"/>
              <a:pathLst>
                <a:path w="8884920" h="1306195">
                  <a:moveTo>
                    <a:pt x="0" y="1306068"/>
                  </a:moveTo>
                  <a:lnTo>
                    <a:pt x="8884920" y="1306068"/>
                  </a:lnTo>
                  <a:lnTo>
                    <a:pt x="8884920" y="0"/>
                  </a:lnTo>
                  <a:lnTo>
                    <a:pt x="0" y="0"/>
                  </a:lnTo>
                  <a:lnTo>
                    <a:pt x="0" y="13060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3842" y="3280917"/>
            <a:ext cx="88804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74930" indent="-1905" algn="ctr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  <a:hlinkClick r:id="rId2"/>
              </a:rPr>
              <a:t>https://www.bmc.com/blogs/python-spark-machine-learning-classification/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u="sng" spc="-10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  <a:hlinkClick r:id="rId3"/>
              </a:rPr>
              <a:t>https://vishalmnemonic.github.io/DC11/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  <a:hlinkClick r:id="rId4"/>
              </a:rPr>
              <a:t>https://medium.com/@Sushil_Kumar/machine-learning-pipelines-with-spark-</a:t>
            </a:r>
            <a:r>
              <a:rPr sz="1800" spc="-25" dirty="0">
                <a:latin typeface="Century Gothic"/>
                <a:cs typeface="Century Gothic"/>
                <a:hlinkClick r:id="rId4"/>
              </a:rPr>
              <a:t>ml-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94cd9b4c973d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119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4188" y="855299"/>
            <a:ext cx="5579110" cy="394716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2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2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module,</a:t>
            </a:r>
            <a:r>
              <a:rPr sz="12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you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became</a:t>
            </a:r>
            <a:r>
              <a:rPr sz="12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familiar</a:t>
            </a:r>
            <a:r>
              <a:rPr sz="12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2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2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following</a:t>
            </a:r>
            <a:r>
              <a:rPr sz="12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terms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2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concepts:</a:t>
            </a:r>
            <a:endParaRPr sz="12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Difference</a:t>
            </a:r>
            <a:r>
              <a:rPr sz="12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between</a:t>
            </a:r>
            <a:r>
              <a:rPr sz="12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Supervised</a:t>
            </a:r>
            <a:r>
              <a:rPr sz="12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Unsupervised</a:t>
            </a:r>
            <a:endParaRPr sz="12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Four</a:t>
            </a:r>
            <a:r>
              <a:rPr sz="12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common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MLlib</a:t>
            </a:r>
            <a:r>
              <a:rPr sz="12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functions</a:t>
            </a:r>
            <a:endParaRPr sz="12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How</a:t>
            </a:r>
            <a:r>
              <a:rPr sz="12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MLlib</a:t>
            </a:r>
            <a:r>
              <a:rPr sz="12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Models</a:t>
            </a:r>
            <a:r>
              <a:rPr sz="12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2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created</a:t>
            </a:r>
            <a:endParaRPr sz="12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Hands-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200" spc="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MLlib</a:t>
            </a:r>
            <a:r>
              <a:rPr sz="12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labs</a:t>
            </a:r>
            <a:r>
              <a:rPr sz="12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(RDDs)</a:t>
            </a:r>
            <a:endParaRPr sz="1200">
              <a:latin typeface="Century Gothic"/>
              <a:cs typeface="Century Gothic"/>
            </a:endParaRPr>
          </a:p>
          <a:p>
            <a:pPr marL="528955" lvl="1" indent="-230504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528955" algn="l"/>
                <a:tab pos="529590" algn="l"/>
              </a:tabLst>
            </a:pP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KMeans 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clustering</a:t>
            </a:r>
            <a:endParaRPr sz="1200">
              <a:latin typeface="Century Gothic"/>
              <a:cs typeface="Century Gothic"/>
            </a:endParaRPr>
          </a:p>
          <a:p>
            <a:pPr marL="528955" lvl="1" indent="-230504">
              <a:lnSpc>
                <a:spcPct val="100000"/>
              </a:lnSpc>
              <a:spcBef>
                <a:spcPts val="180"/>
              </a:spcBef>
              <a:buFont typeface="Arial"/>
              <a:buChar char="–"/>
              <a:tabLst>
                <a:tab pos="528955" algn="l"/>
                <a:tab pos="529590" algn="l"/>
              </a:tabLst>
            </a:pP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Collaborative</a:t>
            </a:r>
            <a:r>
              <a:rPr sz="12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Filtering</a:t>
            </a:r>
            <a:endParaRPr sz="1200">
              <a:latin typeface="Century Gothic"/>
              <a:cs typeface="Century Gothic"/>
            </a:endParaRPr>
          </a:p>
          <a:p>
            <a:pPr marL="528955" lvl="1" indent="-230504">
              <a:lnSpc>
                <a:spcPct val="100000"/>
              </a:lnSpc>
              <a:spcBef>
                <a:spcPts val="180"/>
              </a:spcBef>
              <a:buFont typeface="Arial"/>
              <a:buChar char="–"/>
              <a:tabLst>
                <a:tab pos="528955" algn="l"/>
                <a:tab pos="529590" algn="l"/>
              </a:tabLst>
            </a:pP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Classification</a:t>
            </a:r>
            <a:r>
              <a:rPr sz="12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including:</a:t>
            </a:r>
            <a:endParaRPr sz="1200">
              <a:latin typeface="Century Gothic"/>
              <a:cs typeface="Century Gothic"/>
            </a:endParaRPr>
          </a:p>
          <a:p>
            <a:pPr marL="756285" lvl="2" indent="-229235">
              <a:lnSpc>
                <a:spcPct val="100000"/>
              </a:lnSpc>
              <a:spcBef>
                <a:spcPts val="190"/>
              </a:spcBef>
              <a:buFont typeface="Arial"/>
              <a:buChar char="-"/>
              <a:tabLst>
                <a:tab pos="756285" algn="l"/>
                <a:tab pos="756920" algn="l"/>
              </a:tabLst>
            </a:pP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Logistic</a:t>
            </a:r>
            <a:r>
              <a:rPr sz="12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Regression</a:t>
            </a:r>
            <a:endParaRPr sz="1200">
              <a:latin typeface="Century Gothic"/>
              <a:cs typeface="Century Gothic"/>
            </a:endParaRPr>
          </a:p>
          <a:p>
            <a:pPr marL="756285" lvl="2" indent="-229235">
              <a:lnSpc>
                <a:spcPct val="100000"/>
              </a:lnSpc>
              <a:spcBef>
                <a:spcPts val="185"/>
              </a:spcBef>
              <a:buFont typeface="Arial"/>
              <a:buChar char="-"/>
              <a:tabLst>
                <a:tab pos="756285" algn="l"/>
                <a:tab pos="756920" algn="l"/>
              </a:tabLst>
            </a:pP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Support</a:t>
            </a:r>
            <a:r>
              <a:rPr sz="12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Vector</a:t>
            </a:r>
            <a:r>
              <a:rPr sz="12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Machines</a:t>
            </a:r>
            <a:r>
              <a:rPr sz="1200" spc="-8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spc="-20" dirty="0">
                <a:solidFill>
                  <a:srgbClr val="3B3B3A"/>
                </a:solidFill>
                <a:latin typeface="Century Gothic"/>
                <a:cs typeface="Century Gothic"/>
              </a:rPr>
              <a:t>(SVM)</a:t>
            </a:r>
            <a:endParaRPr sz="1200">
              <a:latin typeface="Century Gothic"/>
              <a:cs typeface="Century Gothic"/>
            </a:endParaRPr>
          </a:p>
          <a:p>
            <a:pPr marL="756285" lvl="2" indent="-229235">
              <a:lnSpc>
                <a:spcPct val="100000"/>
              </a:lnSpc>
              <a:spcBef>
                <a:spcPts val="180"/>
              </a:spcBef>
              <a:buFont typeface="Arial"/>
              <a:buChar char="-"/>
              <a:tabLst>
                <a:tab pos="756285" algn="l"/>
                <a:tab pos="756920" algn="l"/>
              </a:tabLst>
            </a:pP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NaiveBayes</a:t>
            </a:r>
            <a:endParaRPr sz="1200">
              <a:latin typeface="Century Gothic"/>
              <a:cs typeface="Century Gothic"/>
            </a:endParaRPr>
          </a:p>
          <a:p>
            <a:pPr marL="756285" lvl="2" indent="-229235">
              <a:lnSpc>
                <a:spcPct val="100000"/>
              </a:lnSpc>
              <a:spcBef>
                <a:spcPts val="190"/>
              </a:spcBef>
              <a:buFont typeface="Arial"/>
              <a:buChar char="-"/>
              <a:tabLst>
                <a:tab pos="756285" algn="l"/>
                <a:tab pos="756920" algn="l"/>
              </a:tabLst>
            </a:pP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Decision</a:t>
            </a:r>
            <a:r>
              <a:rPr sz="12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Trees</a:t>
            </a:r>
            <a:endParaRPr sz="1200">
              <a:latin typeface="Century Gothic"/>
              <a:cs typeface="Century Gothic"/>
            </a:endParaRPr>
          </a:p>
          <a:p>
            <a:pPr marL="528955" lvl="1" indent="-230504">
              <a:lnSpc>
                <a:spcPct val="100000"/>
              </a:lnSpc>
              <a:spcBef>
                <a:spcPts val="180"/>
              </a:spcBef>
              <a:buFont typeface="Arial"/>
              <a:buChar char="–"/>
              <a:tabLst>
                <a:tab pos="528955" algn="l"/>
                <a:tab pos="529590" algn="l"/>
              </a:tabLst>
            </a:pP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Predicting</a:t>
            </a:r>
            <a:r>
              <a:rPr sz="12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Home</a:t>
            </a:r>
            <a:r>
              <a:rPr sz="12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price</a:t>
            </a:r>
            <a:r>
              <a:rPr sz="12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(Linear</a:t>
            </a:r>
            <a:r>
              <a:rPr sz="12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Regression</a:t>
            </a:r>
            <a:r>
              <a:rPr sz="12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and 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Normalization)</a:t>
            </a:r>
            <a:endParaRPr sz="12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2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2.x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ML</a:t>
            </a:r>
            <a:r>
              <a:rPr sz="12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(Using</a:t>
            </a:r>
            <a:r>
              <a:rPr sz="12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DataFrames)</a:t>
            </a:r>
            <a:endParaRPr sz="1200">
              <a:latin typeface="Century Gothic"/>
              <a:cs typeface="Century Gothic"/>
            </a:endParaRPr>
          </a:p>
          <a:p>
            <a:pPr marL="528955" lvl="1" indent="-230504">
              <a:lnSpc>
                <a:spcPct val="100000"/>
              </a:lnSpc>
              <a:spcBef>
                <a:spcPts val="180"/>
              </a:spcBef>
              <a:buFont typeface="Arial"/>
              <a:buChar char="–"/>
              <a:tabLst>
                <a:tab pos="528955" algn="l"/>
                <a:tab pos="529590" algn="l"/>
              </a:tabLst>
            </a:pP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Correlation</a:t>
            </a:r>
            <a:endParaRPr sz="1200">
              <a:latin typeface="Century Gothic"/>
              <a:cs typeface="Century Gothic"/>
            </a:endParaRPr>
          </a:p>
          <a:p>
            <a:pPr marL="528955" lvl="1" indent="-230504">
              <a:lnSpc>
                <a:spcPct val="100000"/>
              </a:lnSpc>
              <a:spcBef>
                <a:spcPts val="180"/>
              </a:spcBef>
              <a:buFont typeface="Arial"/>
              <a:buChar char="–"/>
              <a:tabLst>
                <a:tab pos="528955" algn="l"/>
                <a:tab pos="529590" algn="l"/>
              </a:tabLst>
            </a:pP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Predicting Bike</a:t>
            </a:r>
            <a:r>
              <a:rPr sz="12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rentals</a:t>
            </a:r>
            <a:r>
              <a:rPr sz="12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(GBT</a:t>
            </a:r>
            <a:r>
              <a:rPr sz="12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regression</a:t>
            </a:r>
            <a:endParaRPr sz="1200">
              <a:latin typeface="Century Gothic"/>
              <a:cs typeface="Century Gothic"/>
            </a:endParaRPr>
          </a:p>
          <a:p>
            <a:pPr marL="528955" lvl="1" indent="-230504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528955" algn="l"/>
                <a:tab pos="529590" algn="l"/>
              </a:tabLst>
            </a:pP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Predicting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Titanic</a:t>
            </a:r>
            <a:r>
              <a:rPr sz="12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Survivors</a:t>
            </a:r>
            <a:r>
              <a:rPr sz="12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(Random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forest)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120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54340" y="152399"/>
            <a:ext cx="914400" cy="204470"/>
          </a:xfrm>
          <a:custGeom>
            <a:avLst/>
            <a:gdLst/>
            <a:ahLst/>
            <a:cxnLst/>
            <a:rect l="l" t="t" r="r" b="b"/>
            <a:pathLst>
              <a:path w="914400" h="204470">
                <a:moveTo>
                  <a:pt x="155829" y="0"/>
                </a:moveTo>
                <a:lnTo>
                  <a:pt x="5207" y="0"/>
                </a:lnTo>
                <a:lnTo>
                  <a:pt x="0" y="17272"/>
                </a:lnTo>
                <a:lnTo>
                  <a:pt x="68961" y="17272"/>
                </a:lnTo>
                <a:lnTo>
                  <a:pt x="68961" y="199517"/>
                </a:lnTo>
                <a:lnTo>
                  <a:pt x="74549" y="204216"/>
                </a:lnTo>
                <a:lnTo>
                  <a:pt x="94234" y="204216"/>
                </a:lnTo>
                <a:lnTo>
                  <a:pt x="94234" y="17272"/>
                </a:lnTo>
                <a:lnTo>
                  <a:pt x="150368" y="17272"/>
                </a:lnTo>
                <a:lnTo>
                  <a:pt x="155829" y="0"/>
                </a:lnTo>
                <a:close/>
              </a:path>
              <a:path w="914400" h="204470">
                <a:moveTo>
                  <a:pt x="453898" y="181737"/>
                </a:moveTo>
                <a:lnTo>
                  <a:pt x="412534" y="73406"/>
                </a:lnTo>
                <a:lnTo>
                  <a:pt x="402844" y="48006"/>
                </a:lnTo>
                <a:lnTo>
                  <a:pt x="401701" y="44958"/>
                </a:lnTo>
                <a:lnTo>
                  <a:pt x="396240" y="42799"/>
                </a:lnTo>
                <a:lnTo>
                  <a:pt x="384683" y="42799"/>
                </a:lnTo>
                <a:lnTo>
                  <a:pt x="379476" y="44958"/>
                </a:lnTo>
                <a:lnTo>
                  <a:pt x="330200" y="176530"/>
                </a:lnTo>
                <a:lnTo>
                  <a:pt x="294386" y="121920"/>
                </a:lnTo>
                <a:lnTo>
                  <a:pt x="306997" y="118135"/>
                </a:lnTo>
                <a:lnTo>
                  <a:pt x="316420" y="111848"/>
                </a:lnTo>
                <a:lnTo>
                  <a:pt x="322313" y="103009"/>
                </a:lnTo>
                <a:lnTo>
                  <a:pt x="324358" y="91567"/>
                </a:lnTo>
                <a:lnTo>
                  <a:pt x="324358" y="79502"/>
                </a:lnTo>
                <a:lnTo>
                  <a:pt x="292201" y="46685"/>
                </a:lnTo>
                <a:lnTo>
                  <a:pt x="271145" y="44704"/>
                </a:lnTo>
                <a:lnTo>
                  <a:pt x="228727" y="44704"/>
                </a:lnTo>
                <a:lnTo>
                  <a:pt x="228727" y="166624"/>
                </a:lnTo>
                <a:lnTo>
                  <a:pt x="173990" y="166624"/>
                </a:lnTo>
                <a:lnTo>
                  <a:pt x="147574" y="115443"/>
                </a:lnTo>
                <a:lnTo>
                  <a:pt x="188087" y="115443"/>
                </a:lnTo>
                <a:lnTo>
                  <a:pt x="192659" y="100330"/>
                </a:lnTo>
                <a:lnTo>
                  <a:pt x="147574" y="100330"/>
                </a:lnTo>
                <a:lnTo>
                  <a:pt x="147574" y="59817"/>
                </a:lnTo>
                <a:lnTo>
                  <a:pt x="207264" y="59817"/>
                </a:lnTo>
                <a:lnTo>
                  <a:pt x="211709" y="44704"/>
                </a:lnTo>
                <a:lnTo>
                  <a:pt x="122682" y="44704"/>
                </a:lnTo>
                <a:lnTo>
                  <a:pt x="122682" y="139573"/>
                </a:lnTo>
                <a:lnTo>
                  <a:pt x="124536" y="159562"/>
                </a:lnTo>
                <a:lnTo>
                  <a:pt x="131889" y="172567"/>
                </a:lnTo>
                <a:lnTo>
                  <a:pt x="147320" y="179616"/>
                </a:lnTo>
                <a:lnTo>
                  <a:pt x="173482" y="181737"/>
                </a:lnTo>
                <a:lnTo>
                  <a:pt x="253492" y="181229"/>
                </a:lnTo>
                <a:lnTo>
                  <a:pt x="253492" y="166624"/>
                </a:lnTo>
                <a:lnTo>
                  <a:pt x="253492" y="59817"/>
                </a:lnTo>
                <a:lnTo>
                  <a:pt x="271145" y="59817"/>
                </a:lnTo>
                <a:lnTo>
                  <a:pt x="283730" y="61099"/>
                </a:lnTo>
                <a:lnTo>
                  <a:pt x="292747" y="64884"/>
                </a:lnTo>
                <a:lnTo>
                  <a:pt x="298157" y="71132"/>
                </a:lnTo>
                <a:lnTo>
                  <a:pt x="299910" y="79502"/>
                </a:lnTo>
                <a:lnTo>
                  <a:pt x="299974" y="91567"/>
                </a:lnTo>
                <a:lnTo>
                  <a:pt x="297853" y="99885"/>
                </a:lnTo>
                <a:lnTo>
                  <a:pt x="292074" y="105283"/>
                </a:lnTo>
                <a:lnTo>
                  <a:pt x="283514" y="108216"/>
                </a:lnTo>
                <a:lnTo>
                  <a:pt x="273050" y="109093"/>
                </a:lnTo>
                <a:lnTo>
                  <a:pt x="262001" y="109093"/>
                </a:lnTo>
                <a:lnTo>
                  <a:pt x="299466" y="173482"/>
                </a:lnTo>
                <a:lnTo>
                  <a:pt x="303784" y="180975"/>
                </a:lnTo>
                <a:lnTo>
                  <a:pt x="305943" y="181737"/>
                </a:lnTo>
                <a:lnTo>
                  <a:pt x="347726" y="181737"/>
                </a:lnTo>
                <a:lnTo>
                  <a:pt x="352171" y="180848"/>
                </a:lnTo>
                <a:lnTo>
                  <a:pt x="353733" y="176530"/>
                </a:lnTo>
                <a:lnTo>
                  <a:pt x="355219" y="172466"/>
                </a:lnTo>
                <a:lnTo>
                  <a:pt x="366268" y="141097"/>
                </a:lnTo>
                <a:lnTo>
                  <a:pt x="396494" y="141097"/>
                </a:lnTo>
                <a:lnTo>
                  <a:pt x="392049" y="126111"/>
                </a:lnTo>
                <a:lnTo>
                  <a:pt x="371221" y="126111"/>
                </a:lnTo>
                <a:lnTo>
                  <a:pt x="389890" y="73406"/>
                </a:lnTo>
                <a:lnTo>
                  <a:pt x="423697" y="172567"/>
                </a:lnTo>
                <a:lnTo>
                  <a:pt x="426466" y="180848"/>
                </a:lnTo>
                <a:lnTo>
                  <a:pt x="431165" y="181737"/>
                </a:lnTo>
                <a:lnTo>
                  <a:pt x="453898" y="181737"/>
                </a:lnTo>
                <a:close/>
              </a:path>
              <a:path w="914400" h="204470">
                <a:moveTo>
                  <a:pt x="568579" y="102235"/>
                </a:moveTo>
                <a:lnTo>
                  <a:pt x="564896" y="77076"/>
                </a:lnTo>
                <a:lnTo>
                  <a:pt x="554304" y="59817"/>
                </a:lnTo>
                <a:lnTo>
                  <a:pt x="553859" y="59093"/>
                </a:lnTo>
                <a:lnTo>
                  <a:pt x="543788" y="53213"/>
                </a:lnTo>
                <a:lnTo>
                  <a:pt x="543788" y="102235"/>
                </a:lnTo>
                <a:lnTo>
                  <a:pt x="543750" y="126111"/>
                </a:lnTo>
                <a:lnTo>
                  <a:pt x="542010" y="143586"/>
                </a:lnTo>
                <a:lnTo>
                  <a:pt x="536232" y="156438"/>
                </a:lnTo>
                <a:lnTo>
                  <a:pt x="525856" y="164096"/>
                </a:lnTo>
                <a:lnTo>
                  <a:pt x="510286" y="166624"/>
                </a:lnTo>
                <a:lnTo>
                  <a:pt x="488061" y="166624"/>
                </a:lnTo>
                <a:lnTo>
                  <a:pt x="488061" y="59817"/>
                </a:lnTo>
                <a:lnTo>
                  <a:pt x="509524" y="59817"/>
                </a:lnTo>
                <a:lnTo>
                  <a:pt x="525538" y="62598"/>
                </a:lnTo>
                <a:lnTo>
                  <a:pt x="536143" y="70777"/>
                </a:lnTo>
                <a:lnTo>
                  <a:pt x="541997" y="84150"/>
                </a:lnTo>
                <a:lnTo>
                  <a:pt x="543788" y="102235"/>
                </a:lnTo>
                <a:lnTo>
                  <a:pt x="543788" y="53213"/>
                </a:lnTo>
                <a:lnTo>
                  <a:pt x="535406" y="48310"/>
                </a:lnTo>
                <a:lnTo>
                  <a:pt x="509524" y="44704"/>
                </a:lnTo>
                <a:lnTo>
                  <a:pt x="463296" y="44704"/>
                </a:lnTo>
                <a:lnTo>
                  <a:pt x="463296" y="177038"/>
                </a:lnTo>
                <a:lnTo>
                  <a:pt x="468249" y="181737"/>
                </a:lnTo>
                <a:lnTo>
                  <a:pt x="509524" y="181737"/>
                </a:lnTo>
                <a:lnTo>
                  <a:pt x="514477" y="181483"/>
                </a:lnTo>
                <a:lnTo>
                  <a:pt x="538568" y="177558"/>
                </a:lnTo>
                <a:lnTo>
                  <a:pt x="555434" y="167386"/>
                </a:lnTo>
                <a:lnTo>
                  <a:pt x="555866" y="166624"/>
                </a:lnTo>
                <a:lnTo>
                  <a:pt x="565340" y="150266"/>
                </a:lnTo>
                <a:lnTo>
                  <a:pt x="568490" y="126111"/>
                </a:lnTo>
                <a:lnTo>
                  <a:pt x="568579" y="102235"/>
                </a:lnTo>
                <a:close/>
              </a:path>
              <a:path w="914400" h="204470">
                <a:moveTo>
                  <a:pt x="694182" y="181737"/>
                </a:moveTo>
                <a:lnTo>
                  <a:pt x="652818" y="73406"/>
                </a:lnTo>
                <a:lnTo>
                  <a:pt x="643128" y="48006"/>
                </a:lnTo>
                <a:lnTo>
                  <a:pt x="641985" y="44958"/>
                </a:lnTo>
                <a:lnTo>
                  <a:pt x="636524" y="42799"/>
                </a:lnTo>
                <a:lnTo>
                  <a:pt x="624713" y="42799"/>
                </a:lnTo>
                <a:lnTo>
                  <a:pt x="619760" y="44958"/>
                </a:lnTo>
                <a:lnTo>
                  <a:pt x="568325" y="181737"/>
                </a:lnTo>
                <a:lnTo>
                  <a:pt x="587883" y="181737"/>
                </a:lnTo>
                <a:lnTo>
                  <a:pt x="592201" y="180848"/>
                </a:lnTo>
                <a:lnTo>
                  <a:pt x="595249" y="172466"/>
                </a:lnTo>
                <a:lnTo>
                  <a:pt x="606552" y="141097"/>
                </a:lnTo>
                <a:lnTo>
                  <a:pt x="636778" y="141097"/>
                </a:lnTo>
                <a:lnTo>
                  <a:pt x="632333" y="126111"/>
                </a:lnTo>
                <a:lnTo>
                  <a:pt x="611251" y="126111"/>
                </a:lnTo>
                <a:lnTo>
                  <a:pt x="629920" y="73406"/>
                </a:lnTo>
                <a:lnTo>
                  <a:pt x="663702" y="172466"/>
                </a:lnTo>
                <a:lnTo>
                  <a:pt x="666496" y="180848"/>
                </a:lnTo>
                <a:lnTo>
                  <a:pt x="671449" y="181737"/>
                </a:lnTo>
                <a:lnTo>
                  <a:pt x="694182" y="181737"/>
                </a:lnTo>
                <a:close/>
              </a:path>
              <a:path w="914400" h="204470">
                <a:moveTo>
                  <a:pt x="786384" y="44958"/>
                </a:moveTo>
                <a:lnTo>
                  <a:pt x="672973" y="44958"/>
                </a:lnTo>
                <a:lnTo>
                  <a:pt x="668147" y="60071"/>
                </a:lnTo>
                <a:lnTo>
                  <a:pt x="714629" y="60071"/>
                </a:lnTo>
                <a:lnTo>
                  <a:pt x="714629" y="177292"/>
                </a:lnTo>
                <a:lnTo>
                  <a:pt x="720344" y="181737"/>
                </a:lnTo>
                <a:lnTo>
                  <a:pt x="739902" y="181737"/>
                </a:lnTo>
                <a:lnTo>
                  <a:pt x="739902" y="60071"/>
                </a:lnTo>
                <a:lnTo>
                  <a:pt x="781939" y="60071"/>
                </a:lnTo>
                <a:lnTo>
                  <a:pt x="786384" y="44958"/>
                </a:lnTo>
                <a:close/>
              </a:path>
              <a:path w="914400" h="204470">
                <a:moveTo>
                  <a:pt x="883920" y="181737"/>
                </a:moveTo>
                <a:lnTo>
                  <a:pt x="842657" y="73406"/>
                </a:lnTo>
                <a:lnTo>
                  <a:pt x="832993" y="48006"/>
                </a:lnTo>
                <a:lnTo>
                  <a:pt x="831723" y="44958"/>
                </a:lnTo>
                <a:lnTo>
                  <a:pt x="826389" y="42799"/>
                </a:lnTo>
                <a:lnTo>
                  <a:pt x="814578" y="42799"/>
                </a:lnTo>
                <a:lnTo>
                  <a:pt x="809625" y="44958"/>
                </a:lnTo>
                <a:lnTo>
                  <a:pt x="808240" y="48310"/>
                </a:lnTo>
                <a:lnTo>
                  <a:pt x="758063" y="181737"/>
                </a:lnTo>
                <a:lnTo>
                  <a:pt x="777494" y="181737"/>
                </a:lnTo>
                <a:lnTo>
                  <a:pt x="781939" y="180848"/>
                </a:lnTo>
                <a:lnTo>
                  <a:pt x="784987" y="172466"/>
                </a:lnTo>
                <a:lnTo>
                  <a:pt x="796290" y="141097"/>
                </a:lnTo>
                <a:lnTo>
                  <a:pt x="826516" y="141097"/>
                </a:lnTo>
                <a:lnTo>
                  <a:pt x="822071" y="126111"/>
                </a:lnTo>
                <a:lnTo>
                  <a:pt x="801116" y="126111"/>
                </a:lnTo>
                <a:lnTo>
                  <a:pt x="819658" y="73406"/>
                </a:lnTo>
                <a:lnTo>
                  <a:pt x="853440" y="172466"/>
                </a:lnTo>
                <a:lnTo>
                  <a:pt x="856361" y="180848"/>
                </a:lnTo>
                <a:lnTo>
                  <a:pt x="861314" y="181737"/>
                </a:lnTo>
                <a:lnTo>
                  <a:pt x="883920" y="181737"/>
                </a:lnTo>
                <a:close/>
              </a:path>
              <a:path w="914400" h="204470">
                <a:moveTo>
                  <a:pt x="908177" y="165989"/>
                </a:moveTo>
                <a:lnTo>
                  <a:pt x="907796" y="165481"/>
                </a:lnTo>
                <a:lnTo>
                  <a:pt x="907415" y="164973"/>
                </a:lnTo>
                <a:lnTo>
                  <a:pt x="906145" y="164211"/>
                </a:lnTo>
                <a:lnTo>
                  <a:pt x="906145" y="167005"/>
                </a:lnTo>
                <a:lnTo>
                  <a:pt x="906145" y="168910"/>
                </a:lnTo>
                <a:lnTo>
                  <a:pt x="905637" y="169672"/>
                </a:lnTo>
                <a:lnTo>
                  <a:pt x="904748" y="169926"/>
                </a:lnTo>
                <a:lnTo>
                  <a:pt x="904240" y="170180"/>
                </a:lnTo>
                <a:lnTo>
                  <a:pt x="903605" y="170434"/>
                </a:lnTo>
                <a:lnTo>
                  <a:pt x="900557" y="170434"/>
                </a:lnTo>
                <a:lnTo>
                  <a:pt x="900557" y="165481"/>
                </a:lnTo>
                <a:lnTo>
                  <a:pt x="903732" y="165481"/>
                </a:lnTo>
                <a:lnTo>
                  <a:pt x="904748" y="165735"/>
                </a:lnTo>
                <a:lnTo>
                  <a:pt x="905129" y="165989"/>
                </a:lnTo>
                <a:lnTo>
                  <a:pt x="905637" y="166243"/>
                </a:lnTo>
                <a:lnTo>
                  <a:pt x="906145" y="167005"/>
                </a:lnTo>
                <a:lnTo>
                  <a:pt x="906145" y="164211"/>
                </a:lnTo>
                <a:lnTo>
                  <a:pt x="905383" y="163957"/>
                </a:lnTo>
                <a:lnTo>
                  <a:pt x="898525" y="163957"/>
                </a:lnTo>
                <a:lnTo>
                  <a:pt x="898525" y="177419"/>
                </a:lnTo>
                <a:lnTo>
                  <a:pt x="900557" y="177419"/>
                </a:lnTo>
                <a:lnTo>
                  <a:pt x="900557" y="171958"/>
                </a:lnTo>
                <a:lnTo>
                  <a:pt x="903605" y="171958"/>
                </a:lnTo>
                <a:lnTo>
                  <a:pt x="906018" y="176911"/>
                </a:lnTo>
                <a:lnTo>
                  <a:pt x="906145" y="177419"/>
                </a:lnTo>
                <a:lnTo>
                  <a:pt x="908177" y="177419"/>
                </a:lnTo>
                <a:lnTo>
                  <a:pt x="908177" y="177165"/>
                </a:lnTo>
                <a:lnTo>
                  <a:pt x="907923" y="177165"/>
                </a:lnTo>
                <a:lnTo>
                  <a:pt x="907872" y="173736"/>
                </a:lnTo>
                <a:lnTo>
                  <a:pt x="907669" y="173228"/>
                </a:lnTo>
                <a:lnTo>
                  <a:pt x="907288" y="172466"/>
                </a:lnTo>
                <a:lnTo>
                  <a:pt x="906945" y="171958"/>
                </a:lnTo>
                <a:lnTo>
                  <a:pt x="906780" y="171704"/>
                </a:lnTo>
                <a:lnTo>
                  <a:pt x="906145" y="171196"/>
                </a:lnTo>
                <a:lnTo>
                  <a:pt x="905129" y="171196"/>
                </a:lnTo>
                <a:lnTo>
                  <a:pt x="905891" y="170942"/>
                </a:lnTo>
                <a:lnTo>
                  <a:pt x="906526" y="170688"/>
                </a:lnTo>
                <a:lnTo>
                  <a:pt x="906780" y="170434"/>
                </a:lnTo>
                <a:lnTo>
                  <a:pt x="907669" y="169926"/>
                </a:lnTo>
                <a:lnTo>
                  <a:pt x="908177" y="168910"/>
                </a:lnTo>
                <a:lnTo>
                  <a:pt x="908177" y="165989"/>
                </a:lnTo>
                <a:close/>
              </a:path>
              <a:path w="914400" h="204470">
                <a:moveTo>
                  <a:pt x="914400" y="174117"/>
                </a:moveTo>
                <a:lnTo>
                  <a:pt x="914285" y="167005"/>
                </a:lnTo>
                <a:lnTo>
                  <a:pt x="913257" y="164465"/>
                </a:lnTo>
                <a:lnTo>
                  <a:pt x="912698" y="163766"/>
                </a:lnTo>
                <a:lnTo>
                  <a:pt x="912698" y="173863"/>
                </a:lnTo>
                <a:lnTo>
                  <a:pt x="911860" y="176149"/>
                </a:lnTo>
                <a:lnTo>
                  <a:pt x="909955" y="178181"/>
                </a:lnTo>
                <a:lnTo>
                  <a:pt x="907923" y="180086"/>
                </a:lnTo>
                <a:lnTo>
                  <a:pt x="905637" y="181356"/>
                </a:lnTo>
                <a:lnTo>
                  <a:pt x="900303" y="181356"/>
                </a:lnTo>
                <a:lnTo>
                  <a:pt x="898017" y="180086"/>
                </a:lnTo>
                <a:lnTo>
                  <a:pt x="894080" y="176149"/>
                </a:lnTo>
                <a:lnTo>
                  <a:pt x="893229" y="173863"/>
                </a:lnTo>
                <a:lnTo>
                  <a:pt x="893191" y="167640"/>
                </a:lnTo>
                <a:lnTo>
                  <a:pt x="894080" y="165227"/>
                </a:lnTo>
                <a:lnTo>
                  <a:pt x="896112" y="163195"/>
                </a:lnTo>
                <a:lnTo>
                  <a:pt x="898017" y="161036"/>
                </a:lnTo>
                <a:lnTo>
                  <a:pt x="900303" y="160020"/>
                </a:lnTo>
                <a:lnTo>
                  <a:pt x="905637" y="160020"/>
                </a:lnTo>
                <a:lnTo>
                  <a:pt x="907923" y="161036"/>
                </a:lnTo>
                <a:lnTo>
                  <a:pt x="911860" y="165227"/>
                </a:lnTo>
                <a:lnTo>
                  <a:pt x="912596" y="167259"/>
                </a:lnTo>
                <a:lnTo>
                  <a:pt x="912698" y="173863"/>
                </a:lnTo>
                <a:lnTo>
                  <a:pt x="912698" y="163766"/>
                </a:lnTo>
                <a:lnTo>
                  <a:pt x="911225" y="161925"/>
                </a:lnTo>
                <a:lnTo>
                  <a:pt x="909320" y="160020"/>
                </a:lnTo>
                <a:lnTo>
                  <a:pt x="908812" y="159512"/>
                </a:lnTo>
                <a:lnTo>
                  <a:pt x="906145" y="158496"/>
                </a:lnTo>
                <a:lnTo>
                  <a:pt x="899795" y="158496"/>
                </a:lnTo>
                <a:lnTo>
                  <a:pt x="897128" y="159512"/>
                </a:lnTo>
                <a:lnTo>
                  <a:pt x="892683" y="164465"/>
                </a:lnTo>
                <a:lnTo>
                  <a:pt x="891641" y="167005"/>
                </a:lnTo>
                <a:lnTo>
                  <a:pt x="891540" y="174117"/>
                </a:lnTo>
                <a:lnTo>
                  <a:pt x="892683" y="176911"/>
                </a:lnTo>
                <a:lnTo>
                  <a:pt x="897128" y="181864"/>
                </a:lnTo>
                <a:lnTo>
                  <a:pt x="899795" y="182880"/>
                </a:lnTo>
                <a:lnTo>
                  <a:pt x="906145" y="182880"/>
                </a:lnTo>
                <a:lnTo>
                  <a:pt x="908812" y="181864"/>
                </a:lnTo>
                <a:lnTo>
                  <a:pt x="909320" y="181356"/>
                </a:lnTo>
                <a:lnTo>
                  <a:pt x="911225" y="179451"/>
                </a:lnTo>
                <a:lnTo>
                  <a:pt x="913257" y="176911"/>
                </a:lnTo>
                <a:lnTo>
                  <a:pt x="914400" y="174117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121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9DB"/>
                </a:solidFill>
              </a:rPr>
              <a:t>KMeans</a:t>
            </a:r>
            <a:r>
              <a:rPr spc="-15" dirty="0">
                <a:solidFill>
                  <a:srgbClr val="0079DB"/>
                </a:solidFill>
              </a:rPr>
              <a:t> </a:t>
            </a:r>
            <a:r>
              <a:rPr dirty="0"/>
              <a:t>–</a:t>
            </a:r>
            <a:r>
              <a:rPr spc="-10" dirty="0"/>
              <a:t> Scenario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4444" y="4591811"/>
            <a:ext cx="8135620" cy="338455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80"/>
              </a:spcBef>
            </a:pPr>
            <a:r>
              <a:rPr sz="1600" b="1" spc="-10" dirty="0">
                <a:latin typeface="Courier New"/>
                <a:cs typeface="Courier New"/>
                <a:hlinkClick r:id="rId2"/>
              </a:rPr>
              <a:t>http://www.slideshare.net/MammothData/intro-to-apache-spark-</a:t>
            </a:r>
            <a:r>
              <a:rPr sz="1600" b="1" spc="-25" dirty="0">
                <a:latin typeface="Courier New"/>
                <a:cs typeface="Courier New"/>
                <a:hlinkClick r:id="rId2"/>
              </a:rPr>
              <a:t>lab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862922"/>
            <a:ext cx="8710295" cy="18040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dirty="0">
                <a:latin typeface="Century Gothic"/>
                <a:cs typeface="Century Gothic"/>
              </a:rPr>
              <a:t>Have</a:t>
            </a:r>
            <a:r>
              <a:rPr sz="1600" spc="-9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178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rows,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3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classes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wine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13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features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(x-</a:t>
            </a:r>
            <a:r>
              <a:rPr sz="1600" dirty="0">
                <a:latin typeface="Century Gothic"/>
                <a:cs typeface="Century Gothic"/>
              </a:rPr>
              <a:t>var).</a:t>
            </a:r>
            <a:r>
              <a:rPr sz="1600" spc="3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Using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KMeans,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create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3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Clusters</a:t>
            </a:r>
            <a:endParaRPr sz="1600">
              <a:latin typeface="Century Gothic"/>
              <a:cs typeface="Century Gothic"/>
            </a:endParaRPr>
          </a:p>
          <a:p>
            <a:pPr marL="391160" indent="-360045">
              <a:lnSpc>
                <a:spcPts val="1595"/>
              </a:lnSpc>
              <a:spcBef>
                <a:spcPts val="625"/>
              </a:spcBef>
              <a:buAutoNum type="arabicParenR"/>
              <a:tabLst>
                <a:tab pos="391795" algn="l"/>
              </a:tabLst>
            </a:pPr>
            <a:r>
              <a:rPr sz="1400" spc="-10" dirty="0">
                <a:latin typeface="Century Gothic"/>
                <a:cs typeface="Century Gothic"/>
              </a:rPr>
              <a:t>Class</a:t>
            </a:r>
            <a:endParaRPr sz="1400">
              <a:latin typeface="Century Gothic"/>
              <a:cs typeface="Century Gothic"/>
            </a:endParaRPr>
          </a:p>
          <a:p>
            <a:pPr marL="391160" indent="-360045">
              <a:lnSpc>
                <a:spcPts val="1510"/>
              </a:lnSpc>
              <a:buAutoNum type="arabicParenR"/>
              <a:tabLst>
                <a:tab pos="391795" algn="l"/>
              </a:tabLst>
            </a:pPr>
            <a:r>
              <a:rPr sz="1400" spc="-10" dirty="0">
                <a:latin typeface="Century Gothic"/>
                <a:cs typeface="Century Gothic"/>
              </a:rPr>
              <a:t>Alcohol</a:t>
            </a:r>
            <a:endParaRPr sz="1400">
              <a:latin typeface="Century Gothic"/>
              <a:cs typeface="Century Gothic"/>
            </a:endParaRPr>
          </a:p>
          <a:p>
            <a:pPr marL="391160" indent="-360045">
              <a:lnSpc>
                <a:spcPts val="1510"/>
              </a:lnSpc>
              <a:buAutoNum type="arabicParenR"/>
              <a:tabLst>
                <a:tab pos="391795" algn="l"/>
              </a:tabLst>
            </a:pPr>
            <a:r>
              <a:rPr sz="1400" dirty="0">
                <a:latin typeface="Century Gothic"/>
                <a:cs typeface="Century Gothic"/>
              </a:rPr>
              <a:t>Malic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spc="-20" dirty="0">
                <a:latin typeface="Century Gothic"/>
                <a:cs typeface="Century Gothic"/>
              </a:rPr>
              <a:t>acid</a:t>
            </a:r>
            <a:endParaRPr sz="1400">
              <a:latin typeface="Century Gothic"/>
              <a:cs typeface="Century Gothic"/>
            </a:endParaRPr>
          </a:p>
          <a:p>
            <a:pPr marL="391160" indent="-360045">
              <a:lnSpc>
                <a:spcPts val="1510"/>
              </a:lnSpc>
              <a:buAutoNum type="arabicParenR"/>
              <a:tabLst>
                <a:tab pos="391795" algn="l"/>
              </a:tabLst>
            </a:pPr>
            <a:r>
              <a:rPr sz="1400" spc="-25" dirty="0">
                <a:latin typeface="Century Gothic"/>
                <a:cs typeface="Century Gothic"/>
              </a:rPr>
              <a:t>Ash</a:t>
            </a:r>
            <a:endParaRPr sz="1400">
              <a:latin typeface="Century Gothic"/>
              <a:cs typeface="Century Gothic"/>
            </a:endParaRPr>
          </a:p>
          <a:p>
            <a:pPr marL="391160" indent="-360045">
              <a:lnSpc>
                <a:spcPts val="1515"/>
              </a:lnSpc>
              <a:buAutoNum type="arabicParenR"/>
              <a:tabLst>
                <a:tab pos="391795" algn="l"/>
              </a:tabLst>
            </a:pPr>
            <a:r>
              <a:rPr sz="1400" dirty="0">
                <a:latin typeface="Century Gothic"/>
                <a:cs typeface="Century Gothic"/>
              </a:rPr>
              <a:t>Alcalinity</a:t>
            </a:r>
            <a:r>
              <a:rPr sz="1400" spc="-6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spc="-25" dirty="0">
                <a:latin typeface="Century Gothic"/>
                <a:cs typeface="Century Gothic"/>
              </a:rPr>
              <a:t>ash</a:t>
            </a:r>
            <a:endParaRPr sz="1400">
              <a:latin typeface="Century Gothic"/>
              <a:cs typeface="Century Gothic"/>
            </a:endParaRPr>
          </a:p>
          <a:p>
            <a:pPr marL="391160" indent="-360045">
              <a:lnSpc>
                <a:spcPts val="1515"/>
              </a:lnSpc>
              <a:buAutoNum type="arabicParenR"/>
              <a:tabLst>
                <a:tab pos="391795" algn="l"/>
              </a:tabLst>
            </a:pPr>
            <a:r>
              <a:rPr sz="1400" spc="-10" dirty="0">
                <a:latin typeface="Century Gothic"/>
                <a:cs typeface="Century Gothic"/>
              </a:rPr>
              <a:t>Magnesium</a:t>
            </a:r>
            <a:endParaRPr sz="1400">
              <a:latin typeface="Century Gothic"/>
              <a:cs typeface="Century Gothic"/>
            </a:endParaRPr>
          </a:p>
          <a:p>
            <a:pPr marL="391160" indent="-360045">
              <a:lnSpc>
                <a:spcPts val="1595"/>
              </a:lnSpc>
              <a:buAutoNum type="arabicParenR"/>
              <a:tabLst>
                <a:tab pos="391795" algn="l"/>
              </a:tabLst>
            </a:pPr>
            <a:r>
              <a:rPr sz="1400" dirty="0">
                <a:latin typeface="Century Gothic"/>
                <a:cs typeface="Century Gothic"/>
              </a:rPr>
              <a:t>Total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phenols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342" y="2618994"/>
            <a:ext cx="2280920" cy="139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indent="-360045">
              <a:lnSpc>
                <a:spcPts val="1595"/>
              </a:lnSpc>
              <a:spcBef>
                <a:spcPts val="100"/>
              </a:spcBef>
              <a:buAutoNum type="arabicParenR" startAt="7"/>
              <a:tabLst>
                <a:tab pos="372745" algn="l"/>
              </a:tabLst>
            </a:pPr>
            <a:r>
              <a:rPr sz="1400" spc="-10" dirty="0">
                <a:latin typeface="Century Gothic"/>
                <a:cs typeface="Century Gothic"/>
              </a:rPr>
              <a:t>Flavanoids</a:t>
            </a:r>
            <a:endParaRPr sz="1400">
              <a:latin typeface="Century Gothic"/>
              <a:cs typeface="Century Gothic"/>
            </a:endParaRPr>
          </a:p>
          <a:p>
            <a:pPr marL="372110" indent="-360045">
              <a:lnSpc>
                <a:spcPts val="1510"/>
              </a:lnSpc>
              <a:buAutoNum type="arabicParenR" startAt="7"/>
              <a:tabLst>
                <a:tab pos="372745" algn="l"/>
              </a:tabLst>
            </a:pPr>
            <a:r>
              <a:rPr sz="1400" dirty="0">
                <a:latin typeface="Century Gothic"/>
                <a:cs typeface="Century Gothic"/>
              </a:rPr>
              <a:t>Nonflavanoid</a:t>
            </a:r>
            <a:r>
              <a:rPr sz="1400" spc="-7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phenols</a:t>
            </a:r>
            <a:endParaRPr sz="1400">
              <a:latin typeface="Century Gothic"/>
              <a:cs typeface="Century Gothic"/>
            </a:endParaRPr>
          </a:p>
          <a:p>
            <a:pPr marL="372110" indent="-360045">
              <a:lnSpc>
                <a:spcPts val="1515"/>
              </a:lnSpc>
              <a:buAutoNum type="arabicParenR" startAt="7"/>
              <a:tabLst>
                <a:tab pos="372745" algn="l"/>
              </a:tabLst>
            </a:pPr>
            <a:r>
              <a:rPr sz="1400" spc="-10" dirty="0">
                <a:latin typeface="Century Gothic"/>
                <a:cs typeface="Century Gothic"/>
              </a:rPr>
              <a:t>Proanthocyanins</a:t>
            </a:r>
            <a:endParaRPr sz="1400">
              <a:latin typeface="Century Gothic"/>
              <a:cs typeface="Century Gothic"/>
            </a:endParaRPr>
          </a:p>
          <a:p>
            <a:pPr marL="372110" indent="-360045">
              <a:lnSpc>
                <a:spcPts val="1515"/>
              </a:lnSpc>
              <a:buAutoNum type="arabicParenR" startAt="10"/>
              <a:tabLst>
                <a:tab pos="372745" algn="l"/>
              </a:tabLst>
            </a:pPr>
            <a:r>
              <a:rPr sz="1400" dirty="0">
                <a:latin typeface="Century Gothic"/>
                <a:cs typeface="Century Gothic"/>
              </a:rPr>
              <a:t>Color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intensity</a:t>
            </a:r>
            <a:endParaRPr sz="1400">
              <a:latin typeface="Century Gothic"/>
              <a:cs typeface="Century Gothic"/>
            </a:endParaRPr>
          </a:p>
          <a:p>
            <a:pPr marL="372110" indent="-360045">
              <a:lnSpc>
                <a:spcPts val="1510"/>
              </a:lnSpc>
              <a:buAutoNum type="arabicParenR" startAt="10"/>
              <a:tabLst>
                <a:tab pos="372745" algn="l"/>
              </a:tabLst>
            </a:pPr>
            <a:r>
              <a:rPr sz="1400" spc="-25" dirty="0">
                <a:latin typeface="Century Gothic"/>
                <a:cs typeface="Century Gothic"/>
              </a:rPr>
              <a:t>Hue</a:t>
            </a:r>
            <a:endParaRPr sz="1400">
              <a:latin typeface="Century Gothic"/>
              <a:cs typeface="Century Gothic"/>
            </a:endParaRPr>
          </a:p>
          <a:p>
            <a:pPr marL="372110" indent="-360045">
              <a:lnSpc>
                <a:spcPts val="1510"/>
              </a:lnSpc>
              <a:buAutoNum type="arabicParenR" startAt="10"/>
              <a:tabLst>
                <a:tab pos="372745" algn="l"/>
              </a:tabLst>
            </a:pPr>
            <a:r>
              <a:rPr sz="1400" spc="-10" dirty="0">
                <a:latin typeface="Century Gothic"/>
                <a:cs typeface="Century Gothic"/>
              </a:rPr>
              <a:t>OD280/OD315</a:t>
            </a:r>
            <a:endParaRPr sz="1400">
              <a:latin typeface="Century Gothic"/>
              <a:cs typeface="Century Gothic"/>
            </a:endParaRPr>
          </a:p>
          <a:p>
            <a:pPr marL="372110" indent="-360045">
              <a:lnSpc>
                <a:spcPts val="1595"/>
              </a:lnSpc>
              <a:buAutoNum type="arabicParenR" startAt="10"/>
              <a:tabLst>
                <a:tab pos="372745" algn="l"/>
              </a:tabLst>
            </a:pPr>
            <a:r>
              <a:rPr sz="1400" spc="-10" dirty="0">
                <a:latin typeface="Century Gothic"/>
                <a:cs typeface="Century Gothic"/>
              </a:rPr>
              <a:t>Proline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095" y="2827020"/>
            <a:ext cx="6334125" cy="1385570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1440" marR="438150">
              <a:lnSpc>
                <a:spcPct val="100000"/>
              </a:lnSpc>
              <a:spcBef>
                <a:spcPts val="225"/>
              </a:spcBef>
            </a:pP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//</a:t>
            </a:r>
            <a:r>
              <a:rPr sz="1200" b="1" spc="1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Create</a:t>
            </a:r>
            <a:r>
              <a:rPr sz="1200" b="1" spc="1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Hive</a:t>
            </a:r>
            <a:r>
              <a:rPr sz="1200" b="1" spc="1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table and</a:t>
            </a:r>
            <a:r>
              <a:rPr sz="1200" b="1" spc="20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load</a:t>
            </a:r>
            <a:r>
              <a:rPr sz="1200" b="1" spc="1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data</a:t>
            </a:r>
            <a:r>
              <a:rPr sz="1200" b="1" spc="1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(Already done</a:t>
            </a:r>
            <a:r>
              <a:rPr sz="1200" b="1" spc="1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for</a:t>
            </a:r>
            <a:r>
              <a:rPr sz="1200" b="1" spc="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0079DB"/>
                </a:solidFill>
                <a:latin typeface="Courier New"/>
                <a:cs typeface="Courier New"/>
              </a:rPr>
              <a:t>you) </a:t>
            </a:r>
            <a:r>
              <a:rPr sz="1200" b="1" dirty="0">
                <a:latin typeface="Courier New"/>
                <a:cs typeface="Courier New"/>
              </a:rPr>
              <a:t>create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table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wine</a:t>
            </a:r>
            <a:r>
              <a:rPr sz="1200" b="1" spc="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(class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float,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alcohol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float,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acid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float,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ash </a:t>
            </a:r>
            <a:r>
              <a:rPr sz="1200" b="1" dirty="0">
                <a:latin typeface="Courier New"/>
                <a:cs typeface="Courier New"/>
              </a:rPr>
              <a:t>float,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alcalinity float,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mag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float,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phenols float,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flavanoids </a:t>
            </a:r>
            <a:r>
              <a:rPr sz="1200" b="1" dirty="0">
                <a:latin typeface="Courier New"/>
                <a:cs typeface="Courier New"/>
              </a:rPr>
              <a:t>float,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nonflavanoid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float,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proantholcyanins float,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color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float, </a:t>
            </a:r>
            <a:r>
              <a:rPr sz="1200" b="1" dirty="0">
                <a:latin typeface="Courier New"/>
                <a:cs typeface="Courier New"/>
              </a:rPr>
              <a:t>hue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float,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od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float,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proline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float)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row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format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delimited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fields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terminated by '\,';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load data local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inpath '/opt/wine2.csv' </a:t>
            </a:r>
            <a:r>
              <a:rPr sz="1200" b="1" spc="-20" dirty="0">
                <a:latin typeface="Courier New"/>
                <a:cs typeface="Courier New"/>
              </a:rPr>
              <a:t>into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table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wine;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42299" y="1252283"/>
            <a:ext cx="6706870" cy="1386205"/>
            <a:chOff x="2142299" y="1252283"/>
            <a:chExt cx="6706870" cy="138620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1887" y="1275588"/>
              <a:ext cx="865632" cy="10866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47061" y="1270762"/>
              <a:ext cx="875665" cy="1096645"/>
            </a:xfrm>
            <a:custGeom>
              <a:avLst/>
              <a:gdLst/>
              <a:ahLst/>
              <a:cxnLst/>
              <a:rect l="l" t="t" r="r" b="b"/>
              <a:pathLst>
                <a:path w="875664" h="1096645">
                  <a:moveTo>
                    <a:pt x="0" y="1096137"/>
                  </a:moveTo>
                  <a:lnTo>
                    <a:pt x="875157" y="1096137"/>
                  </a:lnTo>
                  <a:lnTo>
                    <a:pt x="875157" y="0"/>
                  </a:lnTo>
                  <a:lnTo>
                    <a:pt x="0" y="0"/>
                  </a:lnTo>
                  <a:lnTo>
                    <a:pt x="0" y="109613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8559" y="1261872"/>
              <a:ext cx="5120640" cy="136702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713733" y="1257046"/>
              <a:ext cx="5130165" cy="1376680"/>
            </a:xfrm>
            <a:custGeom>
              <a:avLst/>
              <a:gdLst/>
              <a:ahLst/>
              <a:cxnLst/>
              <a:rect l="l" t="t" r="r" b="b"/>
              <a:pathLst>
                <a:path w="5130165" h="1376680">
                  <a:moveTo>
                    <a:pt x="0" y="1376552"/>
                  </a:moveTo>
                  <a:lnTo>
                    <a:pt x="5130165" y="1376552"/>
                  </a:lnTo>
                  <a:lnTo>
                    <a:pt x="5130165" y="0"/>
                  </a:lnTo>
                  <a:lnTo>
                    <a:pt x="0" y="0"/>
                  </a:lnTo>
                  <a:lnTo>
                    <a:pt x="0" y="1376552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7436" y="1272159"/>
              <a:ext cx="1223010" cy="216535"/>
            </a:xfrm>
            <a:custGeom>
              <a:avLst/>
              <a:gdLst/>
              <a:ahLst/>
              <a:cxnLst/>
              <a:rect l="l" t="t" r="r" b="b"/>
              <a:pathLst>
                <a:path w="1223010" h="216534">
                  <a:moveTo>
                    <a:pt x="1106682" y="37836"/>
                  </a:moveTo>
                  <a:lnTo>
                    <a:pt x="0" y="178435"/>
                  </a:lnTo>
                  <a:lnTo>
                    <a:pt x="4825" y="216153"/>
                  </a:lnTo>
                  <a:lnTo>
                    <a:pt x="1111497" y="75556"/>
                  </a:lnTo>
                  <a:lnTo>
                    <a:pt x="1106682" y="37836"/>
                  </a:lnTo>
                  <a:close/>
                </a:path>
                <a:path w="1223010" h="216534">
                  <a:moveTo>
                    <a:pt x="1202937" y="35432"/>
                  </a:moveTo>
                  <a:lnTo>
                    <a:pt x="1125601" y="35432"/>
                  </a:lnTo>
                  <a:lnTo>
                    <a:pt x="1130427" y="73151"/>
                  </a:lnTo>
                  <a:lnTo>
                    <a:pt x="1111497" y="75556"/>
                  </a:lnTo>
                  <a:lnTo>
                    <a:pt x="1116329" y="113411"/>
                  </a:lnTo>
                  <a:lnTo>
                    <a:pt x="1222502" y="42290"/>
                  </a:lnTo>
                  <a:lnTo>
                    <a:pt x="1202937" y="35432"/>
                  </a:lnTo>
                  <a:close/>
                </a:path>
                <a:path w="1223010" h="216534">
                  <a:moveTo>
                    <a:pt x="1125601" y="35432"/>
                  </a:moveTo>
                  <a:lnTo>
                    <a:pt x="1106682" y="37836"/>
                  </a:lnTo>
                  <a:lnTo>
                    <a:pt x="1111497" y="75556"/>
                  </a:lnTo>
                  <a:lnTo>
                    <a:pt x="1130427" y="73151"/>
                  </a:lnTo>
                  <a:lnTo>
                    <a:pt x="1125601" y="35432"/>
                  </a:lnTo>
                  <a:close/>
                </a:path>
                <a:path w="1223010" h="216534">
                  <a:moveTo>
                    <a:pt x="1101852" y="0"/>
                  </a:moveTo>
                  <a:lnTo>
                    <a:pt x="1106682" y="37836"/>
                  </a:lnTo>
                  <a:lnTo>
                    <a:pt x="1125601" y="35432"/>
                  </a:lnTo>
                  <a:lnTo>
                    <a:pt x="1202937" y="3543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122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880617"/>
            <a:ext cx="9156700" cy="4182745"/>
            <a:chOff x="-6350" y="880617"/>
            <a:chExt cx="9156700" cy="4182745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935735"/>
              <a:ext cx="8610600" cy="3485515"/>
            </a:xfrm>
            <a:custGeom>
              <a:avLst/>
              <a:gdLst/>
              <a:ahLst/>
              <a:cxnLst/>
              <a:rect l="l" t="t" r="r" b="b"/>
              <a:pathLst>
                <a:path w="8610600" h="3485515">
                  <a:moveTo>
                    <a:pt x="8610600" y="0"/>
                  </a:moveTo>
                  <a:lnTo>
                    <a:pt x="0" y="0"/>
                  </a:lnTo>
                  <a:lnTo>
                    <a:pt x="0" y="3485388"/>
                  </a:lnTo>
                  <a:lnTo>
                    <a:pt x="8610600" y="3485388"/>
                  </a:lnTo>
                  <a:lnTo>
                    <a:pt x="86106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935735"/>
              <a:ext cx="8610600" cy="3485515"/>
            </a:xfrm>
            <a:custGeom>
              <a:avLst/>
              <a:gdLst/>
              <a:ahLst/>
              <a:cxnLst/>
              <a:rect l="l" t="t" r="r" b="b"/>
              <a:pathLst>
                <a:path w="8610600" h="3485515">
                  <a:moveTo>
                    <a:pt x="0" y="3485388"/>
                  </a:moveTo>
                  <a:lnTo>
                    <a:pt x="8610600" y="3485388"/>
                  </a:lnTo>
                  <a:lnTo>
                    <a:pt x="8610600" y="0"/>
                  </a:lnTo>
                  <a:lnTo>
                    <a:pt x="0" y="0"/>
                  </a:lnTo>
                  <a:lnTo>
                    <a:pt x="0" y="3485388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74027" y="3785488"/>
              <a:ext cx="554990" cy="251460"/>
            </a:xfrm>
            <a:custGeom>
              <a:avLst/>
              <a:gdLst/>
              <a:ahLst/>
              <a:cxnLst/>
              <a:rect l="l" t="t" r="r" b="b"/>
              <a:pathLst>
                <a:path w="554990" h="251460">
                  <a:moveTo>
                    <a:pt x="441744" y="215765"/>
                  </a:moveTo>
                  <a:lnTo>
                    <a:pt x="427354" y="251028"/>
                  </a:lnTo>
                  <a:lnTo>
                    <a:pt x="554736" y="241350"/>
                  </a:lnTo>
                  <a:lnTo>
                    <a:pt x="538629" y="222961"/>
                  </a:lnTo>
                  <a:lnTo>
                    <a:pt x="459358" y="222961"/>
                  </a:lnTo>
                  <a:lnTo>
                    <a:pt x="441744" y="215765"/>
                  </a:lnTo>
                  <a:close/>
                </a:path>
                <a:path w="554990" h="251460">
                  <a:moveTo>
                    <a:pt x="456148" y="180466"/>
                  </a:moveTo>
                  <a:lnTo>
                    <a:pt x="441744" y="215765"/>
                  </a:lnTo>
                  <a:lnTo>
                    <a:pt x="459358" y="222961"/>
                  </a:lnTo>
                  <a:lnTo>
                    <a:pt x="473837" y="187693"/>
                  </a:lnTo>
                  <a:lnTo>
                    <a:pt x="456148" y="180466"/>
                  </a:lnTo>
                  <a:close/>
                </a:path>
                <a:path w="554990" h="251460">
                  <a:moveTo>
                    <a:pt x="470534" y="145211"/>
                  </a:moveTo>
                  <a:lnTo>
                    <a:pt x="456148" y="180466"/>
                  </a:lnTo>
                  <a:lnTo>
                    <a:pt x="473837" y="187693"/>
                  </a:lnTo>
                  <a:lnTo>
                    <a:pt x="459358" y="222961"/>
                  </a:lnTo>
                  <a:lnTo>
                    <a:pt x="538629" y="222961"/>
                  </a:lnTo>
                  <a:lnTo>
                    <a:pt x="470534" y="145211"/>
                  </a:lnTo>
                  <a:close/>
                </a:path>
                <a:path w="554990" h="251460">
                  <a:moveTo>
                    <a:pt x="14477" y="0"/>
                  </a:moveTo>
                  <a:lnTo>
                    <a:pt x="0" y="35306"/>
                  </a:lnTo>
                  <a:lnTo>
                    <a:pt x="441744" y="215765"/>
                  </a:lnTo>
                  <a:lnTo>
                    <a:pt x="456148" y="180466"/>
                  </a:lnTo>
                  <a:lnTo>
                    <a:pt x="144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0580" y="4799076"/>
              <a:ext cx="7487920" cy="259079"/>
            </a:xfrm>
            <a:custGeom>
              <a:avLst/>
              <a:gdLst/>
              <a:ahLst/>
              <a:cxnLst/>
              <a:rect l="l" t="t" r="r" b="b"/>
              <a:pathLst>
                <a:path w="7487920" h="259079">
                  <a:moveTo>
                    <a:pt x="7487411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7487411" y="259080"/>
                  </a:lnTo>
                  <a:lnTo>
                    <a:pt x="74874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0580" y="4799076"/>
              <a:ext cx="7487920" cy="259079"/>
            </a:xfrm>
            <a:custGeom>
              <a:avLst/>
              <a:gdLst/>
              <a:ahLst/>
              <a:cxnLst/>
              <a:rect l="l" t="t" r="r" b="b"/>
              <a:pathLst>
                <a:path w="7487920" h="259079">
                  <a:moveTo>
                    <a:pt x="0" y="259080"/>
                  </a:moveTo>
                  <a:lnTo>
                    <a:pt x="7487411" y="259080"/>
                  </a:lnTo>
                  <a:lnTo>
                    <a:pt x="7487411" y="0"/>
                  </a:lnTo>
                  <a:lnTo>
                    <a:pt x="0" y="0"/>
                  </a:lnTo>
                  <a:lnTo>
                    <a:pt x="0" y="25908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11" name="object 11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78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Demo</a:t>
            </a:r>
            <a:r>
              <a:rPr spc="-25" dirty="0">
                <a:solidFill>
                  <a:srgbClr val="00AF50"/>
                </a:solidFill>
              </a:rPr>
              <a:t> 02</a:t>
            </a:r>
          </a:p>
          <a:p>
            <a:pPr marL="779780">
              <a:lnSpc>
                <a:spcPts val="2810"/>
              </a:lnSpc>
            </a:pPr>
            <a:r>
              <a:rPr dirty="0">
                <a:solidFill>
                  <a:srgbClr val="0079DB"/>
                </a:solidFill>
              </a:rPr>
              <a:t>KMeans</a:t>
            </a:r>
            <a:r>
              <a:rPr spc="-20" dirty="0">
                <a:solidFill>
                  <a:srgbClr val="0079DB"/>
                </a:solidFill>
              </a:rPr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Load</a:t>
            </a:r>
            <a:r>
              <a:rPr spc="5" dirty="0"/>
              <a:t> </a:t>
            </a:r>
            <a:r>
              <a:rPr spc="-20" dirty="0"/>
              <a:t>Data</a:t>
            </a: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66317" y="4812588"/>
            <a:ext cx="7216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entury Gothic"/>
                <a:cs typeface="Century Gothic"/>
              </a:rPr>
              <a:t>Note</a:t>
            </a:r>
            <a:r>
              <a:rPr sz="1200" b="1" spc="-3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Spark</a:t>
            </a:r>
            <a:r>
              <a:rPr sz="1200" b="1" spc="-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requires</a:t>
            </a:r>
            <a:r>
              <a:rPr sz="1200" b="1" spc="-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Float</a:t>
            </a:r>
            <a:r>
              <a:rPr sz="1200" b="1" spc="-2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data</a:t>
            </a:r>
            <a:r>
              <a:rPr sz="1200" b="1" spc="-1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types</a:t>
            </a:r>
            <a:r>
              <a:rPr sz="1200" b="1" spc="-2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for</a:t>
            </a:r>
            <a:r>
              <a:rPr sz="1200" b="1" spc="-5" dirty="0">
                <a:latin typeface="Century Gothic"/>
                <a:cs typeface="Century Gothic"/>
              </a:rPr>
              <a:t> </a:t>
            </a:r>
            <a:r>
              <a:rPr sz="1200" b="1" spc="-10" dirty="0">
                <a:latin typeface="Century Gothic"/>
                <a:cs typeface="Century Gothic"/>
              </a:rPr>
              <a:t>X-</a:t>
            </a:r>
            <a:r>
              <a:rPr sz="1200" b="1" dirty="0">
                <a:latin typeface="Century Gothic"/>
                <a:cs typeface="Century Gothic"/>
              </a:rPr>
              <a:t>vars</a:t>
            </a:r>
            <a:r>
              <a:rPr sz="1200" b="1" spc="-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and</a:t>
            </a:r>
            <a:r>
              <a:rPr sz="1200" b="1" spc="-2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Y-var.</a:t>
            </a:r>
            <a:r>
              <a:rPr sz="1200" b="1" spc="33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See</a:t>
            </a:r>
            <a:r>
              <a:rPr sz="1200" b="1" spc="-2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next</a:t>
            </a:r>
            <a:r>
              <a:rPr sz="1200" b="1" spc="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slide</a:t>
            </a:r>
            <a:r>
              <a:rPr sz="1200" b="1" spc="-2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to</a:t>
            </a:r>
            <a:r>
              <a:rPr sz="1200" b="1" spc="-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convert</a:t>
            </a:r>
            <a:r>
              <a:rPr sz="1200" b="1" spc="-1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them</a:t>
            </a:r>
            <a:r>
              <a:rPr sz="1200" b="1" spc="-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to </a:t>
            </a:r>
            <a:r>
              <a:rPr sz="1200" b="1" spc="-10" dirty="0">
                <a:latin typeface="Century Gothic"/>
                <a:cs typeface="Century Gothic"/>
              </a:rPr>
              <a:t>Floats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400" y="390753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9525">
            <a:solidFill>
              <a:srgbClr val="3B3B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0339" y="944066"/>
            <a:ext cx="8292465" cy="3395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1405"/>
              </a:lnSpc>
              <a:spcBef>
                <a:spcPts val="100"/>
              </a:spcBef>
            </a:pP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import</a:t>
            </a:r>
            <a:r>
              <a:rPr sz="1200" b="1" spc="-20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664D"/>
                </a:solidFill>
                <a:latin typeface="Courier New"/>
                <a:cs typeface="Courier New"/>
              </a:rPr>
              <a:t>org.apache.spark.sql.functions._</a:t>
            </a:r>
            <a:endParaRPr sz="1200">
              <a:latin typeface="Courier New"/>
              <a:cs typeface="Courier New"/>
            </a:endParaRPr>
          </a:p>
          <a:p>
            <a:pPr marL="63500">
              <a:lnSpc>
                <a:spcPts val="1405"/>
              </a:lnSpc>
            </a:pP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import </a:t>
            </a:r>
            <a:r>
              <a:rPr sz="1200" b="1" spc="-10" dirty="0">
                <a:solidFill>
                  <a:srgbClr val="00664D"/>
                </a:solidFill>
                <a:latin typeface="Courier New"/>
                <a:cs typeface="Courier New"/>
              </a:rPr>
              <a:t>org.apache.spark.sql._</a:t>
            </a:r>
            <a:endParaRPr sz="12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840"/>
              </a:spcBef>
            </a:pPr>
            <a:r>
              <a:rPr sz="1200" b="1" dirty="0">
                <a:latin typeface="Courier New"/>
                <a:cs typeface="Courier New"/>
              </a:rPr>
              <a:t>val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rdd1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sc.textFile("file:/opt/wine2.csv")</a:t>
            </a:r>
            <a:endParaRPr sz="1200">
              <a:latin typeface="Courier New"/>
              <a:cs typeface="Courier New"/>
            </a:endParaRPr>
          </a:p>
          <a:p>
            <a:pPr marL="63500">
              <a:lnSpc>
                <a:spcPts val="1405"/>
              </a:lnSpc>
              <a:spcBef>
                <a:spcPts val="840"/>
              </a:spcBef>
            </a:pPr>
            <a:r>
              <a:rPr sz="1200" b="1" dirty="0">
                <a:latin typeface="Courier New"/>
                <a:cs typeface="Courier New"/>
              </a:rPr>
              <a:t>case class</a:t>
            </a:r>
            <a:r>
              <a:rPr sz="1200" b="1" spc="3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schema1</a:t>
            </a:r>
            <a:r>
              <a:rPr sz="1200" b="1" dirty="0">
                <a:latin typeface="Courier New"/>
                <a:cs typeface="Courier New"/>
              </a:rPr>
              <a:t>(</a:t>
            </a: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label:</a:t>
            </a:r>
            <a:r>
              <a:rPr sz="1200" b="1" spc="30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Double</a:t>
            </a:r>
            <a:r>
              <a:rPr sz="1200" b="1" dirty="0">
                <a:latin typeface="Courier New"/>
                <a:cs typeface="Courier New"/>
              </a:rPr>
              <a:t>,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alcohol:Float,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acid:Float,ash:Float,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alcalinity:Float</a:t>
            </a:r>
            <a:endParaRPr sz="1200">
              <a:latin typeface="Courier New"/>
              <a:cs typeface="Courier New"/>
            </a:endParaRPr>
          </a:p>
          <a:p>
            <a:pPr marL="63500">
              <a:lnSpc>
                <a:spcPts val="1370"/>
              </a:lnSpc>
            </a:pPr>
            <a:r>
              <a:rPr sz="1200" b="1" dirty="0">
                <a:latin typeface="Courier New"/>
                <a:cs typeface="Courier New"/>
              </a:rPr>
              <a:t>,mag:Float,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phenols:Float,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flavanoids:Float,</a:t>
            </a:r>
            <a:r>
              <a:rPr sz="1200" b="1" spc="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nonflavanoid:Float,</a:t>
            </a:r>
            <a:r>
              <a:rPr sz="1200" b="1" spc="3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proanthocyanins:Float,</a:t>
            </a:r>
            <a:endParaRPr sz="1200">
              <a:latin typeface="Courier New"/>
              <a:cs typeface="Courier New"/>
            </a:endParaRPr>
          </a:p>
          <a:p>
            <a:pPr marL="63500">
              <a:lnSpc>
                <a:spcPts val="1405"/>
              </a:lnSpc>
            </a:pPr>
            <a:r>
              <a:rPr sz="1200" b="1" dirty="0">
                <a:latin typeface="Courier New"/>
                <a:cs typeface="Courier New"/>
              </a:rPr>
              <a:t>color:Float,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hue:Float, od:Float,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proline:Float)</a:t>
            </a:r>
            <a:endParaRPr sz="1200">
              <a:latin typeface="Courier New"/>
              <a:cs typeface="Courier New"/>
            </a:endParaRPr>
          </a:p>
          <a:p>
            <a:pPr marL="63500" marR="394335">
              <a:lnSpc>
                <a:spcPts val="1370"/>
              </a:lnSpc>
              <a:spcBef>
                <a:spcPts val="950"/>
              </a:spcBef>
            </a:pPr>
            <a:r>
              <a:rPr sz="1200" b="1" dirty="0">
                <a:latin typeface="Courier New"/>
                <a:cs typeface="Courier New"/>
              </a:rPr>
              <a:t>val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rdd2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rdd1.map(s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=&gt;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s.split(",")).map(c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=&gt;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schema1</a:t>
            </a:r>
            <a:r>
              <a:rPr sz="1200" b="1" dirty="0">
                <a:latin typeface="Courier New"/>
                <a:cs typeface="Courier New"/>
              </a:rPr>
              <a:t>(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c(0).toDouble,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c(1).toFloat, </a:t>
            </a:r>
            <a:r>
              <a:rPr sz="1200" b="1" dirty="0">
                <a:latin typeface="Courier New"/>
                <a:cs typeface="Courier New"/>
              </a:rPr>
              <a:t>c(2).toFloat,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c(3).toFloat,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c(4).toFloat,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c(5).toFloat,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c(6).toFloat,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c(7).toFloat,</a:t>
            </a:r>
            <a:endParaRPr sz="1200">
              <a:latin typeface="Courier New"/>
              <a:cs typeface="Courier New"/>
            </a:endParaRPr>
          </a:p>
          <a:p>
            <a:pPr marL="63500">
              <a:lnSpc>
                <a:spcPts val="1330"/>
              </a:lnSpc>
            </a:pPr>
            <a:r>
              <a:rPr sz="1200" b="1" dirty="0">
                <a:latin typeface="Courier New"/>
                <a:cs typeface="Courier New"/>
              </a:rPr>
              <a:t>c(8).toFloat,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c(9).toFloat,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c(10).toFloat,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c(11).toFloat,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c(12).toFloat,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c(13).toFloat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))</a:t>
            </a:r>
            <a:endParaRPr sz="1200">
              <a:latin typeface="Courier New"/>
              <a:cs typeface="Courier New"/>
            </a:endParaRPr>
          </a:p>
          <a:p>
            <a:pPr marL="63500" marR="4264025">
              <a:lnSpc>
                <a:spcPts val="1370"/>
              </a:lnSpc>
              <a:spcBef>
                <a:spcPts val="940"/>
              </a:spcBef>
            </a:pPr>
            <a:r>
              <a:rPr sz="1200" b="1" dirty="0">
                <a:latin typeface="Courier New"/>
                <a:cs typeface="Courier New"/>
              </a:rPr>
              <a:t>val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df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rdd2.toDF() rdd2.toDF().createOrReplaceTempView("wine")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Courier New"/>
              <a:cs typeface="Courier New"/>
            </a:endParaRPr>
          </a:p>
          <a:p>
            <a:pPr marL="63500">
              <a:lnSpc>
                <a:spcPts val="1215"/>
              </a:lnSpc>
              <a:spcBef>
                <a:spcPts val="5"/>
              </a:spcBef>
            </a:pPr>
            <a:r>
              <a:rPr sz="1200" b="1" dirty="0">
                <a:latin typeface="Courier New"/>
                <a:cs typeface="Courier New"/>
              </a:rPr>
              <a:t>spark.sql("select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label,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count(label)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as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ct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from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spc="-20" dirty="0">
                <a:latin typeface="Courier New"/>
                <a:cs typeface="Courier New"/>
              </a:rPr>
              <a:t>wine</a:t>
            </a:r>
            <a:endParaRPr sz="1200">
              <a:latin typeface="Courier New"/>
              <a:cs typeface="Courier New"/>
            </a:endParaRPr>
          </a:p>
          <a:p>
            <a:pPr marL="63500">
              <a:lnSpc>
                <a:spcPts val="1215"/>
              </a:lnSpc>
            </a:pPr>
            <a:r>
              <a:rPr sz="1800" b="1" baseline="-18518" dirty="0">
                <a:latin typeface="Courier New"/>
                <a:cs typeface="Courier New"/>
              </a:rPr>
              <a:t>group</a:t>
            </a:r>
            <a:r>
              <a:rPr sz="1800" b="1" spc="15" baseline="-18518" dirty="0">
                <a:latin typeface="Courier New"/>
                <a:cs typeface="Courier New"/>
              </a:rPr>
              <a:t> </a:t>
            </a:r>
            <a:r>
              <a:rPr sz="1800" b="1" baseline="-18518" dirty="0">
                <a:latin typeface="Courier New"/>
                <a:cs typeface="Courier New"/>
              </a:rPr>
              <a:t>by</a:t>
            </a:r>
            <a:r>
              <a:rPr sz="1800" b="1" spc="22" baseline="-18518" dirty="0">
                <a:latin typeface="Courier New"/>
                <a:cs typeface="Courier New"/>
              </a:rPr>
              <a:t> </a:t>
            </a:r>
            <a:r>
              <a:rPr sz="1800" b="1" baseline="-18518" dirty="0">
                <a:latin typeface="Courier New"/>
                <a:cs typeface="Courier New"/>
              </a:rPr>
              <a:t>label</a:t>
            </a:r>
            <a:r>
              <a:rPr sz="1800" b="1" spc="22" baseline="-18518" dirty="0">
                <a:latin typeface="Courier New"/>
                <a:cs typeface="Courier New"/>
              </a:rPr>
              <a:t> </a:t>
            </a:r>
            <a:r>
              <a:rPr sz="1800" b="1" baseline="-18518" dirty="0">
                <a:latin typeface="Courier New"/>
                <a:cs typeface="Courier New"/>
              </a:rPr>
              <a:t>order by</a:t>
            </a:r>
            <a:r>
              <a:rPr sz="1800" b="1" spc="22" baseline="-18518" dirty="0">
                <a:latin typeface="Courier New"/>
                <a:cs typeface="Courier New"/>
              </a:rPr>
              <a:t> </a:t>
            </a:r>
            <a:r>
              <a:rPr sz="1800" b="1" baseline="-18518" dirty="0">
                <a:latin typeface="Courier New"/>
                <a:cs typeface="Courier New"/>
              </a:rPr>
              <a:t>label").show()</a:t>
            </a:r>
            <a:r>
              <a:rPr sz="1800" b="1" spc="-509" baseline="-18518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sz="1200" b="1" spc="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200" b="1" spc="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make</a:t>
            </a:r>
            <a:r>
              <a:rPr sz="1200" b="1" spc="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for</a:t>
            </a:r>
            <a:r>
              <a:rPr sz="1200" b="1" spc="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easier</a:t>
            </a:r>
            <a:r>
              <a:rPr sz="1200" b="1" spc="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viewing,</a:t>
            </a:r>
            <a:r>
              <a:rPr sz="1200" b="1" spc="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let's use</a:t>
            </a:r>
            <a:r>
              <a:rPr sz="1200" b="1" spc="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Spark</a:t>
            </a:r>
            <a:r>
              <a:rPr sz="1200" b="1" spc="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00AF50"/>
                </a:solidFill>
                <a:latin typeface="Courier New"/>
                <a:cs typeface="Courier New"/>
              </a:rPr>
              <a:t>SQL</a:t>
            </a:r>
            <a:endParaRPr sz="1200">
              <a:latin typeface="Courier New"/>
              <a:cs typeface="Courier New"/>
            </a:endParaRPr>
          </a:p>
          <a:p>
            <a:pPr marL="63500">
              <a:lnSpc>
                <a:spcPts val="1405"/>
              </a:lnSpc>
              <a:spcBef>
                <a:spcPts val="1220"/>
              </a:spcBef>
            </a:pPr>
            <a:r>
              <a:rPr sz="1200" b="1" dirty="0">
                <a:latin typeface="Courier New"/>
                <a:cs typeface="Courier New"/>
              </a:rPr>
              <a:t>val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33CC"/>
                </a:solidFill>
                <a:latin typeface="Courier New"/>
                <a:cs typeface="Courier New"/>
              </a:rPr>
              <a:t>featureCols</a:t>
            </a:r>
            <a:r>
              <a:rPr sz="1200" b="1" spc="3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 spark.sql("select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flavanoids,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acid,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proline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from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wine")</a:t>
            </a:r>
            <a:endParaRPr sz="1200">
              <a:latin typeface="Courier New"/>
              <a:cs typeface="Courier New"/>
            </a:endParaRPr>
          </a:p>
          <a:p>
            <a:pPr marL="63500">
              <a:lnSpc>
                <a:spcPts val="1405"/>
              </a:lnSpc>
            </a:pPr>
            <a:r>
              <a:rPr sz="1200" b="1" spc="-10" dirty="0">
                <a:solidFill>
                  <a:srgbClr val="3333CC"/>
                </a:solidFill>
                <a:latin typeface="Courier New"/>
                <a:cs typeface="Courier New"/>
              </a:rPr>
              <a:t>featureCols.</a:t>
            </a:r>
            <a:r>
              <a:rPr sz="1200" b="1" spc="-10" dirty="0">
                <a:latin typeface="Courier New"/>
                <a:cs typeface="Courier New"/>
              </a:rPr>
              <a:t>take(3)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79942" y="3826383"/>
            <a:ext cx="6232525" cy="1029969"/>
            <a:chOff x="2079942" y="3826383"/>
            <a:chExt cx="6232525" cy="1029969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3527" y="3835908"/>
              <a:ext cx="649224" cy="8153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648701" y="3831145"/>
              <a:ext cx="659130" cy="824865"/>
            </a:xfrm>
            <a:custGeom>
              <a:avLst/>
              <a:gdLst/>
              <a:ahLst/>
              <a:cxnLst/>
              <a:rect l="l" t="t" r="r" b="b"/>
              <a:pathLst>
                <a:path w="659129" h="824864">
                  <a:moveTo>
                    <a:pt x="0" y="824865"/>
                  </a:moveTo>
                  <a:lnTo>
                    <a:pt x="658749" y="824865"/>
                  </a:lnTo>
                  <a:lnTo>
                    <a:pt x="658749" y="0"/>
                  </a:lnTo>
                  <a:lnTo>
                    <a:pt x="0" y="0"/>
                  </a:lnTo>
                  <a:lnTo>
                    <a:pt x="0" y="82486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9403" y="4460748"/>
              <a:ext cx="4517136" cy="17983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084704" y="4455985"/>
              <a:ext cx="4526915" cy="189865"/>
            </a:xfrm>
            <a:custGeom>
              <a:avLst/>
              <a:gdLst/>
              <a:ahLst/>
              <a:cxnLst/>
              <a:rect l="l" t="t" r="r" b="b"/>
              <a:pathLst>
                <a:path w="4526915" h="189864">
                  <a:moveTo>
                    <a:pt x="0" y="189356"/>
                  </a:moveTo>
                  <a:lnTo>
                    <a:pt x="4526661" y="189356"/>
                  </a:lnTo>
                  <a:lnTo>
                    <a:pt x="4526661" y="0"/>
                  </a:lnTo>
                  <a:lnTo>
                    <a:pt x="0" y="0"/>
                  </a:lnTo>
                  <a:lnTo>
                    <a:pt x="0" y="189356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86303" y="4592574"/>
              <a:ext cx="123189" cy="264160"/>
            </a:xfrm>
            <a:custGeom>
              <a:avLst/>
              <a:gdLst/>
              <a:ahLst/>
              <a:cxnLst/>
              <a:rect l="l" t="t" r="r" b="b"/>
              <a:pathLst>
                <a:path w="123189" h="264160">
                  <a:moveTo>
                    <a:pt x="50651" y="102113"/>
                  </a:moveTo>
                  <a:lnTo>
                    <a:pt x="0" y="251371"/>
                  </a:lnTo>
                  <a:lnTo>
                    <a:pt x="36068" y="263613"/>
                  </a:lnTo>
                  <a:lnTo>
                    <a:pt x="86716" y="114355"/>
                  </a:lnTo>
                  <a:lnTo>
                    <a:pt x="50651" y="102113"/>
                  </a:lnTo>
                  <a:close/>
                </a:path>
                <a:path w="123189" h="264160">
                  <a:moveTo>
                    <a:pt x="116965" y="84086"/>
                  </a:moveTo>
                  <a:lnTo>
                    <a:pt x="56768" y="84086"/>
                  </a:lnTo>
                  <a:lnTo>
                    <a:pt x="92837" y="96316"/>
                  </a:lnTo>
                  <a:lnTo>
                    <a:pt x="86716" y="114355"/>
                  </a:lnTo>
                  <a:lnTo>
                    <a:pt x="122808" y="126606"/>
                  </a:lnTo>
                  <a:lnTo>
                    <a:pt x="116965" y="84086"/>
                  </a:lnTo>
                  <a:close/>
                </a:path>
                <a:path w="123189" h="264160">
                  <a:moveTo>
                    <a:pt x="56768" y="84086"/>
                  </a:moveTo>
                  <a:lnTo>
                    <a:pt x="50651" y="102113"/>
                  </a:lnTo>
                  <a:lnTo>
                    <a:pt x="86716" y="114355"/>
                  </a:lnTo>
                  <a:lnTo>
                    <a:pt x="92837" y="96316"/>
                  </a:lnTo>
                  <a:lnTo>
                    <a:pt x="56768" y="84086"/>
                  </a:lnTo>
                  <a:close/>
                </a:path>
                <a:path w="123189" h="264160">
                  <a:moveTo>
                    <a:pt x="105409" y="0"/>
                  </a:moveTo>
                  <a:lnTo>
                    <a:pt x="14604" y="89877"/>
                  </a:lnTo>
                  <a:lnTo>
                    <a:pt x="50651" y="102113"/>
                  </a:lnTo>
                  <a:lnTo>
                    <a:pt x="56768" y="84086"/>
                  </a:lnTo>
                  <a:lnTo>
                    <a:pt x="116965" y="84086"/>
                  </a:lnTo>
                  <a:lnTo>
                    <a:pt x="10540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123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78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Demo</a:t>
            </a:r>
            <a:r>
              <a:rPr spc="-25" dirty="0">
                <a:solidFill>
                  <a:srgbClr val="00AF50"/>
                </a:solidFill>
              </a:rPr>
              <a:t> 02</a:t>
            </a:r>
          </a:p>
          <a:p>
            <a:pPr marL="779780">
              <a:lnSpc>
                <a:spcPts val="2810"/>
              </a:lnSpc>
            </a:pPr>
            <a:r>
              <a:rPr dirty="0">
                <a:solidFill>
                  <a:srgbClr val="0079DB"/>
                </a:solidFill>
              </a:rPr>
              <a:t>KMeans</a:t>
            </a:r>
            <a:r>
              <a:rPr spc="-10" dirty="0">
                <a:solidFill>
                  <a:srgbClr val="0079DB"/>
                </a:solidFill>
              </a:rPr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Create Model</a:t>
            </a:r>
            <a:r>
              <a:rPr spc="5" dirty="0"/>
              <a:t> </a:t>
            </a:r>
            <a:r>
              <a:rPr dirty="0"/>
              <a:t>and </a:t>
            </a:r>
            <a:r>
              <a:rPr spc="-10" dirty="0"/>
              <a:t>Predict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4939" y="928878"/>
            <a:ext cx="8592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entury Gothic"/>
                <a:cs typeface="Century Gothic"/>
              </a:rPr>
              <a:t>Now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let's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create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Vector of</a:t>
            </a:r>
            <a:r>
              <a:rPr sz="1600" spc="3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3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Float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type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X-</a:t>
            </a:r>
            <a:r>
              <a:rPr sz="1600" dirty="0">
                <a:latin typeface="Century Gothic"/>
                <a:cs typeface="Century Gothic"/>
              </a:rPr>
              <a:t>vars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create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Model,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then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Predict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3837" y="1234249"/>
            <a:ext cx="8620125" cy="3609340"/>
            <a:chOff x="223837" y="1234249"/>
            <a:chExt cx="8620125" cy="3609340"/>
          </a:xfrm>
        </p:grpSpPr>
        <p:sp>
          <p:nvSpPr>
            <p:cNvPr id="11" name="object 11"/>
            <p:cNvSpPr/>
            <p:nvPr/>
          </p:nvSpPr>
          <p:spPr>
            <a:xfrm>
              <a:off x="228600" y="1239011"/>
              <a:ext cx="8610600" cy="3599815"/>
            </a:xfrm>
            <a:custGeom>
              <a:avLst/>
              <a:gdLst/>
              <a:ahLst/>
              <a:cxnLst/>
              <a:rect l="l" t="t" r="r" b="b"/>
              <a:pathLst>
                <a:path w="8610600" h="3599815">
                  <a:moveTo>
                    <a:pt x="8610600" y="0"/>
                  </a:moveTo>
                  <a:lnTo>
                    <a:pt x="0" y="0"/>
                  </a:lnTo>
                  <a:lnTo>
                    <a:pt x="0" y="3599688"/>
                  </a:lnTo>
                  <a:lnTo>
                    <a:pt x="8610600" y="3599688"/>
                  </a:lnTo>
                  <a:lnTo>
                    <a:pt x="86106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600" y="1239011"/>
              <a:ext cx="8610600" cy="3599815"/>
            </a:xfrm>
            <a:custGeom>
              <a:avLst/>
              <a:gdLst/>
              <a:ahLst/>
              <a:cxnLst/>
              <a:rect l="l" t="t" r="r" b="b"/>
              <a:pathLst>
                <a:path w="8610600" h="3599815">
                  <a:moveTo>
                    <a:pt x="0" y="3599688"/>
                  </a:moveTo>
                  <a:lnTo>
                    <a:pt x="8610600" y="3599688"/>
                  </a:lnTo>
                  <a:lnTo>
                    <a:pt x="861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7340" y="1242821"/>
            <a:ext cx="5027930" cy="44259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25"/>
              </a:spcBef>
            </a:pPr>
            <a:r>
              <a:rPr sz="1400" b="1" dirty="0">
                <a:solidFill>
                  <a:srgbClr val="00664D"/>
                </a:solidFill>
                <a:latin typeface="Courier New"/>
                <a:cs typeface="Courier New"/>
              </a:rPr>
              <a:t>import</a:t>
            </a:r>
            <a:r>
              <a:rPr sz="1400" b="1" spc="-55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664D"/>
                </a:solidFill>
                <a:latin typeface="Courier New"/>
                <a:cs typeface="Courier New"/>
              </a:rPr>
              <a:t>org.apache.spark.mllib.linalg.Vectors </a:t>
            </a:r>
            <a:r>
              <a:rPr sz="1400" b="1" dirty="0">
                <a:solidFill>
                  <a:srgbClr val="00664D"/>
                </a:solidFill>
                <a:latin typeface="Courier New"/>
                <a:cs typeface="Courier New"/>
              </a:rPr>
              <a:t>import</a:t>
            </a:r>
            <a:r>
              <a:rPr sz="1400" b="1" spc="-55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664D"/>
                </a:solidFill>
                <a:latin typeface="Courier New"/>
                <a:cs typeface="Courier New"/>
              </a:rPr>
              <a:t>org.apache.spark.mllib.clustering.KMeans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40" y="1648206"/>
            <a:ext cx="8324215" cy="645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5"/>
              </a:spcBef>
            </a:pPr>
            <a:r>
              <a:rPr sz="1400" b="1" dirty="0">
                <a:latin typeface="Courier New"/>
                <a:cs typeface="Courier New"/>
              </a:rPr>
              <a:t>val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3333CC"/>
                </a:solidFill>
                <a:latin typeface="Courier New"/>
                <a:cs typeface="Courier New"/>
              </a:rPr>
              <a:t>features</a:t>
            </a:r>
            <a:r>
              <a:rPr sz="1400" b="1" spc="-6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spark.sql("select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flavanoids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acid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proline</a:t>
            </a:r>
            <a:r>
              <a:rPr sz="14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from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wine").rdd.map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sz="1400" b="1" dirty="0">
                <a:latin typeface="Courier New"/>
                <a:cs typeface="Courier New"/>
              </a:rPr>
              <a:t>{case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Row(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flavanoids</a:t>
            </a:r>
            <a:r>
              <a:rPr sz="1400" b="1" spc="-10" dirty="0">
                <a:latin typeface="Courier New"/>
                <a:cs typeface="Courier New"/>
              </a:rPr>
              <a:t>:Float,</a:t>
            </a:r>
            <a:r>
              <a:rPr sz="1400" b="1" spc="-7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acid</a:t>
            </a:r>
            <a:r>
              <a:rPr sz="1400" b="1" dirty="0">
                <a:latin typeface="Courier New"/>
                <a:cs typeface="Courier New"/>
              </a:rPr>
              <a:t>:Float,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proline</a:t>
            </a:r>
            <a:r>
              <a:rPr sz="14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:Float)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spc="-25" dirty="0">
                <a:latin typeface="Courier New"/>
                <a:cs typeface="Courier New"/>
              </a:rPr>
              <a:t>=&gt;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Vectors.dense</a:t>
            </a:r>
            <a:r>
              <a:rPr sz="1400" b="1" dirty="0">
                <a:latin typeface="Courier New"/>
                <a:cs typeface="Courier New"/>
              </a:rPr>
              <a:t>(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flavanoids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acid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spc="-9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proline</a:t>
            </a:r>
            <a:r>
              <a:rPr sz="1400" b="1" dirty="0">
                <a:latin typeface="Courier New"/>
                <a:cs typeface="Courier New"/>
              </a:rPr>
              <a:t>)</a:t>
            </a:r>
            <a:r>
              <a:rPr sz="1400" b="1" spc="-90" dirty="0">
                <a:latin typeface="Courier New"/>
                <a:cs typeface="Courier New"/>
              </a:rPr>
              <a:t> </a:t>
            </a:r>
            <a:r>
              <a:rPr sz="1400" b="1" spc="-5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2256536"/>
            <a:ext cx="6410325" cy="4425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20"/>
              </a:spcBef>
              <a:tabLst>
                <a:tab pos="3630929" algn="l"/>
              </a:tabLst>
            </a:pPr>
            <a:r>
              <a:rPr sz="1400" b="1" spc="-10" dirty="0">
                <a:solidFill>
                  <a:srgbClr val="3333CC"/>
                </a:solidFill>
                <a:latin typeface="Courier New"/>
                <a:cs typeface="Courier New"/>
              </a:rPr>
              <a:t>features</a:t>
            </a:r>
            <a:r>
              <a:rPr sz="1400" b="1" spc="-10" dirty="0">
                <a:latin typeface="Courier New"/>
                <a:cs typeface="Courier New"/>
              </a:rPr>
              <a:t>.cache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b="1" dirty="0">
                <a:solidFill>
                  <a:srgbClr val="00664D"/>
                </a:solidFill>
                <a:latin typeface="Courier New"/>
                <a:cs typeface="Courier New"/>
              </a:rPr>
              <a:t>//</a:t>
            </a:r>
            <a:r>
              <a:rPr sz="1400" b="1" spc="-25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664D"/>
                </a:solidFill>
                <a:latin typeface="Courier New"/>
                <a:cs typeface="Courier New"/>
              </a:rPr>
              <a:t>Cache</a:t>
            </a:r>
            <a:r>
              <a:rPr sz="1400" b="1" spc="-35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664D"/>
                </a:solidFill>
                <a:latin typeface="Courier New"/>
                <a:cs typeface="Courier New"/>
              </a:rPr>
              <a:t>since</a:t>
            </a:r>
            <a:r>
              <a:rPr sz="1400" b="1" spc="-40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664D"/>
                </a:solidFill>
                <a:latin typeface="Courier New"/>
                <a:cs typeface="Courier New"/>
              </a:rPr>
              <a:t>it</a:t>
            </a:r>
            <a:r>
              <a:rPr sz="1400" b="1" spc="-20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664D"/>
                </a:solidFill>
                <a:latin typeface="Courier New"/>
                <a:cs typeface="Courier New"/>
              </a:rPr>
              <a:t>iterable </a:t>
            </a:r>
            <a:r>
              <a:rPr sz="1400" b="1" spc="-10" dirty="0">
                <a:solidFill>
                  <a:srgbClr val="3333CC"/>
                </a:solidFill>
                <a:latin typeface="Courier New"/>
                <a:cs typeface="Courier New"/>
              </a:rPr>
              <a:t>features</a:t>
            </a:r>
            <a:r>
              <a:rPr sz="1400" b="1" spc="-10" dirty="0">
                <a:latin typeface="Courier New"/>
                <a:cs typeface="Courier New"/>
              </a:rPr>
              <a:t>.collect()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88290" y="3110121"/>
          <a:ext cx="6844030" cy="72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400" b="1" spc="-25" dirty="0">
                          <a:latin typeface="Courier New"/>
                          <a:cs typeface="Courier New"/>
                        </a:rPr>
                        <a:t>val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5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numClusters</a:t>
                      </a:r>
                      <a:r>
                        <a:rPr sz="1400" b="1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450"/>
                        </a:lnSpc>
                      </a:pPr>
                      <a:r>
                        <a:rPr sz="1400" b="1" dirty="0">
                          <a:solidFill>
                            <a:srgbClr val="00664D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400" b="1" spc="-15" dirty="0">
                          <a:solidFill>
                            <a:srgbClr val="00664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00664D"/>
                          </a:solidFill>
                          <a:latin typeface="Courier New"/>
                          <a:cs typeface="Courier New"/>
                        </a:rPr>
                        <a:t>Want</a:t>
                      </a:r>
                      <a:r>
                        <a:rPr sz="1400" b="1" spc="-20" dirty="0">
                          <a:solidFill>
                            <a:srgbClr val="00664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00664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b="1" spc="-20" dirty="0">
                          <a:solidFill>
                            <a:srgbClr val="00664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664D"/>
                          </a:solidFill>
                          <a:latin typeface="Courier New"/>
                          <a:cs typeface="Courier New"/>
                        </a:rPr>
                        <a:t>clusters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400" b="1" spc="-25" dirty="0">
                          <a:latin typeface="Courier New"/>
                          <a:cs typeface="Courier New"/>
                        </a:rPr>
                        <a:t>val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5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numIterations</a:t>
                      </a:r>
                      <a:r>
                        <a:rPr sz="1400" b="1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25" dirty="0">
                          <a:latin typeface="Courier New"/>
                          <a:cs typeface="Courier New"/>
                        </a:rPr>
                        <a:t>40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450"/>
                        </a:lnSpc>
                      </a:pPr>
                      <a:r>
                        <a:rPr sz="1400" b="1" dirty="0">
                          <a:solidFill>
                            <a:srgbClr val="00664D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400" b="1" spc="-20" dirty="0">
                          <a:solidFill>
                            <a:srgbClr val="00664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00664D"/>
                          </a:solidFill>
                          <a:latin typeface="Courier New"/>
                          <a:cs typeface="Courier New"/>
                        </a:rPr>
                        <a:t>Repeat</a:t>
                      </a:r>
                      <a:r>
                        <a:rPr sz="1400" b="1" spc="-25" dirty="0">
                          <a:solidFill>
                            <a:srgbClr val="00664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00664D"/>
                          </a:solidFill>
                          <a:latin typeface="Courier New"/>
                          <a:cs typeface="Courier New"/>
                        </a:rPr>
                        <a:t>up</a:t>
                      </a:r>
                      <a:r>
                        <a:rPr sz="1400" b="1" spc="-30" dirty="0">
                          <a:solidFill>
                            <a:srgbClr val="00664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00664D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400" b="1" spc="-15" dirty="0">
                          <a:solidFill>
                            <a:srgbClr val="00664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00664D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50"/>
                        </a:lnSpc>
                      </a:pPr>
                      <a:r>
                        <a:rPr sz="1400" b="1" spc="-10" dirty="0">
                          <a:solidFill>
                            <a:srgbClr val="00664D"/>
                          </a:solidFill>
                          <a:latin typeface="Courier New"/>
                          <a:cs typeface="Courier New"/>
                        </a:rPr>
                        <a:t>times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b="1" spc="-25" dirty="0">
                          <a:latin typeface="Courier New"/>
                          <a:cs typeface="Courier New"/>
                        </a:rPr>
                        <a:t>val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b="1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model</a:t>
                      </a:r>
                      <a:r>
                        <a:rPr sz="1400" b="1" spc="-2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KMeans.train(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b="1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features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numClusters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numIterations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07340" y="4428845"/>
            <a:ext cx="17291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079DB"/>
                </a:solidFill>
                <a:latin typeface="Courier New"/>
                <a:cs typeface="Courier New"/>
              </a:rPr>
              <a:t>counts.</a:t>
            </a:r>
            <a:r>
              <a:rPr sz="1400" b="1" spc="-10" dirty="0">
                <a:latin typeface="Courier New"/>
                <a:cs typeface="Courier New"/>
              </a:rPr>
              <a:t>collect()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40" y="3518661"/>
            <a:ext cx="8016875" cy="83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entury Gothic"/>
                <a:cs typeface="Century Gothic"/>
              </a:rPr>
              <a:t>Actual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ts val="1639"/>
              </a:lnSpc>
            </a:pPr>
            <a:r>
              <a:rPr sz="1400" b="1" dirty="0">
                <a:latin typeface="Courier New"/>
                <a:cs typeface="Courier New"/>
              </a:rPr>
              <a:t>val</a:t>
            </a:r>
            <a:r>
              <a:rPr sz="1400" b="1" spc="-7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ourier New"/>
                <a:cs typeface="Courier New"/>
              </a:rPr>
              <a:t>predictions</a:t>
            </a:r>
            <a:r>
              <a:rPr sz="1400" b="1" spc="-80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3333CC"/>
                </a:solidFill>
                <a:latin typeface="Courier New"/>
                <a:cs typeface="Courier New"/>
              </a:rPr>
              <a:t>features</a:t>
            </a:r>
            <a:r>
              <a:rPr sz="1400" b="1" spc="-6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.map(features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=&gt;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Courier New"/>
                <a:cs typeface="Courier New"/>
              </a:rPr>
              <a:t>model</a:t>
            </a:r>
            <a:r>
              <a:rPr sz="1400" b="1" spc="-10" dirty="0">
                <a:latin typeface="Courier New"/>
                <a:cs typeface="Courier New"/>
              </a:rPr>
              <a:t>.predict(feature))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400" b="1" dirty="0">
                <a:latin typeface="Courier New"/>
                <a:cs typeface="Courier New"/>
              </a:rPr>
              <a:t>val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ourier New"/>
                <a:cs typeface="Courier New"/>
              </a:rPr>
              <a:t>counts</a:t>
            </a:r>
            <a:r>
              <a:rPr sz="1400" b="1" spc="-5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predictions.map(p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=&gt;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(p,1)).reduceByKey(_+_)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2602" y="2754947"/>
            <a:ext cx="8352790" cy="2107565"/>
            <a:chOff x="252602" y="2754947"/>
            <a:chExt cx="8352790" cy="210756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27" y="2764536"/>
              <a:ext cx="8333232" cy="2743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57365" y="2759710"/>
              <a:ext cx="8343265" cy="283845"/>
            </a:xfrm>
            <a:custGeom>
              <a:avLst/>
              <a:gdLst/>
              <a:ahLst/>
              <a:cxnLst/>
              <a:rect l="l" t="t" r="r" b="b"/>
              <a:pathLst>
                <a:path w="8343265" h="283844">
                  <a:moveTo>
                    <a:pt x="0" y="283844"/>
                  </a:moveTo>
                  <a:lnTo>
                    <a:pt x="8342757" y="283844"/>
                  </a:lnTo>
                  <a:lnTo>
                    <a:pt x="8342757" y="0"/>
                  </a:lnTo>
                  <a:lnTo>
                    <a:pt x="0" y="0"/>
                  </a:lnTo>
                  <a:lnTo>
                    <a:pt x="0" y="283844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8768" y="3749040"/>
              <a:ext cx="879348" cy="11033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663942" y="3744277"/>
              <a:ext cx="889000" cy="1113155"/>
            </a:xfrm>
            <a:custGeom>
              <a:avLst/>
              <a:gdLst/>
              <a:ahLst/>
              <a:cxnLst/>
              <a:rect l="l" t="t" r="r" b="b"/>
              <a:pathLst>
                <a:path w="889000" h="1113154">
                  <a:moveTo>
                    <a:pt x="0" y="1112901"/>
                  </a:moveTo>
                  <a:lnTo>
                    <a:pt x="888873" y="1112901"/>
                  </a:lnTo>
                  <a:lnTo>
                    <a:pt x="888873" y="0"/>
                  </a:lnTo>
                  <a:lnTo>
                    <a:pt x="0" y="0"/>
                  </a:lnTo>
                  <a:lnTo>
                    <a:pt x="0" y="111290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4263" y="4576572"/>
              <a:ext cx="2618232" cy="21031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869438" y="4571809"/>
              <a:ext cx="2628265" cy="220345"/>
            </a:xfrm>
            <a:custGeom>
              <a:avLst/>
              <a:gdLst/>
              <a:ahLst/>
              <a:cxnLst/>
              <a:rect l="l" t="t" r="r" b="b"/>
              <a:pathLst>
                <a:path w="2628265" h="220345">
                  <a:moveTo>
                    <a:pt x="0" y="219836"/>
                  </a:moveTo>
                  <a:lnTo>
                    <a:pt x="2627757" y="219836"/>
                  </a:lnTo>
                  <a:lnTo>
                    <a:pt x="2627757" y="0"/>
                  </a:lnTo>
                  <a:lnTo>
                    <a:pt x="0" y="0"/>
                  </a:lnTo>
                  <a:lnTo>
                    <a:pt x="0" y="219836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877439" y="4338320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entury Gothic"/>
                <a:cs typeface="Century Gothic"/>
              </a:rPr>
              <a:t>Predict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03654" y="1388363"/>
            <a:ext cx="3862070" cy="653415"/>
          </a:xfrm>
          <a:custGeom>
            <a:avLst/>
            <a:gdLst/>
            <a:ahLst/>
            <a:cxnLst/>
            <a:rect l="l" t="t" r="r" b="b"/>
            <a:pathLst>
              <a:path w="3862070" h="653414">
                <a:moveTo>
                  <a:pt x="139445" y="502412"/>
                </a:moveTo>
                <a:lnTo>
                  <a:pt x="0" y="600202"/>
                </a:lnTo>
                <a:lnTo>
                  <a:pt x="161925" y="653161"/>
                </a:lnTo>
                <a:lnTo>
                  <a:pt x="154974" y="606552"/>
                </a:lnTo>
                <a:lnTo>
                  <a:pt x="129412" y="606552"/>
                </a:lnTo>
                <a:lnTo>
                  <a:pt x="121919" y="556387"/>
                </a:lnTo>
                <a:lnTo>
                  <a:pt x="146938" y="552657"/>
                </a:lnTo>
                <a:lnTo>
                  <a:pt x="139445" y="502412"/>
                </a:lnTo>
                <a:close/>
              </a:path>
              <a:path w="3862070" h="653414">
                <a:moveTo>
                  <a:pt x="146938" y="552657"/>
                </a:moveTo>
                <a:lnTo>
                  <a:pt x="121919" y="556387"/>
                </a:lnTo>
                <a:lnTo>
                  <a:pt x="129412" y="606552"/>
                </a:lnTo>
                <a:lnTo>
                  <a:pt x="154419" y="602825"/>
                </a:lnTo>
                <a:lnTo>
                  <a:pt x="146938" y="552657"/>
                </a:lnTo>
                <a:close/>
              </a:path>
              <a:path w="3862070" h="653414">
                <a:moveTo>
                  <a:pt x="154419" y="602825"/>
                </a:moveTo>
                <a:lnTo>
                  <a:pt x="129412" y="606552"/>
                </a:lnTo>
                <a:lnTo>
                  <a:pt x="154974" y="606552"/>
                </a:lnTo>
                <a:lnTo>
                  <a:pt x="154419" y="602825"/>
                </a:lnTo>
                <a:close/>
              </a:path>
              <a:path w="3862070" h="653414">
                <a:moveTo>
                  <a:pt x="3854323" y="0"/>
                </a:moveTo>
                <a:lnTo>
                  <a:pt x="146938" y="552657"/>
                </a:lnTo>
                <a:lnTo>
                  <a:pt x="154419" y="602825"/>
                </a:lnTo>
                <a:lnTo>
                  <a:pt x="3861816" y="50291"/>
                </a:lnTo>
                <a:lnTo>
                  <a:pt x="3854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61659" y="1274063"/>
            <a:ext cx="2651760" cy="277495"/>
          </a:xfrm>
          <a:prstGeom prst="rect">
            <a:avLst/>
          </a:prstGeom>
          <a:solidFill>
            <a:srgbClr val="FFFF00"/>
          </a:solidFill>
          <a:ln w="9525">
            <a:solidFill>
              <a:srgbClr val="0079DB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40"/>
              </a:spcBef>
            </a:pPr>
            <a:r>
              <a:rPr sz="1200" b="1" dirty="0">
                <a:latin typeface="Century Gothic"/>
                <a:cs typeface="Century Gothic"/>
              </a:rPr>
              <a:t>Code</a:t>
            </a:r>
            <a:r>
              <a:rPr sz="1200" b="1" spc="-3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putting X-var</a:t>
            </a:r>
            <a:r>
              <a:rPr sz="1200" b="1" spc="-2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into</a:t>
            </a:r>
            <a:r>
              <a:rPr sz="1200" b="1" spc="-1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an</a:t>
            </a:r>
            <a:r>
              <a:rPr sz="1200" b="1" spc="5" dirty="0">
                <a:latin typeface="Century Gothic"/>
                <a:cs typeface="Century Gothic"/>
              </a:rPr>
              <a:t> </a:t>
            </a:r>
            <a:r>
              <a:rPr sz="1200" b="1" spc="-10" dirty="0">
                <a:latin typeface="Century Gothic"/>
                <a:cs typeface="Century Gothic"/>
              </a:rPr>
              <a:t>Array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54217" y="2548889"/>
            <a:ext cx="586740" cy="224154"/>
          </a:xfrm>
          <a:custGeom>
            <a:avLst/>
            <a:gdLst/>
            <a:ahLst/>
            <a:cxnLst/>
            <a:rect l="l" t="t" r="r" b="b"/>
            <a:pathLst>
              <a:path w="586739" h="224155">
                <a:moveTo>
                  <a:pt x="124968" y="77724"/>
                </a:moveTo>
                <a:lnTo>
                  <a:pt x="0" y="193548"/>
                </a:lnTo>
                <a:lnTo>
                  <a:pt x="167640" y="224028"/>
                </a:lnTo>
                <a:lnTo>
                  <a:pt x="155490" y="182372"/>
                </a:lnTo>
                <a:lnTo>
                  <a:pt x="129032" y="182372"/>
                </a:lnTo>
                <a:lnTo>
                  <a:pt x="114808" y="133604"/>
                </a:lnTo>
                <a:lnTo>
                  <a:pt x="139188" y="126481"/>
                </a:lnTo>
                <a:lnTo>
                  <a:pt x="124968" y="77724"/>
                </a:lnTo>
                <a:close/>
              </a:path>
              <a:path w="586739" h="224155">
                <a:moveTo>
                  <a:pt x="139188" y="126481"/>
                </a:moveTo>
                <a:lnTo>
                  <a:pt x="114808" y="133604"/>
                </a:lnTo>
                <a:lnTo>
                  <a:pt x="129032" y="182372"/>
                </a:lnTo>
                <a:lnTo>
                  <a:pt x="153412" y="175249"/>
                </a:lnTo>
                <a:lnTo>
                  <a:pt x="139188" y="126481"/>
                </a:lnTo>
                <a:close/>
              </a:path>
              <a:path w="586739" h="224155">
                <a:moveTo>
                  <a:pt x="153412" y="175249"/>
                </a:moveTo>
                <a:lnTo>
                  <a:pt x="129032" y="182372"/>
                </a:lnTo>
                <a:lnTo>
                  <a:pt x="155490" y="182372"/>
                </a:lnTo>
                <a:lnTo>
                  <a:pt x="153412" y="175249"/>
                </a:lnTo>
                <a:close/>
              </a:path>
              <a:path w="586739" h="224155">
                <a:moveTo>
                  <a:pt x="572135" y="0"/>
                </a:moveTo>
                <a:lnTo>
                  <a:pt x="139188" y="126481"/>
                </a:lnTo>
                <a:lnTo>
                  <a:pt x="153412" y="175249"/>
                </a:lnTo>
                <a:lnTo>
                  <a:pt x="586359" y="48768"/>
                </a:lnTo>
                <a:lnTo>
                  <a:pt x="5721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969508" y="2444495"/>
            <a:ext cx="2696210" cy="276225"/>
          </a:xfrm>
          <a:prstGeom prst="rect">
            <a:avLst/>
          </a:prstGeom>
          <a:solidFill>
            <a:srgbClr val="FFFF00"/>
          </a:solidFill>
          <a:ln w="9525">
            <a:solidFill>
              <a:srgbClr val="0079DB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335"/>
              </a:spcBef>
            </a:pPr>
            <a:r>
              <a:rPr sz="1200" b="1" dirty="0">
                <a:latin typeface="Century Gothic"/>
                <a:cs typeface="Century Gothic"/>
              </a:rPr>
              <a:t>Now</a:t>
            </a:r>
            <a:r>
              <a:rPr sz="1200" b="1" spc="-5" dirty="0">
                <a:latin typeface="Century Gothic"/>
                <a:cs typeface="Century Gothic"/>
              </a:rPr>
              <a:t> </a:t>
            </a:r>
            <a:r>
              <a:rPr sz="1200" b="1" spc="-10" dirty="0">
                <a:latin typeface="Century Gothic"/>
                <a:cs typeface="Century Gothic"/>
              </a:rPr>
              <a:t>X-</a:t>
            </a:r>
            <a:r>
              <a:rPr sz="1200" b="1" dirty="0">
                <a:latin typeface="Century Gothic"/>
                <a:cs typeface="Century Gothic"/>
              </a:rPr>
              <a:t>vars</a:t>
            </a:r>
            <a:r>
              <a:rPr sz="1200" b="1" spc="-1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are</a:t>
            </a:r>
            <a:r>
              <a:rPr sz="1200" b="1" spc="-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Float</a:t>
            </a:r>
            <a:r>
              <a:rPr sz="1200" b="1" spc="-1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data</a:t>
            </a:r>
            <a:r>
              <a:rPr sz="1200" b="1" spc="-10" dirty="0">
                <a:latin typeface="Century Gothic"/>
                <a:cs typeface="Century Gothic"/>
              </a:rPr>
              <a:t> types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124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83081" y="92151"/>
            <a:ext cx="593090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Demo</a:t>
            </a:r>
            <a:r>
              <a:rPr spc="-25" dirty="0">
                <a:solidFill>
                  <a:srgbClr val="00AF50"/>
                </a:solidFill>
              </a:rPr>
              <a:t> 02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0079DB"/>
                </a:solidFill>
              </a:rPr>
              <a:t>KMeans</a:t>
            </a:r>
            <a:r>
              <a:rPr spc="-5" dirty="0">
                <a:solidFill>
                  <a:srgbClr val="0079DB"/>
                </a:solidFill>
              </a:rPr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Compare</a:t>
            </a:r>
            <a:r>
              <a:rPr spc="5" dirty="0"/>
              <a:t> </a:t>
            </a:r>
            <a:r>
              <a:rPr dirty="0"/>
              <a:t>Actual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10" dirty="0"/>
              <a:t>Prediction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03441" y="1196149"/>
            <a:ext cx="8879205" cy="2957195"/>
            <a:chOff x="103441" y="1196149"/>
            <a:chExt cx="8879205" cy="2957195"/>
          </a:xfrm>
        </p:grpSpPr>
        <p:sp>
          <p:nvSpPr>
            <p:cNvPr id="10" name="object 10"/>
            <p:cNvSpPr/>
            <p:nvPr/>
          </p:nvSpPr>
          <p:spPr>
            <a:xfrm>
              <a:off x="108204" y="1200911"/>
              <a:ext cx="8869680" cy="2947670"/>
            </a:xfrm>
            <a:custGeom>
              <a:avLst/>
              <a:gdLst/>
              <a:ahLst/>
              <a:cxnLst/>
              <a:rect l="l" t="t" r="r" b="b"/>
              <a:pathLst>
                <a:path w="8869680" h="2947670">
                  <a:moveTo>
                    <a:pt x="8869680" y="0"/>
                  </a:moveTo>
                  <a:lnTo>
                    <a:pt x="0" y="0"/>
                  </a:lnTo>
                  <a:lnTo>
                    <a:pt x="0" y="2947416"/>
                  </a:lnTo>
                  <a:lnTo>
                    <a:pt x="8869680" y="2947416"/>
                  </a:lnTo>
                  <a:lnTo>
                    <a:pt x="8869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204" y="1200911"/>
              <a:ext cx="8869680" cy="2947670"/>
            </a:xfrm>
            <a:custGeom>
              <a:avLst/>
              <a:gdLst/>
              <a:ahLst/>
              <a:cxnLst/>
              <a:rect l="l" t="t" r="r" b="b"/>
              <a:pathLst>
                <a:path w="8869680" h="2947670">
                  <a:moveTo>
                    <a:pt x="0" y="2947416"/>
                  </a:moveTo>
                  <a:lnTo>
                    <a:pt x="8869680" y="2947416"/>
                  </a:lnTo>
                  <a:lnTo>
                    <a:pt x="8869680" y="0"/>
                  </a:lnTo>
                  <a:lnTo>
                    <a:pt x="0" y="0"/>
                  </a:lnTo>
                  <a:lnTo>
                    <a:pt x="0" y="2947416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4939" y="771887"/>
            <a:ext cx="8695055" cy="195707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600" dirty="0">
                <a:latin typeface="Century Gothic"/>
                <a:cs typeface="Century Gothic"/>
              </a:rPr>
              <a:t>Compare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Actual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Prediction.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Not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bad</a:t>
            </a:r>
            <a:endParaRPr sz="1600">
              <a:latin typeface="Century Gothic"/>
              <a:cs typeface="Century Gothic"/>
            </a:endParaRPr>
          </a:p>
          <a:p>
            <a:pPr marL="44450">
              <a:lnSpc>
                <a:spcPct val="100000"/>
              </a:lnSpc>
              <a:spcBef>
                <a:spcPts val="675"/>
              </a:spcBef>
            </a:pPr>
            <a:r>
              <a:rPr sz="1200" b="1" dirty="0">
                <a:latin typeface="Courier New"/>
                <a:cs typeface="Courier New"/>
              </a:rPr>
              <a:t>val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featureCols</a:t>
            </a:r>
            <a:r>
              <a:rPr sz="1200" b="1" spc="3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df.</a:t>
            </a:r>
            <a:r>
              <a:rPr sz="1200" b="1" dirty="0">
                <a:latin typeface="Courier New"/>
                <a:cs typeface="Courier New"/>
              </a:rPr>
              <a:t>selectExpr(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"cast(label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as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Double)",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"cast(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flavanoids</a:t>
            </a:r>
            <a:r>
              <a:rPr sz="1200" b="1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as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Double)",</a:t>
            </a:r>
            <a:endParaRPr sz="1200">
              <a:latin typeface="Courier New"/>
              <a:cs typeface="Courier New"/>
            </a:endParaRPr>
          </a:p>
          <a:p>
            <a:pPr marL="3984625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"cast(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acid</a:t>
            </a:r>
            <a:r>
              <a:rPr sz="1200" b="1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as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Double)",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"cast(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proline</a:t>
            </a:r>
            <a:r>
              <a:rPr sz="1200" b="1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as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Double)"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44450">
              <a:lnSpc>
                <a:spcPct val="100000"/>
              </a:lnSpc>
            </a:pPr>
            <a:r>
              <a:rPr sz="1200" b="1" spc="-10" dirty="0">
                <a:solidFill>
                  <a:srgbClr val="0079DB"/>
                </a:solidFill>
                <a:latin typeface="Courier New"/>
                <a:cs typeface="Courier New"/>
              </a:rPr>
              <a:t>featureCols.</a:t>
            </a:r>
            <a:r>
              <a:rPr sz="1200" b="1" spc="-10" dirty="0">
                <a:latin typeface="Courier New"/>
                <a:cs typeface="Courier New"/>
              </a:rPr>
              <a:t>take(1)</a:t>
            </a:r>
            <a:endParaRPr sz="1200">
              <a:latin typeface="Courier New"/>
              <a:cs typeface="Courier New"/>
            </a:endParaRPr>
          </a:p>
          <a:p>
            <a:pPr marL="44450" marR="356235">
              <a:lnSpc>
                <a:spcPts val="1330"/>
              </a:lnSpc>
              <a:spcBef>
                <a:spcPts val="1100"/>
              </a:spcBef>
              <a:tabLst>
                <a:tab pos="2068830" algn="l"/>
                <a:tab pos="3816985" algn="l"/>
              </a:tabLst>
            </a:pP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200" b="1" spc="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Put</a:t>
            </a:r>
            <a:r>
              <a:rPr sz="1200" b="1" spc="10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in</a:t>
            </a:r>
            <a:r>
              <a:rPr sz="1200" b="1" spc="10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664D"/>
                </a:solidFill>
                <a:latin typeface="Courier New"/>
                <a:cs typeface="Courier New"/>
              </a:rPr>
              <a:t>LabelPoint</a:t>
            </a: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	( in</a:t>
            </a:r>
            <a:r>
              <a:rPr sz="1200" b="1" spc="10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other</a:t>
            </a:r>
            <a:r>
              <a:rPr sz="1200" b="1" spc="15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664D"/>
                </a:solidFill>
                <a:latin typeface="Courier New"/>
                <a:cs typeface="Courier New"/>
              </a:rPr>
              <a:t>words,</a:t>
            </a: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	Y-var</a:t>
            </a:r>
            <a:r>
              <a:rPr sz="1200" b="1" spc="15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and</a:t>
            </a:r>
            <a:r>
              <a:rPr sz="1200" b="1" spc="20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X-variables</a:t>
            </a:r>
            <a:r>
              <a:rPr sz="1200" b="1" spc="20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must</a:t>
            </a:r>
            <a:r>
              <a:rPr sz="1200" b="1" spc="20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be</a:t>
            </a:r>
            <a:r>
              <a:rPr sz="1200" b="1" spc="15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in</a:t>
            </a:r>
            <a:r>
              <a:rPr sz="1200" b="1" spc="20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an</a:t>
            </a:r>
            <a:r>
              <a:rPr sz="1200" b="1" spc="20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Array</a:t>
            </a:r>
            <a:r>
              <a:rPr sz="1200" b="1" spc="20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664D"/>
                </a:solidFill>
                <a:latin typeface="Courier New"/>
                <a:cs typeface="Courier New"/>
              </a:rPr>
              <a:t>format) </a:t>
            </a:r>
            <a:r>
              <a:rPr sz="1200" b="1" dirty="0">
                <a:latin typeface="Courier New"/>
                <a:cs typeface="Courier New"/>
              </a:rPr>
              <a:t>val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features</a:t>
            </a:r>
            <a:r>
              <a:rPr sz="1200" b="1" spc="3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featureCols.</a:t>
            </a:r>
            <a:r>
              <a:rPr sz="1200" b="1" dirty="0">
                <a:latin typeface="Courier New"/>
                <a:cs typeface="Courier New"/>
              </a:rPr>
              <a:t>rdd.map{case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Row(l:Double,f:Double,a:Double,p:Double)</a:t>
            </a:r>
            <a:r>
              <a:rPr sz="1200" b="1" spc="3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=&gt;</a:t>
            </a:r>
            <a:endParaRPr sz="1200">
              <a:latin typeface="Courier New"/>
              <a:cs typeface="Courier New"/>
            </a:endParaRPr>
          </a:p>
          <a:p>
            <a:pPr marL="958850">
              <a:lnSpc>
                <a:spcPts val="1270"/>
              </a:lnSpc>
            </a:pPr>
            <a:r>
              <a:rPr sz="1200" b="1" spc="-10" dirty="0">
                <a:latin typeface="Courier New"/>
                <a:cs typeface="Courier New"/>
              </a:rPr>
              <a:t>(l,Vectors.dense(f,a,p))}</a:t>
            </a:r>
            <a:endParaRPr sz="1200">
              <a:latin typeface="Courier New"/>
              <a:cs typeface="Courier New"/>
            </a:endParaRPr>
          </a:p>
          <a:p>
            <a:pPr marL="44450">
              <a:lnSpc>
                <a:spcPct val="100000"/>
              </a:lnSpc>
              <a:spcBef>
                <a:spcPts val="925"/>
              </a:spcBef>
            </a:pPr>
            <a:r>
              <a:rPr sz="1200" b="1" spc="-10" dirty="0">
                <a:solidFill>
                  <a:srgbClr val="0079DB"/>
                </a:solidFill>
                <a:latin typeface="Courier New"/>
                <a:cs typeface="Courier New"/>
              </a:rPr>
              <a:t>features.</a:t>
            </a:r>
            <a:r>
              <a:rPr sz="1200" b="1" spc="-10" dirty="0">
                <a:latin typeface="Courier New"/>
                <a:cs typeface="Courier New"/>
              </a:rPr>
              <a:t>take(1)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7248" y="2824683"/>
            <a:ext cx="19570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//</a:t>
            </a:r>
            <a:r>
              <a:rPr sz="1200" b="1" spc="-5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Actual VS. </a:t>
            </a:r>
            <a:r>
              <a:rPr sz="1200" b="1" spc="-10" dirty="0">
                <a:solidFill>
                  <a:srgbClr val="00664D"/>
                </a:solidFill>
                <a:latin typeface="Courier New"/>
                <a:cs typeface="Courier New"/>
              </a:rPr>
              <a:t>Predict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248" y="3008122"/>
            <a:ext cx="5918835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val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33CC"/>
                </a:solidFill>
                <a:latin typeface="Courier New"/>
                <a:cs typeface="Courier New"/>
              </a:rPr>
              <a:t>predictions</a:t>
            </a:r>
            <a:r>
              <a:rPr sz="1200" b="1" spc="3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features.</a:t>
            </a:r>
            <a:r>
              <a:rPr sz="1200" b="1" dirty="0">
                <a:latin typeface="Courier New"/>
                <a:cs typeface="Courier New"/>
              </a:rPr>
              <a:t>map(c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=&gt;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(c._1,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33CC"/>
                </a:solidFill>
                <a:latin typeface="Courier New"/>
                <a:cs typeface="Courier New"/>
              </a:rPr>
              <a:t>model.</a:t>
            </a:r>
            <a:r>
              <a:rPr sz="1200" b="1" spc="-10" dirty="0">
                <a:latin typeface="Courier New"/>
                <a:cs typeface="Courier New"/>
              </a:rPr>
              <a:t>predict(c._2))) </a:t>
            </a:r>
            <a:r>
              <a:rPr sz="1200" b="1" spc="-10" dirty="0">
                <a:solidFill>
                  <a:srgbClr val="3333CC"/>
                </a:solidFill>
                <a:latin typeface="Courier New"/>
                <a:cs typeface="Courier New"/>
              </a:rPr>
              <a:t>predictions</a:t>
            </a:r>
            <a:r>
              <a:rPr sz="1200" b="1" spc="-10" dirty="0">
                <a:latin typeface="Courier New"/>
                <a:cs typeface="Courier New"/>
              </a:rPr>
              <a:t>.collect()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spc="-10" dirty="0">
                <a:solidFill>
                  <a:srgbClr val="00664D"/>
                </a:solidFill>
                <a:latin typeface="Courier New"/>
                <a:cs typeface="Courier New"/>
              </a:rPr>
              <a:t>//Roll-</a:t>
            </a: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up</a:t>
            </a:r>
            <a:r>
              <a:rPr sz="1200" b="1" spc="15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the</a:t>
            </a:r>
            <a:r>
              <a:rPr sz="1200" b="1" spc="30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Actual/Predict</a:t>
            </a:r>
            <a:r>
              <a:rPr sz="1200" b="1" spc="25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and</a:t>
            </a:r>
            <a:r>
              <a:rPr sz="1200" b="1" spc="30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664D"/>
                </a:solidFill>
                <a:latin typeface="Courier New"/>
                <a:cs typeface="Courier New"/>
              </a:rPr>
              <a:t>their</a:t>
            </a:r>
            <a:r>
              <a:rPr sz="1200" b="1" spc="30" dirty="0">
                <a:solidFill>
                  <a:srgbClr val="00664D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664D"/>
                </a:solidFill>
                <a:latin typeface="Courier New"/>
                <a:cs typeface="Courier New"/>
              </a:rPr>
              <a:t>counts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val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33CC"/>
                </a:solidFill>
                <a:latin typeface="Courier New"/>
                <a:cs typeface="Courier New"/>
              </a:rPr>
              <a:t>counts</a:t>
            </a:r>
            <a:r>
              <a:rPr sz="1200" b="1" spc="1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33CC"/>
                </a:solidFill>
                <a:latin typeface="Courier New"/>
                <a:cs typeface="Courier New"/>
              </a:rPr>
              <a:t>predictions</a:t>
            </a:r>
            <a:r>
              <a:rPr sz="1200" b="1" dirty="0">
                <a:latin typeface="Courier New"/>
                <a:cs typeface="Courier New"/>
              </a:rPr>
              <a:t>.map(c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=&gt;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(c,1)).reduceByKey(_+_)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3333CC"/>
                </a:solidFill>
                <a:latin typeface="Courier New"/>
                <a:cs typeface="Courier New"/>
              </a:rPr>
              <a:t>counts.</a:t>
            </a:r>
            <a:r>
              <a:rPr sz="1200" b="1" spc="-10" dirty="0">
                <a:latin typeface="Courier New"/>
                <a:cs typeface="Courier New"/>
              </a:rPr>
              <a:t>collect()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80631" y="2761488"/>
            <a:ext cx="718185" cy="277495"/>
          </a:xfrm>
          <a:custGeom>
            <a:avLst/>
            <a:gdLst/>
            <a:ahLst/>
            <a:cxnLst/>
            <a:rect l="l" t="t" r="r" b="b"/>
            <a:pathLst>
              <a:path w="718184" h="277494">
                <a:moveTo>
                  <a:pt x="0" y="277368"/>
                </a:moveTo>
                <a:lnTo>
                  <a:pt x="717803" y="277368"/>
                </a:lnTo>
                <a:lnTo>
                  <a:pt x="717803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80631" y="2761488"/>
            <a:ext cx="718185" cy="2774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318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40"/>
              </a:spcBef>
            </a:pPr>
            <a:r>
              <a:rPr sz="1200" b="1" spc="-10" dirty="0">
                <a:latin typeface="Century Gothic"/>
                <a:cs typeface="Century Gothic"/>
              </a:rPr>
              <a:t>Actual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17892" y="2761488"/>
            <a:ext cx="718185" cy="277495"/>
          </a:xfrm>
          <a:custGeom>
            <a:avLst/>
            <a:gdLst/>
            <a:ahLst/>
            <a:cxnLst/>
            <a:rect l="l" t="t" r="r" b="b"/>
            <a:pathLst>
              <a:path w="718184" h="277494">
                <a:moveTo>
                  <a:pt x="0" y="277368"/>
                </a:moveTo>
                <a:lnTo>
                  <a:pt x="717803" y="277368"/>
                </a:lnTo>
                <a:lnTo>
                  <a:pt x="717803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17892" y="2761488"/>
            <a:ext cx="718185" cy="2774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40"/>
              </a:spcBef>
            </a:pPr>
            <a:r>
              <a:rPr sz="1200" b="1" spc="-10" dirty="0">
                <a:latin typeface="Century Gothic"/>
                <a:cs typeface="Century Gothic"/>
              </a:rPr>
              <a:t>Predict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33994" y="1554035"/>
            <a:ext cx="7067550" cy="2944495"/>
            <a:chOff x="1733994" y="1554035"/>
            <a:chExt cx="7067550" cy="294449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676" y="1563623"/>
              <a:ext cx="5553456" cy="26974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974977" y="1558797"/>
              <a:ext cx="5563235" cy="279400"/>
            </a:xfrm>
            <a:custGeom>
              <a:avLst/>
              <a:gdLst/>
              <a:ahLst/>
              <a:cxnLst/>
              <a:rect l="l" t="t" r="r" b="b"/>
              <a:pathLst>
                <a:path w="5563234" h="279400">
                  <a:moveTo>
                    <a:pt x="0" y="279273"/>
                  </a:moveTo>
                  <a:lnTo>
                    <a:pt x="5562981" y="279273"/>
                  </a:lnTo>
                  <a:lnTo>
                    <a:pt x="5562981" y="0"/>
                  </a:lnTo>
                  <a:lnTo>
                    <a:pt x="0" y="0"/>
                  </a:lnTo>
                  <a:lnTo>
                    <a:pt x="0" y="27927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0136" y="2481072"/>
              <a:ext cx="5554979" cy="2819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845437" y="2476245"/>
              <a:ext cx="5564505" cy="291465"/>
            </a:xfrm>
            <a:custGeom>
              <a:avLst/>
              <a:gdLst/>
              <a:ahLst/>
              <a:cxnLst/>
              <a:rect l="l" t="t" r="r" b="b"/>
              <a:pathLst>
                <a:path w="5564505" h="291464">
                  <a:moveTo>
                    <a:pt x="0" y="291464"/>
                  </a:moveTo>
                  <a:lnTo>
                    <a:pt x="5564505" y="291464"/>
                  </a:lnTo>
                  <a:lnTo>
                    <a:pt x="5564505" y="0"/>
                  </a:lnTo>
                  <a:lnTo>
                    <a:pt x="0" y="0"/>
                  </a:lnTo>
                  <a:lnTo>
                    <a:pt x="0" y="291464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0488" y="3022091"/>
              <a:ext cx="2601467" cy="90220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85661" y="3017329"/>
              <a:ext cx="2611120" cy="911860"/>
            </a:xfrm>
            <a:custGeom>
              <a:avLst/>
              <a:gdLst/>
              <a:ahLst/>
              <a:cxnLst/>
              <a:rect l="l" t="t" r="r" b="b"/>
              <a:pathLst>
                <a:path w="2611120" h="911860">
                  <a:moveTo>
                    <a:pt x="0" y="911733"/>
                  </a:moveTo>
                  <a:lnTo>
                    <a:pt x="2610992" y="911733"/>
                  </a:lnTo>
                  <a:lnTo>
                    <a:pt x="2610992" y="0"/>
                  </a:lnTo>
                  <a:lnTo>
                    <a:pt x="0" y="0"/>
                  </a:lnTo>
                  <a:lnTo>
                    <a:pt x="0" y="91173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3456" y="4117847"/>
              <a:ext cx="5294376" cy="36118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38757" y="4113085"/>
              <a:ext cx="5304155" cy="370840"/>
            </a:xfrm>
            <a:custGeom>
              <a:avLst/>
              <a:gdLst/>
              <a:ahLst/>
              <a:cxnLst/>
              <a:rect l="l" t="t" r="r" b="b"/>
              <a:pathLst>
                <a:path w="5304155" h="370839">
                  <a:moveTo>
                    <a:pt x="0" y="370712"/>
                  </a:moveTo>
                  <a:lnTo>
                    <a:pt x="5303901" y="370712"/>
                  </a:lnTo>
                  <a:lnTo>
                    <a:pt x="5303901" y="0"/>
                  </a:lnTo>
                  <a:lnTo>
                    <a:pt x="0" y="0"/>
                  </a:lnTo>
                  <a:lnTo>
                    <a:pt x="0" y="370712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76550" y="4478274"/>
              <a:ext cx="831215" cy="2540"/>
            </a:xfrm>
            <a:custGeom>
              <a:avLst/>
              <a:gdLst/>
              <a:ahLst/>
              <a:cxnLst/>
              <a:rect l="l" t="t" r="r" b="b"/>
              <a:pathLst>
                <a:path w="831214" h="2539">
                  <a:moveTo>
                    <a:pt x="0" y="0"/>
                  </a:moveTo>
                  <a:lnTo>
                    <a:pt x="830834" y="2489"/>
                  </a:lnTo>
                </a:path>
              </a:pathLst>
            </a:custGeom>
            <a:ln w="349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474073" y="4310398"/>
            <a:ext cx="212725" cy="51054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10" dirty="0">
                <a:latin typeface="Century Gothic"/>
                <a:cs typeface="Century Gothic"/>
              </a:rPr>
              <a:t>Actual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899979" y="3989451"/>
            <a:ext cx="4711065" cy="1121410"/>
            <a:chOff x="3899979" y="3989451"/>
            <a:chExt cx="4711065" cy="1121410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20583" y="3998976"/>
              <a:ext cx="880872" cy="110185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715757" y="3994213"/>
              <a:ext cx="890905" cy="1111885"/>
            </a:xfrm>
            <a:custGeom>
              <a:avLst/>
              <a:gdLst/>
              <a:ahLst/>
              <a:cxnLst/>
              <a:rect l="l" t="t" r="r" b="b"/>
              <a:pathLst>
                <a:path w="890904" h="1111885">
                  <a:moveTo>
                    <a:pt x="0" y="1111377"/>
                  </a:moveTo>
                  <a:lnTo>
                    <a:pt x="890397" y="1111377"/>
                  </a:lnTo>
                  <a:lnTo>
                    <a:pt x="890397" y="0"/>
                  </a:lnTo>
                  <a:lnTo>
                    <a:pt x="0" y="0"/>
                  </a:lnTo>
                  <a:lnTo>
                    <a:pt x="0" y="111137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17441" y="4467606"/>
              <a:ext cx="1870710" cy="10160"/>
            </a:xfrm>
            <a:custGeom>
              <a:avLst/>
              <a:gdLst/>
              <a:ahLst/>
              <a:cxnLst/>
              <a:rect l="l" t="t" r="r" b="b"/>
              <a:pathLst>
                <a:path w="1870710" h="10160">
                  <a:moveTo>
                    <a:pt x="0" y="0"/>
                  </a:moveTo>
                  <a:lnTo>
                    <a:pt x="830834" y="2489"/>
                  </a:lnTo>
                </a:path>
                <a:path w="1870710" h="10160">
                  <a:moveTo>
                    <a:pt x="1039368" y="7620"/>
                  </a:moveTo>
                  <a:lnTo>
                    <a:pt x="1870202" y="10109"/>
                  </a:lnTo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574035" y="4748784"/>
            <a:ext cx="3973195" cy="2762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340"/>
              </a:spcBef>
              <a:tabLst>
                <a:tab pos="1499235" algn="l"/>
                <a:tab pos="2906395" algn="l"/>
              </a:tabLst>
            </a:pPr>
            <a:r>
              <a:rPr sz="1200" b="1" dirty="0">
                <a:latin typeface="Century Gothic"/>
                <a:cs typeface="Century Gothic"/>
              </a:rPr>
              <a:t>0:</a:t>
            </a:r>
            <a:r>
              <a:rPr sz="1200" b="1" spc="-1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46/59 =</a:t>
            </a:r>
            <a:r>
              <a:rPr sz="1200" b="1" spc="5" dirty="0">
                <a:latin typeface="Century Gothic"/>
                <a:cs typeface="Century Gothic"/>
              </a:rPr>
              <a:t> </a:t>
            </a:r>
            <a:r>
              <a:rPr sz="1200" b="1" spc="-25" dirty="0">
                <a:latin typeface="Century Gothic"/>
                <a:cs typeface="Century Gothic"/>
              </a:rPr>
              <a:t>78%</a:t>
            </a:r>
            <a:r>
              <a:rPr sz="1200" b="1" dirty="0">
                <a:latin typeface="Century Gothic"/>
                <a:cs typeface="Century Gothic"/>
              </a:rPr>
              <a:t>	1:</a:t>
            </a:r>
            <a:r>
              <a:rPr sz="1200" b="1" spc="-1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50/71 =</a:t>
            </a:r>
            <a:r>
              <a:rPr sz="1200" b="1" spc="5" dirty="0">
                <a:latin typeface="Century Gothic"/>
                <a:cs typeface="Century Gothic"/>
              </a:rPr>
              <a:t> </a:t>
            </a:r>
            <a:r>
              <a:rPr sz="1200" b="1" spc="-25" dirty="0">
                <a:latin typeface="Century Gothic"/>
                <a:cs typeface="Century Gothic"/>
              </a:rPr>
              <a:t>70%</a:t>
            </a:r>
            <a:r>
              <a:rPr sz="1200" b="1" dirty="0">
                <a:latin typeface="Century Gothic"/>
                <a:cs typeface="Century Gothic"/>
              </a:rPr>
              <a:t>	2:</a:t>
            </a:r>
            <a:r>
              <a:rPr sz="1200" b="1" spc="-1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29/48 </a:t>
            </a:r>
            <a:r>
              <a:rPr sz="1200" b="1" spc="-25" dirty="0">
                <a:latin typeface="Century Gothic"/>
                <a:cs typeface="Century Gothic"/>
              </a:rPr>
              <a:t>60%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8630" y="4721453"/>
            <a:ext cx="2252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Prediction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%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correct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60792" y="0"/>
            <a:ext cx="1102360" cy="477520"/>
            <a:chOff x="7860792" y="0"/>
            <a:chExt cx="1102360" cy="477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5008" y="228600"/>
              <a:ext cx="854963" cy="1615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739631" y="608533"/>
            <a:ext cx="19939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F3753E"/>
                </a:solidFill>
                <a:latin typeface="Arial"/>
                <a:cs typeface="Arial"/>
              </a:rPr>
              <a:t>125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126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dirty="0"/>
              <a:t>Classification Functions </a:t>
            </a:r>
            <a:r>
              <a:rPr spc="-10" dirty="0"/>
              <a:t>(Supervised)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740" y="1091946"/>
            <a:ext cx="810133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7907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entury Gothic"/>
                <a:cs typeface="Century Gothic"/>
              </a:rPr>
              <a:t>Classification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aims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divide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items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into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categories.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most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common </a:t>
            </a:r>
            <a:r>
              <a:rPr sz="1800" dirty="0">
                <a:latin typeface="Century Gothic"/>
                <a:cs typeface="Century Gothic"/>
              </a:rPr>
              <a:t>classification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type is</a:t>
            </a:r>
            <a:r>
              <a:rPr sz="1800" spc="-65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binary</a:t>
            </a:r>
            <a:r>
              <a:rPr sz="1800" spc="-4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classification,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where</a:t>
            </a:r>
            <a:r>
              <a:rPr sz="1800" spc="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there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are</a:t>
            </a:r>
            <a:r>
              <a:rPr sz="1800" spc="-25" dirty="0">
                <a:latin typeface="Century Gothic"/>
                <a:cs typeface="Century Gothic"/>
              </a:rPr>
              <a:t> two </a:t>
            </a:r>
            <a:r>
              <a:rPr sz="1800" dirty="0">
                <a:latin typeface="Century Gothic"/>
                <a:cs typeface="Century Gothic"/>
              </a:rPr>
              <a:t>categories, usually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named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positive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negative. If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there</a:t>
            </a:r>
            <a:r>
              <a:rPr sz="1800" spc="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are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more </a:t>
            </a:r>
            <a:r>
              <a:rPr sz="1800" dirty="0">
                <a:latin typeface="Century Gothic"/>
                <a:cs typeface="Century Gothic"/>
              </a:rPr>
              <a:t>than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two</a:t>
            </a:r>
            <a:r>
              <a:rPr sz="1800" spc="5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categories,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it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is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called</a:t>
            </a:r>
            <a:r>
              <a:rPr sz="1800" spc="-60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multi-class</a:t>
            </a:r>
            <a:r>
              <a:rPr sz="1800" spc="-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classification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75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entury Gothic"/>
                <a:cs typeface="Century Gothic"/>
              </a:rPr>
              <a:t>Linear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SVMs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supports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only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binary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classification,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while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Logistic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regression</a:t>
            </a:r>
            <a:endParaRPr sz="1800">
              <a:latin typeface="Century Gothic"/>
              <a:cs typeface="Century Gothic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entury Gothic"/>
                <a:cs typeface="Century Gothic"/>
              </a:rPr>
              <a:t>supports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both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binary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multi-</a:t>
            </a:r>
            <a:r>
              <a:rPr sz="1800" dirty="0">
                <a:latin typeface="Century Gothic"/>
                <a:cs typeface="Century Gothic"/>
              </a:rPr>
              <a:t>class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classification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problems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entury Gothic"/>
                <a:cs typeface="Century Gothic"/>
              </a:rPr>
              <a:t>We'll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be</a:t>
            </a:r>
            <a:r>
              <a:rPr sz="1800" spc="-10" dirty="0">
                <a:latin typeface="Century Gothic"/>
                <a:cs typeface="Century Gothic"/>
              </a:rPr>
              <a:t> demonstrating: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─</a:t>
            </a:r>
            <a:r>
              <a:rPr sz="1800" spc="47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Logistical</a:t>
            </a:r>
            <a:r>
              <a:rPr sz="1800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Regression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─</a:t>
            </a:r>
            <a:r>
              <a:rPr sz="1800" spc="4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Support</a:t>
            </a:r>
            <a:r>
              <a:rPr sz="1800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Vector</a:t>
            </a:r>
            <a:r>
              <a:rPr sz="1800" spc="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Machines</a:t>
            </a:r>
            <a:r>
              <a:rPr sz="1800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(SVM)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─</a:t>
            </a:r>
            <a:r>
              <a:rPr sz="1800" spc="47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NaiveBayes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─</a:t>
            </a:r>
            <a:r>
              <a:rPr sz="1800" spc="47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Decision</a:t>
            </a:r>
            <a:r>
              <a:rPr sz="1800" spc="-4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Trees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127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677545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79DB"/>
                </a:solidFill>
              </a:rPr>
              <a:t>Logistic</a:t>
            </a:r>
            <a:r>
              <a:rPr spc="-40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0079DB"/>
                </a:solidFill>
              </a:rPr>
              <a:t>Regression</a:t>
            </a:r>
            <a:r>
              <a:rPr dirty="0"/>
              <a:t>,</a:t>
            </a:r>
            <a:r>
              <a:rPr spc="-50" dirty="0"/>
              <a:t> </a:t>
            </a:r>
            <a:r>
              <a:rPr dirty="0">
                <a:solidFill>
                  <a:srgbClr val="0079DB"/>
                </a:solidFill>
              </a:rPr>
              <a:t>Support</a:t>
            </a:r>
            <a:r>
              <a:rPr spc="-25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0079DB"/>
                </a:solidFill>
              </a:rPr>
              <a:t>Vector</a:t>
            </a:r>
            <a:r>
              <a:rPr spc="-35" dirty="0">
                <a:solidFill>
                  <a:srgbClr val="0079DB"/>
                </a:solidFill>
              </a:rPr>
              <a:t> </a:t>
            </a:r>
            <a:r>
              <a:rPr spc="-10" dirty="0">
                <a:solidFill>
                  <a:srgbClr val="0079DB"/>
                </a:solidFill>
              </a:rPr>
              <a:t>Machines</a:t>
            </a:r>
            <a:r>
              <a:rPr spc="-10" dirty="0"/>
              <a:t>,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0079DB"/>
                </a:solidFill>
              </a:rPr>
              <a:t>NaïveBayes</a:t>
            </a:r>
            <a:r>
              <a:rPr dirty="0"/>
              <a:t>,</a:t>
            </a:r>
            <a:r>
              <a:rPr spc="-25" dirty="0"/>
              <a:t> </a:t>
            </a:r>
            <a:r>
              <a:rPr dirty="0"/>
              <a:t>and </a:t>
            </a:r>
            <a:r>
              <a:rPr dirty="0">
                <a:solidFill>
                  <a:srgbClr val="0079DB"/>
                </a:solidFill>
              </a:rPr>
              <a:t>Decision</a:t>
            </a:r>
            <a:r>
              <a:rPr spc="-30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0079DB"/>
                </a:solidFill>
              </a:rPr>
              <a:t>Tree</a:t>
            </a:r>
            <a:r>
              <a:rPr spc="10" dirty="0">
                <a:solidFill>
                  <a:srgbClr val="0079DB"/>
                </a:solidFill>
              </a:rPr>
              <a:t> </a:t>
            </a:r>
            <a:r>
              <a:rPr spc="-10" dirty="0"/>
              <a:t>(Supervised)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" y="811529"/>
            <a:ext cx="861250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will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now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be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classifying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based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on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four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MLlib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(Logistic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Regress,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Support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Vector </a:t>
            </a:r>
            <a:r>
              <a:rPr sz="1600" dirty="0">
                <a:latin typeface="Century Gothic"/>
                <a:cs typeface="Century Gothic"/>
              </a:rPr>
              <a:t>Machines,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NaiveBayes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Decision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Trees)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entury Gothic"/>
                <a:cs typeface="Century Gothic"/>
              </a:rPr>
              <a:t>Here's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data.</a:t>
            </a:r>
            <a:r>
              <a:rPr sz="1600" spc="30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These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are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web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pages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(URL)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their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attributes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81010" y="1913699"/>
            <a:ext cx="6182360" cy="1473200"/>
            <a:chOff x="1481010" y="1913699"/>
            <a:chExt cx="6182360" cy="14732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0471" y="1923287"/>
              <a:ext cx="6163056" cy="14538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85772" y="1918461"/>
              <a:ext cx="6172835" cy="1463675"/>
            </a:xfrm>
            <a:custGeom>
              <a:avLst/>
              <a:gdLst/>
              <a:ahLst/>
              <a:cxnLst/>
              <a:rect l="l" t="t" r="r" b="b"/>
              <a:pathLst>
                <a:path w="6172834" h="1463675">
                  <a:moveTo>
                    <a:pt x="0" y="1463420"/>
                  </a:moveTo>
                  <a:lnTo>
                    <a:pt x="6172581" y="1463420"/>
                  </a:lnTo>
                  <a:lnTo>
                    <a:pt x="6172581" y="0"/>
                  </a:lnTo>
                  <a:lnTo>
                    <a:pt x="0" y="0"/>
                  </a:lnTo>
                  <a:lnTo>
                    <a:pt x="0" y="1463420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2223" y="3457954"/>
            <a:ext cx="5559552" cy="1588008"/>
          </a:xfrm>
          <a:prstGeom prst="rect">
            <a:avLst/>
          </a:prstGeom>
        </p:spPr>
      </p:pic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2679" y="3448429"/>
          <a:ext cx="7381240" cy="159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3B3B3A"/>
                      </a:solidFill>
                      <a:prstDash val="solid"/>
                    </a:lnR>
                    <a:lnB w="9525">
                      <a:solidFill>
                        <a:srgbClr val="3B3B3A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A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3B3B3A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u="sng" dirty="0">
                          <a:solidFill>
                            <a:srgbClr val="3B3B3A"/>
                          </a:solidFill>
                          <a:uFill>
                            <a:solidFill>
                              <a:srgbClr val="3B3B3A"/>
                            </a:solidFill>
                          </a:uFill>
                          <a:latin typeface="Century Gothic"/>
                          <a:cs typeface="Century Gothic"/>
                        </a:rPr>
                        <a:t>26</a:t>
                      </a:r>
                      <a:r>
                        <a:rPr sz="1600" u="sng" spc="-30" dirty="0">
                          <a:solidFill>
                            <a:srgbClr val="3B3B3A"/>
                          </a:solidFill>
                          <a:uFill>
                            <a:solidFill>
                              <a:srgbClr val="3B3B3A"/>
                            </a:solidFill>
                          </a:u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u="sng" spc="-10" dirty="0">
                          <a:solidFill>
                            <a:srgbClr val="3B3B3A"/>
                          </a:solidFill>
                          <a:uFill>
                            <a:solidFill>
                              <a:srgbClr val="3B3B3A"/>
                            </a:solidFill>
                          </a:uFill>
                          <a:latin typeface="Century Gothic"/>
                          <a:cs typeface="Century Gothic"/>
                        </a:rPr>
                        <a:t>columns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0-</a:t>
                      </a:r>
                      <a:r>
                        <a:rPr sz="160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25</a:t>
                      </a:r>
                      <a:r>
                        <a:rPr sz="1600" spc="-5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2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X-</a:t>
                      </a:r>
                      <a:r>
                        <a:rPr sz="1600" spc="-1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variables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26</a:t>
                      </a:r>
                      <a:r>
                        <a:rPr sz="1600" spc="-2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–</a:t>
                      </a:r>
                      <a:r>
                        <a:rPr sz="1600" spc="-15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1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Y-</a:t>
                      </a:r>
                      <a:r>
                        <a:rPr sz="160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var</a:t>
                      </a:r>
                      <a:r>
                        <a:rPr sz="1600" spc="-2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1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(Labe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9525">
                      <a:solidFill>
                        <a:srgbClr val="3B3B3A"/>
                      </a:solidFill>
                      <a:prstDash val="solid"/>
                    </a:lnL>
                    <a:lnR w="9525">
                      <a:solidFill>
                        <a:srgbClr val="3B3B3A"/>
                      </a:solidFill>
                      <a:prstDash val="solid"/>
                    </a:lnR>
                    <a:lnT w="9525">
                      <a:solidFill>
                        <a:srgbClr val="3B3B3A"/>
                      </a:solidFill>
                      <a:prstDash val="solid"/>
                    </a:lnT>
                    <a:lnB w="9525">
                      <a:solidFill>
                        <a:srgbClr val="3B3B3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spc="-25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l)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A"/>
                      </a:solidFill>
                      <a:prstDash val="solid"/>
                    </a:lnL>
                    <a:lnR w="9525">
                      <a:solidFill>
                        <a:srgbClr val="3B3B3A"/>
                      </a:solidFill>
                      <a:prstDash val="solid"/>
                    </a:lnR>
                    <a:lnB w="9525">
                      <a:solidFill>
                        <a:srgbClr val="3B3B3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A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3B3B3A"/>
                      </a:solidFill>
                      <a:prstDash val="solid"/>
                    </a:lnR>
                    <a:lnT w="9525">
                      <a:solidFill>
                        <a:srgbClr val="3B3B3A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A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9525" cap="flat" cmpd="sng" algn="ctr">
                      <a:solidFill>
                        <a:srgbClr val="3B3B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3B3B3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797051" y="1571244"/>
            <a:ext cx="7557770" cy="307975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entury Gothic"/>
                <a:cs typeface="Century Gothic"/>
              </a:rPr>
              <a:t>Goal: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Predict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which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web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pages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will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persistently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popular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(evergreen)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or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passing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spc="-25" dirty="0">
                <a:latin typeface="Century Gothic"/>
                <a:cs typeface="Century Gothic"/>
              </a:rPr>
              <a:t>fad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04176" y="3806952"/>
            <a:ext cx="1577340" cy="830580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600" u="sng" spc="-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Label</a:t>
            </a:r>
            <a:endParaRPr sz="1600">
              <a:latin typeface="Century Gothic"/>
              <a:cs typeface="Century Gothic"/>
            </a:endParaRPr>
          </a:p>
          <a:p>
            <a:pPr marL="92075">
              <a:lnSpc>
                <a:spcPct val="100000"/>
              </a:lnSpc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1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=</a:t>
            </a:r>
            <a:r>
              <a:rPr sz="16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Evergreen</a:t>
            </a:r>
            <a:endParaRPr sz="1600">
              <a:latin typeface="Century Gothic"/>
              <a:cs typeface="Century Gothic"/>
            </a:endParaRPr>
          </a:p>
          <a:p>
            <a:pPr marL="92075">
              <a:lnSpc>
                <a:spcPct val="100000"/>
              </a:lnSpc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0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=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Fad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128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03</a:t>
            </a:r>
            <a:r>
              <a:rPr spc="1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(Using</a:t>
            </a:r>
            <a:r>
              <a:rPr spc="-1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MLLIB</a:t>
            </a:r>
            <a:r>
              <a:rPr spc="-2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–</a:t>
            </a:r>
            <a:r>
              <a:rPr spc="-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RDD</a:t>
            </a:r>
            <a:r>
              <a:rPr spc="-20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example)</a:t>
            </a:r>
          </a:p>
          <a:p>
            <a:pPr marL="30480">
              <a:lnSpc>
                <a:spcPts val="2810"/>
              </a:lnSpc>
            </a:pPr>
            <a:r>
              <a:rPr dirty="0">
                <a:solidFill>
                  <a:srgbClr val="0079DB"/>
                </a:solidFill>
              </a:rPr>
              <a:t>Linear</a:t>
            </a:r>
            <a:r>
              <a:rPr spc="-30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0079DB"/>
                </a:solidFill>
              </a:rPr>
              <a:t>Regression</a:t>
            </a:r>
            <a:r>
              <a:rPr spc="-25" dirty="0">
                <a:solidFill>
                  <a:srgbClr val="0079DB"/>
                </a:solidFill>
              </a:rPr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10" dirty="0"/>
              <a:t>Concepts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7428" y="2499358"/>
            <a:ext cx="4244339" cy="25222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1140" y="1057097"/>
            <a:ext cx="8771255" cy="3607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In</a:t>
            </a:r>
            <a:r>
              <a:rPr sz="1800" spc="-5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this</a:t>
            </a:r>
            <a:r>
              <a:rPr sz="1800" spc="-4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technique,</a:t>
            </a:r>
            <a:r>
              <a:rPr sz="1800" spc="-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dependent</a:t>
            </a:r>
            <a:r>
              <a:rPr sz="1800" spc="-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variable</a:t>
            </a:r>
            <a:r>
              <a:rPr sz="1800" spc="-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is</a:t>
            </a:r>
            <a:r>
              <a:rPr sz="1800" spc="-4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continuous,</a:t>
            </a:r>
            <a:r>
              <a:rPr sz="1800" spc="-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independent variable(s)</a:t>
            </a:r>
            <a:r>
              <a:rPr sz="1800" spc="-3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Arial"/>
                <a:cs typeface="Arial"/>
              </a:rPr>
              <a:t>can</a:t>
            </a:r>
            <a:endParaRPr sz="1800">
              <a:latin typeface="Arial"/>
              <a:cs typeface="Arial"/>
            </a:endParaRPr>
          </a:p>
          <a:p>
            <a:pPr marL="299085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be</a:t>
            </a:r>
            <a:r>
              <a:rPr sz="1800" spc="-3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Arial"/>
                <a:cs typeface="Arial"/>
                <a:hlinkClick r:id="rId3"/>
              </a:rPr>
              <a:t>continuous</a:t>
            </a:r>
            <a:r>
              <a:rPr sz="1800" u="sng" spc="5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u="sng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Arial"/>
                <a:cs typeface="Arial"/>
                <a:hlinkClick r:id="rId3"/>
              </a:rPr>
              <a:t>or</a:t>
            </a:r>
            <a:r>
              <a:rPr sz="1800" u="sng" spc="-20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u="sng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Arial"/>
                <a:cs typeface="Arial"/>
                <a:hlinkClick r:id="rId3"/>
              </a:rPr>
              <a:t>discrete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,</a:t>
            </a:r>
            <a:r>
              <a:rPr sz="1800" spc="-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nature</a:t>
            </a:r>
            <a:r>
              <a:rPr sz="1800" spc="-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regression</a:t>
            </a:r>
            <a:r>
              <a:rPr sz="1800" spc="-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line</a:t>
            </a:r>
            <a:r>
              <a:rPr sz="1800" spc="-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Arial"/>
                <a:cs typeface="Arial"/>
              </a:rPr>
              <a:t>linear</a:t>
            </a:r>
            <a:endParaRPr sz="1800">
              <a:latin typeface="Arial"/>
              <a:cs typeface="Arial"/>
            </a:endParaRPr>
          </a:p>
          <a:p>
            <a:pPr marL="299085" marR="93980" indent="-287020" algn="just">
              <a:lnSpc>
                <a:spcPct val="100000"/>
              </a:lnSpc>
              <a:spcBef>
                <a:spcPts val="960"/>
              </a:spcBef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Linear</a:t>
            </a:r>
            <a:r>
              <a:rPr sz="1800" spc="-3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Regression</a:t>
            </a:r>
            <a:r>
              <a:rPr sz="1800" spc="-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establishes</a:t>
            </a:r>
            <a:r>
              <a:rPr sz="1800" spc="-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a</a:t>
            </a:r>
            <a:r>
              <a:rPr sz="1800" spc="-5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relationship</a:t>
            </a:r>
            <a:r>
              <a:rPr sz="1800" spc="-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between</a:t>
            </a:r>
            <a:r>
              <a:rPr sz="1800" spc="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"/>
                <a:cs typeface="Arial"/>
              </a:rPr>
              <a:t>dependent</a:t>
            </a:r>
            <a:r>
              <a:rPr sz="1800" b="1" spc="-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"/>
                <a:cs typeface="Arial"/>
              </a:rPr>
              <a:t>variable</a:t>
            </a:r>
            <a:r>
              <a:rPr sz="1800" b="1" spc="-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"/>
                <a:cs typeface="Arial"/>
              </a:rPr>
              <a:t>(Y)</a:t>
            </a:r>
            <a:r>
              <a:rPr sz="1800" b="1" spc="-3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one</a:t>
            </a:r>
            <a:r>
              <a:rPr sz="1800" spc="-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more</a:t>
            </a:r>
            <a:r>
              <a:rPr sz="1800" spc="-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"/>
                <a:cs typeface="Arial"/>
              </a:rPr>
              <a:t>independent</a:t>
            </a:r>
            <a:r>
              <a:rPr sz="1800" b="1" spc="-3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"/>
                <a:cs typeface="Arial"/>
              </a:rPr>
              <a:t>variables</a:t>
            </a:r>
            <a:r>
              <a:rPr sz="1800" b="1" spc="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"/>
                <a:cs typeface="Arial"/>
              </a:rPr>
              <a:t>(X)</a:t>
            </a:r>
            <a:r>
              <a:rPr sz="1800" b="1" spc="-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using</a:t>
            </a:r>
            <a:r>
              <a:rPr sz="1800" spc="-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"/>
                <a:cs typeface="Arial"/>
              </a:rPr>
              <a:t>best</a:t>
            </a:r>
            <a:r>
              <a:rPr sz="1800" b="1" spc="-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"/>
                <a:cs typeface="Arial"/>
              </a:rPr>
              <a:t>fit</a:t>
            </a:r>
            <a:r>
              <a:rPr sz="1800" b="1" spc="-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"/>
                <a:cs typeface="Arial"/>
              </a:rPr>
              <a:t>straight</a:t>
            </a:r>
            <a:r>
              <a:rPr sz="1800" b="1" spc="-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"/>
                <a:cs typeface="Arial"/>
              </a:rPr>
              <a:t>line</a:t>
            </a:r>
            <a:r>
              <a:rPr sz="1800" b="1" spc="-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(also</a:t>
            </a:r>
            <a:r>
              <a:rPr sz="1800" spc="-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Arial"/>
                <a:cs typeface="Arial"/>
              </a:rPr>
              <a:t>known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as</a:t>
            </a:r>
            <a:r>
              <a:rPr sz="1800" spc="-3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regression </a:t>
            </a:r>
            <a:r>
              <a:rPr sz="1800" spc="-20" dirty="0">
                <a:solidFill>
                  <a:srgbClr val="3B3B3A"/>
                </a:solidFill>
                <a:latin typeface="Arial"/>
                <a:cs typeface="Arial"/>
              </a:rPr>
              <a:t>line)</a:t>
            </a:r>
            <a:endParaRPr sz="1800">
              <a:latin typeface="Arial"/>
              <a:cs typeface="Arial"/>
            </a:endParaRPr>
          </a:p>
          <a:p>
            <a:pPr marL="302895" indent="-287020">
              <a:lnSpc>
                <a:spcPct val="100000"/>
              </a:lnSpc>
              <a:spcBef>
                <a:spcPts val="1310"/>
              </a:spcBef>
              <a:buFont typeface="Arial"/>
              <a:buChar char="•"/>
              <a:tabLst>
                <a:tab pos="302895" algn="l"/>
                <a:tab pos="30353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represented</a:t>
            </a:r>
            <a:r>
              <a:rPr sz="1800" spc="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an</a:t>
            </a:r>
            <a:endParaRPr sz="1800">
              <a:latin typeface="Century Gothic"/>
              <a:cs typeface="Century Gothic"/>
            </a:endParaRPr>
          </a:p>
          <a:p>
            <a:pPr marL="302895" marR="47675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equation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Y=a+b*X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+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e, where</a:t>
            </a:r>
            <a:r>
              <a:rPr sz="1800" spc="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is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intercept,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slope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endParaRPr sz="1800">
              <a:latin typeface="Century Gothic"/>
              <a:cs typeface="Century Gothic"/>
            </a:endParaRPr>
          </a:p>
          <a:p>
            <a:pPr marL="302895" marR="4648200">
              <a:lnSpc>
                <a:spcPct val="100000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line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error term.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This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equation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used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predict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 value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target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variable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based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given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predictor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variable(s)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111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08b</a:t>
            </a:r>
          </a:p>
          <a:p>
            <a:pPr marL="30480">
              <a:lnSpc>
                <a:spcPts val="2810"/>
              </a:lnSpc>
            </a:pPr>
            <a:r>
              <a:rPr dirty="0"/>
              <a:t>View</a:t>
            </a:r>
            <a:r>
              <a:rPr spc="-40" dirty="0"/>
              <a:t> </a:t>
            </a:r>
            <a:r>
              <a:rPr dirty="0"/>
              <a:t>Statistical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219075" y="1020635"/>
            <a:ext cx="4277360" cy="1755139"/>
            <a:chOff x="219075" y="1020635"/>
            <a:chExt cx="4277360" cy="1755139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1030223"/>
              <a:ext cx="4258056" cy="173583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3837" y="1025397"/>
              <a:ext cx="4267835" cy="1745614"/>
            </a:xfrm>
            <a:custGeom>
              <a:avLst/>
              <a:gdLst/>
              <a:ahLst/>
              <a:cxnLst/>
              <a:rect l="l" t="t" r="r" b="b"/>
              <a:pathLst>
                <a:path w="4267835" h="1745614">
                  <a:moveTo>
                    <a:pt x="0" y="1745360"/>
                  </a:moveTo>
                  <a:lnTo>
                    <a:pt x="4267581" y="1745360"/>
                  </a:lnTo>
                  <a:lnTo>
                    <a:pt x="4267581" y="0"/>
                  </a:lnTo>
                  <a:lnTo>
                    <a:pt x="0" y="0"/>
                  </a:lnTo>
                  <a:lnTo>
                    <a:pt x="0" y="174536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37363" y="2879979"/>
            <a:ext cx="4344670" cy="2148205"/>
            <a:chOff x="237363" y="2879979"/>
            <a:chExt cx="4344670" cy="214820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888" y="2889502"/>
              <a:ext cx="4325112" cy="21290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2125" y="2884741"/>
              <a:ext cx="4335145" cy="2138680"/>
            </a:xfrm>
            <a:custGeom>
              <a:avLst/>
              <a:gdLst/>
              <a:ahLst/>
              <a:cxnLst/>
              <a:rect l="l" t="t" r="r" b="b"/>
              <a:pathLst>
                <a:path w="4335145" h="2138679">
                  <a:moveTo>
                    <a:pt x="0" y="2138553"/>
                  </a:moveTo>
                  <a:lnTo>
                    <a:pt x="4334637" y="2138553"/>
                  </a:lnTo>
                  <a:lnTo>
                    <a:pt x="4334637" y="0"/>
                  </a:lnTo>
                  <a:lnTo>
                    <a:pt x="0" y="0"/>
                  </a:lnTo>
                  <a:lnTo>
                    <a:pt x="0" y="213855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867211" y="1020635"/>
            <a:ext cx="3867150" cy="2503170"/>
            <a:chOff x="4867211" y="1020635"/>
            <a:chExt cx="3867150" cy="250317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6799" y="1030223"/>
              <a:ext cx="3848100" cy="24841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871973" y="1025397"/>
              <a:ext cx="3857625" cy="2493645"/>
            </a:xfrm>
            <a:custGeom>
              <a:avLst/>
              <a:gdLst/>
              <a:ahLst/>
              <a:cxnLst/>
              <a:rect l="l" t="t" r="r" b="b"/>
              <a:pathLst>
                <a:path w="3857625" h="2493645">
                  <a:moveTo>
                    <a:pt x="0" y="2493645"/>
                  </a:moveTo>
                  <a:lnTo>
                    <a:pt x="3857625" y="2493645"/>
                  </a:lnTo>
                  <a:lnTo>
                    <a:pt x="3857625" y="0"/>
                  </a:lnTo>
                  <a:lnTo>
                    <a:pt x="0" y="0"/>
                  </a:lnTo>
                  <a:lnTo>
                    <a:pt x="0" y="249364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4" name="object 4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3081" y="150063"/>
            <a:ext cx="1074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03f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281" y="502665"/>
            <a:ext cx="8932545" cy="4380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2500">
              <a:lnSpc>
                <a:spcPct val="100000"/>
              </a:lnSpc>
              <a:spcBef>
                <a:spcPts val="105"/>
              </a:spcBef>
              <a:tabLst>
                <a:tab pos="8649335" algn="l"/>
              </a:tabLst>
            </a:pPr>
            <a:r>
              <a:rPr sz="2000" b="1" dirty="0">
                <a:solidFill>
                  <a:srgbClr val="EB871D"/>
                </a:solidFill>
                <a:latin typeface="Century Gothic"/>
                <a:cs typeface="Century Gothic"/>
              </a:rPr>
              <a:t>Predict</a:t>
            </a:r>
            <a:r>
              <a:rPr sz="2000" b="1" spc="-6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EB871D"/>
                </a:solidFill>
                <a:latin typeface="Century Gothic"/>
                <a:cs typeface="Century Gothic"/>
              </a:rPr>
              <a:t>Home</a:t>
            </a:r>
            <a:r>
              <a:rPr sz="2000" b="1" spc="-5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EB871D"/>
                </a:solidFill>
                <a:latin typeface="Century Gothic"/>
                <a:cs typeface="Century Gothic"/>
              </a:rPr>
              <a:t>Prices:</a:t>
            </a:r>
            <a:r>
              <a:rPr sz="2000" b="1" spc="-5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EB871D"/>
                </a:solidFill>
                <a:latin typeface="Century Gothic"/>
                <a:cs typeface="Century Gothic"/>
              </a:rPr>
              <a:t>Create</a:t>
            </a:r>
            <a:r>
              <a:rPr sz="2000" b="1" spc="-3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EB871D"/>
                </a:solidFill>
                <a:latin typeface="Century Gothic"/>
                <a:cs typeface="Century Gothic"/>
              </a:rPr>
              <a:t>Train/Test,</a:t>
            </a:r>
            <a:r>
              <a:rPr sz="2000" b="1" spc="-3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EB871D"/>
                </a:solidFill>
                <a:latin typeface="Century Gothic"/>
                <a:cs typeface="Century Gothic"/>
              </a:rPr>
              <a:t>Model,</a:t>
            </a:r>
            <a:r>
              <a:rPr sz="2000" b="1" spc="-4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EB871D"/>
                </a:solidFill>
                <a:latin typeface="Century Gothic"/>
                <a:cs typeface="Century Gothic"/>
              </a:rPr>
              <a:t>and</a:t>
            </a:r>
            <a:r>
              <a:rPr sz="2000" b="1" spc="-1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000" b="1" spc="-10" dirty="0">
                <a:solidFill>
                  <a:srgbClr val="EB871D"/>
                </a:solidFill>
                <a:latin typeface="Century Gothic"/>
                <a:cs typeface="Century Gothic"/>
              </a:rPr>
              <a:t>Prediction</a:t>
            </a:r>
            <a:r>
              <a:rPr sz="2000" b="1" dirty="0">
                <a:solidFill>
                  <a:srgbClr val="EB871D"/>
                </a:solidFill>
                <a:latin typeface="Century Gothic"/>
                <a:cs typeface="Century Gothic"/>
              </a:rPr>
              <a:t>	</a:t>
            </a:r>
            <a:r>
              <a:rPr sz="1800" spc="-37" baseline="2314" dirty="0">
                <a:solidFill>
                  <a:srgbClr val="BABBBD"/>
                </a:solidFill>
                <a:latin typeface="Century Gothic"/>
                <a:cs typeface="Century Gothic"/>
              </a:rPr>
              <a:t>129</a:t>
            </a:r>
            <a:endParaRPr sz="1800" baseline="2314">
              <a:latin typeface="Century Gothic"/>
              <a:cs typeface="Century Gothic"/>
            </a:endParaRPr>
          </a:p>
          <a:p>
            <a:pPr marL="362585" marR="6883400" indent="-287020">
              <a:lnSpc>
                <a:spcPct val="100000"/>
              </a:lnSpc>
              <a:spcBef>
                <a:spcPts val="128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500" dirty="0">
                <a:latin typeface="Century Gothic"/>
                <a:cs typeface="Century Gothic"/>
              </a:rPr>
              <a:t>Now</a:t>
            </a:r>
            <a:r>
              <a:rPr sz="1500" spc="20" dirty="0">
                <a:latin typeface="Century Gothic"/>
                <a:cs typeface="Century Gothic"/>
              </a:rPr>
              <a:t> </a:t>
            </a:r>
            <a:r>
              <a:rPr sz="1500" spc="-10" dirty="0">
                <a:latin typeface="Century Gothic"/>
                <a:cs typeface="Century Gothic"/>
              </a:rPr>
              <a:t>create </a:t>
            </a:r>
            <a:r>
              <a:rPr sz="1500" dirty="0">
                <a:latin typeface="Century Gothic"/>
                <a:cs typeface="Century Gothic"/>
              </a:rPr>
              <a:t>Model</a:t>
            </a:r>
            <a:r>
              <a:rPr sz="1500" spc="-20" dirty="0">
                <a:latin typeface="Century Gothic"/>
                <a:cs typeface="Century Gothic"/>
              </a:rPr>
              <a:t> </a:t>
            </a:r>
            <a:r>
              <a:rPr sz="1500" dirty="0">
                <a:latin typeface="Century Gothic"/>
                <a:cs typeface="Century Gothic"/>
              </a:rPr>
              <a:t>and</a:t>
            </a:r>
            <a:r>
              <a:rPr sz="1500" spc="-5" dirty="0">
                <a:latin typeface="Century Gothic"/>
                <a:cs typeface="Century Gothic"/>
              </a:rPr>
              <a:t> </a:t>
            </a:r>
            <a:r>
              <a:rPr sz="1500" spc="-20" dirty="0">
                <a:latin typeface="Century Gothic"/>
                <a:cs typeface="Century Gothic"/>
              </a:rPr>
              <a:t>make </a:t>
            </a:r>
            <a:r>
              <a:rPr sz="1500" dirty="0">
                <a:latin typeface="Century Gothic"/>
                <a:cs typeface="Century Gothic"/>
              </a:rPr>
              <a:t>Prediction</a:t>
            </a:r>
            <a:r>
              <a:rPr sz="1500" spc="-15" dirty="0">
                <a:latin typeface="Century Gothic"/>
                <a:cs typeface="Century Gothic"/>
              </a:rPr>
              <a:t> </a:t>
            </a:r>
            <a:r>
              <a:rPr sz="1500" dirty="0">
                <a:latin typeface="Century Gothic"/>
                <a:cs typeface="Century Gothic"/>
              </a:rPr>
              <a:t>of</a:t>
            </a:r>
            <a:r>
              <a:rPr sz="1500" spc="10" dirty="0">
                <a:latin typeface="Century Gothic"/>
                <a:cs typeface="Century Gothic"/>
              </a:rPr>
              <a:t> </a:t>
            </a:r>
            <a:r>
              <a:rPr sz="1500" spc="-20" dirty="0">
                <a:solidFill>
                  <a:srgbClr val="FF0000"/>
                </a:solidFill>
                <a:latin typeface="Century Gothic"/>
                <a:cs typeface="Century Gothic"/>
              </a:rPr>
              <a:t>Price </a:t>
            </a:r>
            <a:r>
              <a:rPr sz="1500" dirty="0">
                <a:latin typeface="Century Gothic"/>
                <a:cs typeface="Century Gothic"/>
              </a:rPr>
              <a:t>based</a:t>
            </a:r>
            <a:r>
              <a:rPr sz="1500" spc="-15" dirty="0">
                <a:latin typeface="Century Gothic"/>
                <a:cs typeface="Century Gothic"/>
              </a:rPr>
              <a:t> </a:t>
            </a:r>
            <a:r>
              <a:rPr sz="1500" dirty="0">
                <a:latin typeface="Century Gothic"/>
                <a:cs typeface="Century Gothic"/>
              </a:rPr>
              <a:t>on</a:t>
            </a:r>
            <a:r>
              <a:rPr sz="1500" spc="-10" dirty="0">
                <a:latin typeface="Century Gothic"/>
                <a:cs typeface="Century Gothic"/>
              </a:rPr>
              <a:t> </a:t>
            </a:r>
            <a:r>
              <a:rPr sz="1500" spc="-20" dirty="0">
                <a:solidFill>
                  <a:srgbClr val="0079DB"/>
                </a:solidFill>
                <a:latin typeface="Century Gothic"/>
                <a:cs typeface="Century Gothic"/>
              </a:rPr>
              <a:t>beds</a:t>
            </a:r>
            <a:r>
              <a:rPr sz="1500" spc="-20" dirty="0">
                <a:latin typeface="Century Gothic"/>
                <a:cs typeface="Century Gothic"/>
              </a:rPr>
              <a:t>, </a:t>
            </a:r>
            <a:r>
              <a:rPr sz="1500" dirty="0">
                <a:solidFill>
                  <a:srgbClr val="0079DB"/>
                </a:solidFill>
                <a:latin typeface="Century Gothic"/>
                <a:cs typeface="Century Gothic"/>
              </a:rPr>
              <a:t>baths</a:t>
            </a:r>
            <a:r>
              <a:rPr sz="1500" dirty="0">
                <a:latin typeface="Century Gothic"/>
                <a:cs typeface="Century Gothic"/>
              </a:rPr>
              <a:t>,</a:t>
            </a:r>
            <a:r>
              <a:rPr sz="1500" spc="-20" dirty="0"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0079DB"/>
                </a:solidFill>
                <a:latin typeface="Century Gothic"/>
                <a:cs typeface="Century Gothic"/>
              </a:rPr>
              <a:t>sq_ft</a:t>
            </a:r>
            <a:r>
              <a:rPr sz="1500" spc="-10" dirty="0">
                <a:latin typeface="Century Gothic"/>
                <a:cs typeface="Century Gothic"/>
              </a:rPr>
              <a:t>.</a:t>
            </a:r>
            <a:endParaRPr sz="1500">
              <a:latin typeface="Century Gothic"/>
              <a:cs typeface="Century Gothic"/>
            </a:endParaRPr>
          </a:p>
          <a:p>
            <a:pPr marL="362585" marR="709549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500" dirty="0">
                <a:latin typeface="Century Gothic"/>
                <a:cs typeface="Century Gothic"/>
              </a:rPr>
              <a:t>We</a:t>
            </a:r>
            <a:r>
              <a:rPr sz="1500" spc="-20" dirty="0">
                <a:latin typeface="Century Gothic"/>
                <a:cs typeface="Century Gothic"/>
              </a:rPr>
              <a:t> </a:t>
            </a:r>
            <a:r>
              <a:rPr sz="1500" dirty="0">
                <a:latin typeface="Century Gothic"/>
                <a:cs typeface="Century Gothic"/>
              </a:rPr>
              <a:t>use same</a:t>
            </a:r>
            <a:r>
              <a:rPr sz="1500" spc="15" dirty="0">
                <a:latin typeface="Century Gothic"/>
                <a:cs typeface="Century Gothic"/>
              </a:rPr>
              <a:t> </a:t>
            </a:r>
            <a:r>
              <a:rPr sz="1500" spc="-25" dirty="0">
                <a:latin typeface="Century Gothic"/>
                <a:cs typeface="Century Gothic"/>
              </a:rPr>
              <a:t>X- </a:t>
            </a:r>
            <a:r>
              <a:rPr sz="1500" dirty="0">
                <a:latin typeface="Century Gothic"/>
                <a:cs typeface="Century Gothic"/>
              </a:rPr>
              <a:t>var</a:t>
            </a:r>
            <a:r>
              <a:rPr sz="1500" spc="-20" dirty="0">
                <a:latin typeface="Century Gothic"/>
                <a:cs typeface="Century Gothic"/>
              </a:rPr>
              <a:t> </a:t>
            </a:r>
            <a:r>
              <a:rPr sz="1500" dirty="0">
                <a:latin typeface="Century Gothic"/>
                <a:cs typeface="Century Gothic"/>
              </a:rPr>
              <a:t>as 9</a:t>
            </a:r>
            <a:r>
              <a:rPr sz="1500" baseline="25000" dirty="0">
                <a:latin typeface="Century Gothic"/>
                <a:cs typeface="Century Gothic"/>
              </a:rPr>
              <a:t>th</a:t>
            </a:r>
            <a:r>
              <a:rPr sz="1500" spc="202" baseline="25000" dirty="0">
                <a:latin typeface="Century Gothic"/>
                <a:cs typeface="Century Gothic"/>
              </a:rPr>
              <a:t> </a:t>
            </a:r>
            <a:r>
              <a:rPr sz="1500" dirty="0">
                <a:latin typeface="Century Gothic"/>
                <a:cs typeface="Century Gothic"/>
              </a:rPr>
              <a:t>row</a:t>
            </a:r>
            <a:r>
              <a:rPr sz="1500" spc="-5" dirty="0">
                <a:latin typeface="Century Gothic"/>
                <a:cs typeface="Century Gothic"/>
              </a:rPr>
              <a:t> </a:t>
            </a:r>
            <a:r>
              <a:rPr sz="1500" spc="-25" dirty="0">
                <a:latin typeface="Century Gothic"/>
                <a:cs typeface="Century Gothic"/>
              </a:rPr>
              <a:t>in </a:t>
            </a:r>
            <a:r>
              <a:rPr sz="1500" dirty="0">
                <a:latin typeface="Century Gothic"/>
                <a:cs typeface="Century Gothic"/>
              </a:rPr>
              <a:t>Test set</a:t>
            </a:r>
            <a:r>
              <a:rPr sz="1500" spc="5" dirty="0">
                <a:latin typeface="Century Gothic"/>
                <a:cs typeface="Century Gothic"/>
              </a:rPr>
              <a:t> </a:t>
            </a:r>
            <a:r>
              <a:rPr sz="1500" dirty="0">
                <a:latin typeface="Century Gothic"/>
                <a:cs typeface="Century Gothic"/>
              </a:rPr>
              <a:t>and </a:t>
            </a:r>
            <a:r>
              <a:rPr sz="1500" spc="-25" dirty="0">
                <a:latin typeface="Century Gothic"/>
                <a:cs typeface="Century Gothic"/>
              </a:rPr>
              <a:t>see </a:t>
            </a:r>
            <a:r>
              <a:rPr sz="1500" dirty="0">
                <a:latin typeface="Century Gothic"/>
                <a:cs typeface="Century Gothic"/>
              </a:rPr>
              <a:t>which</a:t>
            </a:r>
            <a:r>
              <a:rPr sz="1500" spc="-5" dirty="0">
                <a:latin typeface="Century Gothic"/>
                <a:cs typeface="Century Gothic"/>
              </a:rPr>
              <a:t> </a:t>
            </a:r>
            <a:r>
              <a:rPr sz="1500" dirty="0">
                <a:latin typeface="Century Gothic"/>
                <a:cs typeface="Century Gothic"/>
              </a:rPr>
              <a:t>value</a:t>
            </a:r>
            <a:r>
              <a:rPr sz="1500" spc="-10" dirty="0">
                <a:latin typeface="Century Gothic"/>
                <a:cs typeface="Century Gothic"/>
              </a:rPr>
              <a:t> </a:t>
            </a:r>
            <a:r>
              <a:rPr sz="1500" spc="-25" dirty="0">
                <a:latin typeface="Century Gothic"/>
                <a:cs typeface="Century Gothic"/>
              </a:rPr>
              <a:t>it </a:t>
            </a:r>
            <a:r>
              <a:rPr sz="1500" dirty="0">
                <a:latin typeface="Century Gothic"/>
                <a:cs typeface="Century Gothic"/>
              </a:rPr>
              <a:t>spits</a:t>
            </a:r>
            <a:r>
              <a:rPr sz="1500" spc="-15" dirty="0">
                <a:latin typeface="Century Gothic"/>
                <a:cs typeface="Century Gothic"/>
              </a:rPr>
              <a:t> </a:t>
            </a:r>
            <a:r>
              <a:rPr sz="1500" dirty="0">
                <a:latin typeface="Century Gothic"/>
                <a:cs typeface="Century Gothic"/>
              </a:rPr>
              <a:t>back </a:t>
            </a:r>
            <a:r>
              <a:rPr sz="1500" spc="-25" dirty="0">
                <a:latin typeface="Century Gothic"/>
                <a:cs typeface="Century Gothic"/>
              </a:rPr>
              <a:t>for </a:t>
            </a:r>
            <a:r>
              <a:rPr sz="1500" spc="-10" dirty="0">
                <a:latin typeface="Century Gothic"/>
                <a:cs typeface="Century Gothic"/>
              </a:rPr>
              <a:t>Price</a:t>
            </a:r>
            <a:endParaRPr sz="1500">
              <a:latin typeface="Century Gothic"/>
              <a:cs typeface="Century Gothic"/>
            </a:endParaRPr>
          </a:p>
          <a:p>
            <a:pPr marL="362585" indent="-287020">
              <a:lnSpc>
                <a:spcPct val="100000"/>
              </a:lnSpc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500" dirty="0">
                <a:latin typeface="Century Gothic"/>
                <a:cs typeface="Century Gothic"/>
              </a:rPr>
              <a:t>The</a:t>
            </a:r>
            <a:r>
              <a:rPr sz="1500" spc="10" dirty="0">
                <a:latin typeface="Century Gothic"/>
                <a:cs typeface="Century Gothic"/>
              </a:rPr>
              <a:t> </a:t>
            </a:r>
            <a:r>
              <a:rPr sz="1500" dirty="0">
                <a:latin typeface="Century Gothic"/>
                <a:cs typeface="Century Gothic"/>
              </a:rPr>
              <a:t>Actual</a:t>
            </a:r>
            <a:r>
              <a:rPr sz="1500" spc="-5" dirty="0">
                <a:latin typeface="Century Gothic"/>
                <a:cs typeface="Century Gothic"/>
              </a:rPr>
              <a:t> </a:t>
            </a:r>
            <a:r>
              <a:rPr sz="1500" dirty="0">
                <a:latin typeface="Century Gothic"/>
                <a:cs typeface="Century Gothic"/>
              </a:rPr>
              <a:t>Price</a:t>
            </a:r>
            <a:r>
              <a:rPr sz="1500" spc="15" dirty="0">
                <a:latin typeface="Century Gothic"/>
                <a:cs typeface="Century Gothic"/>
              </a:rPr>
              <a:t> </a:t>
            </a:r>
            <a:r>
              <a:rPr sz="1500" spc="-50" dirty="0">
                <a:latin typeface="Century Gothic"/>
                <a:cs typeface="Century Gothic"/>
              </a:rPr>
              <a:t>=</a:t>
            </a:r>
            <a:endParaRPr sz="1500">
              <a:latin typeface="Century Gothic"/>
              <a:cs typeface="Century Gothic"/>
            </a:endParaRPr>
          </a:p>
          <a:p>
            <a:pPr marL="362585">
              <a:lnSpc>
                <a:spcPct val="100000"/>
              </a:lnSpc>
            </a:pPr>
            <a:r>
              <a:rPr sz="1500" dirty="0">
                <a:latin typeface="Century Gothic"/>
                <a:cs typeface="Century Gothic"/>
              </a:rPr>
              <a:t>$181,872.</a:t>
            </a:r>
            <a:r>
              <a:rPr sz="1500" spc="434" dirty="0">
                <a:latin typeface="Century Gothic"/>
                <a:cs typeface="Century Gothic"/>
              </a:rPr>
              <a:t> </a:t>
            </a:r>
            <a:r>
              <a:rPr sz="1500" spc="-25" dirty="0">
                <a:latin typeface="Century Gothic"/>
                <a:cs typeface="Century Gothic"/>
              </a:rPr>
              <a:t>My</a:t>
            </a:r>
            <a:endParaRPr sz="1500">
              <a:latin typeface="Century Gothic"/>
              <a:cs typeface="Century Gothic"/>
            </a:endParaRPr>
          </a:p>
          <a:p>
            <a:pPr marL="362585">
              <a:lnSpc>
                <a:spcPct val="100000"/>
              </a:lnSpc>
            </a:pPr>
            <a:r>
              <a:rPr sz="1500" dirty="0">
                <a:latin typeface="Century Gothic"/>
                <a:cs typeface="Century Gothic"/>
              </a:rPr>
              <a:t>Prediction</a:t>
            </a:r>
            <a:r>
              <a:rPr sz="1500" spc="5" dirty="0">
                <a:latin typeface="Century Gothic"/>
                <a:cs typeface="Century Gothic"/>
              </a:rPr>
              <a:t> </a:t>
            </a:r>
            <a:r>
              <a:rPr sz="1500" spc="-25" dirty="0">
                <a:latin typeface="Century Gothic"/>
                <a:cs typeface="Century Gothic"/>
              </a:rPr>
              <a:t>was</a:t>
            </a:r>
            <a:endParaRPr sz="1500">
              <a:latin typeface="Century Gothic"/>
              <a:cs typeface="Century Gothic"/>
            </a:endParaRPr>
          </a:p>
          <a:p>
            <a:pPr marL="362585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entury Gothic"/>
                <a:cs typeface="Century Gothic"/>
              </a:rPr>
              <a:t>$157,742.</a:t>
            </a:r>
            <a:r>
              <a:rPr sz="1500" spc="434" dirty="0">
                <a:latin typeface="Century Gothic"/>
                <a:cs typeface="Century Gothic"/>
              </a:rPr>
              <a:t> </a:t>
            </a:r>
            <a:r>
              <a:rPr sz="1500" spc="-25" dirty="0">
                <a:latin typeface="Century Gothic"/>
                <a:cs typeface="Century Gothic"/>
              </a:rPr>
              <a:t>Not</a:t>
            </a:r>
            <a:endParaRPr sz="1500">
              <a:latin typeface="Century Gothic"/>
              <a:cs typeface="Century Gothic"/>
            </a:endParaRPr>
          </a:p>
          <a:p>
            <a:pPr marL="362585" marR="7394575">
              <a:lnSpc>
                <a:spcPct val="100000"/>
              </a:lnSpc>
            </a:pPr>
            <a:r>
              <a:rPr sz="1500" dirty="0">
                <a:latin typeface="Century Gothic"/>
                <a:cs typeface="Century Gothic"/>
              </a:rPr>
              <a:t>bad,</a:t>
            </a:r>
            <a:r>
              <a:rPr sz="1500" spc="-15" dirty="0">
                <a:latin typeface="Century Gothic"/>
                <a:cs typeface="Century Gothic"/>
              </a:rPr>
              <a:t> </a:t>
            </a:r>
            <a:r>
              <a:rPr sz="1500" dirty="0">
                <a:latin typeface="Century Gothic"/>
                <a:cs typeface="Century Gothic"/>
              </a:rPr>
              <a:t>but </a:t>
            </a:r>
            <a:r>
              <a:rPr sz="1500" spc="-25" dirty="0">
                <a:latin typeface="Century Gothic"/>
                <a:cs typeface="Century Gothic"/>
              </a:rPr>
              <a:t>not </a:t>
            </a:r>
            <a:r>
              <a:rPr sz="1500" spc="-10" dirty="0">
                <a:latin typeface="Century Gothic"/>
                <a:cs typeface="Century Gothic"/>
              </a:rPr>
              <a:t>great</a:t>
            </a:r>
            <a:endParaRPr sz="15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1090" y="1183766"/>
            <a:ext cx="6997700" cy="3751579"/>
            <a:chOff x="2121090" y="1183766"/>
            <a:chExt cx="6997700" cy="3751579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0551" y="1193291"/>
              <a:ext cx="6978396" cy="37322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25852" y="1188529"/>
              <a:ext cx="6988175" cy="3742054"/>
            </a:xfrm>
            <a:custGeom>
              <a:avLst/>
              <a:gdLst/>
              <a:ahLst/>
              <a:cxnLst/>
              <a:rect l="l" t="t" r="r" b="b"/>
              <a:pathLst>
                <a:path w="6988175" h="3742054">
                  <a:moveTo>
                    <a:pt x="0" y="3741801"/>
                  </a:moveTo>
                  <a:lnTo>
                    <a:pt x="6987921" y="3741801"/>
                  </a:lnTo>
                  <a:lnTo>
                    <a:pt x="6987921" y="0"/>
                  </a:lnTo>
                  <a:lnTo>
                    <a:pt x="0" y="0"/>
                  </a:lnTo>
                  <a:lnTo>
                    <a:pt x="0" y="374180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2814827"/>
              <a:ext cx="6687311" cy="9723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93492" y="2810002"/>
              <a:ext cx="6697345" cy="982344"/>
            </a:xfrm>
            <a:custGeom>
              <a:avLst/>
              <a:gdLst/>
              <a:ahLst/>
              <a:cxnLst/>
              <a:rect l="l" t="t" r="r" b="b"/>
              <a:pathLst>
                <a:path w="6697345" h="982345">
                  <a:moveTo>
                    <a:pt x="0" y="981837"/>
                  </a:moveTo>
                  <a:lnTo>
                    <a:pt x="6696836" y="981837"/>
                  </a:lnTo>
                  <a:lnTo>
                    <a:pt x="6696836" y="0"/>
                  </a:lnTo>
                  <a:lnTo>
                    <a:pt x="0" y="0"/>
                  </a:lnTo>
                  <a:lnTo>
                    <a:pt x="0" y="981837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8191" y="4392168"/>
              <a:ext cx="1423416" cy="2286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93365" y="4387405"/>
              <a:ext cx="1433195" cy="238125"/>
            </a:xfrm>
            <a:custGeom>
              <a:avLst/>
              <a:gdLst/>
              <a:ahLst/>
              <a:cxnLst/>
              <a:rect l="l" t="t" r="r" b="b"/>
              <a:pathLst>
                <a:path w="1433195" h="238125">
                  <a:moveTo>
                    <a:pt x="0" y="238124"/>
                  </a:moveTo>
                  <a:lnTo>
                    <a:pt x="1432941" y="238124"/>
                  </a:lnTo>
                  <a:lnTo>
                    <a:pt x="1432941" y="0"/>
                  </a:lnTo>
                  <a:lnTo>
                    <a:pt x="0" y="0"/>
                  </a:lnTo>
                  <a:lnTo>
                    <a:pt x="0" y="238124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68874" y="3461765"/>
              <a:ext cx="3561715" cy="196850"/>
            </a:xfrm>
            <a:custGeom>
              <a:avLst/>
              <a:gdLst/>
              <a:ahLst/>
              <a:cxnLst/>
              <a:rect l="l" t="t" r="r" b="b"/>
              <a:pathLst>
                <a:path w="3561715" h="196850">
                  <a:moveTo>
                    <a:pt x="0" y="196595"/>
                  </a:moveTo>
                  <a:lnTo>
                    <a:pt x="3561587" y="196595"/>
                  </a:lnTo>
                  <a:lnTo>
                    <a:pt x="3561587" y="0"/>
                  </a:lnTo>
                  <a:lnTo>
                    <a:pt x="0" y="0"/>
                  </a:lnTo>
                  <a:lnTo>
                    <a:pt x="0" y="196595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45880" y="31089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8" y="1015"/>
                </a:lnTo>
                <a:lnTo>
                  <a:pt x="1143" y="5968"/>
                </a:lnTo>
                <a:lnTo>
                  <a:pt x="103" y="8508"/>
                </a:lnTo>
                <a:lnTo>
                  <a:pt x="0" y="15620"/>
                </a:lnTo>
                <a:lnTo>
                  <a:pt x="1143" y="18414"/>
                </a:lnTo>
                <a:lnTo>
                  <a:pt x="5588" y="23367"/>
                </a:lnTo>
                <a:lnTo>
                  <a:pt x="8254" y="24383"/>
                </a:lnTo>
                <a:lnTo>
                  <a:pt x="14604" y="24383"/>
                </a:lnTo>
                <a:lnTo>
                  <a:pt x="17272" y="23367"/>
                </a:lnTo>
                <a:lnTo>
                  <a:pt x="17780" y="22859"/>
                </a:lnTo>
                <a:lnTo>
                  <a:pt x="8763" y="22859"/>
                </a:lnTo>
                <a:lnTo>
                  <a:pt x="6476" y="21589"/>
                </a:lnTo>
                <a:lnTo>
                  <a:pt x="2540" y="17652"/>
                </a:lnTo>
                <a:lnTo>
                  <a:pt x="1697" y="15366"/>
                </a:lnTo>
                <a:lnTo>
                  <a:pt x="1650" y="9143"/>
                </a:lnTo>
                <a:lnTo>
                  <a:pt x="2540" y="6730"/>
                </a:lnTo>
                <a:lnTo>
                  <a:pt x="4572" y="4699"/>
                </a:lnTo>
                <a:lnTo>
                  <a:pt x="6476" y="2539"/>
                </a:lnTo>
                <a:lnTo>
                  <a:pt x="8763" y="1524"/>
                </a:lnTo>
                <a:lnTo>
                  <a:pt x="17780" y="1524"/>
                </a:lnTo>
                <a:lnTo>
                  <a:pt x="17272" y="1015"/>
                </a:lnTo>
                <a:lnTo>
                  <a:pt x="14604" y="0"/>
                </a:lnTo>
                <a:close/>
              </a:path>
              <a:path w="22859" h="24764">
                <a:moveTo>
                  <a:pt x="17780" y="1524"/>
                </a:moveTo>
                <a:lnTo>
                  <a:pt x="14097" y="1524"/>
                </a:lnTo>
                <a:lnTo>
                  <a:pt x="16383" y="2539"/>
                </a:lnTo>
                <a:lnTo>
                  <a:pt x="20320" y="6730"/>
                </a:lnTo>
                <a:lnTo>
                  <a:pt x="21068" y="8762"/>
                </a:lnTo>
                <a:lnTo>
                  <a:pt x="21162" y="15366"/>
                </a:lnTo>
                <a:lnTo>
                  <a:pt x="20320" y="17652"/>
                </a:lnTo>
                <a:lnTo>
                  <a:pt x="18415" y="19684"/>
                </a:lnTo>
                <a:lnTo>
                  <a:pt x="16383" y="21589"/>
                </a:lnTo>
                <a:lnTo>
                  <a:pt x="14097" y="22859"/>
                </a:lnTo>
                <a:lnTo>
                  <a:pt x="17780" y="22859"/>
                </a:lnTo>
                <a:lnTo>
                  <a:pt x="19685" y="20954"/>
                </a:lnTo>
                <a:lnTo>
                  <a:pt x="21717" y="18414"/>
                </a:lnTo>
                <a:lnTo>
                  <a:pt x="22860" y="15620"/>
                </a:lnTo>
                <a:lnTo>
                  <a:pt x="22756" y="8508"/>
                </a:lnTo>
                <a:lnTo>
                  <a:pt x="21717" y="5968"/>
                </a:lnTo>
                <a:lnTo>
                  <a:pt x="19685" y="3428"/>
                </a:lnTo>
                <a:lnTo>
                  <a:pt x="17780" y="1524"/>
                </a:lnTo>
                <a:close/>
              </a:path>
              <a:path w="22859" h="24764">
                <a:moveTo>
                  <a:pt x="13843" y="5461"/>
                </a:moveTo>
                <a:lnTo>
                  <a:pt x="6985" y="5461"/>
                </a:lnTo>
                <a:lnTo>
                  <a:pt x="6985" y="18923"/>
                </a:lnTo>
                <a:lnTo>
                  <a:pt x="9017" y="18923"/>
                </a:lnTo>
                <a:lnTo>
                  <a:pt x="9017" y="13462"/>
                </a:lnTo>
                <a:lnTo>
                  <a:pt x="15409" y="13462"/>
                </a:lnTo>
                <a:lnTo>
                  <a:pt x="15240" y="13207"/>
                </a:lnTo>
                <a:lnTo>
                  <a:pt x="14604" y="12700"/>
                </a:lnTo>
                <a:lnTo>
                  <a:pt x="13589" y="12700"/>
                </a:lnTo>
                <a:lnTo>
                  <a:pt x="14350" y="12445"/>
                </a:lnTo>
                <a:lnTo>
                  <a:pt x="14986" y="12191"/>
                </a:lnTo>
                <a:lnTo>
                  <a:pt x="15240" y="11937"/>
                </a:lnTo>
                <a:lnTo>
                  <a:pt x="9017" y="11937"/>
                </a:lnTo>
                <a:lnTo>
                  <a:pt x="9017" y="6984"/>
                </a:lnTo>
                <a:lnTo>
                  <a:pt x="16255" y="6984"/>
                </a:lnTo>
                <a:lnTo>
                  <a:pt x="15875" y="6476"/>
                </a:lnTo>
                <a:lnTo>
                  <a:pt x="14604" y="5714"/>
                </a:lnTo>
                <a:lnTo>
                  <a:pt x="13843" y="5461"/>
                </a:lnTo>
                <a:close/>
              </a:path>
              <a:path w="22859" h="24764">
                <a:moveTo>
                  <a:pt x="15409" y="13462"/>
                </a:moveTo>
                <a:lnTo>
                  <a:pt x="12065" y="13462"/>
                </a:lnTo>
                <a:lnTo>
                  <a:pt x="12700" y="13715"/>
                </a:lnTo>
                <a:lnTo>
                  <a:pt x="13208" y="13969"/>
                </a:lnTo>
                <a:lnTo>
                  <a:pt x="14097" y="14477"/>
                </a:lnTo>
                <a:lnTo>
                  <a:pt x="14350" y="15366"/>
                </a:lnTo>
                <a:lnTo>
                  <a:pt x="14477" y="18414"/>
                </a:lnTo>
                <a:lnTo>
                  <a:pt x="14604" y="18923"/>
                </a:lnTo>
                <a:lnTo>
                  <a:pt x="16637" y="18923"/>
                </a:lnTo>
                <a:lnTo>
                  <a:pt x="16637" y="18668"/>
                </a:lnTo>
                <a:lnTo>
                  <a:pt x="16383" y="18668"/>
                </a:lnTo>
                <a:lnTo>
                  <a:pt x="16332" y="15239"/>
                </a:lnTo>
                <a:lnTo>
                  <a:pt x="16128" y="14731"/>
                </a:lnTo>
                <a:lnTo>
                  <a:pt x="15748" y="13969"/>
                </a:lnTo>
                <a:lnTo>
                  <a:pt x="15409" y="13462"/>
                </a:lnTo>
                <a:close/>
              </a:path>
              <a:path w="22859" h="24764">
                <a:moveTo>
                  <a:pt x="16255" y="6984"/>
                </a:moveTo>
                <a:lnTo>
                  <a:pt x="12192" y="6984"/>
                </a:lnTo>
                <a:lnTo>
                  <a:pt x="13208" y="7238"/>
                </a:lnTo>
                <a:lnTo>
                  <a:pt x="13589" y="7492"/>
                </a:lnTo>
                <a:lnTo>
                  <a:pt x="14097" y="7746"/>
                </a:lnTo>
                <a:lnTo>
                  <a:pt x="14604" y="8508"/>
                </a:lnTo>
                <a:lnTo>
                  <a:pt x="14604" y="10413"/>
                </a:lnTo>
                <a:lnTo>
                  <a:pt x="14097" y="11175"/>
                </a:lnTo>
                <a:lnTo>
                  <a:pt x="13208" y="11429"/>
                </a:lnTo>
                <a:lnTo>
                  <a:pt x="12700" y="11683"/>
                </a:lnTo>
                <a:lnTo>
                  <a:pt x="12065" y="11937"/>
                </a:lnTo>
                <a:lnTo>
                  <a:pt x="15240" y="11937"/>
                </a:lnTo>
                <a:lnTo>
                  <a:pt x="16128" y="11429"/>
                </a:lnTo>
                <a:lnTo>
                  <a:pt x="16637" y="10413"/>
                </a:lnTo>
                <a:lnTo>
                  <a:pt x="16637" y="7492"/>
                </a:lnTo>
                <a:lnTo>
                  <a:pt x="16255" y="6984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800" y="445134"/>
            <a:ext cx="878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Predict</a:t>
            </a:r>
            <a:r>
              <a:rPr sz="3600" b="1" spc="-22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Home</a:t>
            </a:r>
            <a:r>
              <a:rPr sz="3600" b="1" spc="-15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Prices</a:t>
            </a:r>
            <a:r>
              <a:rPr sz="3600" b="1" spc="-30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(</a:t>
            </a:r>
            <a:r>
              <a:rPr sz="3600" b="1" baseline="1157" dirty="0">
                <a:solidFill>
                  <a:srgbClr val="0079DB"/>
                </a:solidFill>
                <a:latin typeface="Century Gothic"/>
                <a:cs typeface="Century Gothic"/>
              </a:rPr>
              <a:t>Linear</a:t>
            </a:r>
            <a:r>
              <a:rPr sz="3600" b="1" spc="-44" baseline="1157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0079DB"/>
                </a:solidFill>
                <a:latin typeface="Century Gothic"/>
                <a:cs typeface="Century Gothic"/>
              </a:rPr>
              <a:t>Regression</a:t>
            </a:r>
            <a:r>
              <a:rPr sz="3600" b="1" spc="-37" baseline="1157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and</a:t>
            </a:r>
            <a:r>
              <a:rPr sz="3600" b="1" spc="-30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spc="7" baseline="1157" dirty="0">
                <a:solidFill>
                  <a:srgbClr val="0079DB"/>
                </a:solidFill>
                <a:latin typeface="Century Gothic"/>
                <a:cs typeface="Century Gothic"/>
              </a:rPr>
              <a:t>Normalizatio</a:t>
            </a:r>
            <a:r>
              <a:rPr sz="3600" b="1" baseline="1157" dirty="0">
                <a:solidFill>
                  <a:srgbClr val="0079DB"/>
                </a:solidFill>
                <a:latin typeface="Century Gothic"/>
                <a:cs typeface="Century Gothic"/>
              </a:rPr>
              <a:t>n</a:t>
            </a:r>
            <a:r>
              <a:rPr sz="3600" b="1" spc="-1252" baseline="1157" dirty="0">
                <a:solidFill>
                  <a:srgbClr val="EB871D"/>
                </a:solidFill>
                <a:latin typeface="Century Gothic"/>
                <a:cs typeface="Century Gothic"/>
              </a:rPr>
              <a:t>)</a:t>
            </a: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130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976071"/>
            <a:ext cx="83026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Over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 next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many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pages,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will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take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Housing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dataset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use</a:t>
            </a:r>
            <a:r>
              <a:rPr sz="1800" spc="35" dirty="0"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Linear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Regression</a:t>
            </a:r>
            <a:r>
              <a:rPr sz="18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along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with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Normalization</a:t>
            </a:r>
            <a:r>
              <a:rPr sz="18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make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prediction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on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Home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prices. </a:t>
            </a:r>
            <a:r>
              <a:rPr sz="1800" dirty="0">
                <a:latin typeface="Century Gothic"/>
                <a:cs typeface="Century Gothic"/>
              </a:rPr>
              <a:t>Note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that we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will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use both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DataFrames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 RDDs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this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example.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95538" y="1954910"/>
            <a:ext cx="5359400" cy="3006090"/>
            <a:chOff x="1895538" y="1954910"/>
            <a:chExt cx="5359400" cy="30060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1964435"/>
              <a:ext cx="5340096" cy="29870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00301" y="1959673"/>
              <a:ext cx="5349875" cy="2996565"/>
            </a:xfrm>
            <a:custGeom>
              <a:avLst/>
              <a:gdLst/>
              <a:ahLst/>
              <a:cxnLst/>
              <a:rect l="l" t="t" r="r" b="b"/>
              <a:pathLst>
                <a:path w="5349875" h="2996565">
                  <a:moveTo>
                    <a:pt x="0" y="2996565"/>
                  </a:moveTo>
                  <a:lnTo>
                    <a:pt x="5349621" y="2996565"/>
                  </a:lnTo>
                  <a:lnTo>
                    <a:pt x="5349621" y="0"/>
                  </a:lnTo>
                  <a:lnTo>
                    <a:pt x="0" y="0"/>
                  </a:lnTo>
                  <a:lnTo>
                    <a:pt x="0" y="29965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131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Predict</a:t>
            </a:r>
            <a:r>
              <a:rPr spc="-25" dirty="0"/>
              <a:t> </a:t>
            </a:r>
            <a:r>
              <a:rPr dirty="0"/>
              <a:t>Home</a:t>
            </a:r>
            <a:r>
              <a:rPr spc="-25" dirty="0"/>
              <a:t> </a:t>
            </a:r>
            <a:r>
              <a:rPr dirty="0"/>
              <a:t>Prices:</a:t>
            </a:r>
            <a:r>
              <a:rPr spc="-25" dirty="0"/>
              <a:t> </a:t>
            </a:r>
            <a:r>
              <a:rPr dirty="0"/>
              <a:t>Scenario</a:t>
            </a:r>
            <a:r>
              <a:rPr spc="-25" dirty="0"/>
              <a:t> </a:t>
            </a:r>
            <a:r>
              <a:rPr spc="-10" dirty="0"/>
              <a:t>(Supervised)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" y="929767"/>
            <a:ext cx="858774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0"/>
              </a:spcBef>
            </a:pP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38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have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985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rows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with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12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columns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as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follows.</a:t>
            </a:r>
            <a:r>
              <a:rPr sz="1600" spc="3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wish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predict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home </a:t>
            </a:r>
            <a:r>
              <a:rPr sz="1600" b="1" dirty="0">
                <a:solidFill>
                  <a:srgbClr val="00AF50"/>
                </a:solidFill>
                <a:latin typeface="Century Gothic"/>
                <a:cs typeface="Century Gothic"/>
              </a:rPr>
              <a:t>Price</a:t>
            </a:r>
            <a:r>
              <a:rPr sz="1600" b="1" spc="-35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600" spc="-30" dirty="0">
                <a:latin typeface="Century Gothic"/>
                <a:cs typeface="Century Gothic"/>
              </a:rPr>
              <a:t>(Y-</a:t>
            </a:r>
            <a:r>
              <a:rPr sz="1600" spc="-20" dirty="0">
                <a:latin typeface="Century Gothic"/>
                <a:cs typeface="Century Gothic"/>
              </a:rPr>
              <a:t>var) </a:t>
            </a:r>
            <a:r>
              <a:rPr sz="1600" dirty="0">
                <a:latin typeface="Century Gothic"/>
                <a:cs typeface="Century Gothic"/>
              </a:rPr>
              <a:t>based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on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beds</a:t>
            </a:r>
            <a:r>
              <a:rPr sz="1600" dirty="0">
                <a:latin typeface="Century Gothic"/>
                <a:cs typeface="Century Gothic"/>
              </a:rPr>
              <a:t>,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baths</a:t>
            </a:r>
            <a:r>
              <a:rPr sz="1600" dirty="0">
                <a:latin typeface="Century Gothic"/>
                <a:cs typeface="Century Gothic"/>
              </a:rPr>
              <a:t>,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sq_ft</a:t>
            </a:r>
            <a:r>
              <a:rPr sz="1600" b="1" spc="-4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spc="-30" dirty="0">
                <a:latin typeface="Century Gothic"/>
                <a:cs typeface="Century Gothic"/>
              </a:rPr>
              <a:t>(X-</a:t>
            </a:r>
            <a:r>
              <a:rPr sz="1600" dirty="0">
                <a:latin typeface="Century Gothic"/>
                <a:cs typeface="Century Gothic"/>
              </a:rPr>
              <a:t>vars)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using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Linear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Regression.</a:t>
            </a:r>
            <a:r>
              <a:rPr sz="1600" spc="3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will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also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Normalize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using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entury Gothic"/>
                <a:cs typeface="Century Gothic"/>
              </a:rPr>
              <a:t>StandardScaler </a:t>
            </a:r>
            <a:r>
              <a:rPr sz="1600" spc="-10" dirty="0">
                <a:latin typeface="Century Gothic"/>
                <a:cs typeface="Century Gothic"/>
              </a:rPr>
              <a:t>library</a:t>
            </a:r>
            <a:endParaRPr sz="1600">
              <a:latin typeface="Century Gothic"/>
              <a:cs typeface="Century Gothic"/>
            </a:endParaRPr>
          </a:p>
          <a:p>
            <a:pPr marL="4053204">
              <a:lnSpc>
                <a:spcPts val="1155"/>
              </a:lnSpc>
              <a:tabLst>
                <a:tab pos="6065520" algn="l"/>
              </a:tabLst>
            </a:pPr>
            <a:r>
              <a:rPr sz="1200" b="1" u="sng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3</a:t>
            </a:r>
            <a:r>
              <a:rPr sz="1200" b="1" u="sng" spc="15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X-variables</a:t>
            </a:r>
            <a:r>
              <a:rPr sz="1200" b="1" dirty="0">
                <a:solidFill>
                  <a:srgbClr val="0079DB"/>
                </a:solidFill>
                <a:latin typeface="Century Gothic"/>
                <a:cs typeface="Century Gothic"/>
              </a:rPr>
              <a:t>	</a:t>
            </a:r>
            <a:r>
              <a:rPr sz="12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entury Gothic"/>
                <a:cs typeface="Century Gothic"/>
              </a:rPr>
              <a:t>1</a:t>
            </a:r>
            <a:r>
              <a:rPr sz="1200" b="1" u="sng" spc="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entury Gothic"/>
                <a:cs typeface="Century Gothic"/>
              </a:rPr>
              <a:t>Y-variable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06627" y="1849754"/>
            <a:ext cx="6731000" cy="3239135"/>
            <a:chOff x="1206627" y="1849754"/>
            <a:chExt cx="6731000" cy="3239135"/>
          </a:xfrm>
        </p:grpSpPr>
        <p:sp>
          <p:nvSpPr>
            <p:cNvPr id="10" name="object 10"/>
            <p:cNvSpPr/>
            <p:nvPr/>
          </p:nvSpPr>
          <p:spPr>
            <a:xfrm>
              <a:off x="2640457" y="2618231"/>
              <a:ext cx="180975" cy="381000"/>
            </a:xfrm>
            <a:custGeom>
              <a:avLst/>
              <a:gdLst/>
              <a:ahLst/>
              <a:cxnLst/>
              <a:rect l="l" t="t" r="r" b="b"/>
              <a:pathLst>
                <a:path w="180975" h="381000">
                  <a:moveTo>
                    <a:pt x="60325" y="200025"/>
                  </a:moveTo>
                  <a:lnTo>
                    <a:pt x="0" y="200025"/>
                  </a:lnTo>
                  <a:lnTo>
                    <a:pt x="90550" y="381000"/>
                  </a:lnTo>
                  <a:lnTo>
                    <a:pt x="165936" y="230124"/>
                  </a:lnTo>
                  <a:lnTo>
                    <a:pt x="60325" y="230124"/>
                  </a:lnTo>
                  <a:lnTo>
                    <a:pt x="60325" y="200025"/>
                  </a:lnTo>
                  <a:close/>
                </a:path>
                <a:path w="180975" h="381000">
                  <a:moveTo>
                    <a:pt x="120650" y="0"/>
                  </a:moveTo>
                  <a:lnTo>
                    <a:pt x="60325" y="0"/>
                  </a:lnTo>
                  <a:lnTo>
                    <a:pt x="60325" y="230124"/>
                  </a:lnTo>
                  <a:lnTo>
                    <a:pt x="120776" y="230124"/>
                  </a:lnTo>
                  <a:lnTo>
                    <a:pt x="120650" y="0"/>
                  </a:lnTo>
                  <a:close/>
                </a:path>
                <a:path w="180975" h="381000">
                  <a:moveTo>
                    <a:pt x="180975" y="200025"/>
                  </a:moveTo>
                  <a:lnTo>
                    <a:pt x="120760" y="200025"/>
                  </a:lnTo>
                  <a:lnTo>
                    <a:pt x="120776" y="230124"/>
                  </a:lnTo>
                  <a:lnTo>
                    <a:pt x="165936" y="230124"/>
                  </a:lnTo>
                  <a:lnTo>
                    <a:pt x="180975" y="2000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152" y="1859279"/>
              <a:ext cx="6711696" cy="31470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11389" y="1854517"/>
              <a:ext cx="6721475" cy="3156585"/>
            </a:xfrm>
            <a:custGeom>
              <a:avLst/>
              <a:gdLst/>
              <a:ahLst/>
              <a:cxnLst/>
              <a:rect l="l" t="t" r="r" b="b"/>
              <a:pathLst>
                <a:path w="6721475" h="3156585">
                  <a:moveTo>
                    <a:pt x="0" y="3156585"/>
                  </a:moveTo>
                  <a:lnTo>
                    <a:pt x="6721221" y="3156585"/>
                  </a:lnTo>
                  <a:lnTo>
                    <a:pt x="6721221" y="0"/>
                  </a:lnTo>
                  <a:lnTo>
                    <a:pt x="0" y="0"/>
                  </a:lnTo>
                  <a:lnTo>
                    <a:pt x="0" y="315658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6041" y="1977389"/>
              <a:ext cx="1412875" cy="3092450"/>
            </a:xfrm>
            <a:custGeom>
              <a:avLst/>
              <a:gdLst/>
              <a:ahLst/>
              <a:cxnLst/>
              <a:rect l="l" t="t" r="r" b="b"/>
              <a:pathLst>
                <a:path w="1412875" h="3092450">
                  <a:moveTo>
                    <a:pt x="0" y="3092196"/>
                  </a:moveTo>
                  <a:lnTo>
                    <a:pt x="1412748" y="3092196"/>
                  </a:lnTo>
                  <a:lnTo>
                    <a:pt x="1412748" y="0"/>
                  </a:lnTo>
                  <a:lnTo>
                    <a:pt x="0" y="0"/>
                  </a:lnTo>
                  <a:lnTo>
                    <a:pt x="0" y="3092196"/>
                  </a:lnTo>
                  <a:close/>
                </a:path>
              </a:pathLst>
            </a:custGeom>
            <a:ln w="38100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1666" y="1977389"/>
              <a:ext cx="568960" cy="3092450"/>
            </a:xfrm>
            <a:custGeom>
              <a:avLst/>
              <a:gdLst/>
              <a:ahLst/>
              <a:cxnLst/>
              <a:rect l="l" t="t" r="r" b="b"/>
              <a:pathLst>
                <a:path w="568959" h="3092450">
                  <a:moveTo>
                    <a:pt x="0" y="3092196"/>
                  </a:moveTo>
                  <a:lnTo>
                    <a:pt x="568452" y="3092196"/>
                  </a:lnTo>
                  <a:lnTo>
                    <a:pt x="568452" y="0"/>
                  </a:lnTo>
                  <a:lnTo>
                    <a:pt x="0" y="0"/>
                  </a:lnTo>
                  <a:lnTo>
                    <a:pt x="0" y="3092196"/>
                  </a:lnTo>
                  <a:close/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132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03a</a:t>
            </a:r>
          </a:p>
          <a:p>
            <a:pPr marL="12700">
              <a:lnSpc>
                <a:spcPts val="2810"/>
              </a:lnSpc>
            </a:pPr>
            <a:r>
              <a:rPr dirty="0"/>
              <a:t>Predict</a:t>
            </a:r>
            <a:r>
              <a:rPr spc="-15" dirty="0"/>
              <a:t> </a:t>
            </a:r>
            <a:r>
              <a:rPr dirty="0"/>
              <a:t>Home</a:t>
            </a:r>
            <a:r>
              <a:rPr spc="-15" dirty="0"/>
              <a:t> </a:t>
            </a:r>
            <a:r>
              <a:rPr dirty="0"/>
              <a:t>Prices:</a:t>
            </a:r>
            <a:r>
              <a:rPr spc="-20" dirty="0"/>
              <a:t> </a:t>
            </a:r>
            <a:r>
              <a:rPr dirty="0"/>
              <a:t>Load</a:t>
            </a:r>
            <a:r>
              <a:rPr spc="-15" dirty="0"/>
              <a:t> </a:t>
            </a:r>
            <a:r>
              <a:rPr spc="-20" dirty="0"/>
              <a:t>Data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1140" y="977900"/>
            <a:ext cx="7853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Load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create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DataFrame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TempTable.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Confirm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can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query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196" y="1328927"/>
            <a:ext cx="9055735" cy="3635375"/>
            <a:chOff x="44196" y="1328927"/>
            <a:chExt cx="9055735" cy="363537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96" y="1328927"/>
              <a:ext cx="9055608" cy="13883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6144" y="2211324"/>
              <a:ext cx="3791711" cy="2743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71444" y="2206561"/>
              <a:ext cx="3801745" cy="2752725"/>
            </a:xfrm>
            <a:custGeom>
              <a:avLst/>
              <a:gdLst/>
              <a:ahLst/>
              <a:cxnLst/>
              <a:rect l="l" t="t" r="r" b="b"/>
              <a:pathLst>
                <a:path w="3801745" h="2752725">
                  <a:moveTo>
                    <a:pt x="0" y="2752725"/>
                  </a:moveTo>
                  <a:lnTo>
                    <a:pt x="3801236" y="2752725"/>
                  </a:lnTo>
                  <a:lnTo>
                    <a:pt x="3801236" y="0"/>
                  </a:lnTo>
                  <a:lnTo>
                    <a:pt x="0" y="0"/>
                  </a:lnTo>
                  <a:lnTo>
                    <a:pt x="0" y="27527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133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40283" y="2300858"/>
            <a:ext cx="7816215" cy="2639060"/>
            <a:chOff x="740283" y="2300858"/>
            <a:chExt cx="7816215" cy="26390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2310383"/>
              <a:ext cx="7796783" cy="23713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5045" y="2305621"/>
              <a:ext cx="7806690" cy="2381250"/>
            </a:xfrm>
            <a:custGeom>
              <a:avLst/>
              <a:gdLst/>
              <a:ahLst/>
              <a:cxnLst/>
              <a:rect l="l" t="t" r="r" b="b"/>
              <a:pathLst>
                <a:path w="7806690" h="2381250">
                  <a:moveTo>
                    <a:pt x="0" y="2380868"/>
                  </a:moveTo>
                  <a:lnTo>
                    <a:pt x="7806308" y="2380868"/>
                  </a:lnTo>
                  <a:lnTo>
                    <a:pt x="7806308" y="0"/>
                  </a:lnTo>
                  <a:lnTo>
                    <a:pt x="0" y="0"/>
                  </a:lnTo>
                  <a:lnTo>
                    <a:pt x="0" y="23808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999" y="2869691"/>
              <a:ext cx="2906268" cy="20604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48173" y="2864929"/>
              <a:ext cx="2915920" cy="2070100"/>
            </a:xfrm>
            <a:custGeom>
              <a:avLst/>
              <a:gdLst/>
              <a:ahLst/>
              <a:cxnLst/>
              <a:rect l="l" t="t" r="r" b="b"/>
              <a:pathLst>
                <a:path w="2915920" h="2070100">
                  <a:moveTo>
                    <a:pt x="0" y="2069973"/>
                  </a:moveTo>
                  <a:lnTo>
                    <a:pt x="2915793" y="2069973"/>
                  </a:lnTo>
                  <a:lnTo>
                    <a:pt x="2915793" y="0"/>
                  </a:lnTo>
                  <a:lnTo>
                    <a:pt x="0" y="0"/>
                  </a:lnTo>
                  <a:lnTo>
                    <a:pt x="0" y="206997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78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03b</a:t>
            </a:r>
          </a:p>
          <a:p>
            <a:pPr marL="779780">
              <a:lnSpc>
                <a:spcPts val="2810"/>
              </a:lnSpc>
            </a:pPr>
            <a:r>
              <a:rPr dirty="0"/>
              <a:t>Predict</a:t>
            </a:r>
            <a:r>
              <a:rPr spc="-15" dirty="0"/>
              <a:t> </a:t>
            </a:r>
            <a:r>
              <a:rPr dirty="0"/>
              <a:t>Home</a:t>
            </a:r>
            <a:r>
              <a:rPr spc="-10" dirty="0"/>
              <a:t> </a:t>
            </a:r>
            <a:r>
              <a:rPr dirty="0"/>
              <a:t>Prices:</a:t>
            </a:r>
            <a:r>
              <a:rPr spc="-15" dirty="0"/>
              <a:t> </a:t>
            </a:r>
            <a:r>
              <a:rPr dirty="0"/>
              <a:t>Select</a:t>
            </a:r>
            <a:r>
              <a:rPr spc="-5" dirty="0"/>
              <a:t> </a:t>
            </a:r>
            <a:r>
              <a:rPr dirty="0"/>
              <a:t>Y-var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X-</a:t>
            </a:r>
            <a:r>
              <a:rPr spc="-20" dirty="0"/>
              <a:t>vars</a:t>
            </a: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31140" y="970915"/>
            <a:ext cx="85153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2680970" algn="l"/>
              </a:tabLst>
            </a:pPr>
            <a:r>
              <a:rPr sz="1800" dirty="0">
                <a:latin typeface="Century Gothic"/>
                <a:cs typeface="Century Gothic"/>
              </a:rPr>
              <a:t>Pluck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out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4 </a:t>
            </a:r>
            <a:r>
              <a:rPr sz="1800" spc="-10" dirty="0">
                <a:latin typeface="Century Gothic"/>
                <a:cs typeface="Century Gothic"/>
              </a:rPr>
              <a:t>columns.</a:t>
            </a:r>
            <a:r>
              <a:rPr sz="1800" dirty="0">
                <a:latin typeface="Century Gothic"/>
                <a:cs typeface="Century Gothic"/>
              </a:rPr>
              <a:t>	We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want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predict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Price</a:t>
            </a:r>
            <a:r>
              <a:rPr sz="1800" spc="-4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based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on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baths</a:t>
            </a:r>
            <a:r>
              <a:rPr sz="1800" dirty="0">
                <a:latin typeface="Century Gothic"/>
                <a:cs typeface="Century Gothic"/>
              </a:rPr>
              <a:t>,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beds</a:t>
            </a:r>
            <a:r>
              <a:rPr sz="1800" dirty="0">
                <a:latin typeface="Century Gothic"/>
                <a:cs typeface="Century Gothic"/>
              </a:rPr>
              <a:t>,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and 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sq_ft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entury Gothic"/>
                <a:cs typeface="Century Gothic"/>
              </a:rPr>
              <a:t>So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Price</a:t>
            </a:r>
            <a:r>
              <a:rPr sz="1800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will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Label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(Y-</a:t>
            </a:r>
            <a:r>
              <a:rPr sz="1800" dirty="0">
                <a:latin typeface="Century Gothic"/>
                <a:cs typeface="Century Gothic"/>
              </a:rPr>
              <a:t>var)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baths</a:t>
            </a:r>
            <a:r>
              <a:rPr sz="1800" dirty="0">
                <a:latin typeface="Century Gothic"/>
                <a:cs typeface="Century Gothic"/>
              </a:rPr>
              <a:t>,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beds</a:t>
            </a:r>
            <a:r>
              <a:rPr sz="1800" dirty="0">
                <a:latin typeface="Century Gothic"/>
                <a:cs typeface="Century Gothic"/>
              </a:rPr>
              <a:t>, and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sq_ft</a:t>
            </a:r>
            <a:r>
              <a:rPr sz="1800" spc="-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will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be </a:t>
            </a:r>
            <a:r>
              <a:rPr sz="1800" spc="-25" dirty="0">
                <a:latin typeface="Century Gothic"/>
                <a:cs typeface="Century Gothic"/>
              </a:rPr>
              <a:t>the</a:t>
            </a:r>
            <a:endParaRPr sz="1800">
              <a:latin typeface="Century Gothic"/>
              <a:cs typeface="Century Gothic"/>
            </a:endParaRPr>
          </a:p>
          <a:p>
            <a:pPr marL="299085">
              <a:lnSpc>
                <a:spcPct val="100000"/>
              </a:lnSpc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Feature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Vectors </a:t>
            </a:r>
            <a:r>
              <a:rPr sz="1800" spc="-25" dirty="0">
                <a:latin typeface="Century Gothic"/>
                <a:cs typeface="Century Gothic"/>
              </a:rPr>
              <a:t>(X-</a:t>
            </a:r>
            <a:r>
              <a:rPr sz="1800" spc="-10" dirty="0">
                <a:latin typeface="Century Gothic"/>
                <a:cs typeface="Century Gothic"/>
              </a:rPr>
              <a:t>variables)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134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6382512" y="0"/>
                </a:lnTo>
              </a:path>
              <a:path w="9144000">
                <a:moveTo>
                  <a:pt x="9078468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3081" y="92151"/>
            <a:ext cx="576580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03c</a:t>
            </a:r>
          </a:p>
          <a:p>
            <a:pPr marL="12700">
              <a:lnSpc>
                <a:spcPts val="2810"/>
              </a:lnSpc>
            </a:pPr>
            <a:r>
              <a:rPr dirty="0"/>
              <a:t>Predict</a:t>
            </a:r>
            <a:r>
              <a:rPr spc="-15" dirty="0"/>
              <a:t> </a:t>
            </a:r>
            <a:r>
              <a:rPr dirty="0"/>
              <a:t>Home</a:t>
            </a:r>
            <a:r>
              <a:rPr spc="-15" dirty="0"/>
              <a:t> </a:t>
            </a:r>
            <a:r>
              <a:rPr dirty="0"/>
              <a:t>Prices:</a:t>
            </a:r>
            <a:r>
              <a:rPr spc="-20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spc="-10" dirty="0"/>
              <a:t>LabelPoint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1140" y="952881"/>
            <a:ext cx="49447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entury Gothic"/>
                <a:cs typeface="Century Gothic"/>
              </a:rPr>
              <a:t>We want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predict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Price</a:t>
            </a:r>
            <a:r>
              <a:rPr sz="1400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based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on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baths</a:t>
            </a:r>
            <a:r>
              <a:rPr sz="1400" dirty="0">
                <a:latin typeface="Century Gothic"/>
                <a:cs typeface="Century Gothic"/>
              </a:rPr>
              <a:t>,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beds</a:t>
            </a:r>
            <a:r>
              <a:rPr sz="1400" spc="-3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and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0079DB"/>
                </a:solidFill>
                <a:latin typeface="Century Gothic"/>
                <a:cs typeface="Century Gothic"/>
              </a:rPr>
              <a:t>sq_ft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1379982"/>
            <a:ext cx="29368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entury Gothic"/>
                <a:cs typeface="Century Gothic"/>
              </a:rPr>
              <a:t>So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create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 LabelPoint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where: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251" y="1593341"/>
            <a:ext cx="2801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Price</a:t>
            </a:r>
            <a:r>
              <a:rPr sz="1400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will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 the</a:t>
            </a:r>
            <a:r>
              <a:rPr sz="1400" spc="15" dirty="0">
                <a:latin typeface="Century Gothic"/>
                <a:cs typeface="Century Gothic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Label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(Y-</a:t>
            </a:r>
            <a:r>
              <a:rPr sz="1400" spc="-20" dirty="0">
                <a:latin typeface="Century Gothic"/>
                <a:cs typeface="Century Gothic"/>
              </a:rPr>
              <a:t>var)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77749" y="802957"/>
            <a:ext cx="2705735" cy="1332865"/>
            <a:chOff x="6377749" y="802957"/>
            <a:chExt cx="2705735" cy="1332865"/>
          </a:xfrm>
        </p:grpSpPr>
        <p:sp>
          <p:nvSpPr>
            <p:cNvPr id="13" name="object 13"/>
            <p:cNvSpPr/>
            <p:nvPr/>
          </p:nvSpPr>
          <p:spPr>
            <a:xfrm>
              <a:off x="6382511" y="807719"/>
              <a:ext cx="2696210" cy="1323340"/>
            </a:xfrm>
            <a:custGeom>
              <a:avLst/>
              <a:gdLst/>
              <a:ahLst/>
              <a:cxnLst/>
              <a:rect l="l" t="t" r="r" b="b"/>
              <a:pathLst>
                <a:path w="2696209" h="1323339">
                  <a:moveTo>
                    <a:pt x="2695956" y="0"/>
                  </a:moveTo>
                  <a:lnTo>
                    <a:pt x="0" y="0"/>
                  </a:lnTo>
                  <a:lnTo>
                    <a:pt x="0" y="1322831"/>
                  </a:lnTo>
                  <a:lnTo>
                    <a:pt x="2695956" y="1322831"/>
                  </a:lnTo>
                  <a:lnTo>
                    <a:pt x="26959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82511" y="807719"/>
              <a:ext cx="2696210" cy="1323340"/>
            </a:xfrm>
            <a:custGeom>
              <a:avLst/>
              <a:gdLst/>
              <a:ahLst/>
              <a:cxnLst/>
              <a:rect l="l" t="t" r="r" b="b"/>
              <a:pathLst>
                <a:path w="2696209" h="1323339">
                  <a:moveTo>
                    <a:pt x="0" y="1322831"/>
                  </a:moveTo>
                  <a:lnTo>
                    <a:pt x="2695956" y="1322831"/>
                  </a:lnTo>
                  <a:lnTo>
                    <a:pt x="2695956" y="0"/>
                  </a:lnTo>
                  <a:lnTo>
                    <a:pt x="0" y="0"/>
                  </a:lnTo>
                  <a:lnTo>
                    <a:pt x="0" y="132283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63029" y="825449"/>
            <a:ext cx="2463800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Courier New"/>
                <a:cs typeface="Courier New"/>
              </a:rPr>
              <a:t>Put</a:t>
            </a:r>
            <a:r>
              <a:rPr sz="1000" b="1" spc="-55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numpy-</a:t>
            </a:r>
            <a:r>
              <a:rPr sz="1000" b="1" dirty="0">
                <a:latin typeface="Courier New"/>
                <a:cs typeface="Courier New"/>
              </a:rPr>
              <a:t>1.65.1.tar.gz.gz</a:t>
            </a:r>
            <a:r>
              <a:rPr sz="1000" b="1" spc="-45" dirty="0">
                <a:latin typeface="Courier New"/>
                <a:cs typeface="Courier New"/>
              </a:rPr>
              <a:t> </a:t>
            </a:r>
            <a:r>
              <a:rPr sz="1000" b="1" spc="-25" dirty="0">
                <a:latin typeface="Courier New"/>
                <a:cs typeface="Courier New"/>
              </a:rPr>
              <a:t>in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latin typeface="Courier New"/>
                <a:cs typeface="Courier New"/>
              </a:rPr>
              <a:t>/OPT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folder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Go</a:t>
            </a:r>
            <a:r>
              <a:rPr sz="1000" b="1" spc="-3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into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File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Manager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and</a:t>
            </a:r>
            <a:r>
              <a:rPr sz="1000" b="1" spc="-20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Extract </a:t>
            </a:r>
            <a:r>
              <a:rPr sz="1000" b="1" dirty="0">
                <a:latin typeface="Courier New"/>
                <a:cs typeface="Courier New"/>
              </a:rPr>
              <a:t>su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-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20" dirty="0">
                <a:latin typeface="Courier New"/>
                <a:cs typeface="Courier New"/>
              </a:rPr>
              <a:t>root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cd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/numpy-1.6.1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python2.6</a:t>
            </a:r>
            <a:r>
              <a:rPr sz="1000" b="1" spc="-5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setup.py</a:t>
            </a:r>
            <a:r>
              <a:rPr sz="1000" b="1" spc="-50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install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851" y="1806702"/>
            <a:ext cx="79267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215" indent="-2857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23215" algn="l"/>
                <a:tab pos="323850" algn="l"/>
              </a:tabLst>
            </a:pP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baths</a:t>
            </a:r>
            <a:r>
              <a:rPr sz="1400" dirty="0">
                <a:latin typeface="Century Gothic"/>
                <a:cs typeface="Century Gothic"/>
              </a:rPr>
              <a:t>,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beds</a:t>
            </a:r>
            <a:r>
              <a:rPr sz="1400" dirty="0">
                <a:latin typeface="Century Gothic"/>
                <a:cs typeface="Century Gothic"/>
              </a:rPr>
              <a:t>,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and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sq_ft</a:t>
            </a:r>
            <a:r>
              <a:rPr sz="1400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will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Feature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Vectors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(X-</a:t>
            </a:r>
            <a:r>
              <a:rPr sz="1400" dirty="0">
                <a:latin typeface="Century Gothic"/>
                <a:cs typeface="Century Gothic"/>
              </a:rPr>
              <a:t>variables)</a:t>
            </a:r>
            <a:r>
              <a:rPr sz="1400" spc="170" dirty="0">
                <a:latin typeface="Century Gothic"/>
                <a:cs typeface="Century Gothic"/>
              </a:rPr>
              <a:t> </a:t>
            </a:r>
            <a:r>
              <a:rPr sz="1500" b="1" baseline="52777" dirty="0">
                <a:latin typeface="Courier New"/>
                <a:cs typeface="Courier New"/>
              </a:rPr>
              <a:t>Restart</a:t>
            </a:r>
            <a:r>
              <a:rPr sz="1500" b="1" spc="-30" baseline="52777" dirty="0">
                <a:latin typeface="Courier New"/>
                <a:cs typeface="Courier New"/>
              </a:rPr>
              <a:t> </a:t>
            </a:r>
            <a:r>
              <a:rPr sz="1500" b="1" baseline="52777" dirty="0">
                <a:latin typeface="Courier New"/>
                <a:cs typeface="Courier New"/>
              </a:rPr>
              <a:t>Spark2</a:t>
            </a:r>
            <a:r>
              <a:rPr sz="1500" b="1" spc="-30" baseline="52777" dirty="0">
                <a:latin typeface="Courier New"/>
                <a:cs typeface="Courier New"/>
              </a:rPr>
              <a:t> </a:t>
            </a:r>
            <a:r>
              <a:rPr sz="1500" b="1" baseline="52777" dirty="0">
                <a:latin typeface="Courier New"/>
                <a:cs typeface="Courier New"/>
              </a:rPr>
              <a:t>and</a:t>
            </a:r>
            <a:r>
              <a:rPr sz="1500" b="1" spc="-30" baseline="52777" dirty="0">
                <a:latin typeface="Courier New"/>
                <a:cs typeface="Courier New"/>
              </a:rPr>
              <a:t> </a:t>
            </a:r>
            <a:r>
              <a:rPr sz="1500" b="1" baseline="52777" dirty="0">
                <a:latin typeface="Courier New"/>
                <a:cs typeface="Courier New"/>
              </a:rPr>
              <a:t>it</a:t>
            </a:r>
            <a:r>
              <a:rPr sz="1500" b="1" spc="-30" baseline="52777" dirty="0">
                <a:latin typeface="Courier New"/>
                <a:cs typeface="Courier New"/>
              </a:rPr>
              <a:t> </a:t>
            </a:r>
            <a:r>
              <a:rPr sz="1500" b="1" spc="-15" baseline="52777" dirty="0">
                <a:latin typeface="Courier New"/>
                <a:cs typeface="Courier New"/>
              </a:rPr>
              <a:t>should</a:t>
            </a:r>
            <a:endParaRPr sz="1500" baseline="52777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63029" y="1892630"/>
            <a:ext cx="330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latin typeface="Courier New"/>
                <a:cs typeface="Courier New"/>
              </a:rPr>
              <a:t>work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0975" y="2095119"/>
            <a:ext cx="8065770" cy="2971165"/>
            <a:chOff x="180975" y="2095119"/>
            <a:chExt cx="8065770" cy="297116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9232" y="2330196"/>
              <a:ext cx="4471416" cy="26289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500" y="2104642"/>
              <a:ext cx="7904988" cy="295198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5737" y="2099881"/>
              <a:ext cx="7914640" cy="2961640"/>
            </a:xfrm>
            <a:custGeom>
              <a:avLst/>
              <a:gdLst/>
              <a:ahLst/>
              <a:cxnLst/>
              <a:rect l="l" t="t" r="r" b="b"/>
              <a:pathLst>
                <a:path w="7914640" h="2961640">
                  <a:moveTo>
                    <a:pt x="0" y="2961513"/>
                  </a:moveTo>
                  <a:lnTo>
                    <a:pt x="7914513" y="2961513"/>
                  </a:lnTo>
                  <a:lnTo>
                    <a:pt x="7914513" y="0"/>
                  </a:lnTo>
                  <a:lnTo>
                    <a:pt x="0" y="0"/>
                  </a:lnTo>
                  <a:lnTo>
                    <a:pt x="0" y="296151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9504" y="2770631"/>
              <a:ext cx="1618488" cy="100888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884677" y="2765806"/>
              <a:ext cx="1628139" cy="1018540"/>
            </a:xfrm>
            <a:custGeom>
              <a:avLst/>
              <a:gdLst/>
              <a:ahLst/>
              <a:cxnLst/>
              <a:rect l="l" t="t" r="r" b="b"/>
              <a:pathLst>
                <a:path w="1628139" h="1018539">
                  <a:moveTo>
                    <a:pt x="0" y="1018413"/>
                  </a:moveTo>
                  <a:lnTo>
                    <a:pt x="1628013" y="1018413"/>
                  </a:lnTo>
                  <a:lnTo>
                    <a:pt x="1628013" y="0"/>
                  </a:lnTo>
                  <a:lnTo>
                    <a:pt x="0" y="0"/>
                  </a:lnTo>
                  <a:lnTo>
                    <a:pt x="0" y="101841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763" y="4727448"/>
              <a:ext cx="7458456" cy="21793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74001" y="4722685"/>
              <a:ext cx="7468234" cy="227965"/>
            </a:xfrm>
            <a:custGeom>
              <a:avLst/>
              <a:gdLst/>
              <a:ahLst/>
              <a:cxnLst/>
              <a:rect l="l" t="t" r="r" b="b"/>
              <a:pathLst>
                <a:path w="7468234" h="227964">
                  <a:moveTo>
                    <a:pt x="0" y="227456"/>
                  </a:moveTo>
                  <a:lnTo>
                    <a:pt x="7467981" y="227456"/>
                  </a:lnTo>
                  <a:lnTo>
                    <a:pt x="7467981" y="0"/>
                  </a:lnTo>
                  <a:lnTo>
                    <a:pt x="0" y="0"/>
                  </a:lnTo>
                  <a:lnTo>
                    <a:pt x="0" y="227456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135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78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03d</a:t>
            </a:r>
          </a:p>
          <a:p>
            <a:pPr marL="779780">
              <a:lnSpc>
                <a:spcPts val="2810"/>
              </a:lnSpc>
            </a:pPr>
            <a:r>
              <a:rPr dirty="0"/>
              <a:t>Predict</a:t>
            </a:r>
            <a:r>
              <a:rPr spc="-15" dirty="0"/>
              <a:t> </a:t>
            </a:r>
            <a:r>
              <a:rPr dirty="0"/>
              <a:t>Home</a:t>
            </a:r>
            <a:r>
              <a:rPr spc="-15" dirty="0"/>
              <a:t> </a:t>
            </a:r>
            <a:r>
              <a:rPr dirty="0"/>
              <a:t>Prices:</a:t>
            </a:r>
            <a:r>
              <a:rPr spc="-20" dirty="0"/>
              <a:t> </a:t>
            </a:r>
            <a:r>
              <a:rPr dirty="0"/>
              <a:t>Normalize</a:t>
            </a:r>
            <a:r>
              <a:rPr spc="-30" dirty="0"/>
              <a:t> </a:t>
            </a:r>
            <a:r>
              <a:rPr spc="-20" dirty="0"/>
              <a:t>Data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1140" y="899236"/>
            <a:ext cx="8780145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entury Gothic"/>
                <a:cs typeface="Century Gothic"/>
              </a:rPr>
              <a:t>Notice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how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sq_ft</a:t>
            </a:r>
            <a:r>
              <a:rPr sz="1600" dirty="0">
                <a:latin typeface="Century Gothic"/>
                <a:cs typeface="Century Gothic"/>
              </a:rPr>
              <a:t>'s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mean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stddev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are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so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much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higher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than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baths</a:t>
            </a:r>
            <a:r>
              <a:rPr sz="1600" spc="-5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0079DB"/>
                </a:solidFill>
                <a:latin typeface="Century Gothic"/>
                <a:cs typeface="Century Gothic"/>
              </a:rPr>
              <a:t>beds</a:t>
            </a:r>
            <a:endParaRPr sz="1600">
              <a:latin typeface="Century Gothic"/>
              <a:cs typeface="Century Gothic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entury Gothic"/>
                <a:cs typeface="Century Gothic"/>
              </a:rPr>
              <a:t>Let's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Normalize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using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StandardScaler</a:t>
            </a:r>
            <a:r>
              <a:rPr sz="1600" dirty="0">
                <a:latin typeface="Century Gothic"/>
                <a:cs typeface="Century Gothic"/>
              </a:rPr>
              <a:t>.</a:t>
            </a:r>
            <a:r>
              <a:rPr sz="1600" spc="3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But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afterwards,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have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'</a:t>
            </a:r>
            <a:r>
              <a:rPr sz="1600" spc="-10" dirty="0">
                <a:solidFill>
                  <a:srgbClr val="FF0000"/>
                </a:solidFill>
                <a:latin typeface="Century Gothic"/>
                <a:cs typeface="Century Gothic"/>
              </a:rPr>
              <a:t>DenseVector</a:t>
            </a:r>
            <a:r>
              <a:rPr sz="1600" spc="-10" dirty="0">
                <a:latin typeface="Century Gothic"/>
                <a:cs typeface="Century Gothic"/>
              </a:rPr>
              <a:t>' </a:t>
            </a:r>
            <a:r>
              <a:rPr sz="1600" dirty="0">
                <a:latin typeface="Century Gothic"/>
                <a:cs typeface="Century Gothic"/>
              </a:rPr>
              <a:t>that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now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needs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removed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so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as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put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back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into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LabelPoint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format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722" y="1668398"/>
            <a:ext cx="9018270" cy="3393440"/>
            <a:chOff x="69722" y="1668398"/>
            <a:chExt cx="9018270" cy="339344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323" y="1677923"/>
              <a:ext cx="6984492" cy="33741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63561" y="1673161"/>
              <a:ext cx="6994525" cy="3383915"/>
            </a:xfrm>
            <a:custGeom>
              <a:avLst/>
              <a:gdLst/>
              <a:ahLst/>
              <a:cxnLst/>
              <a:rect l="l" t="t" r="r" b="b"/>
              <a:pathLst>
                <a:path w="6994525" h="3383915">
                  <a:moveTo>
                    <a:pt x="0" y="3383661"/>
                  </a:moveTo>
                  <a:lnTo>
                    <a:pt x="6994017" y="3383661"/>
                  </a:lnTo>
                  <a:lnTo>
                    <a:pt x="6994017" y="0"/>
                  </a:lnTo>
                  <a:lnTo>
                    <a:pt x="0" y="0"/>
                  </a:lnTo>
                  <a:lnTo>
                    <a:pt x="0" y="338366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9224" y="2188463"/>
              <a:ext cx="4553712" cy="9997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54397" y="2183637"/>
              <a:ext cx="4563745" cy="1009650"/>
            </a:xfrm>
            <a:custGeom>
              <a:avLst/>
              <a:gdLst/>
              <a:ahLst/>
              <a:cxnLst/>
              <a:rect l="l" t="t" r="r" b="b"/>
              <a:pathLst>
                <a:path w="4563745" h="1009650">
                  <a:moveTo>
                    <a:pt x="0" y="1009269"/>
                  </a:moveTo>
                  <a:lnTo>
                    <a:pt x="4563236" y="1009269"/>
                  </a:lnTo>
                  <a:lnTo>
                    <a:pt x="4563236" y="0"/>
                  </a:lnTo>
                  <a:lnTo>
                    <a:pt x="0" y="0"/>
                  </a:lnTo>
                  <a:lnTo>
                    <a:pt x="0" y="100926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7208" y="3607307"/>
              <a:ext cx="4085844" cy="2103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02508" y="3602481"/>
              <a:ext cx="4095750" cy="220345"/>
            </a:xfrm>
            <a:custGeom>
              <a:avLst/>
              <a:gdLst/>
              <a:ahLst/>
              <a:cxnLst/>
              <a:rect l="l" t="t" r="r" b="b"/>
              <a:pathLst>
                <a:path w="4095750" h="220345">
                  <a:moveTo>
                    <a:pt x="0" y="219837"/>
                  </a:moveTo>
                  <a:lnTo>
                    <a:pt x="4095369" y="219837"/>
                  </a:lnTo>
                  <a:lnTo>
                    <a:pt x="4095369" y="0"/>
                  </a:lnTo>
                  <a:lnTo>
                    <a:pt x="0" y="0"/>
                  </a:lnTo>
                  <a:lnTo>
                    <a:pt x="0" y="219837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47" y="4832603"/>
              <a:ext cx="8999220" cy="1996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4485" y="4827841"/>
              <a:ext cx="9008745" cy="209550"/>
            </a:xfrm>
            <a:custGeom>
              <a:avLst/>
              <a:gdLst/>
              <a:ahLst/>
              <a:cxnLst/>
              <a:rect l="l" t="t" r="r" b="b"/>
              <a:pathLst>
                <a:path w="9008745" h="209550">
                  <a:moveTo>
                    <a:pt x="0" y="209169"/>
                  </a:moveTo>
                  <a:lnTo>
                    <a:pt x="9008745" y="209169"/>
                  </a:lnTo>
                  <a:lnTo>
                    <a:pt x="9008745" y="0"/>
                  </a:lnTo>
                  <a:lnTo>
                    <a:pt x="0" y="0"/>
                  </a:lnTo>
                  <a:lnTo>
                    <a:pt x="0" y="20916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136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71475" y="1220342"/>
            <a:ext cx="8248650" cy="3183255"/>
            <a:chOff x="371475" y="1220342"/>
            <a:chExt cx="8248650" cy="31832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255" y="1229867"/>
              <a:ext cx="5109972" cy="31638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81557" y="1225105"/>
              <a:ext cx="5120005" cy="3173730"/>
            </a:xfrm>
            <a:custGeom>
              <a:avLst/>
              <a:gdLst/>
              <a:ahLst/>
              <a:cxnLst/>
              <a:rect l="l" t="t" r="r" b="b"/>
              <a:pathLst>
                <a:path w="5120005" h="3173729">
                  <a:moveTo>
                    <a:pt x="0" y="3173349"/>
                  </a:moveTo>
                  <a:lnTo>
                    <a:pt x="5119497" y="3173349"/>
                  </a:lnTo>
                  <a:lnTo>
                    <a:pt x="5119497" y="0"/>
                  </a:lnTo>
                  <a:lnTo>
                    <a:pt x="0" y="0"/>
                  </a:lnTo>
                  <a:lnTo>
                    <a:pt x="0" y="31733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1237487"/>
              <a:ext cx="1781555" cy="11049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90973" y="1232661"/>
              <a:ext cx="1791335" cy="1114425"/>
            </a:xfrm>
            <a:custGeom>
              <a:avLst/>
              <a:gdLst/>
              <a:ahLst/>
              <a:cxnLst/>
              <a:rect l="l" t="t" r="r" b="b"/>
              <a:pathLst>
                <a:path w="1791335" h="1114425">
                  <a:moveTo>
                    <a:pt x="0" y="1114425"/>
                  </a:moveTo>
                  <a:lnTo>
                    <a:pt x="1791080" y="1114425"/>
                  </a:lnTo>
                  <a:lnTo>
                    <a:pt x="1791080" y="0"/>
                  </a:lnTo>
                  <a:lnTo>
                    <a:pt x="0" y="0"/>
                  </a:lnTo>
                  <a:lnTo>
                    <a:pt x="0" y="11144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2007" y="2537459"/>
              <a:ext cx="2404872" cy="28041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107182" y="2532633"/>
              <a:ext cx="2414905" cy="290195"/>
            </a:xfrm>
            <a:custGeom>
              <a:avLst/>
              <a:gdLst/>
              <a:ahLst/>
              <a:cxnLst/>
              <a:rect l="l" t="t" r="r" b="b"/>
              <a:pathLst>
                <a:path w="2414904" h="290194">
                  <a:moveTo>
                    <a:pt x="0" y="289940"/>
                  </a:moveTo>
                  <a:lnTo>
                    <a:pt x="2414397" y="289940"/>
                  </a:lnTo>
                  <a:lnTo>
                    <a:pt x="2414397" y="0"/>
                  </a:lnTo>
                  <a:lnTo>
                    <a:pt x="0" y="0"/>
                  </a:lnTo>
                  <a:lnTo>
                    <a:pt x="0" y="28994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0" y="3398519"/>
              <a:ext cx="8229600" cy="39776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6237" y="3393694"/>
              <a:ext cx="8239125" cy="407670"/>
            </a:xfrm>
            <a:custGeom>
              <a:avLst/>
              <a:gdLst/>
              <a:ahLst/>
              <a:cxnLst/>
              <a:rect l="l" t="t" r="r" b="b"/>
              <a:pathLst>
                <a:path w="8239125" h="407670">
                  <a:moveTo>
                    <a:pt x="0" y="407288"/>
                  </a:moveTo>
                  <a:lnTo>
                    <a:pt x="8239125" y="407288"/>
                  </a:lnTo>
                  <a:lnTo>
                    <a:pt x="8239125" y="0"/>
                  </a:lnTo>
                  <a:lnTo>
                    <a:pt x="0" y="0"/>
                  </a:lnTo>
                  <a:lnTo>
                    <a:pt x="0" y="407288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78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03e</a:t>
            </a:r>
          </a:p>
          <a:p>
            <a:pPr marL="779780">
              <a:lnSpc>
                <a:spcPts val="2810"/>
              </a:lnSpc>
            </a:pPr>
            <a:r>
              <a:rPr dirty="0"/>
              <a:t>Predict</a:t>
            </a:r>
            <a:r>
              <a:rPr spc="-15" dirty="0"/>
              <a:t> </a:t>
            </a:r>
            <a:r>
              <a:rPr dirty="0"/>
              <a:t>Home</a:t>
            </a:r>
            <a:r>
              <a:rPr spc="-10" dirty="0"/>
              <a:t> </a:t>
            </a:r>
            <a:r>
              <a:rPr dirty="0"/>
              <a:t>Prices:</a:t>
            </a:r>
            <a:r>
              <a:rPr spc="-20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new</a:t>
            </a:r>
            <a:r>
              <a:rPr spc="-15" dirty="0"/>
              <a:t> </a:t>
            </a:r>
            <a:r>
              <a:rPr spc="-10" dirty="0"/>
              <a:t>LabelPoint</a:t>
            </a: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8739" y="864235"/>
            <a:ext cx="8727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entury Gothic"/>
                <a:cs typeface="Century Gothic"/>
              </a:rPr>
              <a:t>Re-</a:t>
            </a:r>
            <a:r>
              <a:rPr sz="1600" dirty="0">
                <a:latin typeface="Century Gothic"/>
                <a:cs typeface="Century Gothic"/>
              </a:rPr>
              <a:t>manufacture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LabelPoint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Price</a:t>
            </a:r>
            <a:r>
              <a:rPr sz="1600" spc="-5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with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Array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[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bed</a:t>
            </a:r>
            <a:r>
              <a:rPr sz="1600" dirty="0">
                <a:latin typeface="Century Gothic"/>
                <a:cs typeface="Century Gothic"/>
              </a:rPr>
              <a:t>,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bath</a:t>
            </a:r>
            <a:r>
              <a:rPr sz="1600" dirty="0">
                <a:latin typeface="Century Gothic"/>
                <a:cs typeface="Century Gothic"/>
              </a:rPr>
              <a:t>,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sq_ft</a:t>
            </a:r>
            <a:r>
              <a:rPr sz="1600" dirty="0">
                <a:latin typeface="Century Gothic"/>
                <a:cs typeface="Century Gothic"/>
              </a:rPr>
              <a:t>]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using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Normalized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values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7675" y="4498466"/>
            <a:ext cx="8248650" cy="387985"/>
            <a:chOff x="447675" y="4498466"/>
            <a:chExt cx="8248650" cy="38798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4507991"/>
              <a:ext cx="8229600" cy="36880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2437" y="4503229"/>
              <a:ext cx="8239125" cy="378460"/>
            </a:xfrm>
            <a:custGeom>
              <a:avLst/>
              <a:gdLst/>
              <a:ahLst/>
              <a:cxnLst/>
              <a:rect l="l" t="t" r="r" b="b"/>
              <a:pathLst>
                <a:path w="8239125" h="378460">
                  <a:moveTo>
                    <a:pt x="0" y="378333"/>
                  </a:moveTo>
                  <a:lnTo>
                    <a:pt x="8239125" y="378333"/>
                  </a:lnTo>
                  <a:lnTo>
                    <a:pt x="8239125" y="0"/>
                  </a:lnTo>
                  <a:lnTo>
                    <a:pt x="0" y="0"/>
                  </a:lnTo>
                  <a:lnTo>
                    <a:pt x="0" y="37833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137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45880" y="31089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8" y="1015"/>
                </a:lnTo>
                <a:lnTo>
                  <a:pt x="1143" y="5968"/>
                </a:lnTo>
                <a:lnTo>
                  <a:pt x="103" y="8508"/>
                </a:lnTo>
                <a:lnTo>
                  <a:pt x="0" y="15620"/>
                </a:lnTo>
                <a:lnTo>
                  <a:pt x="1143" y="18414"/>
                </a:lnTo>
                <a:lnTo>
                  <a:pt x="5588" y="23367"/>
                </a:lnTo>
                <a:lnTo>
                  <a:pt x="8254" y="24383"/>
                </a:lnTo>
                <a:lnTo>
                  <a:pt x="14604" y="24383"/>
                </a:lnTo>
                <a:lnTo>
                  <a:pt x="17272" y="23367"/>
                </a:lnTo>
                <a:lnTo>
                  <a:pt x="17780" y="22859"/>
                </a:lnTo>
                <a:lnTo>
                  <a:pt x="8763" y="22859"/>
                </a:lnTo>
                <a:lnTo>
                  <a:pt x="6476" y="21589"/>
                </a:lnTo>
                <a:lnTo>
                  <a:pt x="2540" y="17652"/>
                </a:lnTo>
                <a:lnTo>
                  <a:pt x="1697" y="15366"/>
                </a:lnTo>
                <a:lnTo>
                  <a:pt x="1650" y="9143"/>
                </a:lnTo>
                <a:lnTo>
                  <a:pt x="2540" y="6730"/>
                </a:lnTo>
                <a:lnTo>
                  <a:pt x="4572" y="4699"/>
                </a:lnTo>
                <a:lnTo>
                  <a:pt x="6476" y="2539"/>
                </a:lnTo>
                <a:lnTo>
                  <a:pt x="8763" y="1524"/>
                </a:lnTo>
                <a:lnTo>
                  <a:pt x="17780" y="1524"/>
                </a:lnTo>
                <a:lnTo>
                  <a:pt x="17272" y="1015"/>
                </a:lnTo>
                <a:lnTo>
                  <a:pt x="14604" y="0"/>
                </a:lnTo>
                <a:close/>
              </a:path>
              <a:path w="22859" h="24764">
                <a:moveTo>
                  <a:pt x="17780" y="1524"/>
                </a:moveTo>
                <a:lnTo>
                  <a:pt x="14097" y="1524"/>
                </a:lnTo>
                <a:lnTo>
                  <a:pt x="16383" y="2539"/>
                </a:lnTo>
                <a:lnTo>
                  <a:pt x="20320" y="6730"/>
                </a:lnTo>
                <a:lnTo>
                  <a:pt x="21068" y="8762"/>
                </a:lnTo>
                <a:lnTo>
                  <a:pt x="21162" y="15366"/>
                </a:lnTo>
                <a:lnTo>
                  <a:pt x="20320" y="17652"/>
                </a:lnTo>
                <a:lnTo>
                  <a:pt x="18415" y="19684"/>
                </a:lnTo>
                <a:lnTo>
                  <a:pt x="16383" y="21589"/>
                </a:lnTo>
                <a:lnTo>
                  <a:pt x="14097" y="22859"/>
                </a:lnTo>
                <a:lnTo>
                  <a:pt x="17780" y="22859"/>
                </a:lnTo>
                <a:lnTo>
                  <a:pt x="19685" y="20954"/>
                </a:lnTo>
                <a:lnTo>
                  <a:pt x="21717" y="18414"/>
                </a:lnTo>
                <a:lnTo>
                  <a:pt x="22860" y="15620"/>
                </a:lnTo>
                <a:lnTo>
                  <a:pt x="22756" y="8508"/>
                </a:lnTo>
                <a:lnTo>
                  <a:pt x="21717" y="5968"/>
                </a:lnTo>
                <a:lnTo>
                  <a:pt x="19685" y="3428"/>
                </a:lnTo>
                <a:lnTo>
                  <a:pt x="17780" y="1524"/>
                </a:lnTo>
                <a:close/>
              </a:path>
              <a:path w="22859" h="24764">
                <a:moveTo>
                  <a:pt x="13843" y="5461"/>
                </a:moveTo>
                <a:lnTo>
                  <a:pt x="6985" y="5461"/>
                </a:lnTo>
                <a:lnTo>
                  <a:pt x="6985" y="18923"/>
                </a:lnTo>
                <a:lnTo>
                  <a:pt x="9017" y="18923"/>
                </a:lnTo>
                <a:lnTo>
                  <a:pt x="9017" y="13462"/>
                </a:lnTo>
                <a:lnTo>
                  <a:pt x="15409" y="13462"/>
                </a:lnTo>
                <a:lnTo>
                  <a:pt x="15240" y="13207"/>
                </a:lnTo>
                <a:lnTo>
                  <a:pt x="14604" y="12700"/>
                </a:lnTo>
                <a:lnTo>
                  <a:pt x="13589" y="12700"/>
                </a:lnTo>
                <a:lnTo>
                  <a:pt x="14350" y="12445"/>
                </a:lnTo>
                <a:lnTo>
                  <a:pt x="14986" y="12191"/>
                </a:lnTo>
                <a:lnTo>
                  <a:pt x="15240" y="11937"/>
                </a:lnTo>
                <a:lnTo>
                  <a:pt x="9017" y="11937"/>
                </a:lnTo>
                <a:lnTo>
                  <a:pt x="9017" y="6984"/>
                </a:lnTo>
                <a:lnTo>
                  <a:pt x="16255" y="6984"/>
                </a:lnTo>
                <a:lnTo>
                  <a:pt x="15875" y="6476"/>
                </a:lnTo>
                <a:lnTo>
                  <a:pt x="14604" y="5714"/>
                </a:lnTo>
                <a:lnTo>
                  <a:pt x="13843" y="5461"/>
                </a:lnTo>
                <a:close/>
              </a:path>
              <a:path w="22859" h="24764">
                <a:moveTo>
                  <a:pt x="15409" y="13462"/>
                </a:moveTo>
                <a:lnTo>
                  <a:pt x="12065" y="13462"/>
                </a:lnTo>
                <a:lnTo>
                  <a:pt x="12700" y="13715"/>
                </a:lnTo>
                <a:lnTo>
                  <a:pt x="13208" y="13969"/>
                </a:lnTo>
                <a:lnTo>
                  <a:pt x="14097" y="14477"/>
                </a:lnTo>
                <a:lnTo>
                  <a:pt x="14350" y="15366"/>
                </a:lnTo>
                <a:lnTo>
                  <a:pt x="14477" y="18414"/>
                </a:lnTo>
                <a:lnTo>
                  <a:pt x="14604" y="18923"/>
                </a:lnTo>
                <a:lnTo>
                  <a:pt x="16637" y="18923"/>
                </a:lnTo>
                <a:lnTo>
                  <a:pt x="16637" y="18668"/>
                </a:lnTo>
                <a:lnTo>
                  <a:pt x="16383" y="18668"/>
                </a:lnTo>
                <a:lnTo>
                  <a:pt x="16332" y="15239"/>
                </a:lnTo>
                <a:lnTo>
                  <a:pt x="16128" y="14731"/>
                </a:lnTo>
                <a:lnTo>
                  <a:pt x="15748" y="13969"/>
                </a:lnTo>
                <a:lnTo>
                  <a:pt x="15409" y="13462"/>
                </a:lnTo>
                <a:close/>
              </a:path>
              <a:path w="22859" h="24764">
                <a:moveTo>
                  <a:pt x="16255" y="6984"/>
                </a:moveTo>
                <a:lnTo>
                  <a:pt x="12192" y="6984"/>
                </a:lnTo>
                <a:lnTo>
                  <a:pt x="13208" y="7238"/>
                </a:lnTo>
                <a:lnTo>
                  <a:pt x="13589" y="7492"/>
                </a:lnTo>
                <a:lnTo>
                  <a:pt x="14097" y="7746"/>
                </a:lnTo>
                <a:lnTo>
                  <a:pt x="14604" y="8508"/>
                </a:lnTo>
                <a:lnTo>
                  <a:pt x="14604" y="10413"/>
                </a:lnTo>
                <a:lnTo>
                  <a:pt x="14097" y="11175"/>
                </a:lnTo>
                <a:lnTo>
                  <a:pt x="13208" y="11429"/>
                </a:lnTo>
                <a:lnTo>
                  <a:pt x="12700" y="11683"/>
                </a:lnTo>
                <a:lnTo>
                  <a:pt x="12065" y="11937"/>
                </a:lnTo>
                <a:lnTo>
                  <a:pt x="15240" y="11937"/>
                </a:lnTo>
                <a:lnTo>
                  <a:pt x="16128" y="11429"/>
                </a:lnTo>
                <a:lnTo>
                  <a:pt x="16637" y="10413"/>
                </a:lnTo>
                <a:lnTo>
                  <a:pt x="16637" y="7492"/>
                </a:lnTo>
                <a:lnTo>
                  <a:pt x="16255" y="6984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05598" y="283341"/>
            <a:ext cx="288290" cy="2806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800" b="1" spc="-25" dirty="0">
                <a:solidFill>
                  <a:srgbClr val="EB871D"/>
                </a:solidFill>
                <a:latin typeface="Century Gothic"/>
                <a:cs typeface="Century Gothic"/>
              </a:rPr>
              <a:t>nd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3081" y="11684"/>
            <a:ext cx="6735445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</a:rPr>
              <a:t>Lab</a:t>
            </a:r>
            <a:r>
              <a:rPr sz="1800" spc="-15" dirty="0">
                <a:solidFill>
                  <a:srgbClr val="00AF50"/>
                </a:solidFill>
              </a:rPr>
              <a:t> </a:t>
            </a:r>
            <a:r>
              <a:rPr sz="1800" spc="-10" dirty="0">
                <a:solidFill>
                  <a:srgbClr val="00AF50"/>
                </a:solidFill>
              </a:rPr>
              <a:t>6.04a</a:t>
            </a:r>
            <a:endParaRPr sz="1800"/>
          </a:p>
          <a:p>
            <a:pPr marL="12700">
              <a:lnSpc>
                <a:spcPts val="2105"/>
              </a:lnSpc>
            </a:pPr>
            <a:r>
              <a:rPr sz="1800" dirty="0">
                <a:solidFill>
                  <a:srgbClr val="0079DB"/>
                </a:solidFill>
              </a:rPr>
              <a:t>Logistic</a:t>
            </a:r>
            <a:r>
              <a:rPr sz="1800" spc="-60" dirty="0">
                <a:solidFill>
                  <a:srgbClr val="0079DB"/>
                </a:solidFill>
              </a:rPr>
              <a:t> </a:t>
            </a:r>
            <a:r>
              <a:rPr sz="1800" dirty="0">
                <a:solidFill>
                  <a:srgbClr val="0079DB"/>
                </a:solidFill>
              </a:rPr>
              <a:t>Regression</a:t>
            </a:r>
            <a:r>
              <a:rPr sz="1800" dirty="0"/>
              <a:t>,</a:t>
            </a:r>
            <a:r>
              <a:rPr sz="1800" spc="-45" dirty="0"/>
              <a:t> </a:t>
            </a:r>
            <a:r>
              <a:rPr sz="1800" dirty="0">
                <a:solidFill>
                  <a:srgbClr val="0079DB"/>
                </a:solidFill>
              </a:rPr>
              <a:t>Support</a:t>
            </a:r>
            <a:r>
              <a:rPr sz="1800" spc="-50" dirty="0">
                <a:solidFill>
                  <a:srgbClr val="0079DB"/>
                </a:solidFill>
              </a:rPr>
              <a:t> </a:t>
            </a:r>
            <a:r>
              <a:rPr sz="1800" dirty="0">
                <a:solidFill>
                  <a:srgbClr val="0079DB"/>
                </a:solidFill>
              </a:rPr>
              <a:t>Vector</a:t>
            </a:r>
            <a:r>
              <a:rPr sz="1800" spc="-50" dirty="0">
                <a:solidFill>
                  <a:srgbClr val="0079DB"/>
                </a:solidFill>
              </a:rPr>
              <a:t> </a:t>
            </a:r>
            <a:r>
              <a:rPr sz="1800" dirty="0">
                <a:solidFill>
                  <a:srgbClr val="0079DB"/>
                </a:solidFill>
              </a:rPr>
              <a:t>Machines</a:t>
            </a:r>
            <a:r>
              <a:rPr sz="1800" dirty="0"/>
              <a:t>,</a:t>
            </a:r>
            <a:r>
              <a:rPr sz="1800" spc="-60" dirty="0"/>
              <a:t> </a:t>
            </a:r>
            <a:r>
              <a:rPr sz="1800" dirty="0">
                <a:solidFill>
                  <a:srgbClr val="0079DB"/>
                </a:solidFill>
              </a:rPr>
              <a:t>NaïveBayes</a:t>
            </a:r>
            <a:r>
              <a:rPr sz="1800" dirty="0"/>
              <a:t>,</a:t>
            </a:r>
            <a:r>
              <a:rPr sz="1800" spc="-25" dirty="0"/>
              <a:t> </a:t>
            </a:r>
            <a:r>
              <a:rPr sz="1800" spc="-50" dirty="0"/>
              <a:t>a</a:t>
            </a:r>
            <a:endParaRPr sz="1800"/>
          </a:p>
        </p:txBody>
      </p:sp>
      <p:sp>
        <p:nvSpPr>
          <p:cNvPr id="8" name="object 8"/>
          <p:cNvSpPr txBox="1"/>
          <p:nvPr/>
        </p:nvSpPr>
        <p:spPr>
          <a:xfrm>
            <a:off x="983081" y="533146"/>
            <a:ext cx="149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Decision</a:t>
            </a:r>
            <a:r>
              <a:rPr sz="1800" b="1" spc="-5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Tree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860297"/>
            <a:ext cx="7680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Load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data,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clean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(remove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'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"</a:t>
            </a:r>
            <a:r>
              <a:rPr sz="1800"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'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replace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'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?</a:t>
            </a:r>
            <a:r>
              <a:rPr sz="1800" dirty="0">
                <a:latin typeface="Century Gothic"/>
                <a:cs typeface="Century Gothic"/>
              </a:rPr>
              <a:t>'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with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'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0</a:t>
            </a:r>
            <a:r>
              <a:rPr sz="1800" dirty="0">
                <a:latin typeface="Century Gothic"/>
                <a:cs typeface="Century Gothic"/>
              </a:rPr>
              <a:t>'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put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in </a:t>
            </a:r>
            <a:r>
              <a:rPr sz="1800" dirty="0">
                <a:latin typeface="Century Gothic"/>
                <a:cs typeface="Century Gothic"/>
              </a:rPr>
              <a:t>LabelPoint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format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5419" y="1439799"/>
            <a:ext cx="7493000" cy="3664585"/>
            <a:chOff x="685419" y="1439799"/>
            <a:chExt cx="7493000" cy="366458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654" y="1506474"/>
              <a:ext cx="7347991" cy="30861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90181" y="1444561"/>
              <a:ext cx="7483475" cy="3164205"/>
            </a:xfrm>
            <a:custGeom>
              <a:avLst/>
              <a:gdLst/>
              <a:ahLst/>
              <a:cxnLst/>
              <a:rect l="l" t="t" r="r" b="b"/>
              <a:pathLst>
                <a:path w="7483475" h="3164204">
                  <a:moveTo>
                    <a:pt x="0" y="3164205"/>
                  </a:moveTo>
                  <a:lnTo>
                    <a:pt x="7483221" y="3164205"/>
                  </a:lnTo>
                  <a:lnTo>
                    <a:pt x="7483221" y="0"/>
                  </a:lnTo>
                  <a:lnTo>
                    <a:pt x="0" y="0"/>
                  </a:lnTo>
                  <a:lnTo>
                    <a:pt x="0" y="316420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33644" y="2854452"/>
              <a:ext cx="1524000" cy="307975"/>
            </a:xfrm>
            <a:custGeom>
              <a:avLst/>
              <a:gdLst/>
              <a:ahLst/>
              <a:cxnLst/>
              <a:rect l="l" t="t" r="r" b="b"/>
              <a:pathLst>
                <a:path w="1524000" h="307975">
                  <a:moveTo>
                    <a:pt x="0" y="307848"/>
                  </a:moveTo>
                  <a:lnTo>
                    <a:pt x="1524000" y="307848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6444" y="4675630"/>
              <a:ext cx="6635496" cy="4191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61681" y="4670869"/>
              <a:ext cx="6645275" cy="428625"/>
            </a:xfrm>
            <a:custGeom>
              <a:avLst/>
              <a:gdLst/>
              <a:ahLst/>
              <a:cxnLst/>
              <a:rect l="l" t="t" r="r" b="b"/>
              <a:pathLst>
                <a:path w="6645275" h="428625">
                  <a:moveTo>
                    <a:pt x="0" y="428625"/>
                  </a:moveTo>
                  <a:lnTo>
                    <a:pt x="6645021" y="428625"/>
                  </a:lnTo>
                  <a:lnTo>
                    <a:pt x="6645021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58358" y="2885313"/>
            <a:ext cx="1277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Features</a:t>
            </a:r>
            <a:r>
              <a:rPr sz="14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5</a:t>
            </a: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-</a:t>
            </a:r>
            <a:r>
              <a:rPr sz="1400" b="1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25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79904" y="3043301"/>
            <a:ext cx="3847465" cy="1644650"/>
            <a:chOff x="1779904" y="3043301"/>
            <a:chExt cx="3847465" cy="1644650"/>
          </a:xfrm>
        </p:grpSpPr>
        <p:sp>
          <p:nvSpPr>
            <p:cNvPr id="18" name="object 18"/>
            <p:cNvSpPr/>
            <p:nvPr/>
          </p:nvSpPr>
          <p:spPr>
            <a:xfrm>
              <a:off x="4781550" y="3043301"/>
              <a:ext cx="845819" cy="374015"/>
            </a:xfrm>
            <a:custGeom>
              <a:avLst/>
              <a:gdLst/>
              <a:ahLst/>
              <a:cxnLst/>
              <a:rect l="l" t="t" r="r" b="b"/>
              <a:pathLst>
                <a:path w="845820" h="374014">
                  <a:moveTo>
                    <a:pt x="83692" y="268350"/>
                  </a:moveTo>
                  <a:lnTo>
                    <a:pt x="0" y="364871"/>
                  </a:lnTo>
                  <a:lnTo>
                    <a:pt x="127508" y="373888"/>
                  </a:lnTo>
                  <a:lnTo>
                    <a:pt x="115961" y="346075"/>
                  </a:lnTo>
                  <a:lnTo>
                    <a:pt x="95250" y="346075"/>
                  </a:lnTo>
                  <a:lnTo>
                    <a:pt x="80645" y="310896"/>
                  </a:lnTo>
                  <a:lnTo>
                    <a:pt x="98316" y="303573"/>
                  </a:lnTo>
                  <a:lnTo>
                    <a:pt x="83692" y="268350"/>
                  </a:lnTo>
                  <a:close/>
                </a:path>
                <a:path w="845820" h="374014">
                  <a:moveTo>
                    <a:pt x="98316" y="303573"/>
                  </a:moveTo>
                  <a:lnTo>
                    <a:pt x="80645" y="310896"/>
                  </a:lnTo>
                  <a:lnTo>
                    <a:pt x="95250" y="346075"/>
                  </a:lnTo>
                  <a:lnTo>
                    <a:pt x="112921" y="338754"/>
                  </a:lnTo>
                  <a:lnTo>
                    <a:pt x="98316" y="303573"/>
                  </a:lnTo>
                  <a:close/>
                </a:path>
                <a:path w="845820" h="374014">
                  <a:moveTo>
                    <a:pt x="112921" y="338754"/>
                  </a:moveTo>
                  <a:lnTo>
                    <a:pt x="95250" y="346075"/>
                  </a:lnTo>
                  <a:lnTo>
                    <a:pt x="115961" y="346075"/>
                  </a:lnTo>
                  <a:lnTo>
                    <a:pt x="112921" y="338754"/>
                  </a:lnTo>
                  <a:close/>
                </a:path>
                <a:path w="845820" h="374014">
                  <a:moveTo>
                    <a:pt x="830961" y="0"/>
                  </a:moveTo>
                  <a:lnTo>
                    <a:pt x="98316" y="303573"/>
                  </a:lnTo>
                  <a:lnTo>
                    <a:pt x="112921" y="338754"/>
                  </a:lnTo>
                  <a:lnTo>
                    <a:pt x="845438" y="35306"/>
                  </a:lnTo>
                  <a:lnTo>
                    <a:pt x="8309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4175" y="4332732"/>
              <a:ext cx="556260" cy="2712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689350" y="4327969"/>
              <a:ext cx="565785" cy="281305"/>
            </a:xfrm>
            <a:custGeom>
              <a:avLst/>
              <a:gdLst/>
              <a:ahLst/>
              <a:cxnLst/>
              <a:rect l="l" t="t" r="r" b="b"/>
              <a:pathLst>
                <a:path w="565785" h="281304">
                  <a:moveTo>
                    <a:pt x="0" y="280797"/>
                  </a:moveTo>
                  <a:lnTo>
                    <a:pt x="565785" y="280797"/>
                  </a:lnTo>
                  <a:lnTo>
                    <a:pt x="565785" y="0"/>
                  </a:lnTo>
                  <a:lnTo>
                    <a:pt x="0" y="0"/>
                  </a:lnTo>
                  <a:lnTo>
                    <a:pt x="0" y="28079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9904" y="3957637"/>
              <a:ext cx="1781175" cy="730250"/>
            </a:xfrm>
            <a:custGeom>
              <a:avLst/>
              <a:gdLst/>
              <a:ahLst/>
              <a:cxnLst/>
              <a:rect l="l" t="t" r="r" b="b"/>
              <a:pathLst>
                <a:path w="1781175" h="730250">
                  <a:moveTo>
                    <a:pt x="1667754" y="694316"/>
                  </a:moveTo>
                  <a:lnTo>
                    <a:pt x="1653794" y="729729"/>
                  </a:lnTo>
                  <a:lnTo>
                    <a:pt x="1781047" y="718566"/>
                  </a:lnTo>
                  <a:lnTo>
                    <a:pt x="1765555" y="701294"/>
                  </a:lnTo>
                  <a:lnTo>
                    <a:pt x="1685417" y="701294"/>
                  </a:lnTo>
                  <a:lnTo>
                    <a:pt x="1667754" y="694316"/>
                  </a:lnTo>
                  <a:close/>
                </a:path>
                <a:path w="1781175" h="730250">
                  <a:moveTo>
                    <a:pt x="1681740" y="658839"/>
                  </a:moveTo>
                  <a:lnTo>
                    <a:pt x="1667754" y="694316"/>
                  </a:lnTo>
                  <a:lnTo>
                    <a:pt x="1685417" y="701294"/>
                  </a:lnTo>
                  <a:lnTo>
                    <a:pt x="1699514" y="665861"/>
                  </a:lnTo>
                  <a:lnTo>
                    <a:pt x="1681740" y="658839"/>
                  </a:lnTo>
                  <a:close/>
                </a:path>
                <a:path w="1781175" h="730250">
                  <a:moveTo>
                    <a:pt x="1695704" y="623417"/>
                  </a:moveTo>
                  <a:lnTo>
                    <a:pt x="1681740" y="658839"/>
                  </a:lnTo>
                  <a:lnTo>
                    <a:pt x="1699514" y="665861"/>
                  </a:lnTo>
                  <a:lnTo>
                    <a:pt x="1685417" y="701294"/>
                  </a:lnTo>
                  <a:lnTo>
                    <a:pt x="1765555" y="701294"/>
                  </a:lnTo>
                  <a:lnTo>
                    <a:pt x="1695704" y="623417"/>
                  </a:lnTo>
                  <a:close/>
                </a:path>
                <a:path w="1781175" h="730250">
                  <a:moveTo>
                    <a:pt x="13969" y="0"/>
                  </a:moveTo>
                  <a:lnTo>
                    <a:pt x="0" y="35433"/>
                  </a:lnTo>
                  <a:lnTo>
                    <a:pt x="1667754" y="694316"/>
                  </a:lnTo>
                  <a:lnTo>
                    <a:pt x="1681740" y="658839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138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45880" y="31089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8" y="1015"/>
                </a:lnTo>
                <a:lnTo>
                  <a:pt x="1143" y="5968"/>
                </a:lnTo>
                <a:lnTo>
                  <a:pt x="103" y="8508"/>
                </a:lnTo>
                <a:lnTo>
                  <a:pt x="0" y="15620"/>
                </a:lnTo>
                <a:lnTo>
                  <a:pt x="1143" y="18414"/>
                </a:lnTo>
                <a:lnTo>
                  <a:pt x="5588" y="23367"/>
                </a:lnTo>
                <a:lnTo>
                  <a:pt x="8254" y="24383"/>
                </a:lnTo>
                <a:lnTo>
                  <a:pt x="14604" y="24383"/>
                </a:lnTo>
                <a:lnTo>
                  <a:pt x="17272" y="23367"/>
                </a:lnTo>
                <a:lnTo>
                  <a:pt x="17780" y="22859"/>
                </a:lnTo>
                <a:lnTo>
                  <a:pt x="8763" y="22859"/>
                </a:lnTo>
                <a:lnTo>
                  <a:pt x="6476" y="21589"/>
                </a:lnTo>
                <a:lnTo>
                  <a:pt x="2540" y="17652"/>
                </a:lnTo>
                <a:lnTo>
                  <a:pt x="1697" y="15366"/>
                </a:lnTo>
                <a:lnTo>
                  <a:pt x="1650" y="9143"/>
                </a:lnTo>
                <a:lnTo>
                  <a:pt x="2540" y="6730"/>
                </a:lnTo>
                <a:lnTo>
                  <a:pt x="4572" y="4699"/>
                </a:lnTo>
                <a:lnTo>
                  <a:pt x="6476" y="2539"/>
                </a:lnTo>
                <a:lnTo>
                  <a:pt x="8763" y="1524"/>
                </a:lnTo>
                <a:lnTo>
                  <a:pt x="17780" y="1524"/>
                </a:lnTo>
                <a:lnTo>
                  <a:pt x="17272" y="1015"/>
                </a:lnTo>
                <a:lnTo>
                  <a:pt x="14604" y="0"/>
                </a:lnTo>
                <a:close/>
              </a:path>
              <a:path w="22859" h="24764">
                <a:moveTo>
                  <a:pt x="17780" y="1524"/>
                </a:moveTo>
                <a:lnTo>
                  <a:pt x="14097" y="1524"/>
                </a:lnTo>
                <a:lnTo>
                  <a:pt x="16383" y="2539"/>
                </a:lnTo>
                <a:lnTo>
                  <a:pt x="20320" y="6730"/>
                </a:lnTo>
                <a:lnTo>
                  <a:pt x="21068" y="8762"/>
                </a:lnTo>
                <a:lnTo>
                  <a:pt x="21162" y="15366"/>
                </a:lnTo>
                <a:lnTo>
                  <a:pt x="20320" y="17652"/>
                </a:lnTo>
                <a:lnTo>
                  <a:pt x="18415" y="19684"/>
                </a:lnTo>
                <a:lnTo>
                  <a:pt x="16383" y="21589"/>
                </a:lnTo>
                <a:lnTo>
                  <a:pt x="14097" y="22859"/>
                </a:lnTo>
                <a:lnTo>
                  <a:pt x="17780" y="22859"/>
                </a:lnTo>
                <a:lnTo>
                  <a:pt x="19685" y="20954"/>
                </a:lnTo>
                <a:lnTo>
                  <a:pt x="21717" y="18414"/>
                </a:lnTo>
                <a:lnTo>
                  <a:pt x="22860" y="15620"/>
                </a:lnTo>
                <a:lnTo>
                  <a:pt x="22756" y="8508"/>
                </a:lnTo>
                <a:lnTo>
                  <a:pt x="21717" y="5968"/>
                </a:lnTo>
                <a:lnTo>
                  <a:pt x="19685" y="3428"/>
                </a:lnTo>
                <a:lnTo>
                  <a:pt x="17780" y="1524"/>
                </a:lnTo>
                <a:close/>
              </a:path>
              <a:path w="22859" h="24764">
                <a:moveTo>
                  <a:pt x="13843" y="5461"/>
                </a:moveTo>
                <a:lnTo>
                  <a:pt x="6985" y="5461"/>
                </a:lnTo>
                <a:lnTo>
                  <a:pt x="6985" y="18923"/>
                </a:lnTo>
                <a:lnTo>
                  <a:pt x="9017" y="18923"/>
                </a:lnTo>
                <a:lnTo>
                  <a:pt x="9017" y="13462"/>
                </a:lnTo>
                <a:lnTo>
                  <a:pt x="15409" y="13462"/>
                </a:lnTo>
                <a:lnTo>
                  <a:pt x="15240" y="13207"/>
                </a:lnTo>
                <a:lnTo>
                  <a:pt x="14604" y="12700"/>
                </a:lnTo>
                <a:lnTo>
                  <a:pt x="13589" y="12700"/>
                </a:lnTo>
                <a:lnTo>
                  <a:pt x="14350" y="12445"/>
                </a:lnTo>
                <a:lnTo>
                  <a:pt x="14986" y="12191"/>
                </a:lnTo>
                <a:lnTo>
                  <a:pt x="15240" y="11937"/>
                </a:lnTo>
                <a:lnTo>
                  <a:pt x="9017" y="11937"/>
                </a:lnTo>
                <a:lnTo>
                  <a:pt x="9017" y="6984"/>
                </a:lnTo>
                <a:lnTo>
                  <a:pt x="16255" y="6984"/>
                </a:lnTo>
                <a:lnTo>
                  <a:pt x="15875" y="6476"/>
                </a:lnTo>
                <a:lnTo>
                  <a:pt x="14604" y="5714"/>
                </a:lnTo>
                <a:lnTo>
                  <a:pt x="13843" y="5461"/>
                </a:lnTo>
                <a:close/>
              </a:path>
              <a:path w="22859" h="24764">
                <a:moveTo>
                  <a:pt x="15409" y="13462"/>
                </a:moveTo>
                <a:lnTo>
                  <a:pt x="12065" y="13462"/>
                </a:lnTo>
                <a:lnTo>
                  <a:pt x="12700" y="13715"/>
                </a:lnTo>
                <a:lnTo>
                  <a:pt x="13208" y="13969"/>
                </a:lnTo>
                <a:lnTo>
                  <a:pt x="14097" y="14477"/>
                </a:lnTo>
                <a:lnTo>
                  <a:pt x="14350" y="15366"/>
                </a:lnTo>
                <a:lnTo>
                  <a:pt x="14477" y="18414"/>
                </a:lnTo>
                <a:lnTo>
                  <a:pt x="14604" y="18923"/>
                </a:lnTo>
                <a:lnTo>
                  <a:pt x="16637" y="18923"/>
                </a:lnTo>
                <a:lnTo>
                  <a:pt x="16637" y="18668"/>
                </a:lnTo>
                <a:lnTo>
                  <a:pt x="16383" y="18668"/>
                </a:lnTo>
                <a:lnTo>
                  <a:pt x="16332" y="15239"/>
                </a:lnTo>
                <a:lnTo>
                  <a:pt x="16128" y="14731"/>
                </a:lnTo>
                <a:lnTo>
                  <a:pt x="15748" y="13969"/>
                </a:lnTo>
                <a:lnTo>
                  <a:pt x="15409" y="13462"/>
                </a:lnTo>
                <a:close/>
              </a:path>
              <a:path w="22859" h="24764">
                <a:moveTo>
                  <a:pt x="16255" y="6984"/>
                </a:moveTo>
                <a:lnTo>
                  <a:pt x="12192" y="6984"/>
                </a:lnTo>
                <a:lnTo>
                  <a:pt x="13208" y="7238"/>
                </a:lnTo>
                <a:lnTo>
                  <a:pt x="13589" y="7492"/>
                </a:lnTo>
                <a:lnTo>
                  <a:pt x="14097" y="7746"/>
                </a:lnTo>
                <a:lnTo>
                  <a:pt x="14604" y="8508"/>
                </a:lnTo>
                <a:lnTo>
                  <a:pt x="14604" y="10413"/>
                </a:lnTo>
                <a:lnTo>
                  <a:pt x="14097" y="11175"/>
                </a:lnTo>
                <a:lnTo>
                  <a:pt x="13208" y="11429"/>
                </a:lnTo>
                <a:lnTo>
                  <a:pt x="12700" y="11683"/>
                </a:lnTo>
                <a:lnTo>
                  <a:pt x="12065" y="11937"/>
                </a:lnTo>
                <a:lnTo>
                  <a:pt x="15240" y="11937"/>
                </a:lnTo>
                <a:lnTo>
                  <a:pt x="16128" y="11429"/>
                </a:lnTo>
                <a:lnTo>
                  <a:pt x="16637" y="10413"/>
                </a:lnTo>
                <a:lnTo>
                  <a:pt x="16637" y="7492"/>
                </a:lnTo>
                <a:lnTo>
                  <a:pt x="16255" y="6984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05598" y="283341"/>
            <a:ext cx="288290" cy="2806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800" b="1" spc="-25" dirty="0">
                <a:solidFill>
                  <a:srgbClr val="EB871D"/>
                </a:solidFill>
                <a:latin typeface="Century Gothic"/>
                <a:cs typeface="Century Gothic"/>
              </a:rPr>
              <a:t>nd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3081" y="11684"/>
            <a:ext cx="6735445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</a:rPr>
              <a:t>Lab</a:t>
            </a:r>
            <a:r>
              <a:rPr sz="1800" spc="-15" dirty="0">
                <a:solidFill>
                  <a:srgbClr val="00AF50"/>
                </a:solidFill>
              </a:rPr>
              <a:t> </a:t>
            </a:r>
            <a:r>
              <a:rPr sz="1800" spc="-25" dirty="0">
                <a:solidFill>
                  <a:srgbClr val="00AF50"/>
                </a:solidFill>
              </a:rPr>
              <a:t>04b</a:t>
            </a:r>
            <a:endParaRPr sz="1800"/>
          </a:p>
          <a:p>
            <a:pPr marL="12700">
              <a:lnSpc>
                <a:spcPts val="2105"/>
              </a:lnSpc>
            </a:pPr>
            <a:r>
              <a:rPr sz="1800" dirty="0">
                <a:solidFill>
                  <a:srgbClr val="0079DB"/>
                </a:solidFill>
              </a:rPr>
              <a:t>Logistic</a:t>
            </a:r>
            <a:r>
              <a:rPr sz="1800" spc="-60" dirty="0">
                <a:solidFill>
                  <a:srgbClr val="0079DB"/>
                </a:solidFill>
              </a:rPr>
              <a:t> </a:t>
            </a:r>
            <a:r>
              <a:rPr sz="1800" dirty="0">
                <a:solidFill>
                  <a:srgbClr val="0079DB"/>
                </a:solidFill>
              </a:rPr>
              <a:t>Regression</a:t>
            </a:r>
            <a:r>
              <a:rPr sz="1800" dirty="0"/>
              <a:t>,</a:t>
            </a:r>
            <a:r>
              <a:rPr sz="1800" spc="-45" dirty="0"/>
              <a:t> </a:t>
            </a:r>
            <a:r>
              <a:rPr sz="1800" dirty="0">
                <a:solidFill>
                  <a:srgbClr val="0079DB"/>
                </a:solidFill>
              </a:rPr>
              <a:t>Support</a:t>
            </a:r>
            <a:r>
              <a:rPr sz="1800" spc="-50" dirty="0">
                <a:solidFill>
                  <a:srgbClr val="0079DB"/>
                </a:solidFill>
              </a:rPr>
              <a:t> </a:t>
            </a:r>
            <a:r>
              <a:rPr sz="1800" dirty="0">
                <a:solidFill>
                  <a:srgbClr val="0079DB"/>
                </a:solidFill>
              </a:rPr>
              <a:t>Vector</a:t>
            </a:r>
            <a:r>
              <a:rPr sz="1800" spc="-50" dirty="0">
                <a:solidFill>
                  <a:srgbClr val="0079DB"/>
                </a:solidFill>
              </a:rPr>
              <a:t> </a:t>
            </a:r>
            <a:r>
              <a:rPr sz="1800" dirty="0">
                <a:solidFill>
                  <a:srgbClr val="0079DB"/>
                </a:solidFill>
              </a:rPr>
              <a:t>Machines</a:t>
            </a:r>
            <a:r>
              <a:rPr sz="1800" dirty="0"/>
              <a:t>,</a:t>
            </a:r>
            <a:r>
              <a:rPr sz="1800" spc="-60" dirty="0"/>
              <a:t> </a:t>
            </a:r>
            <a:r>
              <a:rPr sz="1800" dirty="0">
                <a:solidFill>
                  <a:srgbClr val="0079DB"/>
                </a:solidFill>
              </a:rPr>
              <a:t>NaïveBayes</a:t>
            </a:r>
            <a:r>
              <a:rPr sz="1800" dirty="0"/>
              <a:t>,</a:t>
            </a:r>
            <a:r>
              <a:rPr sz="1800" spc="-25" dirty="0"/>
              <a:t> </a:t>
            </a:r>
            <a:r>
              <a:rPr sz="1800" spc="-50" dirty="0"/>
              <a:t>a</a:t>
            </a:r>
            <a:endParaRPr sz="1800"/>
          </a:p>
        </p:txBody>
      </p:sp>
      <p:sp>
        <p:nvSpPr>
          <p:cNvPr id="8" name="object 8"/>
          <p:cNvSpPr txBox="1"/>
          <p:nvPr/>
        </p:nvSpPr>
        <p:spPr>
          <a:xfrm>
            <a:off x="983081" y="533146"/>
            <a:ext cx="149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Decision</a:t>
            </a:r>
            <a:r>
              <a:rPr sz="1800" b="1" spc="-5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Tree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872743"/>
            <a:ext cx="83743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entury Gothic"/>
                <a:cs typeface="Century Gothic"/>
              </a:rPr>
              <a:t>For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NaiveBayes,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must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not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have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negative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values.</a:t>
            </a:r>
            <a:r>
              <a:rPr sz="1600" spc="3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So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clean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put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LabelPoint </a:t>
            </a:r>
            <a:r>
              <a:rPr sz="1600" dirty="0">
                <a:latin typeface="Century Gothic"/>
                <a:cs typeface="Century Gothic"/>
              </a:rPr>
              <a:t>format.</a:t>
            </a:r>
            <a:r>
              <a:rPr sz="1600" spc="3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Then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load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4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MLlib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functions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we'll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using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their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dependency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libraries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87206" y="4632578"/>
            <a:ext cx="4570095" cy="469900"/>
            <a:chOff x="2287206" y="4632578"/>
            <a:chExt cx="4570095" cy="4699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8" y="4642103"/>
              <a:ext cx="4550663" cy="4053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91969" y="4637341"/>
              <a:ext cx="4560570" cy="415290"/>
            </a:xfrm>
            <a:custGeom>
              <a:avLst/>
              <a:gdLst/>
              <a:ahLst/>
              <a:cxnLst/>
              <a:rect l="l" t="t" r="r" b="b"/>
              <a:pathLst>
                <a:path w="4560570" h="415289">
                  <a:moveTo>
                    <a:pt x="0" y="414909"/>
                  </a:moveTo>
                  <a:lnTo>
                    <a:pt x="4560188" y="414909"/>
                  </a:lnTo>
                  <a:lnTo>
                    <a:pt x="4560188" y="0"/>
                  </a:lnTo>
                  <a:lnTo>
                    <a:pt x="0" y="0"/>
                  </a:lnTo>
                  <a:lnTo>
                    <a:pt x="0" y="41490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66922" y="4798313"/>
              <a:ext cx="428625" cy="285115"/>
            </a:xfrm>
            <a:custGeom>
              <a:avLst/>
              <a:gdLst/>
              <a:ahLst/>
              <a:cxnLst/>
              <a:rect l="l" t="t" r="r" b="b"/>
              <a:pathLst>
                <a:path w="428625" h="285114">
                  <a:moveTo>
                    <a:pt x="0" y="142494"/>
                  </a:moveTo>
                  <a:lnTo>
                    <a:pt x="7649" y="104611"/>
                  </a:lnTo>
                  <a:lnTo>
                    <a:pt x="29238" y="70572"/>
                  </a:lnTo>
                  <a:lnTo>
                    <a:pt x="62722" y="41733"/>
                  </a:lnTo>
                  <a:lnTo>
                    <a:pt x="106059" y="19453"/>
                  </a:lnTo>
                  <a:lnTo>
                    <a:pt x="157206" y="5089"/>
                  </a:lnTo>
                  <a:lnTo>
                    <a:pt x="214122" y="0"/>
                  </a:lnTo>
                  <a:lnTo>
                    <a:pt x="271037" y="5089"/>
                  </a:lnTo>
                  <a:lnTo>
                    <a:pt x="322184" y="19453"/>
                  </a:lnTo>
                  <a:lnTo>
                    <a:pt x="365521" y="41733"/>
                  </a:lnTo>
                  <a:lnTo>
                    <a:pt x="399005" y="70572"/>
                  </a:lnTo>
                  <a:lnTo>
                    <a:pt x="420594" y="104611"/>
                  </a:lnTo>
                  <a:lnTo>
                    <a:pt x="428243" y="142494"/>
                  </a:lnTo>
                  <a:lnTo>
                    <a:pt x="420594" y="180374"/>
                  </a:lnTo>
                  <a:lnTo>
                    <a:pt x="399005" y="214413"/>
                  </a:lnTo>
                  <a:lnTo>
                    <a:pt x="365521" y="243252"/>
                  </a:lnTo>
                  <a:lnTo>
                    <a:pt x="322184" y="265533"/>
                  </a:lnTo>
                  <a:lnTo>
                    <a:pt x="271037" y="279897"/>
                  </a:lnTo>
                  <a:lnTo>
                    <a:pt x="214122" y="284988"/>
                  </a:lnTo>
                  <a:lnTo>
                    <a:pt x="157206" y="279897"/>
                  </a:lnTo>
                  <a:lnTo>
                    <a:pt x="106059" y="265533"/>
                  </a:lnTo>
                  <a:lnTo>
                    <a:pt x="62722" y="243252"/>
                  </a:lnTo>
                  <a:lnTo>
                    <a:pt x="29238" y="214413"/>
                  </a:lnTo>
                  <a:lnTo>
                    <a:pt x="7649" y="180374"/>
                  </a:lnTo>
                  <a:lnTo>
                    <a:pt x="0" y="14249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74038" y="1407794"/>
            <a:ext cx="6996430" cy="3173730"/>
            <a:chOff x="1074038" y="1407794"/>
            <a:chExt cx="6996430" cy="317373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1187" y="1476842"/>
              <a:ext cx="6822094" cy="30356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78801" y="1412557"/>
              <a:ext cx="6986905" cy="3164205"/>
            </a:xfrm>
            <a:custGeom>
              <a:avLst/>
              <a:gdLst/>
              <a:ahLst/>
              <a:cxnLst/>
              <a:rect l="l" t="t" r="r" b="b"/>
              <a:pathLst>
                <a:path w="6986905" h="3164204">
                  <a:moveTo>
                    <a:pt x="0" y="3164204"/>
                  </a:moveTo>
                  <a:lnTo>
                    <a:pt x="6986397" y="3164204"/>
                  </a:lnTo>
                  <a:lnTo>
                    <a:pt x="6986397" y="0"/>
                  </a:lnTo>
                  <a:lnTo>
                    <a:pt x="0" y="0"/>
                  </a:lnTo>
                  <a:lnTo>
                    <a:pt x="0" y="3164204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2669" y="2314194"/>
              <a:ext cx="1868805" cy="287020"/>
            </a:xfrm>
            <a:custGeom>
              <a:avLst/>
              <a:gdLst/>
              <a:ahLst/>
              <a:cxnLst/>
              <a:rect l="l" t="t" r="r" b="b"/>
              <a:pathLst>
                <a:path w="1868804" h="287019">
                  <a:moveTo>
                    <a:pt x="0" y="286512"/>
                  </a:moveTo>
                  <a:lnTo>
                    <a:pt x="1868424" y="286512"/>
                  </a:lnTo>
                  <a:lnTo>
                    <a:pt x="1868424" y="0"/>
                  </a:lnTo>
                  <a:lnTo>
                    <a:pt x="0" y="0"/>
                  </a:lnTo>
                  <a:lnTo>
                    <a:pt x="0" y="28651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112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1140" y="977900"/>
            <a:ext cx="79279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create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Defined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Function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find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NULLs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entury Gothic"/>
                <a:cs typeface="Century Gothic"/>
              </a:rPr>
              <a:t>Fix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misspelled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Salutations (Mme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&gt;</a:t>
            </a:r>
            <a:r>
              <a:rPr sz="1800" spc="-20" dirty="0">
                <a:latin typeface="Century Gothic"/>
                <a:cs typeface="Century Gothic"/>
              </a:rPr>
              <a:t> Miss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entury Gothic"/>
                <a:cs typeface="Century Gothic"/>
              </a:rPr>
              <a:t>Calculate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Mean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Age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for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NULLs</a:t>
            </a:r>
            <a:r>
              <a:rPr sz="1800" spc="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based on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Salutations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entury Gothic"/>
                <a:cs typeface="Century Gothic"/>
              </a:rPr>
              <a:t>Fix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NULLs</a:t>
            </a:r>
            <a:r>
              <a:rPr sz="1800" spc="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for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'Embarked'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columns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entury Gothic"/>
                <a:cs typeface="Century Gothic"/>
              </a:rPr>
              <a:t>Drop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'Cabin'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column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since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too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many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NULLs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entury Gothic"/>
                <a:cs typeface="Century Gothic"/>
              </a:rPr>
              <a:t>Create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new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column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'Family_size'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via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calculation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2 existing</a:t>
            </a:r>
            <a:r>
              <a:rPr sz="1800" spc="-10" dirty="0">
                <a:latin typeface="Century Gothic"/>
                <a:cs typeface="Century Gothic"/>
              </a:rPr>
              <a:t> columns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08c</a:t>
            </a:r>
          </a:p>
          <a:p>
            <a:pPr marL="12700">
              <a:lnSpc>
                <a:spcPts val="2810"/>
              </a:lnSpc>
            </a:pPr>
            <a:r>
              <a:rPr dirty="0"/>
              <a:t>Clean</a:t>
            </a:r>
            <a:r>
              <a:rPr spc="10" dirty="0"/>
              <a:t> </a:t>
            </a:r>
            <a:r>
              <a:rPr dirty="0"/>
              <a:t>the </a:t>
            </a:r>
            <a:r>
              <a:rPr spc="-20" dirty="0"/>
              <a:t>Data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96214" y="2942399"/>
            <a:ext cx="8776335" cy="582930"/>
            <a:chOff x="196214" y="2942399"/>
            <a:chExt cx="8776335" cy="58293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39" y="2951987"/>
              <a:ext cx="8756904" cy="5638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0977" y="2947161"/>
              <a:ext cx="8766810" cy="573405"/>
            </a:xfrm>
            <a:custGeom>
              <a:avLst/>
              <a:gdLst/>
              <a:ahLst/>
              <a:cxnLst/>
              <a:rect l="l" t="t" r="r" b="b"/>
              <a:pathLst>
                <a:path w="8766810" h="573404">
                  <a:moveTo>
                    <a:pt x="0" y="573404"/>
                  </a:moveTo>
                  <a:lnTo>
                    <a:pt x="8766429" y="573404"/>
                  </a:lnTo>
                  <a:lnTo>
                    <a:pt x="8766429" y="0"/>
                  </a:lnTo>
                  <a:lnTo>
                    <a:pt x="0" y="0"/>
                  </a:lnTo>
                  <a:lnTo>
                    <a:pt x="0" y="573404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139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45880" y="31089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8" y="1015"/>
                </a:lnTo>
                <a:lnTo>
                  <a:pt x="1143" y="5968"/>
                </a:lnTo>
                <a:lnTo>
                  <a:pt x="103" y="8508"/>
                </a:lnTo>
                <a:lnTo>
                  <a:pt x="0" y="15620"/>
                </a:lnTo>
                <a:lnTo>
                  <a:pt x="1143" y="18414"/>
                </a:lnTo>
                <a:lnTo>
                  <a:pt x="5588" y="23367"/>
                </a:lnTo>
                <a:lnTo>
                  <a:pt x="8254" y="24383"/>
                </a:lnTo>
                <a:lnTo>
                  <a:pt x="14604" y="24383"/>
                </a:lnTo>
                <a:lnTo>
                  <a:pt x="17272" y="23367"/>
                </a:lnTo>
                <a:lnTo>
                  <a:pt x="17780" y="22859"/>
                </a:lnTo>
                <a:lnTo>
                  <a:pt x="8763" y="22859"/>
                </a:lnTo>
                <a:lnTo>
                  <a:pt x="6476" y="21589"/>
                </a:lnTo>
                <a:lnTo>
                  <a:pt x="2540" y="17652"/>
                </a:lnTo>
                <a:lnTo>
                  <a:pt x="1697" y="15366"/>
                </a:lnTo>
                <a:lnTo>
                  <a:pt x="1650" y="9143"/>
                </a:lnTo>
                <a:lnTo>
                  <a:pt x="2540" y="6730"/>
                </a:lnTo>
                <a:lnTo>
                  <a:pt x="4572" y="4699"/>
                </a:lnTo>
                <a:lnTo>
                  <a:pt x="6476" y="2539"/>
                </a:lnTo>
                <a:lnTo>
                  <a:pt x="8763" y="1524"/>
                </a:lnTo>
                <a:lnTo>
                  <a:pt x="17780" y="1524"/>
                </a:lnTo>
                <a:lnTo>
                  <a:pt x="17272" y="1015"/>
                </a:lnTo>
                <a:lnTo>
                  <a:pt x="14604" y="0"/>
                </a:lnTo>
                <a:close/>
              </a:path>
              <a:path w="22859" h="24764">
                <a:moveTo>
                  <a:pt x="17780" y="1524"/>
                </a:moveTo>
                <a:lnTo>
                  <a:pt x="14097" y="1524"/>
                </a:lnTo>
                <a:lnTo>
                  <a:pt x="16383" y="2539"/>
                </a:lnTo>
                <a:lnTo>
                  <a:pt x="20320" y="6730"/>
                </a:lnTo>
                <a:lnTo>
                  <a:pt x="21068" y="8762"/>
                </a:lnTo>
                <a:lnTo>
                  <a:pt x="21162" y="15366"/>
                </a:lnTo>
                <a:lnTo>
                  <a:pt x="20320" y="17652"/>
                </a:lnTo>
                <a:lnTo>
                  <a:pt x="18415" y="19684"/>
                </a:lnTo>
                <a:lnTo>
                  <a:pt x="16383" y="21589"/>
                </a:lnTo>
                <a:lnTo>
                  <a:pt x="14097" y="22859"/>
                </a:lnTo>
                <a:lnTo>
                  <a:pt x="17780" y="22859"/>
                </a:lnTo>
                <a:lnTo>
                  <a:pt x="19685" y="20954"/>
                </a:lnTo>
                <a:lnTo>
                  <a:pt x="21717" y="18414"/>
                </a:lnTo>
                <a:lnTo>
                  <a:pt x="22860" y="15620"/>
                </a:lnTo>
                <a:lnTo>
                  <a:pt x="22756" y="8508"/>
                </a:lnTo>
                <a:lnTo>
                  <a:pt x="21717" y="5968"/>
                </a:lnTo>
                <a:lnTo>
                  <a:pt x="19685" y="3428"/>
                </a:lnTo>
                <a:lnTo>
                  <a:pt x="17780" y="1524"/>
                </a:lnTo>
                <a:close/>
              </a:path>
              <a:path w="22859" h="24764">
                <a:moveTo>
                  <a:pt x="13843" y="5461"/>
                </a:moveTo>
                <a:lnTo>
                  <a:pt x="6985" y="5461"/>
                </a:lnTo>
                <a:lnTo>
                  <a:pt x="6985" y="18923"/>
                </a:lnTo>
                <a:lnTo>
                  <a:pt x="9017" y="18923"/>
                </a:lnTo>
                <a:lnTo>
                  <a:pt x="9017" y="13462"/>
                </a:lnTo>
                <a:lnTo>
                  <a:pt x="15409" y="13462"/>
                </a:lnTo>
                <a:lnTo>
                  <a:pt x="15240" y="13207"/>
                </a:lnTo>
                <a:lnTo>
                  <a:pt x="14604" y="12700"/>
                </a:lnTo>
                <a:lnTo>
                  <a:pt x="13589" y="12700"/>
                </a:lnTo>
                <a:lnTo>
                  <a:pt x="14350" y="12445"/>
                </a:lnTo>
                <a:lnTo>
                  <a:pt x="14986" y="12191"/>
                </a:lnTo>
                <a:lnTo>
                  <a:pt x="15240" y="11937"/>
                </a:lnTo>
                <a:lnTo>
                  <a:pt x="9017" y="11937"/>
                </a:lnTo>
                <a:lnTo>
                  <a:pt x="9017" y="6984"/>
                </a:lnTo>
                <a:lnTo>
                  <a:pt x="16255" y="6984"/>
                </a:lnTo>
                <a:lnTo>
                  <a:pt x="15875" y="6476"/>
                </a:lnTo>
                <a:lnTo>
                  <a:pt x="14604" y="5714"/>
                </a:lnTo>
                <a:lnTo>
                  <a:pt x="13843" y="5461"/>
                </a:lnTo>
                <a:close/>
              </a:path>
              <a:path w="22859" h="24764">
                <a:moveTo>
                  <a:pt x="15409" y="13462"/>
                </a:moveTo>
                <a:lnTo>
                  <a:pt x="12065" y="13462"/>
                </a:lnTo>
                <a:lnTo>
                  <a:pt x="12700" y="13715"/>
                </a:lnTo>
                <a:lnTo>
                  <a:pt x="13208" y="13969"/>
                </a:lnTo>
                <a:lnTo>
                  <a:pt x="14097" y="14477"/>
                </a:lnTo>
                <a:lnTo>
                  <a:pt x="14350" y="15366"/>
                </a:lnTo>
                <a:lnTo>
                  <a:pt x="14477" y="18414"/>
                </a:lnTo>
                <a:lnTo>
                  <a:pt x="14604" y="18923"/>
                </a:lnTo>
                <a:lnTo>
                  <a:pt x="16637" y="18923"/>
                </a:lnTo>
                <a:lnTo>
                  <a:pt x="16637" y="18668"/>
                </a:lnTo>
                <a:lnTo>
                  <a:pt x="16383" y="18668"/>
                </a:lnTo>
                <a:lnTo>
                  <a:pt x="16332" y="15239"/>
                </a:lnTo>
                <a:lnTo>
                  <a:pt x="16128" y="14731"/>
                </a:lnTo>
                <a:lnTo>
                  <a:pt x="15748" y="13969"/>
                </a:lnTo>
                <a:lnTo>
                  <a:pt x="15409" y="13462"/>
                </a:lnTo>
                <a:close/>
              </a:path>
              <a:path w="22859" h="24764">
                <a:moveTo>
                  <a:pt x="16255" y="6984"/>
                </a:moveTo>
                <a:lnTo>
                  <a:pt x="12192" y="6984"/>
                </a:lnTo>
                <a:lnTo>
                  <a:pt x="13208" y="7238"/>
                </a:lnTo>
                <a:lnTo>
                  <a:pt x="13589" y="7492"/>
                </a:lnTo>
                <a:lnTo>
                  <a:pt x="14097" y="7746"/>
                </a:lnTo>
                <a:lnTo>
                  <a:pt x="14604" y="8508"/>
                </a:lnTo>
                <a:lnTo>
                  <a:pt x="14604" y="10413"/>
                </a:lnTo>
                <a:lnTo>
                  <a:pt x="14097" y="11175"/>
                </a:lnTo>
                <a:lnTo>
                  <a:pt x="13208" y="11429"/>
                </a:lnTo>
                <a:lnTo>
                  <a:pt x="12700" y="11683"/>
                </a:lnTo>
                <a:lnTo>
                  <a:pt x="12065" y="11937"/>
                </a:lnTo>
                <a:lnTo>
                  <a:pt x="15240" y="11937"/>
                </a:lnTo>
                <a:lnTo>
                  <a:pt x="16128" y="11429"/>
                </a:lnTo>
                <a:lnTo>
                  <a:pt x="16637" y="10413"/>
                </a:lnTo>
                <a:lnTo>
                  <a:pt x="16637" y="7492"/>
                </a:lnTo>
                <a:lnTo>
                  <a:pt x="16255" y="6984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05598" y="283341"/>
            <a:ext cx="288290" cy="2806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800" b="1" spc="-25" dirty="0">
                <a:solidFill>
                  <a:srgbClr val="EB871D"/>
                </a:solidFill>
                <a:latin typeface="Century Gothic"/>
                <a:cs typeface="Century Gothic"/>
              </a:rPr>
              <a:t>nd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3081" y="11684"/>
            <a:ext cx="6735445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</a:rPr>
              <a:t>Lab</a:t>
            </a:r>
            <a:r>
              <a:rPr sz="1800" spc="-15" dirty="0">
                <a:solidFill>
                  <a:srgbClr val="00AF50"/>
                </a:solidFill>
              </a:rPr>
              <a:t> </a:t>
            </a:r>
            <a:r>
              <a:rPr sz="1800" spc="-25" dirty="0">
                <a:solidFill>
                  <a:srgbClr val="00AF50"/>
                </a:solidFill>
              </a:rPr>
              <a:t>04c</a:t>
            </a:r>
            <a:endParaRPr sz="1800"/>
          </a:p>
          <a:p>
            <a:pPr marL="12700">
              <a:lnSpc>
                <a:spcPts val="2105"/>
              </a:lnSpc>
            </a:pPr>
            <a:r>
              <a:rPr sz="1800" dirty="0">
                <a:solidFill>
                  <a:srgbClr val="0079DB"/>
                </a:solidFill>
              </a:rPr>
              <a:t>Logistic</a:t>
            </a:r>
            <a:r>
              <a:rPr sz="1800" spc="-60" dirty="0">
                <a:solidFill>
                  <a:srgbClr val="0079DB"/>
                </a:solidFill>
              </a:rPr>
              <a:t> </a:t>
            </a:r>
            <a:r>
              <a:rPr sz="1800" dirty="0">
                <a:solidFill>
                  <a:srgbClr val="0079DB"/>
                </a:solidFill>
              </a:rPr>
              <a:t>Regression</a:t>
            </a:r>
            <a:r>
              <a:rPr sz="1800" dirty="0"/>
              <a:t>,</a:t>
            </a:r>
            <a:r>
              <a:rPr sz="1800" spc="-45" dirty="0"/>
              <a:t> </a:t>
            </a:r>
            <a:r>
              <a:rPr sz="1800" dirty="0">
                <a:solidFill>
                  <a:srgbClr val="0079DB"/>
                </a:solidFill>
              </a:rPr>
              <a:t>Support</a:t>
            </a:r>
            <a:r>
              <a:rPr sz="1800" spc="-50" dirty="0">
                <a:solidFill>
                  <a:srgbClr val="0079DB"/>
                </a:solidFill>
              </a:rPr>
              <a:t> </a:t>
            </a:r>
            <a:r>
              <a:rPr sz="1800" dirty="0">
                <a:solidFill>
                  <a:srgbClr val="0079DB"/>
                </a:solidFill>
              </a:rPr>
              <a:t>Vector</a:t>
            </a:r>
            <a:r>
              <a:rPr sz="1800" spc="-50" dirty="0">
                <a:solidFill>
                  <a:srgbClr val="0079DB"/>
                </a:solidFill>
              </a:rPr>
              <a:t> </a:t>
            </a:r>
            <a:r>
              <a:rPr sz="1800" dirty="0">
                <a:solidFill>
                  <a:srgbClr val="0079DB"/>
                </a:solidFill>
              </a:rPr>
              <a:t>Machines</a:t>
            </a:r>
            <a:r>
              <a:rPr sz="1800" dirty="0"/>
              <a:t>,</a:t>
            </a:r>
            <a:r>
              <a:rPr sz="1800" spc="-60" dirty="0"/>
              <a:t> </a:t>
            </a:r>
            <a:r>
              <a:rPr sz="1800" dirty="0">
                <a:solidFill>
                  <a:srgbClr val="0079DB"/>
                </a:solidFill>
              </a:rPr>
              <a:t>NaïveBayes</a:t>
            </a:r>
            <a:r>
              <a:rPr sz="1800" dirty="0"/>
              <a:t>,</a:t>
            </a:r>
            <a:r>
              <a:rPr sz="1800" spc="-25" dirty="0"/>
              <a:t> </a:t>
            </a:r>
            <a:r>
              <a:rPr sz="1800" spc="-50" dirty="0"/>
              <a:t>a</a:t>
            </a:r>
            <a:endParaRPr sz="1800"/>
          </a:p>
        </p:txBody>
      </p:sp>
      <p:sp>
        <p:nvSpPr>
          <p:cNvPr id="8" name="object 8"/>
          <p:cNvSpPr txBox="1"/>
          <p:nvPr/>
        </p:nvSpPr>
        <p:spPr>
          <a:xfrm>
            <a:off x="983081" y="533146"/>
            <a:ext cx="2326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Decision</a:t>
            </a:r>
            <a:r>
              <a:rPr sz="1800" b="1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Tree</a:t>
            </a:r>
            <a:r>
              <a:rPr sz="18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(1</a:t>
            </a:r>
            <a:r>
              <a:rPr sz="1800" b="1" spc="-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of</a:t>
            </a:r>
            <a:r>
              <a:rPr sz="18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2)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907745"/>
            <a:ext cx="7981315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entury Gothic"/>
                <a:cs typeface="Century Gothic"/>
              </a:rPr>
              <a:t>Since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have</a:t>
            </a:r>
            <a:r>
              <a:rPr sz="1600" spc="-8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binary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Y-</a:t>
            </a:r>
            <a:r>
              <a:rPr sz="1600" dirty="0">
                <a:latin typeface="Century Gothic"/>
                <a:cs typeface="Century Gothic"/>
              </a:rPr>
              <a:t>variable,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it's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easy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test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for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Accuracy.</a:t>
            </a:r>
            <a:endParaRPr sz="1600">
              <a:latin typeface="Century Gothic"/>
              <a:cs typeface="Century Gothic"/>
            </a:endParaRPr>
          </a:p>
          <a:p>
            <a:pPr marL="34607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entury Gothic"/>
                <a:cs typeface="Century Gothic"/>
              </a:rPr>
              <a:t>Accuracy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=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number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correct</a:t>
            </a:r>
            <a:r>
              <a:rPr sz="1600" spc="38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rows</a:t>
            </a:r>
            <a:r>
              <a:rPr sz="1600" spc="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/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total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#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rows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entury Gothic"/>
                <a:cs typeface="Century Gothic"/>
              </a:rPr>
              <a:t>Looks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like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333CC"/>
                </a:solidFill>
                <a:latin typeface="Century Gothic"/>
                <a:cs typeface="Century Gothic"/>
              </a:rPr>
              <a:t>Logistic</a:t>
            </a:r>
            <a:r>
              <a:rPr sz="1600" spc="-25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333CC"/>
                </a:solidFill>
                <a:latin typeface="Century Gothic"/>
                <a:cs typeface="Century Gothic"/>
              </a:rPr>
              <a:t>Regression</a:t>
            </a:r>
            <a:r>
              <a:rPr sz="1600" spc="-10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333CC"/>
                </a:solidFill>
                <a:latin typeface="Century Gothic"/>
                <a:cs typeface="Century Gothic"/>
              </a:rPr>
              <a:t>SVM</a:t>
            </a:r>
            <a:r>
              <a:rPr sz="1600" spc="-20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didn't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do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too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well.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Barely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50%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accuracy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2162" y="1738502"/>
            <a:ext cx="7372350" cy="3324860"/>
            <a:chOff x="542162" y="1738502"/>
            <a:chExt cx="7372350" cy="332486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262" y="1795669"/>
              <a:ext cx="6858000" cy="320152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46925" y="1743265"/>
              <a:ext cx="7362825" cy="3258820"/>
            </a:xfrm>
            <a:custGeom>
              <a:avLst/>
              <a:gdLst/>
              <a:ahLst/>
              <a:cxnLst/>
              <a:rect l="l" t="t" r="r" b="b"/>
              <a:pathLst>
                <a:path w="7362825" h="3258820">
                  <a:moveTo>
                    <a:pt x="0" y="3258692"/>
                  </a:moveTo>
                  <a:lnTo>
                    <a:pt x="7362825" y="3258692"/>
                  </a:lnTo>
                  <a:lnTo>
                    <a:pt x="7362825" y="0"/>
                  </a:lnTo>
                  <a:lnTo>
                    <a:pt x="0" y="0"/>
                  </a:lnTo>
                  <a:lnTo>
                    <a:pt x="0" y="3258692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6011" y="3930395"/>
              <a:ext cx="3781043" cy="3718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01185" y="3925633"/>
              <a:ext cx="3790950" cy="381635"/>
            </a:xfrm>
            <a:custGeom>
              <a:avLst/>
              <a:gdLst/>
              <a:ahLst/>
              <a:cxnLst/>
              <a:rect l="l" t="t" r="r" b="b"/>
              <a:pathLst>
                <a:path w="3790950" h="381635">
                  <a:moveTo>
                    <a:pt x="0" y="381380"/>
                  </a:moveTo>
                  <a:lnTo>
                    <a:pt x="3790569" y="381380"/>
                  </a:lnTo>
                  <a:lnTo>
                    <a:pt x="3790569" y="0"/>
                  </a:lnTo>
                  <a:lnTo>
                    <a:pt x="0" y="0"/>
                  </a:lnTo>
                  <a:lnTo>
                    <a:pt x="0" y="38138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6011" y="4690872"/>
              <a:ext cx="3933443" cy="36271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901185" y="4686109"/>
              <a:ext cx="3943350" cy="372745"/>
            </a:xfrm>
            <a:custGeom>
              <a:avLst/>
              <a:gdLst/>
              <a:ahLst/>
              <a:cxnLst/>
              <a:rect l="l" t="t" r="r" b="b"/>
              <a:pathLst>
                <a:path w="3943350" h="372745">
                  <a:moveTo>
                    <a:pt x="0" y="372236"/>
                  </a:moveTo>
                  <a:lnTo>
                    <a:pt x="3942969" y="372236"/>
                  </a:lnTo>
                  <a:lnTo>
                    <a:pt x="3942969" y="0"/>
                  </a:lnTo>
                  <a:lnTo>
                    <a:pt x="0" y="0"/>
                  </a:lnTo>
                  <a:lnTo>
                    <a:pt x="0" y="372236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140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45880" y="31089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8" y="1015"/>
                </a:lnTo>
                <a:lnTo>
                  <a:pt x="1143" y="5968"/>
                </a:lnTo>
                <a:lnTo>
                  <a:pt x="103" y="8508"/>
                </a:lnTo>
                <a:lnTo>
                  <a:pt x="0" y="15620"/>
                </a:lnTo>
                <a:lnTo>
                  <a:pt x="1143" y="18414"/>
                </a:lnTo>
                <a:lnTo>
                  <a:pt x="5588" y="23367"/>
                </a:lnTo>
                <a:lnTo>
                  <a:pt x="8254" y="24383"/>
                </a:lnTo>
                <a:lnTo>
                  <a:pt x="14604" y="24383"/>
                </a:lnTo>
                <a:lnTo>
                  <a:pt x="17272" y="23367"/>
                </a:lnTo>
                <a:lnTo>
                  <a:pt x="17780" y="22859"/>
                </a:lnTo>
                <a:lnTo>
                  <a:pt x="8763" y="22859"/>
                </a:lnTo>
                <a:lnTo>
                  <a:pt x="6476" y="21589"/>
                </a:lnTo>
                <a:lnTo>
                  <a:pt x="2540" y="17652"/>
                </a:lnTo>
                <a:lnTo>
                  <a:pt x="1697" y="15366"/>
                </a:lnTo>
                <a:lnTo>
                  <a:pt x="1650" y="9143"/>
                </a:lnTo>
                <a:lnTo>
                  <a:pt x="2540" y="6730"/>
                </a:lnTo>
                <a:lnTo>
                  <a:pt x="4572" y="4699"/>
                </a:lnTo>
                <a:lnTo>
                  <a:pt x="6476" y="2539"/>
                </a:lnTo>
                <a:lnTo>
                  <a:pt x="8763" y="1524"/>
                </a:lnTo>
                <a:lnTo>
                  <a:pt x="17780" y="1524"/>
                </a:lnTo>
                <a:lnTo>
                  <a:pt x="17272" y="1015"/>
                </a:lnTo>
                <a:lnTo>
                  <a:pt x="14604" y="0"/>
                </a:lnTo>
                <a:close/>
              </a:path>
              <a:path w="22859" h="24764">
                <a:moveTo>
                  <a:pt x="17780" y="1524"/>
                </a:moveTo>
                <a:lnTo>
                  <a:pt x="14097" y="1524"/>
                </a:lnTo>
                <a:lnTo>
                  <a:pt x="16383" y="2539"/>
                </a:lnTo>
                <a:lnTo>
                  <a:pt x="20320" y="6730"/>
                </a:lnTo>
                <a:lnTo>
                  <a:pt x="21068" y="8762"/>
                </a:lnTo>
                <a:lnTo>
                  <a:pt x="21162" y="15366"/>
                </a:lnTo>
                <a:lnTo>
                  <a:pt x="20320" y="17652"/>
                </a:lnTo>
                <a:lnTo>
                  <a:pt x="18415" y="19684"/>
                </a:lnTo>
                <a:lnTo>
                  <a:pt x="16383" y="21589"/>
                </a:lnTo>
                <a:lnTo>
                  <a:pt x="14097" y="22859"/>
                </a:lnTo>
                <a:lnTo>
                  <a:pt x="17780" y="22859"/>
                </a:lnTo>
                <a:lnTo>
                  <a:pt x="19685" y="20954"/>
                </a:lnTo>
                <a:lnTo>
                  <a:pt x="21717" y="18414"/>
                </a:lnTo>
                <a:lnTo>
                  <a:pt x="22860" y="15620"/>
                </a:lnTo>
                <a:lnTo>
                  <a:pt x="22756" y="8508"/>
                </a:lnTo>
                <a:lnTo>
                  <a:pt x="21717" y="5968"/>
                </a:lnTo>
                <a:lnTo>
                  <a:pt x="19685" y="3428"/>
                </a:lnTo>
                <a:lnTo>
                  <a:pt x="17780" y="1524"/>
                </a:lnTo>
                <a:close/>
              </a:path>
              <a:path w="22859" h="24764">
                <a:moveTo>
                  <a:pt x="13843" y="5461"/>
                </a:moveTo>
                <a:lnTo>
                  <a:pt x="6985" y="5461"/>
                </a:lnTo>
                <a:lnTo>
                  <a:pt x="6985" y="18923"/>
                </a:lnTo>
                <a:lnTo>
                  <a:pt x="9017" y="18923"/>
                </a:lnTo>
                <a:lnTo>
                  <a:pt x="9017" y="13462"/>
                </a:lnTo>
                <a:lnTo>
                  <a:pt x="15409" y="13462"/>
                </a:lnTo>
                <a:lnTo>
                  <a:pt x="15240" y="13207"/>
                </a:lnTo>
                <a:lnTo>
                  <a:pt x="14604" y="12700"/>
                </a:lnTo>
                <a:lnTo>
                  <a:pt x="13589" y="12700"/>
                </a:lnTo>
                <a:lnTo>
                  <a:pt x="14350" y="12445"/>
                </a:lnTo>
                <a:lnTo>
                  <a:pt x="14986" y="12191"/>
                </a:lnTo>
                <a:lnTo>
                  <a:pt x="15240" y="11937"/>
                </a:lnTo>
                <a:lnTo>
                  <a:pt x="9017" y="11937"/>
                </a:lnTo>
                <a:lnTo>
                  <a:pt x="9017" y="6984"/>
                </a:lnTo>
                <a:lnTo>
                  <a:pt x="16255" y="6984"/>
                </a:lnTo>
                <a:lnTo>
                  <a:pt x="15875" y="6476"/>
                </a:lnTo>
                <a:lnTo>
                  <a:pt x="14604" y="5714"/>
                </a:lnTo>
                <a:lnTo>
                  <a:pt x="13843" y="5461"/>
                </a:lnTo>
                <a:close/>
              </a:path>
              <a:path w="22859" h="24764">
                <a:moveTo>
                  <a:pt x="15409" y="13462"/>
                </a:moveTo>
                <a:lnTo>
                  <a:pt x="12065" y="13462"/>
                </a:lnTo>
                <a:lnTo>
                  <a:pt x="12700" y="13715"/>
                </a:lnTo>
                <a:lnTo>
                  <a:pt x="13208" y="13969"/>
                </a:lnTo>
                <a:lnTo>
                  <a:pt x="14097" y="14477"/>
                </a:lnTo>
                <a:lnTo>
                  <a:pt x="14350" y="15366"/>
                </a:lnTo>
                <a:lnTo>
                  <a:pt x="14477" y="18414"/>
                </a:lnTo>
                <a:lnTo>
                  <a:pt x="14604" y="18923"/>
                </a:lnTo>
                <a:lnTo>
                  <a:pt x="16637" y="18923"/>
                </a:lnTo>
                <a:lnTo>
                  <a:pt x="16637" y="18668"/>
                </a:lnTo>
                <a:lnTo>
                  <a:pt x="16383" y="18668"/>
                </a:lnTo>
                <a:lnTo>
                  <a:pt x="16332" y="15239"/>
                </a:lnTo>
                <a:lnTo>
                  <a:pt x="16128" y="14731"/>
                </a:lnTo>
                <a:lnTo>
                  <a:pt x="15748" y="13969"/>
                </a:lnTo>
                <a:lnTo>
                  <a:pt x="15409" y="13462"/>
                </a:lnTo>
                <a:close/>
              </a:path>
              <a:path w="22859" h="24764">
                <a:moveTo>
                  <a:pt x="16255" y="6984"/>
                </a:moveTo>
                <a:lnTo>
                  <a:pt x="12192" y="6984"/>
                </a:lnTo>
                <a:lnTo>
                  <a:pt x="13208" y="7238"/>
                </a:lnTo>
                <a:lnTo>
                  <a:pt x="13589" y="7492"/>
                </a:lnTo>
                <a:lnTo>
                  <a:pt x="14097" y="7746"/>
                </a:lnTo>
                <a:lnTo>
                  <a:pt x="14604" y="8508"/>
                </a:lnTo>
                <a:lnTo>
                  <a:pt x="14604" y="10413"/>
                </a:lnTo>
                <a:lnTo>
                  <a:pt x="14097" y="11175"/>
                </a:lnTo>
                <a:lnTo>
                  <a:pt x="13208" y="11429"/>
                </a:lnTo>
                <a:lnTo>
                  <a:pt x="12700" y="11683"/>
                </a:lnTo>
                <a:lnTo>
                  <a:pt x="12065" y="11937"/>
                </a:lnTo>
                <a:lnTo>
                  <a:pt x="15240" y="11937"/>
                </a:lnTo>
                <a:lnTo>
                  <a:pt x="16128" y="11429"/>
                </a:lnTo>
                <a:lnTo>
                  <a:pt x="16637" y="10413"/>
                </a:lnTo>
                <a:lnTo>
                  <a:pt x="16637" y="7492"/>
                </a:lnTo>
                <a:lnTo>
                  <a:pt x="16255" y="6984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05598" y="283341"/>
            <a:ext cx="288290" cy="2806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800" b="1" spc="-25" dirty="0">
                <a:solidFill>
                  <a:srgbClr val="EB871D"/>
                </a:solidFill>
                <a:latin typeface="Century Gothic"/>
                <a:cs typeface="Century Gothic"/>
              </a:rPr>
              <a:t>nd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3081" y="11684"/>
            <a:ext cx="6735445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Century Gothic"/>
                <a:cs typeface="Century Gothic"/>
              </a:rPr>
              <a:t>Lab</a:t>
            </a:r>
            <a:r>
              <a:rPr sz="1800" b="1" spc="-15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800" b="1" spc="-25" dirty="0">
                <a:solidFill>
                  <a:srgbClr val="00AF50"/>
                </a:solidFill>
                <a:latin typeface="Century Gothic"/>
                <a:cs typeface="Century Gothic"/>
              </a:rPr>
              <a:t>04c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2055"/>
              </a:lnSpc>
            </a:pP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Logistic</a:t>
            </a:r>
            <a:r>
              <a:rPr sz="1800" b="1" spc="-6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Regression</a:t>
            </a:r>
            <a:r>
              <a:rPr sz="1800" b="1" dirty="0">
                <a:solidFill>
                  <a:srgbClr val="EB871D"/>
                </a:solidFill>
                <a:latin typeface="Century Gothic"/>
                <a:cs typeface="Century Gothic"/>
              </a:rPr>
              <a:t>,</a:t>
            </a:r>
            <a:r>
              <a:rPr sz="1800" b="1" spc="-4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Support</a:t>
            </a:r>
            <a:r>
              <a:rPr sz="1800" b="1" spc="-5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Vector</a:t>
            </a:r>
            <a:r>
              <a:rPr sz="1800" b="1" spc="-5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Machines</a:t>
            </a:r>
            <a:r>
              <a:rPr sz="1800" b="1" dirty="0">
                <a:solidFill>
                  <a:srgbClr val="EB871D"/>
                </a:solidFill>
                <a:latin typeface="Century Gothic"/>
                <a:cs typeface="Century Gothic"/>
              </a:rPr>
              <a:t>,</a:t>
            </a:r>
            <a:r>
              <a:rPr sz="1800" b="1" spc="-6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NaïveBayes</a:t>
            </a:r>
            <a:r>
              <a:rPr sz="1800" b="1" dirty="0">
                <a:solidFill>
                  <a:srgbClr val="EB871D"/>
                </a:solidFill>
                <a:latin typeface="Century Gothic"/>
                <a:cs typeface="Century Gothic"/>
              </a:rPr>
              <a:t>,</a:t>
            </a:r>
            <a:r>
              <a:rPr sz="1800" b="1" spc="-2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1800" b="1" spc="-50" dirty="0">
                <a:solidFill>
                  <a:srgbClr val="EB871D"/>
                </a:solidFill>
                <a:latin typeface="Century Gothic"/>
                <a:cs typeface="Century Gothic"/>
              </a:rPr>
              <a:t>a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2105"/>
              </a:lnSpc>
            </a:pP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Decision</a:t>
            </a:r>
            <a:r>
              <a:rPr sz="1800" b="1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Tree</a:t>
            </a:r>
            <a:r>
              <a:rPr sz="18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(2</a:t>
            </a:r>
            <a:r>
              <a:rPr sz="1800" b="1" spc="-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of</a:t>
            </a:r>
            <a:r>
              <a:rPr sz="18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2)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2875" y="1829942"/>
            <a:ext cx="8802370" cy="2367915"/>
            <a:chOff x="142875" y="1829942"/>
            <a:chExt cx="8802370" cy="23679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654" y="1839467"/>
              <a:ext cx="8668303" cy="23026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7637" y="1834705"/>
              <a:ext cx="8792845" cy="2358390"/>
            </a:xfrm>
            <a:custGeom>
              <a:avLst/>
              <a:gdLst/>
              <a:ahLst/>
              <a:cxnLst/>
              <a:rect l="l" t="t" r="r" b="b"/>
              <a:pathLst>
                <a:path w="8792845" h="2358390">
                  <a:moveTo>
                    <a:pt x="0" y="2358008"/>
                  </a:moveTo>
                  <a:lnTo>
                    <a:pt x="8792337" y="2358008"/>
                  </a:lnTo>
                  <a:lnTo>
                    <a:pt x="8792337" y="0"/>
                  </a:lnTo>
                  <a:lnTo>
                    <a:pt x="0" y="0"/>
                  </a:lnTo>
                  <a:lnTo>
                    <a:pt x="0" y="2358008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200" y="2356103"/>
              <a:ext cx="3790188" cy="3718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262373" y="2351277"/>
              <a:ext cx="3799840" cy="381635"/>
            </a:xfrm>
            <a:custGeom>
              <a:avLst/>
              <a:gdLst/>
              <a:ahLst/>
              <a:cxnLst/>
              <a:rect l="l" t="t" r="r" b="b"/>
              <a:pathLst>
                <a:path w="3799840" h="381635">
                  <a:moveTo>
                    <a:pt x="0" y="381381"/>
                  </a:moveTo>
                  <a:lnTo>
                    <a:pt x="3799712" y="381381"/>
                  </a:lnTo>
                  <a:lnTo>
                    <a:pt x="3799712" y="0"/>
                  </a:lnTo>
                  <a:lnTo>
                    <a:pt x="0" y="0"/>
                  </a:lnTo>
                  <a:lnTo>
                    <a:pt x="0" y="38138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200" y="3701795"/>
              <a:ext cx="3790188" cy="381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62373" y="3697033"/>
              <a:ext cx="3799840" cy="390525"/>
            </a:xfrm>
            <a:custGeom>
              <a:avLst/>
              <a:gdLst/>
              <a:ahLst/>
              <a:cxnLst/>
              <a:rect l="l" t="t" r="r" b="b"/>
              <a:pathLst>
                <a:path w="3799840" h="390525">
                  <a:moveTo>
                    <a:pt x="0" y="390524"/>
                  </a:moveTo>
                  <a:lnTo>
                    <a:pt x="3799712" y="390524"/>
                  </a:lnTo>
                  <a:lnTo>
                    <a:pt x="3799712" y="0"/>
                  </a:lnTo>
                  <a:lnTo>
                    <a:pt x="0" y="0"/>
                  </a:lnTo>
                  <a:lnTo>
                    <a:pt x="0" y="390524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1140" y="959561"/>
            <a:ext cx="858837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entury Gothic"/>
                <a:cs typeface="Century Gothic"/>
              </a:rPr>
              <a:t>NaïveBayes</a:t>
            </a:r>
            <a:r>
              <a:rPr sz="2000" spc="-6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did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slightly</a:t>
            </a:r>
            <a:r>
              <a:rPr sz="2000" spc="-5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better</a:t>
            </a:r>
            <a:r>
              <a:rPr sz="2000" spc="-6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(58%)</a:t>
            </a:r>
            <a:r>
              <a:rPr sz="2000" spc="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,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and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Decision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Trees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did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best</a:t>
            </a:r>
            <a:r>
              <a:rPr sz="2000" spc="-5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of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25" dirty="0">
                <a:latin typeface="Century Gothic"/>
                <a:cs typeface="Century Gothic"/>
              </a:rPr>
              <a:t>all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entury Gothic"/>
                <a:cs typeface="Century Gothic"/>
              </a:rPr>
              <a:t>(65%)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9055" y="4543044"/>
            <a:ext cx="7486015" cy="338455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335"/>
              </a:spcBef>
            </a:pP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Note</a:t>
            </a:r>
            <a:r>
              <a:rPr sz="16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there</a:t>
            </a:r>
            <a:r>
              <a:rPr sz="16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6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6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Appendix</a:t>
            </a:r>
            <a:r>
              <a:rPr sz="1600" b="1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Lab</a:t>
            </a:r>
            <a:r>
              <a:rPr sz="16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6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6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Zeppelin</a:t>
            </a:r>
            <a:r>
              <a:rPr sz="16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note</a:t>
            </a:r>
            <a:r>
              <a:rPr sz="1600" b="1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6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Linear</a:t>
            </a:r>
            <a:r>
              <a:rPr sz="16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Regression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228600" y="0"/>
                </a:lnTo>
              </a:path>
              <a:path w="9144000">
                <a:moveTo>
                  <a:pt x="8705088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4" name="object 4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66494" cy="66446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3081" y="150063"/>
            <a:ext cx="9893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3081" y="502665"/>
            <a:ext cx="7980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Century Gothic"/>
                <a:cs typeface="Century Gothic"/>
              </a:rPr>
              <a:t>Correlation</a:t>
            </a:r>
            <a:r>
              <a:rPr sz="2000" b="1" dirty="0">
                <a:solidFill>
                  <a:srgbClr val="EB871D"/>
                </a:solidFill>
                <a:latin typeface="Century Gothic"/>
                <a:cs typeface="Century Gothic"/>
              </a:rPr>
              <a:t>:</a:t>
            </a:r>
            <a:r>
              <a:rPr sz="2000" b="1" spc="-4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EB871D"/>
                </a:solidFill>
                <a:latin typeface="Century Gothic"/>
                <a:cs typeface="Century Gothic"/>
              </a:rPr>
              <a:t>Does</a:t>
            </a:r>
            <a:r>
              <a:rPr sz="2000" b="1" spc="-5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EB871D"/>
                </a:solidFill>
                <a:latin typeface="Century Gothic"/>
                <a:cs typeface="Century Gothic"/>
              </a:rPr>
              <a:t>Crime</a:t>
            </a:r>
            <a:r>
              <a:rPr sz="2000" b="1" spc="-4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EB871D"/>
                </a:solidFill>
                <a:latin typeface="Century Gothic"/>
                <a:cs typeface="Century Gothic"/>
              </a:rPr>
              <a:t>Freq</a:t>
            </a:r>
            <a:r>
              <a:rPr sz="2000" b="1" spc="-2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EB871D"/>
                </a:solidFill>
                <a:latin typeface="Century Gothic"/>
                <a:cs typeface="Century Gothic"/>
              </a:rPr>
              <a:t>Correlate</a:t>
            </a:r>
            <a:r>
              <a:rPr sz="2000" b="1" spc="-5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EB871D"/>
                </a:solidFill>
                <a:latin typeface="Century Gothic"/>
                <a:cs typeface="Century Gothic"/>
              </a:rPr>
              <a:t>to</a:t>
            </a:r>
            <a:r>
              <a:rPr sz="2000" b="1" spc="-3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EB871D"/>
                </a:solidFill>
                <a:latin typeface="Century Gothic"/>
                <a:cs typeface="Century Gothic"/>
              </a:rPr>
              <a:t>Unemployment</a:t>
            </a:r>
            <a:r>
              <a:rPr sz="2000" b="1" spc="-5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000" b="1" spc="30" dirty="0">
                <a:solidFill>
                  <a:srgbClr val="EB871D"/>
                </a:solidFill>
                <a:latin typeface="Century Gothic"/>
                <a:cs typeface="Century Gothic"/>
              </a:rPr>
              <a:t>Rate</a:t>
            </a:r>
            <a:r>
              <a:rPr sz="2000" b="1" spc="-690" dirty="0">
                <a:solidFill>
                  <a:srgbClr val="EB871D"/>
                </a:solidFill>
                <a:latin typeface="Century Gothic"/>
                <a:cs typeface="Century Gothic"/>
              </a:rPr>
              <a:t>?</a:t>
            </a:r>
            <a:r>
              <a:rPr sz="1800" spc="52" baseline="2314" dirty="0">
                <a:solidFill>
                  <a:srgbClr val="BABBBD"/>
                </a:solidFill>
                <a:latin typeface="Century Gothic"/>
                <a:cs typeface="Century Gothic"/>
              </a:rPr>
              <a:t>141</a:t>
            </a:r>
            <a:endParaRPr sz="1800" baseline="2314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3837" y="863917"/>
            <a:ext cx="8486140" cy="4092575"/>
            <a:chOff x="223837" y="863917"/>
            <a:chExt cx="8486140" cy="4092575"/>
          </a:xfrm>
        </p:grpSpPr>
        <p:sp>
          <p:nvSpPr>
            <p:cNvPr id="10" name="object 10"/>
            <p:cNvSpPr/>
            <p:nvPr/>
          </p:nvSpPr>
          <p:spPr>
            <a:xfrm>
              <a:off x="228600" y="868680"/>
              <a:ext cx="8476615" cy="4083050"/>
            </a:xfrm>
            <a:custGeom>
              <a:avLst/>
              <a:gdLst/>
              <a:ahLst/>
              <a:cxnLst/>
              <a:rect l="l" t="t" r="r" b="b"/>
              <a:pathLst>
                <a:path w="8476615" h="4083050">
                  <a:moveTo>
                    <a:pt x="8476488" y="0"/>
                  </a:moveTo>
                  <a:lnTo>
                    <a:pt x="0" y="0"/>
                  </a:lnTo>
                  <a:lnTo>
                    <a:pt x="0" y="4082796"/>
                  </a:lnTo>
                  <a:lnTo>
                    <a:pt x="8476488" y="4082796"/>
                  </a:lnTo>
                  <a:lnTo>
                    <a:pt x="84764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600" y="868680"/>
              <a:ext cx="8476615" cy="4083050"/>
            </a:xfrm>
            <a:custGeom>
              <a:avLst/>
              <a:gdLst/>
              <a:ahLst/>
              <a:cxnLst/>
              <a:rect l="l" t="t" r="r" b="b"/>
              <a:pathLst>
                <a:path w="8476615" h="4083050">
                  <a:moveTo>
                    <a:pt x="0" y="4082796"/>
                  </a:moveTo>
                  <a:lnTo>
                    <a:pt x="8476488" y="4082796"/>
                  </a:lnTo>
                  <a:lnTo>
                    <a:pt x="8476488" y="0"/>
                  </a:lnTo>
                  <a:lnTo>
                    <a:pt x="0" y="0"/>
                  </a:lnTo>
                  <a:lnTo>
                    <a:pt x="0" y="4082796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7340" y="786764"/>
            <a:ext cx="5822315" cy="5740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200" spc="-10" dirty="0">
                <a:solidFill>
                  <a:srgbClr val="3B3B3A"/>
                </a:solidFill>
                <a:latin typeface="Courier New"/>
                <a:cs typeface="Courier New"/>
              </a:rPr>
              <a:t>%</a:t>
            </a:r>
            <a:r>
              <a:rPr sz="1200" b="1" spc="-10" dirty="0">
                <a:solidFill>
                  <a:srgbClr val="3B3B3A"/>
                </a:solidFill>
                <a:latin typeface="Courier New"/>
                <a:cs typeface="Courier New"/>
              </a:rPr>
              <a:t>spark2.pyspark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#//</a:t>
            </a:r>
            <a:r>
              <a:rPr sz="1200" b="1" spc="-10" dirty="0">
                <a:solidFill>
                  <a:srgbClr val="3B3B3A"/>
                </a:solidFill>
                <a:latin typeface="Courier New"/>
                <a:cs typeface="Courier New"/>
              </a:rPr>
              <a:t> spark.table('sf_unemploy2').createTempView("unemploy_view")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1334593"/>
            <a:ext cx="8215630" cy="57848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#//</a:t>
            </a:r>
            <a:r>
              <a:rPr sz="1200" b="1" spc="-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B3B3A"/>
                </a:solidFill>
                <a:latin typeface="Courier New"/>
                <a:cs typeface="Courier New"/>
              </a:rPr>
              <a:t>spark.table('yr_crime').createTempView("yr_crime_view")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#//</a:t>
            </a:r>
            <a:r>
              <a:rPr sz="1200" b="1" spc="1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spark.sql("select</a:t>
            </a:r>
            <a:r>
              <a:rPr sz="1200" b="1" spc="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u.pcent,</a:t>
            </a:r>
            <a:r>
              <a:rPr sz="1200" b="1" spc="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c.freq</a:t>
            </a:r>
            <a:r>
              <a:rPr sz="1200" b="1" spc="1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from</a:t>
            </a:r>
            <a:r>
              <a:rPr sz="1200" b="1" spc="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unemploy_view</a:t>
            </a:r>
            <a:r>
              <a:rPr sz="1200" b="1" spc="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u</a:t>
            </a:r>
            <a:r>
              <a:rPr sz="1200" b="1" spc="1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join</a:t>
            </a:r>
            <a:r>
              <a:rPr sz="1200" b="1" spc="2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yr_crime_view</a:t>
            </a:r>
            <a:r>
              <a:rPr sz="1200" b="1" spc="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c</a:t>
            </a:r>
            <a:r>
              <a:rPr sz="1200" b="1" spc="2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on</a:t>
            </a:r>
            <a:r>
              <a:rPr sz="1200" b="1" spc="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u.yr</a:t>
            </a:r>
            <a:r>
              <a:rPr sz="1200" b="1" spc="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3B3B3A"/>
                </a:solidFill>
                <a:latin typeface="Courier New"/>
                <a:cs typeface="Courier New"/>
              </a:rPr>
              <a:t>=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40" y="1786889"/>
            <a:ext cx="7203440" cy="5740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200" b="1" spc="-10" dirty="0">
                <a:solidFill>
                  <a:srgbClr val="3B3B3A"/>
                </a:solidFill>
                <a:latin typeface="Courier New"/>
                <a:cs typeface="Courier New"/>
              </a:rPr>
              <a:t>c.yeartime").show()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#//</a:t>
            </a:r>
            <a:r>
              <a:rPr sz="1200" b="1" spc="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spark.sql("create</a:t>
            </a:r>
            <a:r>
              <a:rPr sz="1200" b="1" spc="2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table</a:t>
            </a:r>
            <a:r>
              <a:rPr sz="1200" b="1" spc="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corr_crime_unemploy</a:t>
            </a:r>
            <a:r>
              <a:rPr sz="1200" b="1" spc="3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as</a:t>
            </a:r>
            <a:r>
              <a:rPr sz="1200" b="1" spc="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select</a:t>
            </a:r>
            <a:r>
              <a:rPr sz="1200" b="1" spc="2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u.pcent,</a:t>
            </a:r>
            <a:r>
              <a:rPr sz="1200" b="1" spc="2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c.freq</a:t>
            </a:r>
            <a:r>
              <a:rPr sz="1200" b="1" spc="2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3B3B3A"/>
                </a:solidFill>
                <a:latin typeface="Courier New"/>
                <a:cs typeface="Courier New"/>
              </a:rPr>
              <a:t>from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2326385"/>
            <a:ext cx="6099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unemploy_view</a:t>
            </a:r>
            <a:r>
              <a:rPr sz="1200" b="1" spc="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u</a:t>
            </a:r>
            <a:r>
              <a:rPr sz="1200" b="1" spc="2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join yr_crime_view</a:t>
            </a:r>
            <a:r>
              <a:rPr sz="1200" b="1" spc="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c</a:t>
            </a:r>
            <a:r>
              <a:rPr sz="1200" b="1" spc="-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on</a:t>
            </a:r>
            <a:r>
              <a:rPr sz="1200" b="1" spc="2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u.yr</a:t>
            </a:r>
            <a:r>
              <a:rPr sz="1200" b="1" spc="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=</a:t>
            </a:r>
            <a:r>
              <a:rPr sz="1200" b="1" spc="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B3B3A"/>
                </a:solidFill>
                <a:latin typeface="Courier New"/>
                <a:cs typeface="Courier New"/>
              </a:rPr>
              <a:t>c.yeartime").show()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2509519"/>
            <a:ext cx="5270500" cy="140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105"/>
              </a:spcBef>
            </a:pP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#// spark.sql("select</a:t>
            </a:r>
            <a:r>
              <a:rPr sz="1200" b="1" spc="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*</a:t>
            </a:r>
            <a:r>
              <a:rPr sz="1200" b="1" spc="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from</a:t>
            </a:r>
            <a:r>
              <a:rPr sz="1200" b="1" spc="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B3B3A"/>
                </a:solidFill>
                <a:latin typeface="Courier New"/>
                <a:cs typeface="Courier New"/>
              </a:rPr>
              <a:t>corr_crime_unemploy").show()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df1</a:t>
            </a:r>
            <a:r>
              <a:rPr sz="1200" b="1" spc="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=</a:t>
            </a:r>
            <a:r>
              <a:rPr sz="1200" b="1" spc="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B3B3A"/>
                </a:solidFill>
                <a:latin typeface="Courier New"/>
                <a:cs typeface="Courier New"/>
              </a:rPr>
              <a:t>spark.table("corr_crime_unemploy")</a:t>
            </a:r>
            <a:r>
              <a:rPr sz="1200" b="1" spc="50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B3B3A"/>
                </a:solidFill>
                <a:latin typeface="Courier New"/>
                <a:cs typeface="Courier New"/>
              </a:rPr>
              <a:t>df1.printSchema()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from</a:t>
            </a:r>
            <a:r>
              <a:rPr sz="1200" b="1" spc="-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ourier New"/>
                <a:cs typeface="Courier New"/>
              </a:rPr>
              <a:t>pyspark.mllib.stat import </a:t>
            </a:r>
            <a:r>
              <a:rPr sz="1200" b="1" spc="-10" dirty="0">
                <a:solidFill>
                  <a:srgbClr val="3B3B3A"/>
                </a:solidFill>
                <a:latin typeface="Courier New"/>
                <a:cs typeface="Courier New"/>
              </a:rPr>
              <a:t>Statistics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df1.stat.corr("pcent",</a:t>
            </a:r>
            <a:r>
              <a:rPr sz="1200" b="1" spc="2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79DB"/>
                </a:solidFill>
                <a:latin typeface="Courier New"/>
                <a:cs typeface="Courier New"/>
              </a:rPr>
              <a:t>"freq")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98778" y="2265807"/>
            <a:ext cx="8091805" cy="2695575"/>
            <a:chOff x="898778" y="2265807"/>
            <a:chExt cx="8091805" cy="269557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8303" y="3992880"/>
              <a:ext cx="3448812" cy="95859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03541" y="3988117"/>
              <a:ext cx="3458845" cy="968375"/>
            </a:xfrm>
            <a:custGeom>
              <a:avLst/>
              <a:gdLst/>
              <a:ahLst/>
              <a:cxnLst/>
              <a:rect l="l" t="t" r="r" b="b"/>
              <a:pathLst>
                <a:path w="3458845" h="968375">
                  <a:moveTo>
                    <a:pt x="0" y="968121"/>
                  </a:moveTo>
                  <a:lnTo>
                    <a:pt x="3458337" y="968121"/>
                  </a:lnTo>
                  <a:lnTo>
                    <a:pt x="3458337" y="0"/>
                  </a:lnTo>
                  <a:lnTo>
                    <a:pt x="0" y="0"/>
                  </a:lnTo>
                  <a:lnTo>
                    <a:pt x="0" y="96812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6251" y="2715768"/>
              <a:ext cx="1927859" cy="223570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821425" y="2711005"/>
              <a:ext cx="1937385" cy="2245360"/>
            </a:xfrm>
            <a:custGeom>
              <a:avLst/>
              <a:gdLst/>
              <a:ahLst/>
              <a:cxnLst/>
              <a:rect l="l" t="t" r="r" b="b"/>
              <a:pathLst>
                <a:path w="1937384" h="2245360">
                  <a:moveTo>
                    <a:pt x="0" y="2245233"/>
                  </a:moveTo>
                  <a:lnTo>
                    <a:pt x="1937385" y="2245233"/>
                  </a:lnTo>
                  <a:lnTo>
                    <a:pt x="1937385" y="0"/>
                  </a:lnTo>
                  <a:lnTo>
                    <a:pt x="0" y="0"/>
                  </a:lnTo>
                  <a:lnTo>
                    <a:pt x="0" y="224523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7180" y="2275332"/>
              <a:ext cx="1063752" cy="237134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912353" y="2270569"/>
              <a:ext cx="1073785" cy="2381250"/>
            </a:xfrm>
            <a:custGeom>
              <a:avLst/>
              <a:gdLst/>
              <a:ahLst/>
              <a:cxnLst/>
              <a:rect l="l" t="t" r="r" b="b"/>
              <a:pathLst>
                <a:path w="1073784" h="2381250">
                  <a:moveTo>
                    <a:pt x="0" y="2380869"/>
                  </a:moveTo>
                  <a:lnTo>
                    <a:pt x="1073277" y="2380869"/>
                  </a:lnTo>
                  <a:lnTo>
                    <a:pt x="1073277" y="0"/>
                  </a:lnTo>
                  <a:lnTo>
                    <a:pt x="0" y="0"/>
                  </a:lnTo>
                  <a:lnTo>
                    <a:pt x="0" y="238086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675121" y="2501010"/>
            <a:ext cx="19761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333CC"/>
                </a:solidFill>
                <a:latin typeface="Century Gothic"/>
                <a:cs typeface="Century Gothic"/>
              </a:rPr>
              <a:t>Yr</a:t>
            </a:r>
            <a:r>
              <a:rPr sz="1000" b="1" spc="-10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000" b="1" dirty="0">
                <a:solidFill>
                  <a:srgbClr val="3333CC"/>
                </a:solidFill>
                <a:latin typeface="Century Gothic"/>
                <a:cs typeface="Century Gothic"/>
              </a:rPr>
              <a:t>–</a:t>
            </a:r>
            <a:r>
              <a:rPr sz="1000" b="1" spc="-20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000" b="1" dirty="0">
                <a:solidFill>
                  <a:srgbClr val="3333CC"/>
                </a:solidFill>
                <a:latin typeface="Century Gothic"/>
                <a:cs typeface="Century Gothic"/>
              </a:rPr>
              <a:t>Pcent</a:t>
            </a:r>
            <a:r>
              <a:rPr sz="1000" b="1" spc="-15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000" b="1" spc="-10" dirty="0">
                <a:solidFill>
                  <a:srgbClr val="3333CC"/>
                </a:solidFill>
                <a:latin typeface="Century Gothic"/>
                <a:cs typeface="Century Gothic"/>
              </a:rPr>
              <a:t>(Unemployment</a:t>
            </a:r>
            <a:r>
              <a:rPr sz="1000" b="1" spc="-20" dirty="0">
                <a:solidFill>
                  <a:srgbClr val="3333CC"/>
                </a:solidFill>
                <a:latin typeface="Century Gothic"/>
                <a:cs typeface="Century Gothic"/>
              </a:rPr>
              <a:t> rate)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34376" y="2057526"/>
            <a:ext cx="1196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333CC"/>
                </a:solidFill>
                <a:latin typeface="Century Gothic"/>
                <a:cs typeface="Century Gothic"/>
              </a:rPr>
              <a:t>Yr</a:t>
            </a:r>
            <a:r>
              <a:rPr sz="1000" b="1" spc="-5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000" b="1" dirty="0">
                <a:solidFill>
                  <a:srgbClr val="3333CC"/>
                </a:solidFill>
                <a:latin typeface="Century Gothic"/>
                <a:cs typeface="Century Gothic"/>
              </a:rPr>
              <a:t>–</a:t>
            </a:r>
            <a:r>
              <a:rPr sz="1000" b="1" spc="-15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000" b="1" dirty="0">
                <a:solidFill>
                  <a:srgbClr val="3333CC"/>
                </a:solidFill>
                <a:latin typeface="Century Gothic"/>
                <a:cs typeface="Century Gothic"/>
              </a:rPr>
              <a:t>Freq</a:t>
            </a:r>
            <a:r>
              <a:rPr sz="1000" b="1" spc="-20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000" b="1" dirty="0">
                <a:solidFill>
                  <a:srgbClr val="3333CC"/>
                </a:solidFill>
                <a:latin typeface="Century Gothic"/>
                <a:cs typeface="Century Gothic"/>
              </a:rPr>
              <a:t>(#</a:t>
            </a:r>
            <a:r>
              <a:rPr sz="1000" b="1" spc="-30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000" b="1" spc="-10" dirty="0">
                <a:solidFill>
                  <a:srgbClr val="3333CC"/>
                </a:solidFill>
                <a:latin typeface="Century Gothic"/>
                <a:cs typeface="Century Gothic"/>
              </a:rPr>
              <a:t>crimes)</a:t>
            </a:r>
            <a:endParaRPr sz="1000">
              <a:latin typeface="Century Gothic"/>
              <a:cs typeface="Century 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62865" y="918781"/>
            <a:ext cx="2824480" cy="534035"/>
            <a:chOff x="6162865" y="918781"/>
            <a:chExt cx="2824480" cy="534035"/>
          </a:xfrm>
        </p:grpSpPr>
        <p:sp>
          <p:nvSpPr>
            <p:cNvPr id="27" name="object 27"/>
            <p:cNvSpPr/>
            <p:nvPr/>
          </p:nvSpPr>
          <p:spPr>
            <a:xfrm>
              <a:off x="6167628" y="923544"/>
              <a:ext cx="2814955" cy="524510"/>
            </a:xfrm>
            <a:custGeom>
              <a:avLst/>
              <a:gdLst/>
              <a:ahLst/>
              <a:cxnLst/>
              <a:rect l="l" t="t" r="r" b="b"/>
              <a:pathLst>
                <a:path w="2814954" h="524510">
                  <a:moveTo>
                    <a:pt x="2814828" y="0"/>
                  </a:moveTo>
                  <a:lnTo>
                    <a:pt x="0" y="0"/>
                  </a:lnTo>
                  <a:lnTo>
                    <a:pt x="0" y="524255"/>
                  </a:lnTo>
                  <a:lnTo>
                    <a:pt x="2814828" y="524255"/>
                  </a:lnTo>
                  <a:lnTo>
                    <a:pt x="281482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67628" y="923544"/>
              <a:ext cx="2814955" cy="524510"/>
            </a:xfrm>
            <a:custGeom>
              <a:avLst/>
              <a:gdLst/>
              <a:ahLst/>
              <a:cxnLst/>
              <a:rect l="l" t="t" r="r" b="b"/>
              <a:pathLst>
                <a:path w="2814954" h="524510">
                  <a:moveTo>
                    <a:pt x="0" y="524255"/>
                  </a:moveTo>
                  <a:lnTo>
                    <a:pt x="2814828" y="524255"/>
                  </a:lnTo>
                  <a:lnTo>
                    <a:pt x="2814828" y="0"/>
                  </a:lnTo>
                  <a:lnTo>
                    <a:pt x="0" y="0"/>
                  </a:lnTo>
                  <a:lnTo>
                    <a:pt x="0" y="5242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377178" y="954405"/>
            <a:ext cx="23958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Open</a:t>
            </a:r>
            <a:r>
              <a:rPr sz="14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Adv_Spark:</a:t>
            </a:r>
            <a:r>
              <a:rPr sz="1400" b="1" spc="-4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Mod</a:t>
            </a:r>
            <a:r>
              <a:rPr sz="1400" b="1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04b: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74256" y="1167764"/>
            <a:ext cx="14052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ML</a:t>
            </a:r>
            <a:r>
              <a:rPr sz="14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 (Correlation)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142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7" name="object 7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7682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Topics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Machine</a:t>
            </a:r>
            <a:r>
              <a:rPr spc="-80" dirty="0"/>
              <a:t> </a:t>
            </a:r>
            <a:r>
              <a:rPr dirty="0"/>
              <a:t>Learning</a:t>
            </a:r>
            <a:r>
              <a:rPr spc="-75" dirty="0"/>
              <a:t> </a:t>
            </a:r>
            <a:r>
              <a:rPr spc="-10" dirty="0"/>
              <a:t>concepts</a:t>
            </a:r>
          </a:p>
          <a:p>
            <a:pPr marL="408940" lvl="1" indent="-22669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2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types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Spark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Machine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Learning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ct val="100000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How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Models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are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created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ct val="100000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spc="-10" dirty="0">
                <a:latin typeface="Century Gothic"/>
                <a:cs typeface="Century Gothic"/>
              </a:rPr>
              <a:t>Supervised/Unsupervised</a:t>
            </a:r>
            <a:r>
              <a:rPr sz="1600" spc="3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Learning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Spark</a:t>
            </a:r>
            <a:r>
              <a:rPr spc="-65" dirty="0"/>
              <a:t> </a:t>
            </a:r>
            <a:r>
              <a:rPr dirty="0"/>
              <a:t>MLib</a:t>
            </a:r>
            <a:r>
              <a:rPr spc="-65" dirty="0"/>
              <a:t> </a:t>
            </a:r>
            <a:r>
              <a:rPr dirty="0"/>
              <a:t>functions</a:t>
            </a:r>
            <a:r>
              <a:rPr spc="-40" dirty="0"/>
              <a:t> </a:t>
            </a:r>
            <a:r>
              <a:rPr spc="-10" dirty="0"/>
              <a:t>(RDDs)</a:t>
            </a:r>
          </a:p>
          <a:p>
            <a:pPr marL="467995" lvl="1" indent="-285115">
              <a:lnSpc>
                <a:spcPts val="1870"/>
              </a:lnSpc>
              <a:spcBef>
                <a:spcPts val="105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dirty="0">
                <a:latin typeface="Century Gothic"/>
                <a:cs typeface="Century Gothic"/>
              </a:rPr>
              <a:t>KMeans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cluster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algorithm</a:t>
            </a:r>
            <a:endParaRPr sz="1600">
              <a:latin typeface="Century Gothic"/>
              <a:cs typeface="Century Gothic"/>
            </a:endParaRPr>
          </a:p>
          <a:p>
            <a:pPr marL="467995" lvl="1" indent="-285115">
              <a:lnSpc>
                <a:spcPts val="1825"/>
              </a:lnSpc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dirty="0">
                <a:latin typeface="Century Gothic"/>
                <a:cs typeface="Century Gothic"/>
              </a:rPr>
              <a:t>Collaborative</a:t>
            </a:r>
            <a:r>
              <a:rPr sz="1600" spc="-10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Filtering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recommender</a:t>
            </a:r>
            <a:endParaRPr sz="1600">
              <a:latin typeface="Century Gothic"/>
              <a:cs typeface="Century Gothic"/>
            </a:endParaRPr>
          </a:p>
          <a:p>
            <a:pPr marL="467995" lvl="1" indent="-285115">
              <a:lnSpc>
                <a:spcPts val="1825"/>
              </a:lnSpc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dirty="0">
                <a:latin typeface="Century Gothic"/>
                <a:cs typeface="Century Gothic"/>
              </a:rPr>
              <a:t>Logistics</a:t>
            </a:r>
            <a:r>
              <a:rPr sz="1600" spc="-8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Regression,</a:t>
            </a:r>
            <a:r>
              <a:rPr sz="1600" spc="-9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Support</a:t>
            </a:r>
            <a:r>
              <a:rPr sz="1600" spc="-11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Vector</a:t>
            </a:r>
            <a:endParaRPr sz="1600">
              <a:latin typeface="Century Gothic"/>
              <a:cs typeface="Century Gothic"/>
            </a:endParaRPr>
          </a:p>
          <a:p>
            <a:pPr marL="468630">
              <a:lnSpc>
                <a:spcPts val="1825"/>
              </a:lnSpc>
            </a:pPr>
            <a:r>
              <a:rPr dirty="0"/>
              <a:t>Machines,</a:t>
            </a:r>
            <a:r>
              <a:rPr spc="-50" dirty="0"/>
              <a:t> </a:t>
            </a:r>
            <a:r>
              <a:rPr dirty="0"/>
              <a:t>Naïve</a:t>
            </a:r>
            <a:r>
              <a:rPr spc="-90" dirty="0"/>
              <a:t> </a:t>
            </a:r>
            <a:r>
              <a:rPr dirty="0"/>
              <a:t>Bayes,</a:t>
            </a:r>
            <a:r>
              <a:rPr spc="-55" dirty="0"/>
              <a:t> </a:t>
            </a:r>
            <a:r>
              <a:rPr dirty="0"/>
              <a:t>Decision</a:t>
            </a:r>
            <a:r>
              <a:rPr spc="-60" dirty="0"/>
              <a:t> </a:t>
            </a:r>
            <a:r>
              <a:rPr spc="-10" dirty="0"/>
              <a:t>Trees</a:t>
            </a:r>
          </a:p>
          <a:p>
            <a:pPr marL="467995" lvl="1" indent="-285115">
              <a:lnSpc>
                <a:spcPts val="1870"/>
              </a:lnSpc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dirty="0">
                <a:latin typeface="Century Gothic"/>
                <a:cs typeface="Century Gothic"/>
              </a:rPr>
              <a:t>Linear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Regression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Normalization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Spark</a:t>
            </a:r>
            <a:r>
              <a:rPr b="1" spc="-4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ML</a:t>
            </a:r>
            <a:r>
              <a:rPr b="1" spc="-5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functions</a:t>
            </a:r>
            <a:r>
              <a:rPr b="1" spc="-4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(DataFrames)</a:t>
            </a:r>
          </a:p>
          <a:p>
            <a:pPr marL="408940" lvl="1" indent="-287655">
              <a:lnSpc>
                <a:spcPts val="1875"/>
              </a:lnSpc>
              <a:spcBef>
                <a:spcPts val="11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Correlation</a:t>
            </a:r>
            <a:endParaRPr sz="1600">
              <a:latin typeface="Century Gothic"/>
              <a:cs typeface="Century Gothic"/>
            </a:endParaRPr>
          </a:p>
          <a:p>
            <a:pPr marL="408940" lvl="1" indent="-287655">
              <a:lnSpc>
                <a:spcPts val="182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GBT</a:t>
            </a:r>
            <a:r>
              <a:rPr sz="1600"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Regression</a:t>
            </a:r>
            <a:endParaRPr sz="1600">
              <a:latin typeface="Century Gothic"/>
              <a:cs typeface="Century Gothic"/>
            </a:endParaRPr>
          </a:p>
          <a:p>
            <a:pPr marL="408940" lvl="1" indent="-287655">
              <a:lnSpc>
                <a:spcPts val="1870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Random</a:t>
            </a:r>
            <a:r>
              <a:rPr sz="1600" b="1" spc="-7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Forest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143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171755" y="0"/>
            <a:ext cx="2797175" cy="828040"/>
            <a:chOff x="6171755" y="0"/>
            <a:chExt cx="2797175" cy="828040"/>
          </a:xfrm>
        </p:grpSpPr>
        <p:sp>
          <p:nvSpPr>
            <p:cNvPr id="5" name="object 5"/>
            <p:cNvSpPr/>
            <p:nvPr/>
          </p:nvSpPr>
          <p:spPr>
            <a:xfrm>
              <a:off x="8945879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1343" y="56388"/>
              <a:ext cx="1818131" cy="762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76517" y="51561"/>
              <a:ext cx="1828164" cy="771525"/>
            </a:xfrm>
            <a:custGeom>
              <a:avLst/>
              <a:gdLst/>
              <a:ahLst/>
              <a:cxnLst/>
              <a:rect l="l" t="t" r="r" b="b"/>
              <a:pathLst>
                <a:path w="1828165" h="771525">
                  <a:moveTo>
                    <a:pt x="0" y="771525"/>
                  </a:moveTo>
                  <a:lnTo>
                    <a:pt x="1827657" y="771525"/>
                  </a:lnTo>
                  <a:lnTo>
                    <a:pt x="1827657" y="0"/>
                  </a:lnTo>
                  <a:lnTo>
                    <a:pt x="0" y="0"/>
                  </a:lnTo>
                  <a:lnTo>
                    <a:pt x="0" y="771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60791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Predict</a:t>
            </a:r>
            <a:r>
              <a:rPr spc="-30" dirty="0"/>
              <a:t> </a:t>
            </a:r>
            <a:r>
              <a:rPr dirty="0"/>
              <a:t>Titanic</a:t>
            </a:r>
            <a:r>
              <a:rPr spc="-10" dirty="0"/>
              <a:t> </a:t>
            </a:r>
            <a:r>
              <a:rPr dirty="0"/>
              <a:t>Survivors</a:t>
            </a:r>
            <a:r>
              <a:rPr spc="-20" dirty="0"/>
              <a:t> </a:t>
            </a:r>
            <a:r>
              <a:rPr dirty="0"/>
              <a:t>(</a:t>
            </a:r>
            <a:r>
              <a:rPr dirty="0">
                <a:solidFill>
                  <a:srgbClr val="0079DB"/>
                </a:solidFill>
              </a:rPr>
              <a:t>Random</a:t>
            </a:r>
            <a:r>
              <a:rPr spc="-20" dirty="0">
                <a:solidFill>
                  <a:srgbClr val="0079DB"/>
                </a:solidFill>
              </a:rPr>
              <a:t> </a:t>
            </a:r>
            <a:r>
              <a:rPr spc="-10" dirty="0">
                <a:solidFill>
                  <a:srgbClr val="0079DB"/>
                </a:solidFill>
              </a:rPr>
              <a:t>Forest</a:t>
            </a:r>
            <a:r>
              <a:rPr spc="-10" dirty="0"/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1140" y="946149"/>
            <a:ext cx="8599805" cy="246253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99085" marR="424180" indent="-287020">
              <a:lnSpc>
                <a:spcPts val="1910"/>
              </a:lnSpc>
              <a:spcBef>
                <a:spcPts val="16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dirty="0">
                <a:latin typeface="Century Gothic"/>
                <a:cs typeface="Century Gothic"/>
              </a:rPr>
              <a:t>Intro:</a:t>
            </a:r>
            <a:r>
              <a:rPr sz="1600" b="1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This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Scala</a:t>
            </a:r>
            <a:r>
              <a:rPr sz="1600" spc="-9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notebook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demonstrates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creating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ML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Pipeline</a:t>
            </a:r>
            <a:r>
              <a:rPr sz="1600" spc="-8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preprocess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50" dirty="0">
                <a:latin typeface="Century Gothic"/>
                <a:cs typeface="Century Gothic"/>
              </a:rPr>
              <a:t>a </a:t>
            </a:r>
            <a:r>
              <a:rPr sz="1600" dirty="0">
                <a:latin typeface="Century Gothic"/>
                <a:cs typeface="Century Gothic"/>
              </a:rPr>
              <a:t>dataset,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train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Machine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Learning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model,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make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predictions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ts val="187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dirty="0">
                <a:latin typeface="Century Gothic"/>
                <a:cs typeface="Century Gothic"/>
              </a:rPr>
              <a:t>Data</a:t>
            </a:r>
            <a:r>
              <a:rPr sz="1600" dirty="0">
                <a:latin typeface="Century Gothic"/>
                <a:cs typeface="Century Gothic"/>
              </a:rPr>
              <a:t>: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dataset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contains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demographics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on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passengers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on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Titanic</a:t>
            </a:r>
            <a:endParaRPr sz="1600">
              <a:latin typeface="Century Gothic"/>
              <a:cs typeface="Century Gothic"/>
            </a:endParaRPr>
          </a:p>
          <a:p>
            <a:pPr marL="299085" marR="5080" indent="-287020">
              <a:lnSpc>
                <a:spcPct val="99700"/>
              </a:lnSpc>
              <a:spcBef>
                <a:spcPts val="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dirty="0">
                <a:latin typeface="Century Gothic"/>
                <a:cs typeface="Century Gothic"/>
              </a:rPr>
              <a:t>Goal</a:t>
            </a:r>
            <a:r>
              <a:rPr sz="1600" dirty="0">
                <a:latin typeface="Century Gothic"/>
                <a:cs typeface="Century Gothic"/>
              </a:rPr>
              <a:t>: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this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challenge,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ask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you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complete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analysis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what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sorts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people </a:t>
            </a:r>
            <a:r>
              <a:rPr sz="1600" dirty="0">
                <a:latin typeface="Century Gothic"/>
                <a:cs typeface="Century Gothic"/>
              </a:rPr>
              <a:t>were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likely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survive.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particular,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ask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you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apply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tools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machine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learning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predict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which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passengers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survived</a:t>
            </a:r>
            <a:r>
              <a:rPr sz="1600" spc="-8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tragedy</a:t>
            </a:r>
            <a:endParaRPr sz="1600">
              <a:latin typeface="Century Gothic"/>
              <a:cs typeface="Century Gothic"/>
            </a:endParaRPr>
          </a:p>
          <a:p>
            <a:pPr marL="299085" lvl="1" indent="-229235">
              <a:lnSpc>
                <a:spcPts val="1914"/>
              </a:lnSpc>
              <a:spcBef>
                <a:spcPts val="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dirty="0">
                <a:latin typeface="Century Gothic"/>
                <a:cs typeface="Century Gothic"/>
              </a:rPr>
              <a:t>Approach</a:t>
            </a:r>
            <a:r>
              <a:rPr sz="1600" dirty="0">
                <a:latin typeface="Century Gothic"/>
                <a:cs typeface="Century Gothic"/>
              </a:rPr>
              <a:t>: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will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use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Spark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ML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Pipelines,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which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help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users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piece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together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parts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50" dirty="0">
                <a:latin typeface="Century Gothic"/>
                <a:cs typeface="Century Gothic"/>
              </a:rPr>
              <a:t>a</a:t>
            </a:r>
            <a:endParaRPr sz="1600">
              <a:latin typeface="Century Gothic"/>
              <a:cs typeface="Century Gothic"/>
            </a:endParaRPr>
          </a:p>
          <a:p>
            <a:pPr marL="299085" marR="1158240">
              <a:lnSpc>
                <a:spcPts val="1920"/>
              </a:lnSpc>
              <a:spcBef>
                <a:spcPts val="60"/>
              </a:spcBef>
            </a:pPr>
            <a:r>
              <a:rPr sz="1600" dirty="0">
                <a:latin typeface="Century Gothic"/>
                <a:cs typeface="Century Gothic"/>
              </a:rPr>
              <a:t>workflow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such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as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feature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processing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model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training.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will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also </a:t>
            </a:r>
            <a:r>
              <a:rPr sz="1600" dirty="0">
                <a:latin typeface="Century Gothic"/>
                <a:cs typeface="Century Gothic"/>
              </a:rPr>
              <a:t>demonstrate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model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selection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(a.k.a.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hyperparameter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tuning)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using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Cross </a:t>
            </a:r>
            <a:r>
              <a:rPr sz="1600" dirty="0">
                <a:latin typeface="Century Gothic"/>
                <a:cs typeface="Century Gothic"/>
              </a:rPr>
              <a:t>Validation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order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fine-</a:t>
            </a:r>
            <a:r>
              <a:rPr sz="1600" dirty="0">
                <a:latin typeface="Century Gothic"/>
                <a:cs typeface="Century Gothic"/>
              </a:rPr>
              <a:t>tune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improve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our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ML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model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4027" y="4472940"/>
            <a:ext cx="5354320" cy="462280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50240" marR="182880" indent="-460375">
              <a:lnSpc>
                <a:spcPct val="100000"/>
              </a:lnSpc>
              <a:spcBef>
                <a:spcPts val="229"/>
              </a:spcBef>
            </a:pPr>
            <a:r>
              <a:rPr sz="1200" b="1" spc="-10" dirty="0">
                <a:latin typeface="Courier New"/>
                <a:cs typeface="Courier New"/>
              </a:rPr>
              <a:t>https://benfradet.github.io/blog/2015/12/16/Exploring- </a:t>
            </a:r>
            <a:r>
              <a:rPr sz="1200" b="1" dirty="0">
                <a:latin typeface="Courier New"/>
                <a:cs typeface="Courier New"/>
              </a:rPr>
              <a:t>spark.ml-with-the-Titanic-Kaggle-</a:t>
            </a:r>
            <a:r>
              <a:rPr sz="1200" b="1" spc="-10" dirty="0">
                <a:latin typeface="Courier New"/>
                <a:cs typeface="Courier New"/>
              </a:rPr>
              <a:t>competition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63907" y="3465195"/>
            <a:ext cx="3137535" cy="1485265"/>
            <a:chOff x="5863907" y="3465195"/>
            <a:chExt cx="3137535" cy="148526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3496" y="3474720"/>
              <a:ext cx="3118104" cy="14660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68670" y="3469957"/>
              <a:ext cx="3128010" cy="1475740"/>
            </a:xfrm>
            <a:custGeom>
              <a:avLst/>
              <a:gdLst/>
              <a:ahLst/>
              <a:cxnLst/>
              <a:rect l="l" t="t" r="r" b="b"/>
              <a:pathLst>
                <a:path w="3128009" h="1475739">
                  <a:moveTo>
                    <a:pt x="0" y="1475612"/>
                  </a:moveTo>
                  <a:lnTo>
                    <a:pt x="3127629" y="1475612"/>
                  </a:lnTo>
                  <a:lnTo>
                    <a:pt x="3127629" y="0"/>
                  </a:lnTo>
                  <a:lnTo>
                    <a:pt x="0" y="0"/>
                  </a:lnTo>
                  <a:lnTo>
                    <a:pt x="0" y="1475612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144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78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08a</a:t>
            </a:r>
          </a:p>
          <a:p>
            <a:pPr marL="779780">
              <a:lnSpc>
                <a:spcPts val="2810"/>
              </a:lnSpc>
            </a:pPr>
            <a:r>
              <a:rPr dirty="0"/>
              <a:t>Predict</a:t>
            </a:r>
            <a:r>
              <a:rPr spc="-25" dirty="0"/>
              <a:t> </a:t>
            </a:r>
            <a:r>
              <a:rPr dirty="0"/>
              <a:t>Titanic</a:t>
            </a:r>
            <a:r>
              <a:rPr spc="-10" dirty="0"/>
              <a:t> </a:t>
            </a:r>
            <a:r>
              <a:rPr dirty="0"/>
              <a:t>Survivors:</a:t>
            </a:r>
            <a:r>
              <a:rPr spc="-15" dirty="0"/>
              <a:t> </a:t>
            </a:r>
            <a:r>
              <a:rPr dirty="0"/>
              <a:t>Know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20" dirty="0"/>
              <a:t>Data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05839" y="944880"/>
            <a:ext cx="7132320" cy="368935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Century Gothic"/>
                <a:cs typeface="Century Gothic"/>
              </a:rPr>
              <a:t>Want</a:t>
            </a:r>
            <a:r>
              <a:rPr sz="1800" b="1" spc="-20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to predict</a:t>
            </a:r>
            <a:r>
              <a:rPr sz="1800" b="1" spc="-15" dirty="0"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9973"/>
                </a:solidFill>
                <a:latin typeface="Century Gothic"/>
                <a:cs typeface="Century Gothic"/>
              </a:rPr>
              <a:t>Survived </a:t>
            </a:r>
            <a:r>
              <a:rPr sz="1800" b="1" spc="-10" dirty="0">
                <a:latin typeface="Century Gothic"/>
                <a:cs typeface="Century Gothic"/>
              </a:rPr>
              <a:t>(</a:t>
            </a:r>
            <a:r>
              <a:rPr sz="1800" b="1" spc="-10" dirty="0">
                <a:solidFill>
                  <a:srgbClr val="009973"/>
                </a:solidFill>
                <a:latin typeface="Century Gothic"/>
                <a:cs typeface="Century Gothic"/>
              </a:rPr>
              <a:t>Y-</a:t>
            </a:r>
            <a:r>
              <a:rPr sz="1800" b="1" dirty="0">
                <a:solidFill>
                  <a:srgbClr val="009973"/>
                </a:solidFill>
                <a:latin typeface="Century Gothic"/>
                <a:cs typeface="Century Gothic"/>
              </a:rPr>
              <a:t>var</a:t>
            </a:r>
            <a:r>
              <a:rPr sz="1800" b="1" dirty="0">
                <a:latin typeface="Century Gothic"/>
                <a:cs typeface="Century Gothic"/>
              </a:rPr>
              <a:t>)</a:t>
            </a:r>
            <a:r>
              <a:rPr sz="1800" b="1" spc="-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-</a:t>
            </a:r>
            <a:r>
              <a:rPr sz="1800" b="1" spc="-1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Label</a:t>
            </a:r>
            <a:r>
              <a:rPr sz="1800" b="1" spc="480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based</a:t>
            </a:r>
            <a:r>
              <a:rPr sz="1800" b="1" spc="-20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on </a:t>
            </a:r>
            <a:r>
              <a:rPr sz="1800" b="1" spc="-10" dirty="0">
                <a:solidFill>
                  <a:srgbClr val="3333CC"/>
                </a:solidFill>
                <a:latin typeface="Century Gothic"/>
                <a:cs typeface="Century Gothic"/>
              </a:rPr>
              <a:t>X-</a:t>
            </a:r>
            <a:r>
              <a:rPr sz="1800" b="1" spc="-20" dirty="0">
                <a:solidFill>
                  <a:srgbClr val="3333CC"/>
                </a:solidFill>
                <a:latin typeface="Century Gothic"/>
                <a:cs typeface="Century Gothic"/>
              </a:rPr>
              <a:t>var</a:t>
            </a:r>
            <a:r>
              <a:rPr sz="1800" b="1" spc="-20" dirty="0"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4837" y="2121217"/>
            <a:ext cx="7934325" cy="2902585"/>
            <a:chOff x="604837" y="2121217"/>
            <a:chExt cx="7934325" cy="2902585"/>
          </a:xfrm>
        </p:grpSpPr>
        <p:sp>
          <p:nvSpPr>
            <p:cNvPr id="11" name="object 11"/>
            <p:cNvSpPr/>
            <p:nvPr/>
          </p:nvSpPr>
          <p:spPr>
            <a:xfrm>
              <a:off x="609600" y="2125979"/>
              <a:ext cx="7924800" cy="2893060"/>
            </a:xfrm>
            <a:custGeom>
              <a:avLst/>
              <a:gdLst/>
              <a:ahLst/>
              <a:cxnLst/>
              <a:rect l="l" t="t" r="r" b="b"/>
              <a:pathLst>
                <a:path w="7924800" h="2893060">
                  <a:moveTo>
                    <a:pt x="7924800" y="0"/>
                  </a:moveTo>
                  <a:lnTo>
                    <a:pt x="0" y="0"/>
                  </a:lnTo>
                  <a:lnTo>
                    <a:pt x="0" y="2892552"/>
                  </a:lnTo>
                  <a:lnTo>
                    <a:pt x="7924800" y="2892552"/>
                  </a:lnTo>
                  <a:lnTo>
                    <a:pt x="7924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600" y="2125979"/>
              <a:ext cx="7924800" cy="2893060"/>
            </a:xfrm>
            <a:custGeom>
              <a:avLst/>
              <a:gdLst/>
              <a:ahLst/>
              <a:cxnLst/>
              <a:rect l="l" t="t" r="r" b="b"/>
              <a:pathLst>
                <a:path w="7924800" h="2893060">
                  <a:moveTo>
                    <a:pt x="0" y="2892552"/>
                  </a:moveTo>
                  <a:lnTo>
                    <a:pt x="7924800" y="2892552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2892552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1040" y="2155952"/>
            <a:ext cx="105600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333CC"/>
                </a:solidFill>
                <a:latin typeface="Century Gothic"/>
                <a:cs typeface="Century Gothic"/>
              </a:rPr>
              <a:t>Passengerid </a:t>
            </a:r>
            <a:r>
              <a:rPr sz="1400" b="1" spc="-10" dirty="0">
                <a:solidFill>
                  <a:srgbClr val="009973"/>
                </a:solidFill>
                <a:latin typeface="Century Gothic"/>
                <a:cs typeface="Century Gothic"/>
              </a:rPr>
              <a:t>Survived </a:t>
            </a:r>
            <a:r>
              <a:rPr sz="1400" b="1" spc="-10" dirty="0">
                <a:solidFill>
                  <a:srgbClr val="3333CC"/>
                </a:solidFill>
                <a:latin typeface="Century Gothic"/>
                <a:cs typeface="Century Gothic"/>
              </a:rPr>
              <a:t>Pclass </a:t>
            </a:r>
            <a:r>
              <a:rPr sz="1400" b="1" spc="-20" dirty="0">
                <a:solidFill>
                  <a:srgbClr val="3333CC"/>
                </a:solidFill>
                <a:latin typeface="Century Gothic"/>
                <a:cs typeface="Century Gothic"/>
              </a:rPr>
              <a:t>Name</a:t>
            </a:r>
            <a:endParaRPr sz="1400">
              <a:latin typeface="Century Gothic"/>
              <a:cs typeface="Century Gothic"/>
            </a:endParaRPr>
          </a:p>
          <a:p>
            <a:pPr marR="523875">
              <a:lnSpc>
                <a:spcPct val="100000"/>
              </a:lnSpc>
              <a:spcBef>
                <a:spcPts val="5"/>
              </a:spcBef>
            </a:pPr>
            <a:r>
              <a:rPr sz="1400" b="1" spc="-25" dirty="0">
                <a:solidFill>
                  <a:srgbClr val="3333CC"/>
                </a:solidFill>
                <a:latin typeface="Century Gothic"/>
                <a:cs typeface="Century Gothic"/>
              </a:rPr>
              <a:t>Sex Age </a:t>
            </a:r>
            <a:r>
              <a:rPr sz="1400" b="1" spc="-10" dirty="0">
                <a:solidFill>
                  <a:srgbClr val="3333CC"/>
                </a:solidFill>
                <a:latin typeface="Century Gothic"/>
                <a:cs typeface="Century Gothic"/>
              </a:rPr>
              <a:t>Sibsp Parch Ticket </a:t>
            </a:r>
            <a:r>
              <a:rPr sz="1400" b="1" spc="-20" dirty="0">
                <a:solidFill>
                  <a:srgbClr val="3333CC"/>
                </a:solidFill>
                <a:latin typeface="Century Gothic"/>
                <a:cs typeface="Century Gothic"/>
              </a:rPr>
              <a:t>Fare </a:t>
            </a:r>
            <a:r>
              <a:rPr sz="1400" b="1" spc="-10" dirty="0">
                <a:solidFill>
                  <a:srgbClr val="3333CC"/>
                </a:solidFill>
                <a:latin typeface="Century Gothic"/>
                <a:cs typeface="Century Gothic"/>
              </a:rPr>
              <a:t>Cabin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r>
              <a:rPr sz="1400" b="1" spc="-10" dirty="0">
                <a:solidFill>
                  <a:srgbClr val="3333CC"/>
                </a:solidFill>
                <a:latin typeface="Century Gothic"/>
                <a:cs typeface="Century Gothic"/>
              </a:rPr>
              <a:t>Embarked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30094" y="2155952"/>
            <a:ext cx="4435475" cy="2800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entury Gothic"/>
                <a:cs typeface="Century Gothic"/>
              </a:rPr>
              <a:t>Unique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b="1" spc="-25" dirty="0">
                <a:latin typeface="Century Gothic"/>
                <a:cs typeface="Century Gothic"/>
              </a:rPr>
              <a:t>id</a:t>
            </a:r>
            <a:endParaRPr sz="1400">
              <a:latin typeface="Century Gothic"/>
              <a:cs typeface="Century Gothic"/>
            </a:endParaRPr>
          </a:p>
          <a:p>
            <a:pPr marR="907415">
              <a:lnSpc>
                <a:spcPct val="100000"/>
              </a:lnSpc>
              <a:spcBef>
                <a:spcPts val="5"/>
              </a:spcBef>
              <a:tabLst>
                <a:tab pos="2319655" algn="l"/>
              </a:tabLst>
            </a:pPr>
            <a:r>
              <a:rPr sz="1400" b="1" dirty="0">
                <a:latin typeface="Century Gothic"/>
                <a:cs typeface="Century Gothic"/>
              </a:rPr>
              <a:t>Survived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(</a:t>
            </a:r>
            <a:r>
              <a:rPr sz="1400" b="1" dirty="0">
                <a:solidFill>
                  <a:srgbClr val="FF0000"/>
                </a:solidFill>
                <a:latin typeface="Century Gothic"/>
                <a:cs typeface="Century Gothic"/>
              </a:rPr>
              <a:t>0 =</a:t>
            </a:r>
            <a:r>
              <a:rPr sz="1400"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entury Gothic"/>
                <a:cs typeface="Century Gothic"/>
              </a:rPr>
              <a:t>No;</a:t>
            </a:r>
            <a:r>
              <a:rPr sz="1400"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entury Gothic"/>
                <a:cs typeface="Century Gothic"/>
              </a:rPr>
              <a:t>1</a:t>
            </a:r>
            <a:r>
              <a:rPr sz="14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entury Gothic"/>
                <a:cs typeface="Century Gothic"/>
              </a:rPr>
              <a:t>=</a:t>
            </a:r>
            <a:r>
              <a:rPr sz="1400" b="1" spc="-20" dirty="0">
                <a:solidFill>
                  <a:srgbClr val="FF0000"/>
                </a:solidFill>
                <a:latin typeface="Century Gothic"/>
                <a:cs typeface="Century Gothic"/>
              </a:rPr>
              <a:t> Yes</a:t>
            </a:r>
            <a:r>
              <a:rPr sz="1400" b="1" spc="-20" dirty="0">
                <a:latin typeface="Century Gothic"/>
                <a:cs typeface="Century Gothic"/>
              </a:rPr>
              <a:t>)</a:t>
            </a:r>
            <a:r>
              <a:rPr sz="1400" b="1" dirty="0">
                <a:latin typeface="Century Gothic"/>
                <a:cs typeface="Century Gothic"/>
              </a:rPr>
              <a:t>	</a:t>
            </a:r>
            <a:r>
              <a:rPr sz="14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-</a:t>
            </a:r>
            <a:r>
              <a:rPr sz="1400" b="1" dirty="0">
                <a:solidFill>
                  <a:srgbClr val="FF0000"/>
                </a:solidFill>
                <a:latin typeface="Century Gothic"/>
                <a:cs typeface="Century Gothic"/>
              </a:rPr>
              <a:t>-</a:t>
            </a:r>
            <a:r>
              <a:rPr sz="1400"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entury Gothic"/>
                <a:cs typeface="Century Gothic"/>
              </a:rPr>
              <a:t>Null</a:t>
            </a:r>
            <a:r>
              <a:rPr sz="1400"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entury Gothic"/>
                <a:cs typeface="Century Gothic"/>
              </a:rPr>
              <a:t>in</a:t>
            </a:r>
            <a:r>
              <a:rPr sz="1400"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Century Gothic"/>
                <a:cs typeface="Century Gothic"/>
              </a:rPr>
              <a:t>TEST </a:t>
            </a:r>
            <a:r>
              <a:rPr sz="1400" b="1" dirty="0">
                <a:latin typeface="Century Gothic"/>
                <a:cs typeface="Century Gothic"/>
              </a:rPr>
              <a:t>Passenger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Class</a:t>
            </a:r>
            <a:r>
              <a:rPr sz="1400" b="1" spc="-5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(1</a:t>
            </a:r>
            <a:r>
              <a:rPr sz="1400" b="1" spc="-1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=</a:t>
            </a:r>
            <a:r>
              <a:rPr sz="1400" b="1" spc="-15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1st;</a:t>
            </a:r>
            <a:r>
              <a:rPr sz="1400" b="1" spc="-1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2</a:t>
            </a:r>
            <a:r>
              <a:rPr sz="1400" b="1" spc="-5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=</a:t>
            </a:r>
            <a:r>
              <a:rPr sz="1400" b="1" spc="-15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2nd;</a:t>
            </a:r>
            <a:r>
              <a:rPr sz="1400" b="1" spc="-25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3</a:t>
            </a:r>
            <a:r>
              <a:rPr sz="1400" b="1" spc="-1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=</a:t>
            </a:r>
            <a:r>
              <a:rPr sz="1400" b="1" spc="-10" dirty="0">
                <a:latin typeface="Century Gothic"/>
                <a:cs typeface="Century Gothic"/>
              </a:rPr>
              <a:t> </a:t>
            </a:r>
            <a:r>
              <a:rPr sz="1400" b="1" spc="-20" dirty="0">
                <a:latin typeface="Century Gothic"/>
                <a:cs typeface="Century Gothic"/>
              </a:rPr>
              <a:t>3rd) Name</a:t>
            </a:r>
            <a:endParaRPr sz="1400">
              <a:latin typeface="Century Gothic"/>
              <a:cs typeface="Century Gothic"/>
            </a:endParaRPr>
          </a:p>
          <a:p>
            <a:pPr marR="1798955">
              <a:lnSpc>
                <a:spcPct val="100000"/>
              </a:lnSpc>
            </a:pPr>
            <a:r>
              <a:rPr sz="1400" b="1" dirty="0">
                <a:latin typeface="Century Gothic"/>
                <a:cs typeface="Century Gothic"/>
              </a:rPr>
              <a:t>Gender</a:t>
            </a:r>
            <a:r>
              <a:rPr sz="1400" b="1" spc="-5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(</a:t>
            </a:r>
            <a:r>
              <a:rPr sz="1400" b="1" dirty="0">
                <a:solidFill>
                  <a:srgbClr val="FF0000"/>
                </a:solidFill>
                <a:latin typeface="Century Gothic"/>
                <a:cs typeface="Century Gothic"/>
              </a:rPr>
              <a:t>0</a:t>
            </a:r>
            <a:r>
              <a:rPr sz="14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entury Gothic"/>
                <a:cs typeface="Century Gothic"/>
              </a:rPr>
              <a:t>=</a:t>
            </a:r>
            <a:r>
              <a:rPr sz="1400"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entury Gothic"/>
                <a:cs typeface="Century Gothic"/>
              </a:rPr>
              <a:t>Female;</a:t>
            </a:r>
            <a:r>
              <a:rPr sz="14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entury Gothic"/>
                <a:cs typeface="Century Gothic"/>
              </a:rPr>
              <a:t>1</a:t>
            </a:r>
            <a:r>
              <a:rPr sz="14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entury Gothic"/>
                <a:cs typeface="Century Gothic"/>
              </a:rPr>
              <a:t>=</a:t>
            </a:r>
            <a:r>
              <a:rPr sz="1400"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Century Gothic"/>
                <a:cs typeface="Century Gothic"/>
              </a:rPr>
              <a:t>Male</a:t>
            </a:r>
            <a:r>
              <a:rPr sz="1400" b="1" spc="-20" dirty="0">
                <a:latin typeface="Century Gothic"/>
                <a:cs typeface="Century Gothic"/>
              </a:rPr>
              <a:t>) </a:t>
            </a:r>
            <a:r>
              <a:rPr sz="1400" b="1" spc="-25" dirty="0">
                <a:latin typeface="Century Gothic"/>
                <a:cs typeface="Century Gothic"/>
              </a:rPr>
              <a:t>Age</a:t>
            </a:r>
            <a:endParaRPr sz="1400">
              <a:latin typeface="Century Gothic"/>
              <a:cs typeface="Century Gothic"/>
            </a:endParaRPr>
          </a:p>
          <a:p>
            <a:pPr marR="1326515" algn="just">
              <a:lnSpc>
                <a:spcPct val="100000"/>
              </a:lnSpc>
            </a:pPr>
            <a:r>
              <a:rPr sz="1400" b="1" dirty="0">
                <a:latin typeface="Century Gothic"/>
                <a:cs typeface="Century Gothic"/>
              </a:rPr>
              <a:t>Number</a:t>
            </a:r>
            <a:r>
              <a:rPr sz="1400" b="1" spc="-45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of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Siblings/Spouses</a:t>
            </a:r>
            <a:r>
              <a:rPr sz="1400" b="1" spc="-25" dirty="0">
                <a:latin typeface="Century Gothic"/>
                <a:cs typeface="Century Gothic"/>
              </a:rPr>
              <a:t> </a:t>
            </a:r>
            <a:r>
              <a:rPr sz="1400" b="1" spc="-10" dirty="0">
                <a:latin typeface="Century Gothic"/>
                <a:cs typeface="Century Gothic"/>
              </a:rPr>
              <a:t>Aboard </a:t>
            </a:r>
            <a:r>
              <a:rPr sz="1400" b="1" dirty="0">
                <a:latin typeface="Century Gothic"/>
                <a:cs typeface="Century Gothic"/>
              </a:rPr>
              <a:t>Number</a:t>
            </a:r>
            <a:r>
              <a:rPr sz="1400" b="1" spc="-65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of</a:t>
            </a:r>
            <a:r>
              <a:rPr sz="1400" b="1" spc="-35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Parents/Children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b="1" spc="-10" dirty="0">
                <a:latin typeface="Century Gothic"/>
                <a:cs typeface="Century Gothic"/>
              </a:rPr>
              <a:t>Aboard </a:t>
            </a:r>
            <a:r>
              <a:rPr sz="1400" b="1" dirty="0">
                <a:latin typeface="Century Gothic"/>
                <a:cs typeface="Century Gothic"/>
              </a:rPr>
              <a:t>Ticket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b="1" spc="-10" dirty="0">
                <a:latin typeface="Century Gothic"/>
                <a:cs typeface="Century Gothic"/>
              </a:rPr>
              <a:t>Number</a:t>
            </a:r>
            <a:endParaRPr sz="1400">
              <a:latin typeface="Century Gothic"/>
              <a:cs typeface="Century Gothic"/>
            </a:endParaRPr>
          </a:p>
          <a:p>
            <a:pPr marR="3119755">
              <a:lnSpc>
                <a:spcPct val="100000"/>
              </a:lnSpc>
            </a:pPr>
            <a:r>
              <a:rPr sz="1400" b="1" dirty="0">
                <a:latin typeface="Century Gothic"/>
                <a:cs typeface="Century Gothic"/>
              </a:rPr>
              <a:t>Passenger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b="1" spc="-20" dirty="0">
                <a:latin typeface="Century Gothic"/>
                <a:cs typeface="Century Gothic"/>
              </a:rPr>
              <a:t>Fare </a:t>
            </a:r>
            <a:r>
              <a:rPr sz="1400" b="1" spc="-10" dirty="0">
                <a:latin typeface="Century Gothic"/>
                <a:cs typeface="Century Gothic"/>
              </a:rPr>
              <a:t>Cabin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latin typeface="Century Gothic"/>
                <a:cs typeface="Century Gothic"/>
              </a:rPr>
              <a:t>Port of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b="1" spc="-10" dirty="0">
                <a:latin typeface="Century Gothic"/>
                <a:cs typeface="Century Gothic"/>
              </a:rPr>
              <a:t>Embarkation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latin typeface="Century Gothic"/>
                <a:cs typeface="Century Gothic"/>
              </a:rPr>
              <a:t>(1</a:t>
            </a:r>
            <a:r>
              <a:rPr sz="1400" b="1" spc="-1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=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Cherbourg;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2</a:t>
            </a:r>
            <a:r>
              <a:rPr sz="1400" b="1" spc="-15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=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Southampton;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3</a:t>
            </a:r>
            <a:r>
              <a:rPr sz="1400" b="1" spc="-25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=</a:t>
            </a:r>
            <a:r>
              <a:rPr sz="1400" b="1" spc="-10" dirty="0">
                <a:latin typeface="Century Gothic"/>
                <a:cs typeface="Century Gothic"/>
              </a:rPr>
              <a:t> Queenstown)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9575" y="1410779"/>
            <a:ext cx="8324850" cy="590550"/>
            <a:chOff x="409575" y="1410779"/>
            <a:chExt cx="8324850" cy="59055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1420367"/>
              <a:ext cx="8305800" cy="5714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4337" y="1415541"/>
              <a:ext cx="8315325" cy="581025"/>
            </a:xfrm>
            <a:custGeom>
              <a:avLst/>
              <a:gdLst/>
              <a:ahLst/>
              <a:cxnLst/>
              <a:rect l="l" t="t" r="r" b="b"/>
              <a:pathLst>
                <a:path w="8315325" h="581025">
                  <a:moveTo>
                    <a:pt x="0" y="581024"/>
                  </a:moveTo>
                  <a:lnTo>
                    <a:pt x="8315325" y="581024"/>
                  </a:lnTo>
                  <a:lnTo>
                    <a:pt x="8315325" y="0"/>
                  </a:lnTo>
                  <a:lnTo>
                    <a:pt x="0" y="0"/>
                  </a:lnTo>
                  <a:lnTo>
                    <a:pt x="0" y="581024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145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78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08b</a:t>
            </a:r>
          </a:p>
          <a:p>
            <a:pPr marL="779780">
              <a:lnSpc>
                <a:spcPts val="2810"/>
              </a:lnSpc>
            </a:pPr>
            <a:r>
              <a:rPr dirty="0"/>
              <a:t>Load</a:t>
            </a:r>
            <a:r>
              <a:rPr spc="-2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View</a:t>
            </a:r>
            <a:r>
              <a:rPr spc="-10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Types</a:t>
            </a:r>
            <a:r>
              <a:rPr spc="-10" dirty="0"/>
              <a:t> </a:t>
            </a:r>
            <a:r>
              <a:rPr dirty="0"/>
              <a:t>and </a:t>
            </a:r>
            <a:r>
              <a:rPr spc="-20" dirty="0"/>
              <a:t>Data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1140" y="891286"/>
            <a:ext cx="7200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create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DataFrame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by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inferring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schema,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then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drop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3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X-</a:t>
            </a:r>
            <a:r>
              <a:rPr sz="1600" spc="-10" dirty="0">
                <a:latin typeface="Century Gothic"/>
                <a:cs typeface="Century Gothic"/>
              </a:rPr>
              <a:t>variables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386" y="3178619"/>
            <a:ext cx="9047480" cy="1910714"/>
            <a:chOff x="48386" y="3178619"/>
            <a:chExt cx="9047480" cy="1910714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6711" y="3547872"/>
              <a:ext cx="4296156" cy="153161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82013" y="3543109"/>
              <a:ext cx="4305935" cy="1541145"/>
            </a:xfrm>
            <a:custGeom>
              <a:avLst/>
              <a:gdLst/>
              <a:ahLst/>
              <a:cxnLst/>
              <a:rect l="l" t="t" r="r" b="b"/>
              <a:pathLst>
                <a:path w="4305935" h="1541145">
                  <a:moveTo>
                    <a:pt x="0" y="1541144"/>
                  </a:moveTo>
                  <a:lnTo>
                    <a:pt x="4305681" y="1541144"/>
                  </a:lnTo>
                  <a:lnTo>
                    <a:pt x="4305681" y="0"/>
                  </a:lnTo>
                  <a:lnTo>
                    <a:pt x="0" y="0"/>
                  </a:lnTo>
                  <a:lnTo>
                    <a:pt x="0" y="1541144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11" y="3188208"/>
              <a:ext cx="9028176" cy="4571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149" y="3183382"/>
              <a:ext cx="9037955" cy="466725"/>
            </a:xfrm>
            <a:custGeom>
              <a:avLst/>
              <a:gdLst/>
              <a:ahLst/>
              <a:cxnLst/>
              <a:rect l="l" t="t" r="r" b="b"/>
              <a:pathLst>
                <a:path w="9037955" h="466725">
                  <a:moveTo>
                    <a:pt x="0" y="466725"/>
                  </a:moveTo>
                  <a:lnTo>
                    <a:pt x="9037701" y="466725"/>
                  </a:lnTo>
                  <a:lnTo>
                    <a:pt x="9037701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2832" y="1577339"/>
            <a:ext cx="6498336" cy="11430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31140" y="2866389"/>
            <a:ext cx="82937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entury Gothic"/>
                <a:cs typeface="Century Gothic"/>
              </a:rPr>
              <a:t>Just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want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numeric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so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dump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'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Name</a:t>
            </a:r>
            <a:r>
              <a:rPr sz="1600" dirty="0">
                <a:latin typeface="Century Gothic"/>
                <a:cs typeface="Century Gothic"/>
              </a:rPr>
              <a:t>',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'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Cabin</a:t>
            </a:r>
            <a:r>
              <a:rPr sz="1600" dirty="0">
                <a:latin typeface="Century Gothic"/>
                <a:cs typeface="Century Gothic"/>
              </a:rPr>
              <a:t>'.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Drop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'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Ticket</a:t>
            </a:r>
            <a:r>
              <a:rPr sz="1600" dirty="0">
                <a:latin typeface="Century Gothic"/>
                <a:cs typeface="Century Gothic"/>
              </a:rPr>
              <a:t>'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since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not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relevant</a:t>
            </a:r>
            <a:endParaRPr sz="1600">
              <a:latin typeface="Century Gothic"/>
              <a:cs typeface="Century Gothic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911" y="1178052"/>
            <a:ext cx="8990082" cy="344424"/>
          </a:xfrm>
          <a:prstGeom prst="rect">
            <a:avLst/>
          </a:prstGeom>
        </p:spPr>
      </p:pic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8387" y="1147825"/>
          <a:ext cx="9123680" cy="1551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43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55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555"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A"/>
                      </a:solidFill>
                      <a:prstDash val="solid"/>
                    </a:lnL>
                    <a:lnR w="9525">
                      <a:solidFill>
                        <a:srgbClr val="3B3B3A"/>
                      </a:solidFill>
                      <a:prstDash val="solid"/>
                    </a:lnR>
                    <a:lnT w="9525">
                      <a:solidFill>
                        <a:srgbClr val="3B3B3A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3B3B3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A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3B3B3A"/>
                      </a:solidFill>
                      <a:prstDash val="solid"/>
                    </a:lnT>
                    <a:lnB w="9525">
                      <a:solidFill>
                        <a:srgbClr val="3B3B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3B3B3A"/>
                      </a:solidFill>
                      <a:prstDash val="solid"/>
                    </a:lnT>
                    <a:lnB w="9525">
                      <a:solidFill>
                        <a:srgbClr val="3B3B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3B3B3A"/>
                      </a:solidFill>
                      <a:prstDash val="solid"/>
                    </a:lnT>
                    <a:lnB w="9525">
                      <a:solidFill>
                        <a:srgbClr val="3B3B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3B3B3A"/>
                      </a:solidFill>
                      <a:prstDash val="solid"/>
                    </a:lnR>
                    <a:lnT w="9525">
                      <a:solidFill>
                        <a:srgbClr val="3B3B3A"/>
                      </a:solidFill>
                      <a:prstDash val="solid"/>
                    </a:lnT>
                    <a:lnB w="9525">
                      <a:solidFill>
                        <a:srgbClr val="3B3B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A"/>
                      </a:solidFill>
                      <a:prstDash val="solid"/>
                    </a:lnL>
                    <a:lnT w="9525">
                      <a:solidFill>
                        <a:srgbClr val="3B3B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146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78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08c</a:t>
            </a:r>
          </a:p>
          <a:p>
            <a:pPr marL="779780">
              <a:lnSpc>
                <a:spcPts val="2810"/>
              </a:lnSpc>
            </a:pPr>
            <a:r>
              <a:rPr dirty="0"/>
              <a:t>Clean</a:t>
            </a:r>
            <a:r>
              <a:rPr spc="-5" dirty="0"/>
              <a:t> </a:t>
            </a:r>
            <a:r>
              <a:rPr dirty="0"/>
              <a:t>Data -</a:t>
            </a:r>
            <a:r>
              <a:rPr spc="5" dirty="0"/>
              <a:t> </a:t>
            </a:r>
            <a:r>
              <a:rPr dirty="0"/>
              <a:t>Add</a:t>
            </a:r>
            <a:r>
              <a:rPr spc="15" dirty="0"/>
              <a:t> </a:t>
            </a:r>
            <a:r>
              <a:rPr dirty="0"/>
              <a:t>Column </a:t>
            </a:r>
            <a:r>
              <a:rPr spc="-10" dirty="0"/>
              <a:t>'FamilySize'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1140" y="932434"/>
            <a:ext cx="85382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suspect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Families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have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higher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Survival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rate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so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let's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manufacture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that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column.</a:t>
            </a:r>
            <a:r>
              <a:rPr sz="1600" spc="50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Doing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this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is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called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'Feature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Enhancement'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can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lead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more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accurate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predictions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6255" y="2354326"/>
            <a:ext cx="7486650" cy="2578100"/>
            <a:chOff x="516255" y="2354326"/>
            <a:chExt cx="7486650" cy="25781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780" y="2378964"/>
              <a:ext cx="7450835" cy="25267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21017" y="2374201"/>
              <a:ext cx="7460615" cy="2536825"/>
            </a:xfrm>
            <a:custGeom>
              <a:avLst/>
              <a:gdLst/>
              <a:ahLst/>
              <a:cxnLst/>
              <a:rect l="l" t="t" r="r" b="b"/>
              <a:pathLst>
                <a:path w="7460615" h="2536825">
                  <a:moveTo>
                    <a:pt x="0" y="2536317"/>
                  </a:moveTo>
                  <a:lnTo>
                    <a:pt x="7460360" y="2536317"/>
                  </a:lnTo>
                  <a:lnTo>
                    <a:pt x="7460360" y="0"/>
                  </a:lnTo>
                  <a:lnTo>
                    <a:pt x="0" y="0"/>
                  </a:lnTo>
                  <a:lnTo>
                    <a:pt x="0" y="253631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07530" y="2379726"/>
              <a:ext cx="1069975" cy="2527300"/>
            </a:xfrm>
            <a:custGeom>
              <a:avLst/>
              <a:gdLst/>
              <a:ahLst/>
              <a:cxnLst/>
              <a:rect l="l" t="t" r="r" b="b"/>
              <a:pathLst>
                <a:path w="1069975" h="2527300">
                  <a:moveTo>
                    <a:pt x="0" y="2526792"/>
                  </a:moveTo>
                  <a:lnTo>
                    <a:pt x="1069848" y="2526792"/>
                  </a:lnTo>
                  <a:lnTo>
                    <a:pt x="1069848" y="0"/>
                  </a:lnTo>
                  <a:lnTo>
                    <a:pt x="0" y="0"/>
                  </a:lnTo>
                  <a:lnTo>
                    <a:pt x="0" y="2526792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16255" y="1493075"/>
            <a:ext cx="8172450" cy="816610"/>
            <a:chOff x="516255" y="1493075"/>
            <a:chExt cx="8172450" cy="81661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80" y="1538893"/>
              <a:ext cx="8093093" cy="76082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1017" y="1497838"/>
              <a:ext cx="8162925" cy="807085"/>
            </a:xfrm>
            <a:custGeom>
              <a:avLst/>
              <a:gdLst/>
              <a:ahLst/>
              <a:cxnLst/>
              <a:rect l="l" t="t" r="r" b="b"/>
              <a:pathLst>
                <a:path w="8162925" h="807085">
                  <a:moveTo>
                    <a:pt x="0" y="806576"/>
                  </a:moveTo>
                  <a:lnTo>
                    <a:pt x="8162925" y="806576"/>
                  </a:lnTo>
                  <a:lnTo>
                    <a:pt x="8162925" y="0"/>
                  </a:lnTo>
                  <a:lnTo>
                    <a:pt x="0" y="0"/>
                  </a:lnTo>
                  <a:lnTo>
                    <a:pt x="0" y="806576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147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78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08d</a:t>
            </a:r>
          </a:p>
          <a:p>
            <a:pPr marL="779780">
              <a:lnSpc>
                <a:spcPts val="2810"/>
              </a:lnSpc>
            </a:pPr>
            <a:r>
              <a:rPr dirty="0"/>
              <a:t>Clean</a:t>
            </a:r>
            <a:r>
              <a:rPr spc="-10" dirty="0"/>
              <a:t> </a:t>
            </a:r>
            <a:r>
              <a:rPr dirty="0"/>
              <a:t>Data</a:t>
            </a:r>
            <a:r>
              <a:rPr spc="-10" dirty="0"/>
              <a:t> </a:t>
            </a:r>
            <a:r>
              <a:rPr dirty="0"/>
              <a:t>– Replace</a:t>
            </a:r>
            <a:r>
              <a:rPr spc="-10" dirty="0"/>
              <a:t> NULLs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5828" y="1471929"/>
            <a:ext cx="16497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Add </a:t>
            </a:r>
            <a:r>
              <a:rPr sz="1800" spc="-10" dirty="0">
                <a:latin typeface="Century Gothic"/>
                <a:cs typeface="Century Gothic"/>
              </a:rPr>
              <a:t>avg(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Age</a:t>
            </a:r>
            <a:r>
              <a:rPr sz="1800" spc="-10" dirty="0">
                <a:latin typeface="Century Gothic"/>
                <a:cs typeface="Century Gothic"/>
              </a:rPr>
              <a:t>)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avg(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Fare</a:t>
            </a:r>
            <a:r>
              <a:rPr sz="1800" spc="-10" dirty="0">
                <a:latin typeface="Century Gothic"/>
                <a:cs typeface="Century Gothic"/>
              </a:rPr>
              <a:t>) </a:t>
            </a:r>
            <a:r>
              <a:rPr sz="1800" dirty="0">
                <a:latin typeface="Century Gothic"/>
                <a:cs typeface="Century Gothic"/>
              </a:rPr>
              <a:t>for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those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rows </a:t>
            </a:r>
            <a:r>
              <a:rPr sz="1800" dirty="0">
                <a:latin typeface="Century Gothic"/>
                <a:cs typeface="Century Gothic"/>
              </a:rPr>
              <a:t>where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value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spc="-50" dirty="0">
                <a:latin typeface="Century Gothic"/>
                <a:cs typeface="Century Gothic"/>
              </a:rPr>
              <a:t>= </a:t>
            </a:r>
            <a:r>
              <a:rPr sz="1800" spc="-20" dirty="0">
                <a:latin typeface="Century Gothic"/>
                <a:cs typeface="Century Gothic"/>
              </a:rPr>
              <a:t>NULL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7713" y="3878986"/>
            <a:ext cx="654050" cy="98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entury Gothic"/>
                <a:cs typeface="Century Gothic"/>
              </a:rPr>
              <a:t>Before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90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1365"/>
              </a:spcBef>
            </a:pPr>
            <a:r>
              <a:rPr sz="1600" b="1" spc="-10" dirty="0">
                <a:latin typeface="Century Gothic"/>
                <a:cs typeface="Century Gothic"/>
              </a:rPr>
              <a:t>After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66226" y="958151"/>
            <a:ext cx="7044690" cy="4159885"/>
            <a:chOff x="2066226" y="958151"/>
            <a:chExt cx="7044690" cy="415988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5688" y="3726180"/>
              <a:ext cx="4913375" cy="6797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70989" y="3721417"/>
              <a:ext cx="4923155" cy="689610"/>
            </a:xfrm>
            <a:custGeom>
              <a:avLst/>
              <a:gdLst/>
              <a:ahLst/>
              <a:cxnLst/>
              <a:rect l="l" t="t" r="r" b="b"/>
              <a:pathLst>
                <a:path w="4923155" h="689610">
                  <a:moveTo>
                    <a:pt x="0" y="689229"/>
                  </a:moveTo>
                  <a:lnTo>
                    <a:pt x="4922901" y="689229"/>
                  </a:lnTo>
                  <a:lnTo>
                    <a:pt x="4922901" y="0"/>
                  </a:lnTo>
                  <a:lnTo>
                    <a:pt x="0" y="0"/>
                  </a:lnTo>
                  <a:lnTo>
                    <a:pt x="0" y="68922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5688" y="4445508"/>
              <a:ext cx="5731764" cy="66293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070989" y="4440745"/>
              <a:ext cx="5741670" cy="672465"/>
            </a:xfrm>
            <a:custGeom>
              <a:avLst/>
              <a:gdLst/>
              <a:ahLst/>
              <a:cxnLst/>
              <a:rect l="l" t="t" r="r" b="b"/>
              <a:pathLst>
                <a:path w="5741670" h="672464">
                  <a:moveTo>
                    <a:pt x="0" y="672464"/>
                  </a:moveTo>
                  <a:lnTo>
                    <a:pt x="5741289" y="672464"/>
                  </a:lnTo>
                  <a:lnTo>
                    <a:pt x="5741289" y="0"/>
                  </a:lnTo>
                  <a:lnTo>
                    <a:pt x="0" y="0"/>
                  </a:lnTo>
                  <a:lnTo>
                    <a:pt x="0" y="672464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49418" y="4543805"/>
              <a:ext cx="1268095" cy="513715"/>
            </a:xfrm>
            <a:custGeom>
              <a:avLst/>
              <a:gdLst/>
              <a:ahLst/>
              <a:cxnLst/>
              <a:rect l="l" t="t" r="r" b="b"/>
              <a:pathLst>
                <a:path w="1268095" h="513714">
                  <a:moveTo>
                    <a:pt x="0" y="513588"/>
                  </a:moveTo>
                  <a:lnTo>
                    <a:pt x="1267967" y="513588"/>
                  </a:lnTo>
                  <a:lnTo>
                    <a:pt x="1267967" y="0"/>
                  </a:lnTo>
                  <a:lnTo>
                    <a:pt x="0" y="0"/>
                  </a:lnTo>
                  <a:lnTo>
                    <a:pt x="0" y="513588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9970" y="967739"/>
              <a:ext cx="6968981" cy="270414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70989" y="962913"/>
              <a:ext cx="7035165" cy="2729865"/>
            </a:xfrm>
            <a:custGeom>
              <a:avLst/>
              <a:gdLst/>
              <a:ahLst/>
              <a:cxnLst/>
              <a:rect l="l" t="t" r="r" b="b"/>
              <a:pathLst>
                <a:path w="7035165" h="2729865">
                  <a:moveTo>
                    <a:pt x="0" y="2729865"/>
                  </a:moveTo>
                  <a:lnTo>
                    <a:pt x="7035165" y="2729865"/>
                  </a:lnTo>
                  <a:lnTo>
                    <a:pt x="7035165" y="0"/>
                  </a:lnTo>
                  <a:lnTo>
                    <a:pt x="0" y="0"/>
                  </a:lnTo>
                  <a:lnTo>
                    <a:pt x="0" y="272986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32654" y="3809237"/>
              <a:ext cx="477520" cy="513715"/>
            </a:xfrm>
            <a:custGeom>
              <a:avLst/>
              <a:gdLst/>
              <a:ahLst/>
              <a:cxnLst/>
              <a:rect l="l" t="t" r="r" b="b"/>
              <a:pathLst>
                <a:path w="477520" h="513714">
                  <a:moveTo>
                    <a:pt x="0" y="513588"/>
                  </a:moveTo>
                  <a:lnTo>
                    <a:pt x="477012" y="513588"/>
                  </a:lnTo>
                  <a:lnTo>
                    <a:pt x="477012" y="0"/>
                  </a:lnTo>
                  <a:lnTo>
                    <a:pt x="0" y="0"/>
                  </a:lnTo>
                  <a:lnTo>
                    <a:pt x="0" y="513588"/>
                  </a:lnTo>
                  <a:close/>
                </a:path>
              </a:pathLst>
            </a:custGeom>
            <a:ln w="507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148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78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08e</a:t>
            </a:r>
          </a:p>
          <a:p>
            <a:pPr marL="779780">
              <a:lnSpc>
                <a:spcPts val="2810"/>
              </a:lnSpc>
            </a:pPr>
            <a:r>
              <a:rPr dirty="0"/>
              <a:t>Clean Data</a:t>
            </a:r>
            <a:r>
              <a:rPr spc="-5" dirty="0"/>
              <a:t> </a:t>
            </a:r>
            <a:r>
              <a:rPr dirty="0"/>
              <a:t>- Replace</a:t>
            </a:r>
            <a:r>
              <a:rPr spc="5" dirty="0"/>
              <a:t> </a:t>
            </a:r>
            <a:r>
              <a:rPr dirty="0"/>
              <a:t>Empty </a:t>
            </a:r>
            <a:r>
              <a:rPr spc="-10" dirty="0"/>
              <a:t>Strings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1140" y="942594"/>
            <a:ext cx="801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Two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rows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have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empty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strings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'Embarked</a:t>
            </a:r>
            <a:r>
              <a:rPr sz="1800" dirty="0">
                <a:latin typeface="Century Gothic"/>
                <a:cs typeface="Century Gothic"/>
              </a:rPr>
              <a:t>'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column.</a:t>
            </a:r>
            <a:r>
              <a:rPr sz="1800" spc="45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Replace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with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‘</a:t>
            </a:r>
            <a:r>
              <a:rPr sz="18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2</a:t>
            </a:r>
            <a:r>
              <a:rPr sz="1800" spc="-25" dirty="0">
                <a:latin typeface="Century Gothic"/>
                <a:cs typeface="Century Gothic"/>
              </a:rPr>
              <a:t>'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340" y="3464178"/>
            <a:ext cx="653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entury Gothic"/>
                <a:cs typeface="Century Gothic"/>
              </a:rPr>
              <a:t>Before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5578" y="4398060"/>
            <a:ext cx="487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entury Gothic"/>
                <a:cs typeface="Century Gothic"/>
              </a:rPr>
              <a:t>After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52282" y="3200019"/>
            <a:ext cx="5223510" cy="1837689"/>
            <a:chOff x="1752282" y="3200019"/>
            <a:chExt cx="5223510" cy="1837689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1744" y="3209544"/>
              <a:ext cx="5177028" cy="8488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7045" y="3204781"/>
              <a:ext cx="5186680" cy="858519"/>
            </a:xfrm>
            <a:custGeom>
              <a:avLst/>
              <a:gdLst/>
              <a:ahLst/>
              <a:cxnLst/>
              <a:rect l="l" t="t" r="r" b="b"/>
              <a:pathLst>
                <a:path w="5186680" h="858520">
                  <a:moveTo>
                    <a:pt x="0" y="858393"/>
                  </a:moveTo>
                  <a:lnTo>
                    <a:pt x="5186553" y="858393"/>
                  </a:lnTo>
                  <a:lnTo>
                    <a:pt x="5186553" y="0"/>
                  </a:lnTo>
                  <a:lnTo>
                    <a:pt x="0" y="0"/>
                  </a:lnTo>
                  <a:lnTo>
                    <a:pt x="0" y="85839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38978" y="3236214"/>
              <a:ext cx="640080" cy="830580"/>
            </a:xfrm>
            <a:custGeom>
              <a:avLst/>
              <a:gdLst/>
              <a:ahLst/>
              <a:cxnLst/>
              <a:rect l="l" t="t" r="r" b="b"/>
              <a:pathLst>
                <a:path w="640079" h="830579">
                  <a:moveTo>
                    <a:pt x="0" y="830580"/>
                  </a:moveTo>
                  <a:lnTo>
                    <a:pt x="640079" y="83058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2412" y="4186427"/>
              <a:ext cx="5193792" cy="84124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67713" y="4181665"/>
              <a:ext cx="5203825" cy="850900"/>
            </a:xfrm>
            <a:custGeom>
              <a:avLst/>
              <a:gdLst/>
              <a:ahLst/>
              <a:cxnLst/>
              <a:rect l="l" t="t" r="r" b="b"/>
              <a:pathLst>
                <a:path w="5203825" h="850900">
                  <a:moveTo>
                    <a:pt x="0" y="850773"/>
                  </a:moveTo>
                  <a:lnTo>
                    <a:pt x="5203317" y="850773"/>
                  </a:lnTo>
                  <a:lnTo>
                    <a:pt x="5203317" y="0"/>
                  </a:lnTo>
                  <a:lnTo>
                    <a:pt x="0" y="0"/>
                  </a:lnTo>
                  <a:lnTo>
                    <a:pt x="0" y="85077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49646" y="4161282"/>
              <a:ext cx="640080" cy="830580"/>
            </a:xfrm>
            <a:custGeom>
              <a:avLst/>
              <a:gdLst/>
              <a:ahLst/>
              <a:cxnLst/>
              <a:rect l="l" t="t" r="r" b="b"/>
              <a:pathLst>
                <a:path w="640079" h="830579">
                  <a:moveTo>
                    <a:pt x="0" y="830580"/>
                  </a:moveTo>
                  <a:lnTo>
                    <a:pt x="640079" y="83058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022222" y="1307147"/>
            <a:ext cx="7099934" cy="1791970"/>
            <a:chOff x="1022222" y="1307147"/>
            <a:chExt cx="7099934" cy="179197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1753" y="1316736"/>
              <a:ext cx="6893824" cy="17724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26985" y="1311910"/>
              <a:ext cx="7090409" cy="1782445"/>
            </a:xfrm>
            <a:custGeom>
              <a:avLst/>
              <a:gdLst/>
              <a:ahLst/>
              <a:cxnLst/>
              <a:rect l="l" t="t" r="r" b="b"/>
              <a:pathLst>
                <a:path w="7090409" h="1782445">
                  <a:moveTo>
                    <a:pt x="0" y="1781937"/>
                  </a:moveTo>
                  <a:lnTo>
                    <a:pt x="7090029" y="1781937"/>
                  </a:lnTo>
                  <a:lnTo>
                    <a:pt x="7090029" y="0"/>
                  </a:lnTo>
                  <a:lnTo>
                    <a:pt x="0" y="0"/>
                  </a:lnTo>
                  <a:lnTo>
                    <a:pt x="0" y="1781937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113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08d</a:t>
            </a:r>
          </a:p>
          <a:p>
            <a:pPr marL="12700">
              <a:lnSpc>
                <a:spcPts val="2810"/>
              </a:lnSpc>
            </a:pPr>
            <a:r>
              <a:rPr dirty="0"/>
              <a:t>Via</a:t>
            </a:r>
            <a:r>
              <a:rPr spc="-15" dirty="0"/>
              <a:t> </a:t>
            </a:r>
            <a:r>
              <a:rPr dirty="0"/>
              <a:t>'StringIndexer',</a:t>
            </a:r>
            <a:r>
              <a:rPr spc="-5" dirty="0"/>
              <a:t> </a:t>
            </a:r>
            <a:r>
              <a:rPr dirty="0"/>
              <a:t>convert</a:t>
            </a:r>
            <a:r>
              <a:rPr spc="-5" dirty="0"/>
              <a:t> </a:t>
            </a:r>
            <a:r>
              <a:rPr dirty="0"/>
              <a:t>Categorical to</a:t>
            </a:r>
            <a:r>
              <a:rPr spc="5" dirty="0"/>
              <a:t> </a:t>
            </a:r>
            <a:r>
              <a:rPr spc="-10" dirty="0"/>
              <a:t>Numeric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140" y="1011377"/>
            <a:ext cx="5799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After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convert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Numeric,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Pipeline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Transform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2875" y="1471739"/>
            <a:ext cx="8858250" cy="520700"/>
            <a:chOff x="142875" y="1471739"/>
            <a:chExt cx="8858250" cy="5207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1481328"/>
              <a:ext cx="8839200" cy="5013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7637" y="1476502"/>
              <a:ext cx="8848725" cy="511175"/>
            </a:xfrm>
            <a:custGeom>
              <a:avLst/>
              <a:gdLst/>
              <a:ahLst/>
              <a:cxnLst/>
              <a:rect l="l" t="t" r="r" b="b"/>
              <a:pathLst>
                <a:path w="8848725" h="511175">
                  <a:moveTo>
                    <a:pt x="0" y="510921"/>
                  </a:moveTo>
                  <a:lnTo>
                    <a:pt x="8848725" y="510921"/>
                  </a:lnTo>
                  <a:lnTo>
                    <a:pt x="8848725" y="0"/>
                  </a:lnTo>
                  <a:lnTo>
                    <a:pt x="0" y="0"/>
                  </a:lnTo>
                  <a:lnTo>
                    <a:pt x="0" y="51092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3658" y="1651254"/>
              <a:ext cx="899160" cy="152400"/>
            </a:xfrm>
            <a:custGeom>
              <a:avLst/>
              <a:gdLst/>
              <a:ahLst/>
              <a:cxnLst/>
              <a:rect l="l" t="t" r="r" b="b"/>
              <a:pathLst>
                <a:path w="899160" h="152400">
                  <a:moveTo>
                    <a:pt x="62483" y="0"/>
                  </a:moveTo>
                  <a:lnTo>
                    <a:pt x="898905" y="0"/>
                  </a:lnTo>
                </a:path>
                <a:path w="899160" h="152400">
                  <a:moveTo>
                    <a:pt x="0" y="152400"/>
                  </a:moveTo>
                  <a:lnTo>
                    <a:pt x="571246" y="152400"/>
                  </a:lnTo>
                </a:path>
              </a:pathLst>
            </a:custGeom>
            <a:ln w="22225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86889" y="1942338"/>
              <a:ext cx="220979" cy="0"/>
            </a:xfrm>
            <a:custGeom>
              <a:avLst/>
              <a:gdLst/>
              <a:ahLst/>
              <a:cxnLst/>
              <a:rect l="l" t="t" r="r" b="b"/>
              <a:pathLst>
                <a:path w="220980">
                  <a:moveTo>
                    <a:pt x="0" y="0"/>
                  </a:moveTo>
                  <a:lnTo>
                    <a:pt x="22059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42875" y="2122551"/>
            <a:ext cx="6587490" cy="2684780"/>
            <a:chOff x="142875" y="2122551"/>
            <a:chExt cx="6587490" cy="268478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" y="2132076"/>
              <a:ext cx="6568440" cy="264414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7637" y="2127313"/>
              <a:ext cx="6577965" cy="2661285"/>
            </a:xfrm>
            <a:custGeom>
              <a:avLst/>
              <a:gdLst/>
              <a:ahLst/>
              <a:cxnLst/>
              <a:rect l="l" t="t" r="r" b="b"/>
              <a:pathLst>
                <a:path w="6577965" h="2661285">
                  <a:moveTo>
                    <a:pt x="0" y="2661285"/>
                  </a:moveTo>
                  <a:lnTo>
                    <a:pt x="6577965" y="2661285"/>
                  </a:lnTo>
                  <a:lnTo>
                    <a:pt x="6577965" y="0"/>
                  </a:lnTo>
                  <a:lnTo>
                    <a:pt x="0" y="0"/>
                  </a:lnTo>
                  <a:lnTo>
                    <a:pt x="0" y="266128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43833" y="2803398"/>
              <a:ext cx="3293745" cy="1981200"/>
            </a:xfrm>
            <a:custGeom>
              <a:avLst/>
              <a:gdLst/>
              <a:ahLst/>
              <a:cxnLst/>
              <a:rect l="l" t="t" r="r" b="b"/>
              <a:pathLst>
                <a:path w="3293745" h="1981200">
                  <a:moveTo>
                    <a:pt x="0" y="1981200"/>
                  </a:moveTo>
                  <a:lnTo>
                    <a:pt x="3293364" y="1981200"/>
                  </a:lnTo>
                  <a:lnTo>
                    <a:pt x="3293364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149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08f</a:t>
            </a:r>
          </a:p>
          <a:p>
            <a:pPr marL="12700">
              <a:lnSpc>
                <a:spcPts val="2810"/>
              </a:lnSpc>
            </a:pPr>
            <a:r>
              <a:rPr dirty="0"/>
              <a:t>Split</a:t>
            </a:r>
            <a:r>
              <a:rPr spc="-5" dirty="0"/>
              <a:t> </a:t>
            </a:r>
            <a:r>
              <a:rPr dirty="0"/>
              <a:t>DataFrame</a:t>
            </a:r>
            <a:r>
              <a:rPr spc="-15" dirty="0"/>
              <a:t> </a:t>
            </a:r>
            <a:r>
              <a:rPr dirty="0"/>
              <a:t>into</a:t>
            </a:r>
            <a:r>
              <a:rPr spc="-5" dirty="0"/>
              <a:t> </a:t>
            </a:r>
            <a:r>
              <a:rPr dirty="0"/>
              <a:t>TrainDF</a:t>
            </a:r>
            <a:r>
              <a:rPr spc="-25" dirty="0"/>
              <a:t> </a:t>
            </a:r>
            <a:r>
              <a:rPr dirty="0"/>
              <a:t>/</a:t>
            </a:r>
            <a:r>
              <a:rPr spc="-10" dirty="0"/>
              <a:t> TestDF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1140" y="960246"/>
            <a:ext cx="8340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will create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Decision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Tree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Model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using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TrainDF</a:t>
            </a:r>
            <a:r>
              <a:rPr sz="1800" dirty="0">
                <a:latin typeface="Century Gothic"/>
                <a:cs typeface="Century Gothic"/>
              </a:rPr>
              <a:t>,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then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predict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Survival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on 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TestDF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5275" y="1695767"/>
            <a:ext cx="8553450" cy="3198495"/>
            <a:chOff x="295275" y="1695767"/>
            <a:chExt cx="8553450" cy="319849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443" y="1705355"/>
              <a:ext cx="8375553" cy="177633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0037" y="1700529"/>
              <a:ext cx="8543925" cy="1829435"/>
            </a:xfrm>
            <a:custGeom>
              <a:avLst/>
              <a:gdLst/>
              <a:ahLst/>
              <a:cxnLst/>
              <a:rect l="l" t="t" r="r" b="b"/>
              <a:pathLst>
                <a:path w="8543925" h="1829435">
                  <a:moveTo>
                    <a:pt x="0" y="1829181"/>
                  </a:moveTo>
                  <a:lnTo>
                    <a:pt x="8543925" y="1829181"/>
                  </a:lnTo>
                  <a:lnTo>
                    <a:pt x="8543925" y="0"/>
                  </a:lnTo>
                  <a:lnTo>
                    <a:pt x="0" y="0"/>
                  </a:lnTo>
                  <a:lnTo>
                    <a:pt x="0" y="182918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2911" y="2903219"/>
              <a:ext cx="2887980" cy="19812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68085" y="2898457"/>
              <a:ext cx="2897505" cy="1990725"/>
            </a:xfrm>
            <a:custGeom>
              <a:avLst/>
              <a:gdLst/>
              <a:ahLst/>
              <a:cxnLst/>
              <a:rect l="l" t="t" r="r" b="b"/>
              <a:pathLst>
                <a:path w="2897504" h="1990725">
                  <a:moveTo>
                    <a:pt x="0" y="1990725"/>
                  </a:moveTo>
                  <a:lnTo>
                    <a:pt x="2897505" y="1990725"/>
                  </a:lnTo>
                  <a:lnTo>
                    <a:pt x="2897505" y="0"/>
                  </a:lnTo>
                  <a:lnTo>
                    <a:pt x="0" y="0"/>
                  </a:lnTo>
                  <a:lnTo>
                    <a:pt x="0" y="19907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150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78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08g</a:t>
            </a:r>
          </a:p>
          <a:p>
            <a:pPr marL="779780">
              <a:lnSpc>
                <a:spcPts val="2810"/>
              </a:lnSpc>
            </a:pPr>
            <a:r>
              <a:rPr dirty="0">
                <a:solidFill>
                  <a:srgbClr val="0079DB"/>
                </a:solidFill>
              </a:rPr>
              <a:t>import </a:t>
            </a:r>
            <a:r>
              <a:rPr dirty="0"/>
              <a:t>ML </a:t>
            </a:r>
            <a:r>
              <a:rPr spc="-10" dirty="0"/>
              <a:t>Packages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90702" y="964247"/>
            <a:ext cx="8562975" cy="1786889"/>
            <a:chOff x="290702" y="964247"/>
            <a:chExt cx="8562975" cy="1786889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309" y="1033966"/>
              <a:ext cx="8411365" cy="168365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5465" y="969010"/>
              <a:ext cx="8553450" cy="1777364"/>
            </a:xfrm>
            <a:custGeom>
              <a:avLst/>
              <a:gdLst/>
              <a:ahLst/>
              <a:cxnLst/>
              <a:rect l="l" t="t" r="r" b="b"/>
              <a:pathLst>
                <a:path w="8553450" h="1777364">
                  <a:moveTo>
                    <a:pt x="0" y="1777364"/>
                  </a:moveTo>
                  <a:lnTo>
                    <a:pt x="8553069" y="1777364"/>
                  </a:lnTo>
                  <a:lnTo>
                    <a:pt x="8553069" y="0"/>
                  </a:lnTo>
                  <a:lnTo>
                    <a:pt x="0" y="0"/>
                  </a:lnTo>
                  <a:lnTo>
                    <a:pt x="0" y="1777364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76275" y="3840097"/>
            <a:ext cx="7791450" cy="1263015"/>
            <a:chOff x="676275" y="3840097"/>
            <a:chExt cx="7791450" cy="126301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3849622"/>
              <a:ext cx="7772400" cy="12435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81037" y="3844860"/>
              <a:ext cx="7781925" cy="1253490"/>
            </a:xfrm>
            <a:custGeom>
              <a:avLst/>
              <a:gdLst/>
              <a:ahLst/>
              <a:cxnLst/>
              <a:rect l="l" t="t" r="r" b="b"/>
              <a:pathLst>
                <a:path w="7781925" h="1253489">
                  <a:moveTo>
                    <a:pt x="0" y="1253108"/>
                  </a:moveTo>
                  <a:lnTo>
                    <a:pt x="7781925" y="1253108"/>
                  </a:lnTo>
                  <a:lnTo>
                    <a:pt x="7781925" y="0"/>
                  </a:lnTo>
                  <a:lnTo>
                    <a:pt x="0" y="0"/>
                  </a:lnTo>
                  <a:lnTo>
                    <a:pt x="0" y="1253108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4905" y="4755642"/>
              <a:ext cx="3211830" cy="0"/>
            </a:xfrm>
            <a:custGeom>
              <a:avLst/>
              <a:gdLst/>
              <a:ahLst/>
              <a:cxnLst/>
              <a:rect l="l" t="t" r="r" b="b"/>
              <a:pathLst>
                <a:path w="3211829">
                  <a:moveTo>
                    <a:pt x="0" y="0"/>
                  </a:moveTo>
                  <a:lnTo>
                    <a:pt x="3211576" y="0"/>
                  </a:lnTo>
                </a:path>
              </a:pathLst>
            </a:custGeom>
            <a:ln w="412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5168" y="2860675"/>
            <a:ext cx="8112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If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you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forget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your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IMPORTs,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you'll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get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Error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messages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like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following </a:t>
            </a:r>
            <a:r>
              <a:rPr sz="1800" dirty="0">
                <a:latin typeface="Century Gothic"/>
                <a:cs typeface="Century Gothic"/>
              </a:rPr>
              <a:t>(here</a:t>
            </a:r>
            <a:r>
              <a:rPr sz="1800" spc="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I'm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defining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Categorical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columns.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If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other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words,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numeric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 </a:t>
            </a:r>
            <a:r>
              <a:rPr sz="1800" spc="-20" dirty="0">
                <a:latin typeface="Century Gothic"/>
                <a:cs typeface="Century Gothic"/>
              </a:rPr>
              <a:t>that </a:t>
            </a:r>
            <a:r>
              <a:rPr sz="1800" dirty="0">
                <a:latin typeface="Century Gothic"/>
                <a:cs typeface="Century Gothic"/>
              </a:rPr>
              <a:t>is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not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mathematically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rolled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up)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151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78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08h</a:t>
            </a:r>
          </a:p>
          <a:p>
            <a:pPr marL="779780">
              <a:lnSpc>
                <a:spcPts val="2810"/>
              </a:lnSpc>
            </a:pPr>
            <a:r>
              <a:rPr dirty="0"/>
              <a:t>Index</a:t>
            </a:r>
            <a:r>
              <a:rPr spc="5" dirty="0"/>
              <a:t> </a:t>
            </a:r>
            <a:r>
              <a:rPr dirty="0"/>
              <a:t>Categorical</a:t>
            </a:r>
            <a:r>
              <a:rPr spc="2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Label</a:t>
            </a:r>
            <a:r>
              <a:rPr spc="10" dirty="0"/>
              <a:t> </a:t>
            </a:r>
            <a:r>
              <a:rPr spc="-10" dirty="0"/>
              <a:t>Columns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70306" y="4346066"/>
            <a:ext cx="8803640" cy="586105"/>
            <a:chOff x="170306" y="4346066"/>
            <a:chExt cx="8803640" cy="58610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831" y="4379888"/>
              <a:ext cx="8727662" cy="48593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5069" y="4350829"/>
              <a:ext cx="8794115" cy="576580"/>
            </a:xfrm>
            <a:custGeom>
              <a:avLst/>
              <a:gdLst/>
              <a:ahLst/>
              <a:cxnLst/>
              <a:rect l="l" t="t" r="r" b="b"/>
              <a:pathLst>
                <a:path w="8794115" h="576579">
                  <a:moveTo>
                    <a:pt x="0" y="576453"/>
                  </a:moveTo>
                  <a:lnTo>
                    <a:pt x="8793861" y="576453"/>
                  </a:lnTo>
                  <a:lnTo>
                    <a:pt x="8793861" y="0"/>
                  </a:lnTo>
                  <a:lnTo>
                    <a:pt x="0" y="0"/>
                  </a:lnTo>
                  <a:lnTo>
                    <a:pt x="0" y="57645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5627" y="857783"/>
            <a:ext cx="8475980" cy="32150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There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two</a:t>
            </a:r>
            <a:r>
              <a:rPr sz="1600" spc="3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built-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transformers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index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categorical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Features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choose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from:</a:t>
            </a:r>
            <a:endParaRPr sz="1600">
              <a:latin typeface="Century Gothic"/>
              <a:cs typeface="Century Gothic"/>
            </a:endParaRPr>
          </a:p>
          <a:p>
            <a:pPr marL="354965" marR="5080" indent="-342265">
              <a:lnSpc>
                <a:spcPct val="95000"/>
              </a:lnSpc>
              <a:spcBef>
                <a:spcPts val="8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Assemble</a:t>
            </a:r>
            <a:r>
              <a:rPr sz="1600" spc="-9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all</a:t>
            </a:r>
            <a:r>
              <a:rPr sz="1600" spc="-8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Features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into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one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vector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(through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VectorAssembler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)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then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use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VectorIndexer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.</a:t>
            </a:r>
            <a:r>
              <a:rPr sz="1600" spc="3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problem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0079DB"/>
                </a:solidFill>
                <a:latin typeface="Century Gothic"/>
                <a:cs typeface="Century Gothic"/>
              </a:rPr>
              <a:t>VectorIndexer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that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will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index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every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feature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which</a:t>
            </a:r>
            <a:r>
              <a:rPr sz="16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has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less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than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0079DB"/>
                </a:solidFill>
                <a:latin typeface="Century Gothic"/>
                <a:cs typeface="Century Gothic"/>
              </a:rPr>
              <a:t>maxCategories</a:t>
            </a:r>
            <a:r>
              <a:rPr sz="1600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(which</a:t>
            </a:r>
            <a:r>
              <a:rPr sz="16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you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set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0079DB"/>
                </a:solidFill>
                <a:latin typeface="Century Gothic"/>
                <a:cs typeface="Century Gothic"/>
              </a:rPr>
              <a:t>setMaxCategories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)</a:t>
            </a:r>
            <a:r>
              <a:rPr sz="16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no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matter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whether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indeed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categorical</a:t>
            </a:r>
            <a:r>
              <a:rPr sz="16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or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not.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6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our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case,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there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categorical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features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quite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few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categories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(Title</a:t>
            </a:r>
            <a:r>
              <a:rPr sz="16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example)</a:t>
            </a:r>
            <a:r>
              <a:rPr sz="1600" spc="-8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quantitative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features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without</a:t>
            </a:r>
            <a:r>
              <a:rPr sz="16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too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many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different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values</a:t>
            </a:r>
            <a:r>
              <a:rPr sz="1600" spc="-8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(such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SibSp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or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Parch).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That’s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why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don’t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think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way</a:t>
            </a:r>
            <a:r>
              <a:rPr sz="16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go</a:t>
            </a:r>
            <a:endParaRPr sz="1600">
              <a:latin typeface="Century Gothic"/>
              <a:cs typeface="Century Gothic"/>
            </a:endParaRPr>
          </a:p>
          <a:p>
            <a:pPr marL="12700" marR="22860" indent="342265">
              <a:lnSpc>
                <a:spcPct val="136300"/>
              </a:lnSpc>
              <a:spcBef>
                <a:spcPts val="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Index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every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Feature,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which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you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know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categorical,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one-by-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one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6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0079DB"/>
                </a:solidFill>
                <a:latin typeface="Century Gothic"/>
                <a:cs typeface="Century Gothic"/>
              </a:rPr>
              <a:t>StringIndexer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will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proceed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6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option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2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order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have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bit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more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control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over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which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 Features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ts val="1785"/>
              </a:lnSpc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getting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indexed.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AF50"/>
                </a:solidFill>
                <a:latin typeface="Century Gothic"/>
                <a:cs typeface="Century Gothic"/>
              </a:rPr>
              <a:t>Pclass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600" spc="-9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AF50"/>
                </a:solidFill>
                <a:latin typeface="Century Gothic"/>
                <a:cs typeface="Century Gothic"/>
              </a:rPr>
              <a:t>Sex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AF50"/>
                </a:solidFill>
                <a:latin typeface="Century Gothic"/>
                <a:cs typeface="Century Gothic"/>
              </a:rPr>
              <a:t>Embarked</a:t>
            </a:r>
            <a:r>
              <a:rPr sz="1600" spc="-6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6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3</a:t>
            </a:r>
            <a:r>
              <a:rPr sz="16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categorical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features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point</a:t>
            </a:r>
            <a:r>
              <a:rPr sz="1600" spc="-8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ts val="1880"/>
              </a:lnSpc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(There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3</a:t>
            </a:r>
            <a:r>
              <a:rPr sz="1600" b="1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AF50"/>
                </a:solidFill>
                <a:latin typeface="Century Gothic"/>
                <a:cs typeface="Century Gothic"/>
              </a:rPr>
              <a:t>Pclasse</a:t>
            </a:r>
            <a:r>
              <a:rPr sz="1600" spc="-5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values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6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2</a:t>
            </a:r>
            <a:r>
              <a:rPr sz="1600" b="1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AF50"/>
                </a:solidFill>
                <a:latin typeface="Century Gothic"/>
                <a:cs typeface="Century Gothic"/>
              </a:rPr>
              <a:t>Sex</a:t>
            </a:r>
            <a:r>
              <a:rPr sz="1600" spc="-3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values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3</a:t>
            </a:r>
            <a:r>
              <a:rPr sz="1600" b="1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AF50"/>
                </a:solidFill>
                <a:latin typeface="Century Gothic"/>
                <a:cs typeface="Century Gothic"/>
              </a:rPr>
              <a:t>Embarked</a:t>
            </a:r>
            <a:r>
              <a:rPr sz="1600" spc="-3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values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)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152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78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08i</a:t>
            </a:r>
          </a:p>
          <a:p>
            <a:pPr marL="779780">
              <a:lnSpc>
                <a:spcPts val="2810"/>
              </a:lnSpc>
            </a:pPr>
            <a:r>
              <a:rPr dirty="0"/>
              <a:t>Assemble</a:t>
            </a:r>
            <a:r>
              <a:rPr spc="-15" dirty="0"/>
              <a:t> </a:t>
            </a:r>
            <a:r>
              <a:rPr dirty="0"/>
              <a:t>All Features into</a:t>
            </a:r>
            <a:r>
              <a:rPr spc="10" dirty="0"/>
              <a:t> </a:t>
            </a:r>
            <a:r>
              <a:rPr spc="-10" dirty="0"/>
              <a:t>Vector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68782" y="2537015"/>
            <a:ext cx="8806815" cy="831850"/>
            <a:chOff x="168782" y="2537015"/>
            <a:chExt cx="8806815" cy="8318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724" y="2546603"/>
              <a:ext cx="8627405" cy="73220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3545" y="2541777"/>
              <a:ext cx="8797290" cy="822325"/>
            </a:xfrm>
            <a:custGeom>
              <a:avLst/>
              <a:gdLst/>
              <a:ahLst/>
              <a:cxnLst/>
              <a:rect l="l" t="t" r="r" b="b"/>
              <a:pathLst>
                <a:path w="8797290" h="822325">
                  <a:moveTo>
                    <a:pt x="0" y="821817"/>
                  </a:moveTo>
                  <a:lnTo>
                    <a:pt x="8796909" y="821817"/>
                  </a:lnTo>
                  <a:lnTo>
                    <a:pt x="8796909" y="0"/>
                  </a:lnTo>
                  <a:lnTo>
                    <a:pt x="0" y="0"/>
                  </a:lnTo>
                  <a:lnTo>
                    <a:pt x="0" y="821817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5627" y="1085850"/>
            <a:ext cx="7999730" cy="13023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40665" marR="5080" indent="-227965">
              <a:lnSpc>
                <a:spcPct val="95000"/>
              </a:lnSpc>
              <a:spcBef>
                <a:spcPts val="2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Now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that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our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Indexing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done,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just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need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assemble</a:t>
            </a:r>
            <a:r>
              <a:rPr sz="20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all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our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Feature</a:t>
            </a:r>
            <a:r>
              <a:rPr sz="20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columns</a:t>
            </a:r>
            <a:r>
              <a:rPr sz="20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(X-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var) into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one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single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containing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50" dirty="0">
                <a:solidFill>
                  <a:srgbClr val="3B3B3A"/>
                </a:solidFill>
                <a:latin typeface="Century Gothic"/>
                <a:cs typeface="Century Gothic"/>
              </a:rPr>
              <a:t>a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Vector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regrouping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all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our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 features.</a:t>
            </a:r>
            <a:endParaRPr sz="20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do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that,</a:t>
            </a:r>
            <a:r>
              <a:rPr sz="20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we’ll</a:t>
            </a:r>
            <a:r>
              <a:rPr sz="20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use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built-in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0079DB"/>
                </a:solidFill>
                <a:latin typeface="Century Gothic"/>
                <a:cs typeface="Century Gothic"/>
              </a:rPr>
              <a:t>VectorAssembler</a:t>
            </a:r>
            <a:r>
              <a:rPr sz="2000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transformer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153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3081" y="-32257"/>
            <a:ext cx="6852284" cy="620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05"/>
              </a:spcBef>
            </a:pPr>
            <a:r>
              <a:rPr sz="2000" dirty="0">
                <a:solidFill>
                  <a:srgbClr val="00AF50"/>
                </a:solidFill>
              </a:rPr>
              <a:t>Lab </a:t>
            </a:r>
            <a:r>
              <a:rPr sz="2000" spc="-10" dirty="0">
                <a:solidFill>
                  <a:srgbClr val="00AF50"/>
                </a:solidFill>
              </a:rPr>
              <a:t>08j/k/l</a:t>
            </a:r>
            <a:endParaRPr sz="2000"/>
          </a:p>
          <a:p>
            <a:pPr marL="12700">
              <a:lnSpc>
                <a:spcPts val="2340"/>
              </a:lnSpc>
            </a:pPr>
            <a:r>
              <a:rPr sz="2000" dirty="0"/>
              <a:t>Using</a:t>
            </a:r>
            <a:r>
              <a:rPr sz="2000" spc="-45" dirty="0"/>
              <a:t> </a:t>
            </a:r>
            <a:r>
              <a:rPr sz="2000" dirty="0"/>
              <a:t>Decision</a:t>
            </a:r>
            <a:r>
              <a:rPr sz="2000" spc="-80" dirty="0"/>
              <a:t> </a:t>
            </a:r>
            <a:r>
              <a:rPr sz="2000" dirty="0"/>
              <a:t>Tree</a:t>
            </a:r>
            <a:r>
              <a:rPr sz="2000" spc="-30" dirty="0"/>
              <a:t> </a:t>
            </a:r>
            <a:r>
              <a:rPr sz="2000" dirty="0"/>
              <a:t>Classifier,</a:t>
            </a:r>
            <a:r>
              <a:rPr sz="2000" spc="-50" dirty="0"/>
              <a:t> </a:t>
            </a:r>
            <a:r>
              <a:rPr sz="2000" dirty="0"/>
              <a:t>Retrieving</a:t>
            </a:r>
            <a:r>
              <a:rPr sz="2000" spc="-55" dirty="0"/>
              <a:t> </a:t>
            </a:r>
            <a:r>
              <a:rPr sz="2000" dirty="0"/>
              <a:t>Original</a:t>
            </a:r>
            <a:r>
              <a:rPr sz="2000" spc="-40" dirty="0"/>
              <a:t> </a:t>
            </a:r>
            <a:r>
              <a:rPr sz="2000" spc="-10" dirty="0"/>
              <a:t>Labels,</a:t>
            </a:r>
            <a:endParaRPr sz="20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83081" y="546557"/>
            <a:ext cx="21374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EB871D"/>
                </a:solidFill>
                <a:latin typeface="Century Gothic"/>
                <a:cs typeface="Century Gothic"/>
              </a:rPr>
              <a:t>Creating</a:t>
            </a:r>
            <a:r>
              <a:rPr sz="2000" b="1" spc="-4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000" b="1" spc="-10" dirty="0">
                <a:solidFill>
                  <a:srgbClr val="EB871D"/>
                </a:solidFill>
                <a:latin typeface="Century Gothic"/>
                <a:cs typeface="Century Gothic"/>
              </a:rPr>
              <a:t>Pipeline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102" y="1511490"/>
            <a:ext cx="8971280" cy="400050"/>
            <a:chOff x="62102" y="1511490"/>
            <a:chExt cx="8971280" cy="40005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44" y="1520951"/>
              <a:ext cx="8821029" cy="2976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6865" y="1516252"/>
              <a:ext cx="8961755" cy="390525"/>
            </a:xfrm>
            <a:custGeom>
              <a:avLst/>
              <a:gdLst/>
              <a:ahLst/>
              <a:cxnLst/>
              <a:rect l="l" t="t" r="r" b="b"/>
              <a:pathLst>
                <a:path w="8961755" h="390525">
                  <a:moveTo>
                    <a:pt x="0" y="390525"/>
                  </a:moveTo>
                  <a:lnTo>
                    <a:pt x="8961501" y="390525"/>
                  </a:lnTo>
                  <a:lnTo>
                    <a:pt x="8961501" y="0"/>
                  </a:lnTo>
                  <a:lnTo>
                    <a:pt x="0" y="0"/>
                  </a:lnTo>
                  <a:lnTo>
                    <a:pt x="0" y="3905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4502" y="3306635"/>
            <a:ext cx="8713470" cy="266065"/>
            <a:chOff x="214502" y="3306635"/>
            <a:chExt cx="8713470" cy="26606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119" y="3316223"/>
              <a:ext cx="8589667" cy="1899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19265" y="3311397"/>
              <a:ext cx="8703945" cy="256540"/>
            </a:xfrm>
            <a:custGeom>
              <a:avLst/>
              <a:gdLst/>
              <a:ahLst/>
              <a:cxnLst/>
              <a:rect l="l" t="t" r="r" b="b"/>
              <a:pathLst>
                <a:path w="8703945" h="256539">
                  <a:moveTo>
                    <a:pt x="0" y="256412"/>
                  </a:moveTo>
                  <a:lnTo>
                    <a:pt x="8703945" y="256412"/>
                  </a:lnTo>
                  <a:lnTo>
                    <a:pt x="8703945" y="0"/>
                  </a:lnTo>
                  <a:lnTo>
                    <a:pt x="0" y="0"/>
                  </a:lnTo>
                  <a:lnTo>
                    <a:pt x="0" y="256412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6590" y="4774310"/>
            <a:ext cx="8829675" cy="257175"/>
            <a:chOff x="156590" y="4774310"/>
            <a:chExt cx="8829675" cy="25717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165" y="4831383"/>
              <a:ext cx="8724522" cy="1901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1353" y="4779073"/>
              <a:ext cx="8820150" cy="247650"/>
            </a:xfrm>
            <a:custGeom>
              <a:avLst/>
              <a:gdLst/>
              <a:ahLst/>
              <a:cxnLst/>
              <a:rect l="l" t="t" r="r" b="b"/>
              <a:pathLst>
                <a:path w="8820150" h="247650">
                  <a:moveTo>
                    <a:pt x="0" y="247268"/>
                  </a:moveTo>
                  <a:lnTo>
                    <a:pt x="8819769" y="247268"/>
                  </a:lnTo>
                  <a:lnTo>
                    <a:pt x="8819769" y="0"/>
                  </a:lnTo>
                  <a:lnTo>
                    <a:pt x="0" y="0"/>
                  </a:lnTo>
                  <a:lnTo>
                    <a:pt x="0" y="247268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1140" y="985519"/>
            <a:ext cx="8571865" cy="3727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08j</a:t>
            </a:r>
            <a:r>
              <a:rPr sz="1600" dirty="0">
                <a:latin typeface="Century Gothic"/>
                <a:cs typeface="Century Gothic"/>
              </a:rPr>
              <a:t>: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Here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point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name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our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spc="-40" dirty="0">
                <a:latin typeface="Century Gothic"/>
                <a:cs typeface="Century Gothic"/>
              </a:rPr>
              <a:t>Y-</a:t>
            </a:r>
            <a:r>
              <a:rPr sz="1600" dirty="0">
                <a:latin typeface="Century Gothic"/>
                <a:cs typeface="Century Gothic"/>
              </a:rPr>
              <a:t>variable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(Label)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called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'SurvivedIndexed'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all </a:t>
            </a:r>
            <a:r>
              <a:rPr sz="1600" dirty="0">
                <a:latin typeface="Century Gothic"/>
                <a:cs typeface="Century Gothic"/>
              </a:rPr>
              <a:t>our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Features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called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'Features'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endParaRPr sz="1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Arial"/>
              <a:buChar char="•"/>
            </a:pPr>
            <a:endParaRPr sz="1400">
              <a:latin typeface="Century Gothic"/>
              <a:cs typeface="Century Gothic"/>
            </a:endParaRPr>
          </a:p>
          <a:p>
            <a:pPr marL="299085" marR="5080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08k</a:t>
            </a:r>
            <a:r>
              <a:rPr sz="1600" dirty="0">
                <a:latin typeface="Century Gothic"/>
                <a:cs typeface="Century Gothic"/>
              </a:rPr>
              <a:t>: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IndexToString</a:t>
            </a:r>
            <a:r>
              <a:rPr sz="1600" spc="-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is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reverse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operation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StringIndexer</a:t>
            </a:r>
            <a:r>
              <a:rPr sz="1600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will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convert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back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our </a:t>
            </a:r>
            <a:r>
              <a:rPr sz="1600" dirty="0">
                <a:latin typeface="Century Gothic"/>
                <a:cs typeface="Century Gothic"/>
              </a:rPr>
              <a:t>indexes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original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labels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so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they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can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interpretable.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Indeed,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as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indicated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in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documentation </a:t>
            </a:r>
            <a:r>
              <a:rPr sz="1600" dirty="0">
                <a:latin typeface="Century Gothic"/>
                <a:cs typeface="Century Gothic"/>
              </a:rPr>
              <a:t>for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random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forests,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call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on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transform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method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the </a:t>
            </a:r>
            <a:r>
              <a:rPr sz="1600" dirty="0">
                <a:latin typeface="Century Gothic"/>
                <a:cs typeface="Century Gothic"/>
              </a:rPr>
              <a:t>model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produced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by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0079DB"/>
                </a:solidFill>
                <a:latin typeface="Century Gothic"/>
                <a:cs typeface="Century Gothic"/>
              </a:rPr>
              <a:t>RandomForestClassifier</a:t>
            </a:r>
            <a:r>
              <a:rPr sz="1600" spc="1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will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produce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predictioncolumn </a:t>
            </a:r>
            <a:r>
              <a:rPr sz="1600" dirty="0">
                <a:latin typeface="Century Gothic"/>
                <a:cs typeface="Century Gothic"/>
              </a:rPr>
              <a:t>which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will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contain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indexed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labels</a:t>
            </a:r>
            <a:r>
              <a:rPr sz="1600" spc="-9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which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need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i="1" spc="-10" dirty="0">
                <a:latin typeface="Century Gothic"/>
                <a:cs typeface="Century Gothic"/>
              </a:rPr>
              <a:t>unindexed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endParaRPr sz="1900">
              <a:latin typeface="Century Gothic"/>
              <a:cs typeface="Century Gothic"/>
            </a:endParaRPr>
          </a:p>
          <a:p>
            <a:pPr marL="299085" marR="147320" indent="-287020">
              <a:lnSpc>
                <a:spcPct val="100000"/>
              </a:lnSpc>
              <a:spcBef>
                <a:spcPts val="16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08l</a:t>
            </a:r>
            <a:r>
              <a:rPr sz="1600" dirty="0">
                <a:latin typeface="Century Gothic"/>
                <a:cs typeface="Century Gothic"/>
              </a:rPr>
              <a:t>: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first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apply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each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StringIndexer</a:t>
            </a:r>
            <a:r>
              <a:rPr sz="1600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for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every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one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our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categorical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features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and </a:t>
            </a:r>
            <a:r>
              <a:rPr sz="1600" dirty="0">
                <a:latin typeface="Century Gothic"/>
                <a:cs typeface="Century Gothic"/>
              </a:rPr>
              <a:t>our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label,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then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assemble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every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feature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into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one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column.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Then,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train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our </a:t>
            </a:r>
            <a:r>
              <a:rPr sz="1600" dirty="0">
                <a:latin typeface="Century Gothic"/>
                <a:cs typeface="Century Gothic"/>
              </a:rPr>
              <a:t>random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forest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finally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convert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back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indexed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labels</a:t>
            </a:r>
            <a:r>
              <a:rPr sz="1600" spc="-8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predicted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the </a:t>
            </a:r>
            <a:r>
              <a:rPr sz="1600" dirty="0">
                <a:latin typeface="Century Gothic"/>
                <a:cs typeface="Century Gothic"/>
              </a:rPr>
              <a:t>original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ones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88186" y="1764537"/>
            <a:ext cx="6576695" cy="3042285"/>
          </a:xfrm>
          <a:custGeom>
            <a:avLst/>
            <a:gdLst/>
            <a:ahLst/>
            <a:cxnLst/>
            <a:rect l="l" t="t" r="r" b="b"/>
            <a:pathLst>
              <a:path w="6576695" h="3042285">
                <a:moveTo>
                  <a:pt x="6576314" y="2996107"/>
                </a:moveTo>
                <a:lnTo>
                  <a:pt x="6441186" y="2892399"/>
                </a:lnTo>
                <a:lnTo>
                  <a:pt x="6431521" y="2942298"/>
                </a:lnTo>
                <a:lnTo>
                  <a:pt x="4866513" y="2640266"/>
                </a:lnTo>
                <a:lnTo>
                  <a:pt x="24384" y="0"/>
                </a:lnTo>
                <a:lnTo>
                  <a:pt x="0" y="44704"/>
                </a:lnTo>
                <a:lnTo>
                  <a:pt x="4702124" y="2608542"/>
                </a:lnTo>
                <a:lnTo>
                  <a:pt x="17018" y="1704340"/>
                </a:lnTo>
                <a:lnTo>
                  <a:pt x="7353" y="1754124"/>
                </a:lnTo>
                <a:lnTo>
                  <a:pt x="4848885" y="2688564"/>
                </a:lnTo>
                <a:lnTo>
                  <a:pt x="5362638" y="2968675"/>
                </a:lnTo>
                <a:lnTo>
                  <a:pt x="5338318" y="3013252"/>
                </a:lnTo>
                <a:lnTo>
                  <a:pt x="5508625" y="3019310"/>
                </a:lnTo>
                <a:lnTo>
                  <a:pt x="5481840" y="2980817"/>
                </a:lnTo>
                <a:lnTo>
                  <a:pt x="5411343" y="2879445"/>
                </a:lnTo>
                <a:lnTo>
                  <a:pt x="5386997" y="2924060"/>
                </a:lnTo>
                <a:lnTo>
                  <a:pt x="5013261" y="2720289"/>
                </a:lnTo>
                <a:lnTo>
                  <a:pt x="6421882" y="2992145"/>
                </a:lnTo>
                <a:lnTo>
                  <a:pt x="6412230" y="3042043"/>
                </a:lnTo>
                <a:lnTo>
                  <a:pt x="6573228" y="2996971"/>
                </a:lnTo>
                <a:lnTo>
                  <a:pt x="6576314" y="2996107"/>
                </a:lnTo>
                <a:close/>
              </a:path>
            </a:pathLst>
          </a:custGeom>
          <a:solidFill>
            <a:srgbClr val="0079D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154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78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08m</a:t>
            </a:r>
          </a:p>
          <a:p>
            <a:pPr marL="779780">
              <a:lnSpc>
                <a:spcPts val="2810"/>
              </a:lnSpc>
            </a:pPr>
            <a:r>
              <a:rPr dirty="0"/>
              <a:t>Selecting the Best</a:t>
            </a:r>
            <a:r>
              <a:rPr spc="-5" dirty="0"/>
              <a:t> </a:t>
            </a:r>
            <a:r>
              <a:rPr dirty="0"/>
              <a:t>Model (</a:t>
            </a:r>
            <a:r>
              <a:rPr dirty="0">
                <a:solidFill>
                  <a:srgbClr val="FF0000"/>
                </a:solidFill>
              </a:rPr>
              <a:t>5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Minute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Query</a:t>
            </a:r>
            <a:r>
              <a:rPr spc="-10" dirty="0"/>
              <a:t>)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1140" y="926338"/>
            <a:ext cx="867664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69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entury Gothic"/>
                <a:cs typeface="Century Gothic"/>
              </a:rPr>
              <a:t>In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order to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select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best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Model,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you’ll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often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find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yourself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performing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</a:t>
            </a:r>
            <a:r>
              <a:rPr sz="1400" spc="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grid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search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over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 set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25" dirty="0">
                <a:latin typeface="Century Gothic"/>
                <a:cs typeface="Century Gothic"/>
              </a:rPr>
              <a:t>of </a:t>
            </a:r>
            <a:r>
              <a:rPr sz="1400" dirty="0">
                <a:latin typeface="Century Gothic"/>
                <a:cs typeface="Century Gothic"/>
              </a:rPr>
              <a:t>parameters,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for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each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combination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parameters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do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Cross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validation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and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keep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best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model </a:t>
            </a:r>
            <a:r>
              <a:rPr sz="1400" dirty="0">
                <a:latin typeface="Century Gothic"/>
                <a:cs typeface="Century Gothic"/>
              </a:rPr>
              <a:t>according</a:t>
            </a:r>
            <a:r>
              <a:rPr sz="1400" spc="-7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some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performance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indicator.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This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is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bit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tedious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and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spark.ml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aims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simplify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spc="-20" dirty="0">
                <a:latin typeface="Century Gothic"/>
                <a:cs typeface="Century Gothic"/>
              </a:rPr>
              <a:t>that </a:t>
            </a:r>
            <a:r>
              <a:rPr sz="1400" dirty="0">
                <a:latin typeface="Century Gothic"/>
                <a:cs typeface="Century Gothic"/>
              </a:rPr>
              <a:t>with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</a:t>
            </a:r>
            <a:r>
              <a:rPr sz="1400" spc="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easy-</a:t>
            </a:r>
            <a:r>
              <a:rPr sz="1400" spc="-10" dirty="0">
                <a:latin typeface="Century Gothic"/>
                <a:cs typeface="Century Gothic"/>
              </a:rPr>
              <a:t>to-</a:t>
            </a:r>
            <a:r>
              <a:rPr sz="1400" dirty="0">
                <a:latin typeface="Century Gothic"/>
                <a:cs typeface="Century Gothic"/>
              </a:rPr>
              <a:t>use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spc="-25" dirty="0">
                <a:latin typeface="Century Gothic"/>
                <a:cs typeface="Century Gothic"/>
              </a:rPr>
              <a:t>API</a:t>
            </a:r>
            <a:endParaRPr sz="1400">
              <a:latin typeface="Century Gothic"/>
              <a:cs typeface="Century Gothic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entury Gothic"/>
                <a:cs typeface="Century Gothic"/>
              </a:rPr>
              <a:t>A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quick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reminder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if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you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don’t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know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what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Cross</a:t>
            </a:r>
            <a:r>
              <a:rPr sz="1400" spc="-3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validation</a:t>
            </a:r>
            <a:r>
              <a:rPr sz="1400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is: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you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chose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number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k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folds,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spc="-25" dirty="0">
                <a:latin typeface="Century Gothic"/>
                <a:cs typeface="Century Gothic"/>
              </a:rPr>
              <a:t>for </a:t>
            </a:r>
            <a:r>
              <a:rPr sz="1400" dirty="0">
                <a:latin typeface="Century Gothic"/>
                <a:cs typeface="Century Gothic"/>
              </a:rPr>
              <a:t>example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3,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your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dataset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will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split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into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three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parts,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from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those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3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parts,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3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different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pairs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training </a:t>
            </a:r>
            <a:r>
              <a:rPr sz="1400" dirty="0">
                <a:latin typeface="Century Gothic"/>
                <a:cs typeface="Century Gothic"/>
              </a:rPr>
              <a:t>and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test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data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will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generated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(2/3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data</a:t>
            </a:r>
            <a:r>
              <a:rPr sz="1400" spc="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for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training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and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1/3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for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test). Then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spc="-25" dirty="0">
                <a:latin typeface="Century Gothic"/>
                <a:cs typeface="Century Gothic"/>
              </a:rPr>
              <a:t>the </a:t>
            </a:r>
            <a:r>
              <a:rPr sz="1400" dirty="0">
                <a:latin typeface="Century Gothic"/>
                <a:cs typeface="Century Gothic"/>
              </a:rPr>
              <a:t>Model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is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evaluated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on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 average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chosen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performance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indicator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over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three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pairs</a:t>
            </a:r>
            <a:endParaRPr sz="14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entury Gothic"/>
                <a:cs typeface="Century Gothic"/>
              </a:rPr>
              <a:t>Since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our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CrossValidator</a:t>
            </a:r>
            <a:r>
              <a:rPr sz="1400" spc="-3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is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Estimator</a:t>
            </a:r>
            <a:r>
              <a:rPr sz="1400" dirty="0">
                <a:latin typeface="Century Gothic"/>
                <a:cs typeface="Century Gothic"/>
              </a:rPr>
              <a:t>,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can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obtain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 best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Model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for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our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data</a:t>
            </a:r>
            <a:r>
              <a:rPr sz="1400" spc="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by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calling</a:t>
            </a:r>
            <a:endParaRPr sz="1400">
              <a:latin typeface="Century Gothic"/>
              <a:cs typeface="Century Gothic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fit</a:t>
            </a:r>
            <a:r>
              <a:rPr sz="1400" spc="-4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method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on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spc="-25" dirty="0">
                <a:latin typeface="Century Gothic"/>
                <a:cs typeface="Century Gothic"/>
              </a:rPr>
              <a:t>it: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131" y="3094863"/>
            <a:ext cx="8571865" cy="2030730"/>
            <a:chOff x="286131" y="3094863"/>
            <a:chExt cx="8571865" cy="203073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276" y="3104388"/>
              <a:ext cx="8457446" cy="12477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0893" y="3099625"/>
              <a:ext cx="8562340" cy="1304925"/>
            </a:xfrm>
            <a:custGeom>
              <a:avLst/>
              <a:gdLst/>
              <a:ahLst/>
              <a:cxnLst/>
              <a:rect l="l" t="t" r="r" b="b"/>
              <a:pathLst>
                <a:path w="8562340" h="1304925">
                  <a:moveTo>
                    <a:pt x="0" y="1304925"/>
                  </a:moveTo>
                  <a:lnTo>
                    <a:pt x="8562213" y="1304925"/>
                  </a:lnTo>
                  <a:lnTo>
                    <a:pt x="8562213" y="0"/>
                  </a:lnTo>
                  <a:lnTo>
                    <a:pt x="0" y="0"/>
                  </a:lnTo>
                  <a:lnTo>
                    <a:pt x="0" y="13049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5723" y="3909161"/>
              <a:ext cx="448309" cy="338455"/>
            </a:xfrm>
            <a:custGeom>
              <a:avLst/>
              <a:gdLst/>
              <a:ahLst/>
              <a:cxnLst/>
              <a:rect l="l" t="t" r="r" b="b"/>
              <a:pathLst>
                <a:path w="448310" h="338454">
                  <a:moveTo>
                    <a:pt x="309970" y="268609"/>
                  </a:moveTo>
                  <a:lnTo>
                    <a:pt x="279907" y="309562"/>
                  </a:lnTo>
                  <a:lnTo>
                    <a:pt x="447801" y="338353"/>
                  </a:lnTo>
                  <a:lnTo>
                    <a:pt x="419763" y="283654"/>
                  </a:lnTo>
                  <a:lnTo>
                    <a:pt x="330453" y="283654"/>
                  </a:lnTo>
                  <a:lnTo>
                    <a:pt x="309970" y="268609"/>
                  </a:lnTo>
                  <a:close/>
                </a:path>
                <a:path w="448310" h="338454">
                  <a:moveTo>
                    <a:pt x="340039" y="227648"/>
                  </a:moveTo>
                  <a:lnTo>
                    <a:pt x="309970" y="268609"/>
                  </a:lnTo>
                  <a:lnTo>
                    <a:pt x="330453" y="283654"/>
                  </a:lnTo>
                  <a:lnTo>
                    <a:pt x="360552" y="242709"/>
                  </a:lnTo>
                  <a:lnTo>
                    <a:pt x="340039" y="227648"/>
                  </a:lnTo>
                  <a:close/>
                </a:path>
                <a:path w="448310" h="338454">
                  <a:moveTo>
                    <a:pt x="370077" y="186728"/>
                  </a:moveTo>
                  <a:lnTo>
                    <a:pt x="340039" y="227648"/>
                  </a:lnTo>
                  <a:lnTo>
                    <a:pt x="360552" y="242709"/>
                  </a:lnTo>
                  <a:lnTo>
                    <a:pt x="330453" y="283654"/>
                  </a:lnTo>
                  <a:lnTo>
                    <a:pt x="419763" y="283654"/>
                  </a:lnTo>
                  <a:lnTo>
                    <a:pt x="370077" y="186728"/>
                  </a:lnTo>
                  <a:close/>
                </a:path>
                <a:path w="448310" h="338454">
                  <a:moveTo>
                    <a:pt x="29971" y="0"/>
                  </a:moveTo>
                  <a:lnTo>
                    <a:pt x="0" y="40944"/>
                  </a:lnTo>
                  <a:lnTo>
                    <a:pt x="309970" y="268609"/>
                  </a:lnTo>
                  <a:lnTo>
                    <a:pt x="340039" y="227648"/>
                  </a:lnTo>
                  <a:lnTo>
                    <a:pt x="29971" y="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500" y="4419598"/>
              <a:ext cx="8001000" cy="69646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6737" y="4414837"/>
              <a:ext cx="8010525" cy="706120"/>
            </a:xfrm>
            <a:custGeom>
              <a:avLst/>
              <a:gdLst/>
              <a:ahLst/>
              <a:cxnLst/>
              <a:rect l="l" t="t" r="r" b="b"/>
              <a:pathLst>
                <a:path w="8010525" h="706120">
                  <a:moveTo>
                    <a:pt x="0" y="705993"/>
                  </a:moveTo>
                  <a:lnTo>
                    <a:pt x="8010525" y="705993"/>
                  </a:lnTo>
                  <a:lnTo>
                    <a:pt x="8010525" y="0"/>
                  </a:lnTo>
                  <a:lnTo>
                    <a:pt x="0" y="0"/>
                  </a:lnTo>
                  <a:lnTo>
                    <a:pt x="0" y="705993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155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78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08n</a:t>
            </a:r>
          </a:p>
          <a:p>
            <a:pPr marL="779780">
              <a:lnSpc>
                <a:spcPts val="2810"/>
              </a:lnSpc>
            </a:pPr>
            <a:r>
              <a:rPr dirty="0"/>
              <a:t>Make</a:t>
            </a:r>
            <a:r>
              <a:rPr spc="-25" dirty="0"/>
              <a:t> </a:t>
            </a:r>
            <a:r>
              <a:rPr dirty="0"/>
              <a:t>Prediction Using</a:t>
            </a:r>
            <a:r>
              <a:rPr spc="-35" dirty="0"/>
              <a:t> </a:t>
            </a:r>
            <a:r>
              <a:rPr spc="-10" dirty="0"/>
              <a:t>TestDF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9804" y="1121155"/>
            <a:ext cx="1439545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891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entury Gothic"/>
                <a:cs typeface="Century Gothic"/>
              </a:rPr>
              <a:t>Using </a:t>
            </a:r>
            <a:r>
              <a:rPr sz="1600" spc="-10" dirty="0">
                <a:solidFill>
                  <a:srgbClr val="0079DB"/>
                </a:solidFill>
                <a:latin typeface="Century Gothic"/>
                <a:cs typeface="Century Gothic"/>
              </a:rPr>
              <a:t>TRANSFORM</a:t>
            </a:r>
            <a:r>
              <a:rPr sz="1600" spc="-10" dirty="0">
                <a:latin typeface="Century Gothic"/>
                <a:cs typeface="Century Gothic"/>
              </a:rPr>
              <a:t>,</a:t>
            </a:r>
            <a:endParaRPr sz="160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run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our </a:t>
            </a:r>
            <a:r>
              <a:rPr sz="1600" dirty="0">
                <a:latin typeface="Century Gothic"/>
                <a:cs typeface="Century Gothic"/>
              </a:rPr>
              <a:t>Model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against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TestDF. </a:t>
            </a:r>
            <a:r>
              <a:rPr sz="1600" dirty="0">
                <a:latin typeface="Century Gothic"/>
                <a:cs typeface="Century Gothic"/>
              </a:rPr>
              <a:t>From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here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we </a:t>
            </a:r>
            <a:r>
              <a:rPr sz="1600" dirty="0">
                <a:latin typeface="Century Gothic"/>
                <a:cs typeface="Century Gothic"/>
              </a:rPr>
              <a:t>can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view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our </a:t>
            </a:r>
            <a:r>
              <a:rPr sz="1600" dirty="0">
                <a:latin typeface="Century Gothic"/>
                <a:cs typeface="Century Gothic"/>
              </a:rPr>
              <a:t>results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using either DataFrame </a:t>
            </a:r>
            <a:r>
              <a:rPr sz="1600" dirty="0">
                <a:latin typeface="Century Gothic"/>
                <a:cs typeface="Century Gothic"/>
              </a:rPr>
              <a:t>syntax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or </a:t>
            </a:r>
            <a:r>
              <a:rPr sz="1600" dirty="0">
                <a:latin typeface="Century Gothic"/>
                <a:cs typeface="Century Gothic"/>
              </a:rPr>
              <a:t>better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yet,</a:t>
            </a:r>
            <a:r>
              <a:rPr sz="1600" spc="50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SQL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syntax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37626" y="1055687"/>
            <a:ext cx="7185025" cy="2614930"/>
            <a:chOff x="1837626" y="1055687"/>
            <a:chExt cx="7185025" cy="261493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3279" y="1065275"/>
              <a:ext cx="7084417" cy="2559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42389" y="1060450"/>
              <a:ext cx="7175500" cy="2605405"/>
            </a:xfrm>
            <a:custGeom>
              <a:avLst/>
              <a:gdLst/>
              <a:ahLst/>
              <a:cxnLst/>
              <a:rect l="l" t="t" r="r" b="b"/>
              <a:pathLst>
                <a:path w="7175500" h="2605404">
                  <a:moveTo>
                    <a:pt x="0" y="2604897"/>
                  </a:moveTo>
                  <a:lnTo>
                    <a:pt x="7175373" y="2604897"/>
                  </a:lnTo>
                  <a:lnTo>
                    <a:pt x="7175373" y="0"/>
                  </a:lnTo>
                  <a:lnTo>
                    <a:pt x="0" y="0"/>
                  </a:lnTo>
                  <a:lnTo>
                    <a:pt x="0" y="2604897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70123" y="3832961"/>
            <a:ext cx="181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entury Gothic"/>
                <a:cs typeface="Century Gothic"/>
              </a:rPr>
              <a:t>Correct</a:t>
            </a:r>
            <a:r>
              <a:rPr sz="1200" b="1" spc="-3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Predictions:</a:t>
            </a:r>
            <a:r>
              <a:rPr sz="1200" b="1" spc="-40" dirty="0">
                <a:latin typeface="Century Gothic"/>
                <a:cs typeface="Century Gothic"/>
              </a:rPr>
              <a:t> </a:t>
            </a:r>
            <a:r>
              <a:rPr sz="1200" b="1" spc="-25" dirty="0">
                <a:latin typeface="Century Gothic"/>
                <a:cs typeface="Century Gothic"/>
              </a:rPr>
              <a:t>79%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4902" y="3832961"/>
            <a:ext cx="1734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entury Gothic"/>
                <a:cs typeface="Century Gothic"/>
              </a:rPr>
              <a:t>Wrong</a:t>
            </a:r>
            <a:r>
              <a:rPr sz="1200" b="1" spc="-3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Predictions:</a:t>
            </a:r>
            <a:r>
              <a:rPr sz="1200" b="1" spc="-40" dirty="0">
                <a:latin typeface="Century Gothic"/>
                <a:cs typeface="Century Gothic"/>
              </a:rPr>
              <a:t> </a:t>
            </a:r>
            <a:r>
              <a:rPr sz="1200" b="1" spc="-25" dirty="0">
                <a:latin typeface="Century Gothic"/>
                <a:cs typeface="Century Gothic"/>
              </a:rPr>
              <a:t>21%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72195" y="4068697"/>
            <a:ext cx="3207385" cy="1014730"/>
            <a:chOff x="2072195" y="4068697"/>
            <a:chExt cx="3207385" cy="101473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1783" y="4078222"/>
              <a:ext cx="3188208" cy="9951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76957" y="4073460"/>
              <a:ext cx="3197860" cy="1005205"/>
            </a:xfrm>
            <a:custGeom>
              <a:avLst/>
              <a:gdLst/>
              <a:ahLst/>
              <a:cxnLst/>
              <a:rect l="l" t="t" r="r" b="b"/>
              <a:pathLst>
                <a:path w="3197860" h="1005204">
                  <a:moveTo>
                    <a:pt x="0" y="1004696"/>
                  </a:moveTo>
                  <a:lnTo>
                    <a:pt x="3197733" y="1004696"/>
                  </a:lnTo>
                  <a:lnTo>
                    <a:pt x="3197733" y="0"/>
                  </a:lnTo>
                  <a:lnTo>
                    <a:pt x="0" y="0"/>
                  </a:lnTo>
                  <a:lnTo>
                    <a:pt x="0" y="1004696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703887" y="4068697"/>
            <a:ext cx="3207385" cy="1014730"/>
            <a:chOff x="5703887" y="4068697"/>
            <a:chExt cx="3207385" cy="101473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3475" y="4078222"/>
              <a:ext cx="3188207" cy="9951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708650" y="4073460"/>
              <a:ext cx="3197860" cy="1005205"/>
            </a:xfrm>
            <a:custGeom>
              <a:avLst/>
              <a:gdLst/>
              <a:ahLst/>
              <a:cxnLst/>
              <a:rect l="l" t="t" r="r" b="b"/>
              <a:pathLst>
                <a:path w="3197859" h="1005204">
                  <a:moveTo>
                    <a:pt x="0" y="1004696"/>
                  </a:moveTo>
                  <a:lnTo>
                    <a:pt x="3197732" y="1004696"/>
                  </a:lnTo>
                  <a:lnTo>
                    <a:pt x="3197732" y="0"/>
                  </a:lnTo>
                  <a:lnTo>
                    <a:pt x="0" y="0"/>
                  </a:lnTo>
                  <a:lnTo>
                    <a:pt x="0" y="1004696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156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77978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Knime</a:t>
            </a:r>
            <a:r>
              <a:rPr spc="-30" dirty="0"/>
              <a:t> </a:t>
            </a:r>
            <a:r>
              <a:rPr dirty="0"/>
              <a:t>application</a:t>
            </a:r>
            <a:r>
              <a:rPr spc="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same</a:t>
            </a:r>
            <a:r>
              <a:rPr spc="-30" dirty="0"/>
              <a:t> </a:t>
            </a:r>
            <a:r>
              <a:rPr spc="-10" dirty="0"/>
              <a:t>thing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4404" y="1072387"/>
            <a:ext cx="81305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entury Gothic"/>
                <a:cs typeface="Century Gothic"/>
              </a:rPr>
              <a:t>3</a:t>
            </a:r>
            <a:r>
              <a:rPr sz="1575" baseline="26455" dirty="0">
                <a:latin typeface="Century Gothic"/>
                <a:cs typeface="Century Gothic"/>
              </a:rPr>
              <a:t>rd</a:t>
            </a:r>
            <a:r>
              <a:rPr sz="1575" spc="157" baseline="264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Party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Knime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application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allows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you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GUI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with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minimal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coding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do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same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thing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using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Spark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under-</a:t>
            </a:r>
            <a:r>
              <a:rPr sz="1600" spc="-20" dirty="0">
                <a:latin typeface="Century Gothic"/>
                <a:cs typeface="Century Gothic"/>
              </a:rPr>
              <a:t>the-</a:t>
            </a:r>
            <a:r>
              <a:rPr sz="1600" spc="-10" dirty="0">
                <a:latin typeface="Century Gothic"/>
                <a:cs typeface="Century Gothic"/>
              </a:rPr>
              <a:t>covers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0123" y="3988714"/>
            <a:ext cx="181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entury Gothic"/>
                <a:cs typeface="Century Gothic"/>
              </a:rPr>
              <a:t>Correct</a:t>
            </a:r>
            <a:r>
              <a:rPr sz="1200" b="1" spc="-3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Predictions:</a:t>
            </a:r>
            <a:r>
              <a:rPr sz="1200" b="1" spc="-40" dirty="0">
                <a:latin typeface="Century Gothic"/>
                <a:cs typeface="Century Gothic"/>
              </a:rPr>
              <a:t> </a:t>
            </a:r>
            <a:r>
              <a:rPr sz="1200" b="1" spc="-25" dirty="0">
                <a:latin typeface="Century Gothic"/>
                <a:cs typeface="Century Gothic"/>
              </a:rPr>
              <a:t>79%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4902" y="3988714"/>
            <a:ext cx="1734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entury Gothic"/>
                <a:cs typeface="Century Gothic"/>
              </a:rPr>
              <a:t>Wrong</a:t>
            </a:r>
            <a:r>
              <a:rPr sz="1200" b="1" spc="-3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Predictions:</a:t>
            </a:r>
            <a:r>
              <a:rPr sz="1200" b="1" spc="-40" dirty="0">
                <a:latin typeface="Century Gothic"/>
                <a:cs typeface="Century Gothic"/>
              </a:rPr>
              <a:t> </a:t>
            </a:r>
            <a:r>
              <a:rPr sz="1200" b="1" spc="-25" dirty="0">
                <a:latin typeface="Century Gothic"/>
                <a:cs typeface="Century Gothic"/>
              </a:rPr>
              <a:t>21%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23163" y="1755267"/>
            <a:ext cx="7999095" cy="3256279"/>
            <a:chOff x="923163" y="1755267"/>
            <a:chExt cx="7999095" cy="3256279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688" y="1764792"/>
              <a:ext cx="7286244" cy="32369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27925" y="1760029"/>
              <a:ext cx="7296150" cy="3246755"/>
            </a:xfrm>
            <a:custGeom>
              <a:avLst/>
              <a:gdLst/>
              <a:ahLst/>
              <a:cxnLst/>
              <a:rect l="l" t="t" r="r" b="b"/>
              <a:pathLst>
                <a:path w="7296150" h="3246754">
                  <a:moveTo>
                    <a:pt x="0" y="3246501"/>
                  </a:moveTo>
                  <a:lnTo>
                    <a:pt x="7295769" y="3246501"/>
                  </a:lnTo>
                  <a:lnTo>
                    <a:pt x="7295769" y="0"/>
                  </a:lnTo>
                  <a:lnTo>
                    <a:pt x="0" y="0"/>
                  </a:lnTo>
                  <a:lnTo>
                    <a:pt x="0" y="324650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7832" y="2528316"/>
              <a:ext cx="1874520" cy="12512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033005" y="2523490"/>
              <a:ext cx="1884045" cy="1261110"/>
            </a:xfrm>
            <a:custGeom>
              <a:avLst/>
              <a:gdLst/>
              <a:ahLst/>
              <a:cxnLst/>
              <a:rect l="l" t="t" r="r" b="b"/>
              <a:pathLst>
                <a:path w="1884045" h="1261110">
                  <a:moveTo>
                    <a:pt x="0" y="1260729"/>
                  </a:moveTo>
                  <a:lnTo>
                    <a:pt x="1884045" y="1260729"/>
                  </a:lnTo>
                  <a:lnTo>
                    <a:pt x="1884045" y="0"/>
                  </a:lnTo>
                  <a:lnTo>
                    <a:pt x="0" y="0"/>
                  </a:lnTo>
                  <a:lnTo>
                    <a:pt x="0" y="126072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72147" y="3383280"/>
              <a:ext cx="460375" cy="711200"/>
            </a:xfrm>
            <a:custGeom>
              <a:avLst/>
              <a:gdLst/>
              <a:ahLst/>
              <a:cxnLst/>
              <a:rect l="l" t="t" r="r" b="b"/>
              <a:pathLst>
                <a:path w="460375" h="711200">
                  <a:moveTo>
                    <a:pt x="307591" y="174242"/>
                  </a:moveTo>
                  <a:lnTo>
                    <a:pt x="0" y="670598"/>
                  </a:lnTo>
                  <a:lnTo>
                    <a:pt x="64770" y="710730"/>
                  </a:lnTo>
                  <a:lnTo>
                    <a:pt x="372361" y="214374"/>
                  </a:lnTo>
                  <a:lnTo>
                    <a:pt x="307591" y="174242"/>
                  </a:lnTo>
                  <a:close/>
                </a:path>
                <a:path w="460375" h="711200">
                  <a:moveTo>
                    <a:pt x="447420" y="141859"/>
                  </a:moveTo>
                  <a:lnTo>
                    <a:pt x="327659" y="141859"/>
                  </a:lnTo>
                  <a:lnTo>
                    <a:pt x="392429" y="181991"/>
                  </a:lnTo>
                  <a:lnTo>
                    <a:pt x="372361" y="214374"/>
                  </a:lnTo>
                  <a:lnTo>
                    <a:pt x="437133" y="254508"/>
                  </a:lnTo>
                  <a:lnTo>
                    <a:pt x="447420" y="141859"/>
                  </a:lnTo>
                  <a:close/>
                </a:path>
                <a:path w="460375" h="711200">
                  <a:moveTo>
                    <a:pt x="327659" y="141859"/>
                  </a:moveTo>
                  <a:lnTo>
                    <a:pt x="307591" y="174242"/>
                  </a:lnTo>
                  <a:lnTo>
                    <a:pt x="372361" y="214374"/>
                  </a:lnTo>
                  <a:lnTo>
                    <a:pt x="392429" y="181991"/>
                  </a:lnTo>
                  <a:lnTo>
                    <a:pt x="327659" y="141859"/>
                  </a:lnTo>
                  <a:close/>
                </a:path>
                <a:path w="460375" h="711200">
                  <a:moveTo>
                    <a:pt x="460375" y="0"/>
                  </a:moveTo>
                  <a:lnTo>
                    <a:pt x="242824" y="134112"/>
                  </a:lnTo>
                  <a:lnTo>
                    <a:pt x="307591" y="174242"/>
                  </a:lnTo>
                  <a:lnTo>
                    <a:pt x="327659" y="141859"/>
                  </a:lnTo>
                  <a:lnTo>
                    <a:pt x="447420" y="141859"/>
                  </a:lnTo>
                  <a:lnTo>
                    <a:pt x="4603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114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08e</a:t>
            </a:r>
          </a:p>
          <a:p>
            <a:pPr marL="31750">
              <a:lnSpc>
                <a:spcPts val="2810"/>
              </a:lnSpc>
            </a:pPr>
            <a:r>
              <a:rPr dirty="0"/>
              <a:t>Drop</a:t>
            </a:r>
            <a:r>
              <a:rPr spc="-20" dirty="0"/>
              <a:t> </a:t>
            </a:r>
            <a:r>
              <a:rPr dirty="0"/>
              <a:t>Columns</a:t>
            </a:r>
            <a:r>
              <a:rPr spc="-30" dirty="0"/>
              <a:t> </a:t>
            </a:r>
            <a:r>
              <a:rPr dirty="0"/>
              <a:t>not</a:t>
            </a:r>
            <a:r>
              <a:rPr spc="-10" dirty="0"/>
              <a:t> </a:t>
            </a:r>
            <a:r>
              <a:rPr dirty="0"/>
              <a:t>Required</a:t>
            </a:r>
            <a:r>
              <a:rPr spc="-3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20" dirty="0"/>
              <a:t>View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219075" y="1192847"/>
            <a:ext cx="8416290" cy="240029"/>
            <a:chOff x="219075" y="1192847"/>
            <a:chExt cx="8416290" cy="240029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1202436"/>
              <a:ext cx="8397240" cy="2209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3837" y="1197610"/>
              <a:ext cx="8406765" cy="230504"/>
            </a:xfrm>
            <a:custGeom>
              <a:avLst/>
              <a:gdLst/>
              <a:ahLst/>
              <a:cxnLst/>
              <a:rect l="l" t="t" r="r" b="b"/>
              <a:pathLst>
                <a:path w="8406765" h="230505">
                  <a:moveTo>
                    <a:pt x="0" y="230504"/>
                  </a:moveTo>
                  <a:lnTo>
                    <a:pt x="8406765" y="230504"/>
                  </a:lnTo>
                  <a:lnTo>
                    <a:pt x="8406765" y="0"/>
                  </a:lnTo>
                  <a:lnTo>
                    <a:pt x="0" y="0"/>
                  </a:lnTo>
                  <a:lnTo>
                    <a:pt x="0" y="230504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19933" y="1389126"/>
              <a:ext cx="390525" cy="0"/>
            </a:xfrm>
            <a:custGeom>
              <a:avLst/>
              <a:gdLst/>
              <a:ahLst/>
              <a:cxnLst/>
              <a:rect l="l" t="t" r="r" b="b"/>
              <a:pathLst>
                <a:path w="390525">
                  <a:moveTo>
                    <a:pt x="0" y="0"/>
                  </a:moveTo>
                  <a:lnTo>
                    <a:pt x="390144" y="0"/>
                  </a:lnTo>
                </a:path>
              </a:pathLst>
            </a:custGeom>
            <a:ln w="22225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12979" y="1714119"/>
            <a:ext cx="8422640" cy="2681605"/>
            <a:chOff x="212979" y="1714119"/>
            <a:chExt cx="8422640" cy="268160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504" y="1723644"/>
              <a:ext cx="8369856" cy="266242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17741" y="1718881"/>
              <a:ext cx="8413115" cy="2672080"/>
            </a:xfrm>
            <a:custGeom>
              <a:avLst/>
              <a:gdLst/>
              <a:ahLst/>
              <a:cxnLst/>
              <a:rect l="l" t="t" r="r" b="b"/>
              <a:pathLst>
                <a:path w="8413115" h="2672079">
                  <a:moveTo>
                    <a:pt x="0" y="2671953"/>
                  </a:moveTo>
                  <a:lnTo>
                    <a:pt x="8412861" y="2671953"/>
                  </a:lnTo>
                  <a:lnTo>
                    <a:pt x="8412861" y="0"/>
                  </a:lnTo>
                  <a:lnTo>
                    <a:pt x="0" y="0"/>
                  </a:lnTo>
                  <a:lnTo>
                    <a:pt x="0" y="267195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115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5900" y="92151"/>
            <a:ext cx="78492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5075" algn="l"/>
              </a:tabLst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08f</a:t>
            </a:r>
            <a:r>
              <a:rPr dirty="0">
                <a:solidFill>
                  <a:srgbClr val="00AF50"/>
                </a:solidFill>
              </a:rPr>
              <a:t>	</a:t>
            </a:r>
            <a:r>
              <a:rPr dirty="0"/>
              <a:t>Put</a:t>
            </a:r>
            <a:r>
              <a:rPr spc="-20" dirty="0"/>
              <a:t> </a:t>
            </a:r>
            <a:r>
              <a:rPr dirty="0"/>
              <a:t>all</a:t>
            </a:r>
            <a:r>
              <a:rPr spc="-10" dirty="0"/>
              <a:t> X-</a:t>
            </a:r>
            <a:r>
              <a:rPr dirty="0"/>
              <a:t>variables</a:t>
            </a:r>
            <a:r>
              <a:rPr spc="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Vector</a:t>
            </a:r>
            <a:r>
              <a:rPr spc="-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Transform.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73453" y="440182"/>
            <a:ext cx="425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Then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split</a:t>
            </a:r>
            <a:r>
              <a:rPr sz="2400" b="1" spc="1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into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TRAIN and</a:t>
            </a:r>
            <a:r>
              <a:rPr sz="2400" b="1" spc="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spc="-20" dirty="0">
                <a:solidFill>
                  <a:srgbClr val="EB871D"/>
                </a:solidFill>
                <a:latin typeface="Century Gothic"/>
                <a:cs typeface="Century Gothic"/>
              </a:rPr>
              <a:t>TEST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9075" y="1333055"/>
            <a:ext cx="8540115" cy="488950"/>
            <a:chOff x="219075" y="1333055"/>
            <a:chExt cx="8540115" cy="4889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1342643"/>
              <a:ext cx="8520684" cy="4693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3837" y="1337817"/>
              <a:ext cx="8530590" cy="479425"/>
            </a:xfrm>
            <a:custGeom>
              <a:avLst/>
              <a:gdLst/>
              <a:ahLst/>
              <a:cxnLst/>
              <a:rect l="l" t="t" r="r" b="b"/>
              <a:pathLst>
                <a:path w="8530590" h="479425">
                  <a:moveTo>
                    <a:pt x="0" y="478916"/>
                  </a:moveTo>
                  <a:lnTo>
                    <a:pt x="8530209" y="478916"/>
                  </a:lnTo>
                  <a:lnTo>
                    <a:pt x="8530209" y="0"/>
                  </a:lnTo>
                  <a:lnTo>
                    <a:pt x="0" y="0"/>
                  </a:lnTo>
                  <a:lnTo>
                    <a:pt x="0" y="478916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0105" y="1550669"/>
              <a:ext cx="1482090" cy="0"/>
            </a:xfrm>
            <a:custGeom>
              <a:avLst/>
              <a:gdLst/>
              <a:ahLst/>
              <a:cxnLst/>
              <a:rect l="l" t="t" r="r" b="b"/>
              <a:pathLst>
                <a:path w="1482089">
                  <a:moveTo>
                    <a:pt x="0" y="0"/>
                  </a:moveTo>
                  <a:lnTo>
                    <a:pt x="1481708" y="0"/>
                  </a:lnTo>
                </a:path>
              </a:pathLst>
            </a:custGeom>
            <a:ln w="22225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30473" y="1780793"/>
              <a:ext cx="922019" cy="0"/>
            </a:xfrm>
            <a:custGeom>
              <a:avLst/>
              <a:gdLst/>
              <a:ahLst/>
              <a:cxnLst/>
              <a:rect l="l" t="t" r="r" b="b"/>
              <a:pathLst>
                <a:path w="922020">
                  <a:moveTo>
                    <a:pt x="0" y="0"/>
                  </a:moveTo>
                  <a:lnTo>
                    <a:pt x="921765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19075" y="2105723"/>
            <a:ext cx="7851140" cy="283210"/>
            <a:chOff x="219075" y="2105723"/>
            <a:chExt cx="7851140" cy="28321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2115311"/>
              <a:ext cx="7831835" cy="26365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23837" y="2110485"/>
              <a:ext cx="7841615" cy="273685"/>
            </a:xfrm>
            <a:custGeom>
              <a:avLst/>
              <a:gdLst/>
              <a:ahLst/>
              <a:cxnLst/>
              <a:rect l="l" t="t" r="r" b="b"/>
              <a:pathLst>
                <a:path w="7841615" h="273685">
                  <a:moveTo>
                    <a:pt x="0" y="273176"/>
                  </a:moveTo>
                  <a:lnTo>
                    <a:pt x="7841360" y="273176"/>
                  </a:lnTo>
                  <a:lnTo>
                    <a:pt x="7841360" y="0"/>
                  </a:lnTo>
                  <a:lnTo>
                    <a:pt x="0" y="0"/>
                  </a:lnTo>
                  <a:lnTo>
                    <a:pt x="0" y="273176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31258" y="2320289"/>
              <a:ext cx="1113155" cy="0"/>
            </a:xfrm>
            <a:custGeom>
              <a:avLst/>
              <a:gdLst/>
              <a:ahLst/>
              <a:cxnLst/>
              <a:rect l="l" t="t" r="r" b="b"/>
              <a:pathLst>
                <a:path w="1113154">
                  <a:moveTo>
                    <a:pt x="0" y="0"/>
                  </a:moveTo>
                  <a:lnTo>
                    <a:pt x="1113154" y="0"/>
                  </a:lnTo>
                </a:path>
              </a:pathLst>
            </a:custGeom>
            <a:ln w="22225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4" name="object 4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19075" y="1471739"/>
            <a:ext cx="7957820" cy="1552575"/>
            <a:chOff x="219075" y="1471739"/>
            <a:chExt cx="7957820" cy="155257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1481328"/>
              <a:ext cx="7938516" cy="15331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3837" y="1476502"/>
              <a:ext cx="7948295" cy="1543050"/>
            </a:xfrm>
            <a:custGeom>
              <a:avLst/>
              <a:gdLst/>
              <a:ahLst/>
              <a:cxnLst/>
              <a:rect l="l" t="t" r="r" b="b"/>
              <a:pathLst>
                <a:path w="7948295" h="1543050">
                  <a:moveTo>
                    <a:pt x="0" y="1542669"/>
                  </a:moveTo>
                  <a:lnTo>
                    <a:pt x="7948041" y="1542669"/>
                  </a:lnTo>
                  <a:lnTo>
                    <a:pt x="7948041" y="0"/>
                  </a:lnTo>
                  <a:lnTo>
                    <a:pt x="0" y="0"/>
                  </a:lnTo>
                  <a:lnTo>
                    <a:pt x="0" y="154266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0046" y="1736598"/>
              <a:ext cx="2282825" cy="236220"/>
            </a:xfrm>
            <a:custGeom>
              <a:avLst/>
              <a:gdLst/>
              <a:ahLst/>
              <a:cxnLst/>
              <a:rect l="l" t="t" r="r" b="b"/>
              <a:pathLst>
                <a:path w="2282825" h="236219">
                  <a:moveTo>
                    <a:pt x="832104" y="0"/>
                  </a:moveTo>
                  <a:lnTo>
                    <a:pt x="1523365" y="0"/>
                  </a:lnTo>
                </a:path>
                <a:path w="2282825" h="236219">
                  <a:moveTo>
                    <a:pt x="0" y="236219"/>
                  </a:moveTo>
                  <a:lnTo>
                    <a:pt x="2282698" y="236219"/>
                  </a:lnTo>
                </a:path>
              </a:pathLst>
            </a:custGeom>
            <a:ln w="22225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56638" y="2199894"/>
              <a:ext cx="2108835" cy="500380"/>
            </a:xfrm>
            <a:custGeom>
              <a:avLst/>
              <a:gdLst/>
              <a:ahLst/>
              <a:cxnLst/>
              <a:rect l="l" t="t" r="r" b="b"/>
              <a:pathLst>
                <a:path w="2108835" h="500380">
                  <a:moveTo>
                    <a:pt x="0" y="0"/>
                  </a:moveTo>
                  <a:lnTo>
                    <a:pt x="354711" y="0"/>
                  </a:lnTo>
                </a:path>
                <a:path w="2108835" h="500380">
                  <a:moveTo>
                    <a:pt x="1188720" y="499872"/>
                  </a:moveTo>
                  <a:lnTo>
                    <a:pt x="2108708" y="499872"/>
                  </a:lnTo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5900" y="92151"/>
            <a:ext cx="1190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5900" y="445134"/>
            <a:ext cx="8747125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Run</a:t>
            </a:r>
            <a:r>
              <a:rPr sz="3600" b="1" spc="-30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Decision</a:t>
            </a:r>
            <a:r>
              <a:rPr sz="3600" b="1" spc="-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Tree</a:t>
            </a:r>
            <a:r>
              <a:rPr sz="3600" b="1" spc="-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to</a:t>
            </a:r>
            <a:r>
              <a:rPr sz="3600" b="1" spc="15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create</a:t>
            </a:r>
            <a:r>
              <a:rPr sz="3600" b="1" spc="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Model.</a:t>
            </a:r>
            <a:r>
              <a:rPr sz="3600" b="1" spc="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Then make </a:t>
            </a:r>
            <a:r>
              <a:rPr sz="3600" b="1" spc="-15" baseline="1157" dirty="0">
                <a:solidFill>
                  <a:srgbClr val="EB871D"/>
                </a:solidFill>
                <a:latin typeface="Century Gothic"/>
                <a:cs typeface="Century Gothic"/>
              </a:rPr>
              <a:t>Prediction</a:t>
            </a:r>
            <a:r>
              <a:rPr sz="3600" b="1" spc="-419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116</a:t>
            </a:r>
            <a:endParaRPr sz="1200">
              <a:latin typeface="Century Gothic"/>
              <a:cs typeface="Century Gothic"/>
            </a:endParaRPr>
          </a:p>
          <a:p>
            <a:pPr marL="27305">
              <a:lnSpc>
                <a:spcPct val="100000"/>
              </a:lnSpc>
              <a:spcBef>
                <a:spcPts val="1580"/>
              </a:spcBef>
            </a:pPr>
            <a:r>
              <a:rPr sz="1800" dirty="0">
                <a:latin typeface="Century Gothic"/>
                <a:cs typeface="Century Gothic"/>
              </a:rPr>
              <a:t>Note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 cache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TRAIN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since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this is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iterative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process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8409" y="3114865"/>
            <a:ext cx="5253990" cy="1748789"/>
            <a:chOff x="228409" y="3114865"/>
            <a:chExt cx="5253990" cy="1748789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424" y="3646931"/>
              <a:ext cx="5067300" cy="11734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625" y="3150207"/>
              <a:ext cx="5114519" cy="4051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3172" y="3119627"/>
              <a:ext cx="5244465" cy="1739264"/>
            </a:xfrm>
            <a:custGeom>
              <a:avLst/>
              <a:gdLst/>
              <a:ahLst/>
              <a:cxnLst/>
              <a:rect l="l" t="t" r="r" b="b"/>
              <a:pathLst>
                <a:path w="5244465" h="1739264">
                  <a:moveTo>
                    <a:pt x="0" y="1738883"/>
                  </a:moveTo>
                  <a:lnTo>
                    <a:pt x="5244084" y="1738883"/>
                  </a:lnTo>
                  <a:lnTo>
                    <a:pt x="5244084" y="0"/>
                  </a:lnTo>
                  <a:lnTo>
                    <a:pt x="0" y="0"/>
                  </a:lnTo>
                  <a:lnTo>
                    <a:pt x="0" y="17388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117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08h</a:t>
            </a:r>
          </a:p>
          <a:p>
            <a:pPr marL="12700">
              <a:lnSpc>
                <a:spcPts val="2810"/>
              </a:lnSpc>
            </a:pPr>
            <a:r>
              <a:rPr dirty="0"/>
              <a:t>Evaluate</a:t>
            </a:r>
            <a:r>
              <a:rPr spc="-10" dirty="0"/>
              <a:t> </a:t>
            </a:r>
            <a:r>
              <a:rPr dirty="0"/>
              <a:t>Accuracy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Decision</a:t>
            </a:r>
            <a:r>
              <a:rPr spc="-20" dirty="0"/>
              <a:t> Tree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098422" y="1212722"/>
            <a:ext cx="6947534" cy="3267075"/>
            <a:chOff x="1098422" y="1212722"/>
            <a:chExt cx="6947534" cy="326707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947" y="1222247"/>
              <a:ext cx="6928104" cy="31798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03185" y="1217485"/>
              <a:ext cx="6938009" cy="3257550"/>
            </a:xfrm>
            <a:custGeom>
              <a:avLst/>
              <a:gdLst/>
              <a:ahLst/>
              <a:cxnLst/>
              <a:rect l="l" t="t" r="r" b="b"/>
              <a:pathLst>
                <a:path w="6938009" h="3257550">
                  <a:moveTo>
                    <a:pt x="0" y="3257169"/>
                  </a:moveTo>
                  <a:lnTo>
                    <a:pt x="6937629" y="3257169"/>
                  </a:lnTo>
                  <a:lnTo>
                    <a:pt x="6937629" y="0"/>
                  </a:lnTo>
                  <a:lnTo>
                    <a:pt x="0" y="0"/>
                  </a:lnTo>
                  <a:lnTo>
                    <a:pt x="0" y="325716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02018" y="4069841"/>
              <a:ext cx="969644" cy="243840"/>
            </a:xfrm>
            <a:custGeom>
              <a:avLst/>
              <a:gdLst/>
              <a:ahLst/>
              <a:cxnLst/>
              <a:rect l="l" t="t" r="r" b="b"/>
              <a:pathLst>
                <a:path w="969645" h="243839">
                  <a:moveTo>
                    <a:pt x="0" y="243840"/>
                  </a:moveTo>
                  <a:lnTo>
                    <a:pt x="969264" y="243840"/>
                  </a:lnTo>
                  <a:lnTo>
                    <a:pt x="969264" y="0"/>
                  </a:lnTo>
                  <a:lnTo>
                    <a:pt x="0" y="0"/>
                  </a:lnTo>
                  <a:lnTo>
                    <a:pt x="0" y="243840"/>
                  </a:lnTo>
                  <a:close/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6083" y="2388108"/>
              <a:ext cx="60960" cy="1981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118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dirty="0"/>
              <a:t>Review</a:t>
            </a:r>
            <a:r>
              <a:rPr spc="-20" dirty="0"/>
              <a:t> </a:t>
            </a:r>
            <a:r>
              <a:rPr spc="-10" dirty="0"/>
              <a:t>Questions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4188" y="852957"/>
            <a:ext cx="8206740" cy="347852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What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difference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between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MLlib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ML?</a:t>
            </a:r>
            <a:endParaRPr sz="1600">
              <a:latin typeface="Century Gothic"/>
              <a:cs typeface="Century Gothic"/>
            </a:endParaRPr>
          </a:p>
          <a:p>
            <a:pPr marL="397510">
              <a:lnSpc>
                <a:spcPct val="100000"/>
              </a:lnSpc>
              <a:spcBef>
                <a:spcPts val="595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MLlib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RDD,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ML</a:t>
            </a:r>
            <a:r>
              <a:rPr sz="16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DF</a:t>
            </a:r>
            <a:endParaRPr sz="1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20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What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Transformer?</a:t>
            </a:r>
            <a:endParaRPr sz="1600">
              <a:latin typeface="Century Gothic"/>
              <a:cs typeface="Century Gothic"/>
            </a:endParaRPr>
          </a:p>
          <a:p>
            <a:pPr marL="397510">
              <a:lnSpc>
                <a:spcPct val="100000"/>
              </a:lnSpc>
              <a:spcBef>
                <a:spcPts val="400"/>
              </a:spcBef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Transforms</a:t>
            </a:r>
            <a:r>
              <a:rPr sz="16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sz="16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DataFrame</a:t>
            </a:r>
            <a:r>
              <a:rPr sz="16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into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another</a:t>
            </a:r>
            <a:r>
              <a:rPr sz="16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DataFrame</a:t>
            </a:r>
            <a:endParaRPr sz="1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810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What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Estimator?</a:t>
            </a:r>
            <a:endParaRPr sz="1600">
              <a:latin typeface="Century Gothic"/>
              <a:cs typeface="Century Gothic"/>
            </a:endParaRPr>
          </a:p>
          <a:p>
            <a:pPr marL="397510">
              <a:lnSpc>
                <a:spcPct val="100000"/>
              </a:lnSpc>
              <a:spcBef>
                <a:spcPts val="645"/>
              </a:spcBef>
            </a:pP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Takes</a:t>
            </a:r>
            <a:r>
              <a:rPr sz="16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DF</a:t>
            </a:r>
            <a:r>
              <a:rPr sz="16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6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produces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60"/>
              </a:spcBef>
              <a:buAutoNum type="arabicPeriod" startAt="4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Describe</a:t>
            </a:r>
            <a:r>
              <a:rPr sz="1600" spc="-9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Feature</a:t>
            </a:r>
            <a:r>
              <a:rPr sz="16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Vectors</a:t>
            </a:r>
            <a:endParaRPr sz="1600">
              <a:latin typeface="Century Gothic"/>
              <a:cs typeface="Century Gothic"/>
            </a:endParaRPr>
          </a:p>
          <a:p>
            <a:pPr marL="397510">
              <a:lnSpc>
                <a:spcPct val="100000"/>
              </a:lnSpc>
              <a:spcBef>
                <a:spcPts val="605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Create</a:t>
            </a:r>
            <a:r>
              <a:rPr sz="16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single</a:t>
            </a:r>
            <a:r>
              <a:rPr sz="16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features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columns</a:t>
            </a:r>
            <a:r>
              <a:rPr sz="16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concatenating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multiple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X-var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columns</a:t>
            </a:r>
            <a:endParaRPr sz="1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09"/>
              </a:spcBef>
              <a:buAutoNum type="arabicPeriod" startAt="5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What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does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ourier New"/>
                <a:cs typeface="Courier New"/>
              </a:rPr>
              <a:t>fit()</a:t>
            </a:r>
            <a:r>
              <a:rPr sz="1600" b="1" spc="-7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do?</a:t>
            </a:r>
            <a:endParaRPr sz="1600">
              <a:latin typeface="Century Gothic"/>
              <a:cs typeface="Century Gothic"/>
            </a:endParaRPr>
          </a:p>
          <a:p>
            <a:pPr marL="397510" marR="5080">
              <a:lnSpc>
                <a:spcPct val="100000"/>
              </a:lnSpc>
              <a:spcBef>
                <a:spcPts val="725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Will</a:t>
            </a:r>
            <a:r>
              <a:rPr sz="16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run</a:t>
            </a:r>
            <a:r>
              <a:rPr sz="16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feature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processing,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tuning,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6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training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6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single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call</a:t>
            </a:r>
            <a:r>
              <a:rPr sz="16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6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return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best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 model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3484</Words>
  <Application>Microsoft Office PowerPoint</Application>
  <PresentationFormat>On-screen Show (16:9)</PresentationFormat>
  <Paragraphs>388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Century Gothic</vt:lpstr>
      <vt:lpstr>Courier New</vt:lpstr>
      <vt:lpstr>Times New Roman</vt:lpstr>
      <vt:lpstr>Office Theme</vt:lpstr>
      <vt:lpstr>Module 11-4 – Spark Machine Learning</vt:lpstr>
      <vt:lpstr>Lab 08b View Statistical Data</vt:lpstr>
      <vt:lpstr>Lab 08c Clean the Data</vt:lpstr>
      <vt:lpstr>Lab 08d Via 'StringIndexer', convert Categorical to Numeric</vt:lpstr>
      <vt:lpstr>Lab 08e Drop Columns not Required and View</vt:lpstr>
      <vt:lpstr>Lab 08f Put all X-variables in a Vector and Transform.</vt:lpstr>
      <vt:lpstr>Lab 08g</vt:lpstr>
      <vt:lpstr>Lab 08h Evaluate Accuracy of Decision Tree</vt:lpstr>
      <vt:lpstr>Review Questions</vt:lpstr>
      <vt:lpstr>Summary</vt:lpstr>
      <vt:lpstr>PowerPoint Presentation</vt:lpstr>
      <vt:lpstr>KMeans – Scenario</vt:lpstr>
      <vt:lpstr>Demo 02 KMeans – Load Data</vt:lpstr>
      <vt:lpstr>Demo 02 KMeans – Create Model and Predict</vt:lpstr>
      <vt:lpstr>Demo 02 KMeans – Compare Actual to Prediction</vt:lpstr>
      <vt:lpstr>PowerPoint Presentation</vt:lpstr>
      <vt:lpstr>Classification Functions (Supervised)</vt:lpstr>
      <vt:lpstr>Logistic Regression, Support Vector Machines, NaïveBayes, and Decision Tree (Supervised)</vt:lpstr>
      <vt:lpstr>Lab 03 (Using MLLIB – RDD example) Linear Regression – Concepts</vt:lpstr>
      <vt:lpstr>Lab 03f</vt:lpstr>
      <vt:lpstr>PowerPoint Presentation</vt:lpstr>
      <vt:lpstr>Predict Home Prices: Scenario (Supervised)</vt:lpstr>
      <vt:lpstr>Lab 03a Predict Home Prices: Load Data</vt:lpstr>
      <vt:lpstr>Lab 03b Predict Home Prices: Select Y-var and X-vars</vt:lpstr>
      <vt:lpstr>Lab 03c Predict Home Prices: Create LabelPoint</vt:lpstr>
      <vt:lpstr>Lab 03d Predict Home Prices: Normalize Data</vt:lpstr>
      <vt:lpstr>Lab 03e Predict Home Prices: Create new LabelPoint</vt:lpstr>
      <vt:lpstr>Lab 6.04a Logistic Regression, Support Vector Machines, NaïveBayes, a</vt:lpstr>
      <vt:lpstr>Lab 04b Logistic Regression, Support Vector Machines, NaïveBayes, a</vt:lpstr>
      <vt:lpstr>Lab 04c Logistic Regression, Support Vector Machines, NaïveBayes, a</vt:lpstr>
      <vt:lpstr>PowerPoint Presentation</vt:lpstr>
      <vt:lpstr>Lab 06</vt:lpstr>
      <vt:lpstr>Topics</vt:lpstr>
      <vt:lpstr>Predict Titanic Survivors (Random Forest)</vt:lpstr>
      <vt:lpstr>Lab 08a Predict Titanic Survivors: Know the Data</vt:lpstr>
      <vt:lpstr>Lab 08b Load and View Data Types and Data</vt:lpstr>
      <vt:lpstr>Lab 08c Clean Data - Add Column 'FamilySize'</vt:lpstr>
      <vt:lpstr>Lab 08d Clean Data – Replace NULLs</vt:lpstr>
      <vt:lpstr>Lab 08e Clean Data - Replace Empty Strings</vt:lpstr>
      <vt:lpstr>Lab 08f Split DataFrame into TrainDF / TestDF</vt:lpstr>
      <vt:lpstr>Lab 08g import ML Packages</vt:lpstr>
      <vt:lpstr>Lab 08h Index Categorical and Label Columns</vt:lpstr>
      <vt:lpstr>Lab 08i Assemble All Features into Vector</vt:lpstr>
      <vt:lpstr>Lab 08j/k/l Using Decision Tree Classifier, Retrieving Original Labels,</vt:lpstr>
      <vt:lpstr>Lab 08m Selecting the Best Model (5 Minute Query)</vt:lpstr>
      <vt:lpstr>Lab 08n Make Prediction Using TestDF</vt:lpstr>
      <vt:lpstr>Using Knime application to do same 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O'Flaherty, Louise</dc:creator>
  <cp:lastModifiedBy>Ed Harris</cp:lastModifiedBy>
  <cp:revision>1</cp:revision>
  <dcterms:created xsi:type="dcterms:W3CDTF">2023-02-05T09:49:46Z</dcterms:created>
  <dcterms:modified xsi:type="dcterms:W3CDTF">2023-02-05T12:21:40Z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2023-02-05T00:00:00Z</vt:filetime>
  </property>
  <property fmtid="{D5CDD505-2E9C-101B-9397-08002B2CF9AE}" pid="5" name="Producer">
    <vt:lpwstr>Microsoft® PowerPoint® for Microsoft 365</vt:lpwstr>
  </property>
</Properties>
</file>