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408146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123" y="233553"/>
            <a:ext cx="8229752" cy="48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159255"/>
            <a:ext cx="7964805" cy="470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pr.com/blog/how-get-started-using-apache-spark-graphx-scala" TargetMode="Externa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51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://spark.apache.org/docs/latest/cluster-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683001" y="3587647"/>
            <a:ext cx="1824639" cy="25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84" y="164717"/>
            <a:ext cx="6955448" cy="639171"/>
          </a:xfrm>
        </p:spPr>
        <p:txBody>
          <a:bodyPr/>
          <a:lstStyle/>
          <a:p>
            <a:pPr algn="ctr"/>
            <a:r>
              <a:rPr lang="en-GB" sz="4153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074172" y="1141678"/>
            <a:ext cx="1239442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47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90500" y="260350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90500" y="326052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90500" y="392173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021457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280728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1801873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061144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053207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312478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984049" y="2159274"/>
            <a:ext cx="1789679" cy="111108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75208" y="2685101"/>
            <a:ext cx="1590164" cy="10795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12893" y="4344058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12893" y="4061460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12893" y="3762883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2769101" y="3281533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2730500" y="3790863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4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3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9" y="4635500"/>
            <a:ext cx="510031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5083651" y="2413000"/>
            <a:ext cx="1690078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QUERY</a:t>
            </a:r>
            <a:endParaRPr lang="en-GB" sz="3333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588000" y="3302000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588000" y="3808652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645493" y="2800203"/>
            <a:ext cx="2256299" cy="18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711866" y="4555639"/>
            <a:ext cx="2464136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Knowledge</a:t>
            </a:r>
            <a:endParaRPr lang="en-GB" sz="3333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4505" y="1138237"/>
            <a:ext cx="8714740" cy="471805"/>
            <a:chOff x="234505" y="1138237"/>
            <a:chExt cx="8714740" cy="471805"/>
          </a:xfrm>
        </p:grpSpPr>
        <p:sp>
          <p:nvSpPr>
            <p:cNvPr id="4" name="object 4"/>
            <p:cNvSpPr/>
            <p:nvPr/>
          </p:nvSpPr>
          <p:spPr>
            <a:xfrm>
              <a:off x="239268" y="1143000"/>
              <a:ext cx="8705215" cy="462280"/>
            </a:xfrm>
            <a:custGeom>
              <a:avLst/>
              <a:gdLst/>
              <a:ahLst/>
              <a:cxnLst/>
              <a:rect l="l" t="t" r="r" b="b"/>
              <a:pathLst>
                <a:path w="8705215" h="462280">
                  <a:moveTo>
                    <a:pt x="8628126" y="0"/>
                  </a:moveTo>
                  <a:lnTo>
                    <a:pt x="76961" y="0"/>
                  </a:lnTo>
                  <a:lnTo>
                    <a:pt x="47004" y="6042"/>
                  </a:lnTo>
                  <a:lnTo>
                    <a:pt x="22540" y="22526"/>
                  </a:lnTo>
                  <a:lnTo>
                    <a:pt x="6047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7" y="414783"/>
                  </a:lnTo>
                  <a:lnTo>
                    <a:pt x="22540" y="439245"/>
                  </a:lnTo>
                  <a:lnTo>
                    <a:pt x="47004" y="455729"/>
                  </a:lnTo>
                  <a:lnTo>
                    <a:pt x="76961" y="461772"/>
                  </a:lnTo>
                  <a:lnTo>
                    <a:pt x="8628126" y="461772"/>
                  </a:lnTo>
                  <a:lnTo>
                    <a:pt x="8658099" y="455729"/>
                  </a:lnTo>
                  <a:lnTo>
                    <a:pt x="8682561" y="439245"/>
                  </a:lnTo>
                  <a:lnTo>
                    <a:pt x="8699045" y="414783"/>
                  </a:lnTo>
                  <a:lnTo>
                    <a:pt x="8705088" y="384810"/>
                  </a:lnTo>
                  <a:lnTo>
                    <a:pt x="8705088" y="76962"/>
                  </a:lnTo>
                  <a:lnTo>
                    <a:pt x="8699045" y="46988"/>
                  </a:lnTo>
                  <a:lnTo>
                    <a:pt x="8682561" y="22526"/>
                  </a:lnTo>
                  <a:lnTo>
                    <a:pt x="8658099" y="6042"/>
                  </a:lnTo>
                  <a:lnTo>
                    <a:pt x="86281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268" y="1143000"/>
              <a:ext cx="8705215" cy="462280"/>
            </a:xfrm>
            <a:custGeom>
              <a:avLst/>
              <a:gdLst/>
              <a:ahLst/>
              <a:cxnLst/>
              <a:rect l="l" t="t" r="r" b="b"/>
              <a:pathLst>
                <a:path w="8705215" h="462280">
                  <a:moveTo>
                    <a:pt x="0" y="76962"/>
                  </a:moveTo>
                  <a:lnTo>
                    <a:pt x="6047" y="46988"/>
                  </a:lnTo>
                  <a:lnTo>
                    <a:pt x="22540" y="22526"/>
                  </a:lnTo>
                  <a:lnTo>
                    <a:pt x="47004" y="6042"/>
                  </a:lnTo>
                  <a:lnTo>
                    <a:pt x="76961" y="0"/>
                  </a:lnTo>
                  <a:lnTo>
                    <a:pt x="8628126" y="0"/>
                  </a:lnTo>
                  <a:lnTo>
                    <a:pt x="8658099" y="6042"/>
                  </a:lnTo>
                  <a:lnTo>
                    <a:pt x="8682561" y="22526"/>
                  </a:lnTo>
                  <a:lnTo>
                    <a:pt x="8699045" y="46988"/>
                  </a:lnTo>
                  <a:lnTo>
                    <a:pt x="8705088" y="76962"/>
                  </a:lnTo>
                  <a:lnTo>
                    <a:pt x="8705088" y="384810"/>
                  </a:lnTo>
                  <a:lnTo>
                    <a:pt x="8699045" y="414783"/>
                  </a:lnTo>
                  <a:lnTo>
                    <a:pt x="8682561" y="439245"/>
                  </a:lnTo>
                  <a:lnTo>
                    <a:pt x="8658099" y="455729"/>
                  </a:lnTo>
                  <a:lnTo>
                    <a:pt x="8628126" y="461772"/>
                  </a:lnTo>
                  <a:lnTo>
                    <a:pt x="76961" y="461772"/>
                  </a:lnTo>
                  <a:lnTo>
                    <a:pt x="47004" y="455729"/>
                  </a:lnTo>
                  <a:lnTo>
                    <a:pt x="22540" y="439245"/>
                  </a:lnTo>
                  <a:lnTo>
                    <a:pt x="6047" y="414783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699" y="1168653"/>
            <a:ext cx="834898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Languages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Python,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Scala,</a:t>
            </a:r>
            <a:r>
              <a:rPr sz="24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Java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r>
              <a:rPr sz="1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(./bin/pyspark),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Scala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(./bin/spark-</a:t>
            </a:r>
            <a:r>
              <a:rPr sz="1800" dirty="0">
                <a:latin typeface="Arial"/>
                <a:cs typeface="Arial"/>
              </a:rPr>
              <a:t>shell),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Here's </a:t>
            </a:r>
            <a:r>
              <a:rPr sz="1800" dirty="0">
                <a:latin typeface="Arial"/>
                <a:cs typeface="Arial"/>
              </a:rPr>
              <a:t>example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Scala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Java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languages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wordcount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47" y="2480817"/>
            <a:ext cx="1888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(pyspark)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915" y="2465959"/>
            <a:ext cx="204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Scala</a:t>
            </a:r>
            <a:r>
              <a:rPr sz="1800" b="1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(spark-shell)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" y="2822448"/>
            <a:ext cx="4561332" cy="10866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9640" y="2822448"/>
            <a:ext cx="4328158" cy="10866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343400"/>
            <a:ext cx="7848600" cy="21427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739" y="4001770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38555" y="78930"/>
            <a:ext cx="1811655" cy="802640"/>
            <a:chOff x="7238555" y="78930"/>
            <a:chExt cx="1811655" cy="8026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8144" y="88392"/>
              <a:ext cx="1792224" cy="7833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43318" y="83693"/>
              <a:ext cx="1802130" cy="793115"/>
            </a:xfrm>
            <a:custGeom>
              <a:avLst/>
              <a:gdLst/>
              <a:ahLst/>
              <a:cxnLst/>
              <a:rect l="l" t="t" r="r" b="b"/>
              <a:pathLst>
                <a:path w="1802129" h="793115">
                  <a:moveTo>
                    <a:pt x="0" y="792860"/>
                  </a:moveTo>
                  <a:lnTo>
                    <a:pt x="1801749" y="792860"/>
                  </a:lnTo>
                  <a:lnTo>
                    <a:pt x="1801749" y="0"/>
                  </a:lnTo>
                  <a:lnTo>
                    <a:pt x="0" y="0"/>
                  </a:lnTo>
                  <a:lnTo>
                    <a:pt x="0" y="79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The</a:t>
            </a:r>
            <a:r>
              <a:rPr sz="2700" spc="-20" dirty="0"/>
              <a:t> </a:t>
            </a:r>
            <a:r>
              <a:rPr sz="2700" dirty="0"/>
              <a:t>Big</a:t>
            </a:r>
            <a:r>
              <a:rPr sz="2700" spc="-20" dirty="0"/>
              <a:t> </a:t>
            </a:r>
            <a:r>
              <a:rPr sz="2700" dirty="0"/>
              <a:t>Picture</a:t>
            </a:r>
            <a:r>
              <a:rPr sz="2700" spc="-20" dirty="0"/>
              <a:t> </a:t>
            </a:r>
            <a:r>
              <a:rPr sz="2700" dirty="0"/>
              <a:t>–</a:t>
            </a:r>
            <a:r>
              <a:rPr sz="2700" spc="-30" dirty="0"/>
              <a:t> </a:t>
            </a:r>
            <a:r>
              <a:rPr sz="2700" dirty="0">
                <a:solidFill>
                  <a:srgbClr val="3333CC"/>
                </a:solidFill>
              </a:rPr>
              <a:t>Languages</a:t>
            </a:r>
            <a:r>
              <a:rPr sz="2700" spc="10" dirty="0">
                <a:solidFill>
                  <a:srgbClr val="3333CC"/>
                </a:solidFill>
              </a:rPr>
              <a:t> </a:t>
            </a:r>
            <a:r>
              <a:rPr sz="1800" dirty="0"/>
              <a:t>(1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-10" dirty="0"/>
              <a:t> </a:t>
            </a:r>
            <a:r>
              <a:rPr sz="1800" spc="-25" dirty="0"/>
              <a:t>2)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505" y="1138237"/>
            <a:ext cx="8714740" cy="471805"/>
            <a:chOff x="234505" y="1138237"/>
            <a:chExt cx="8714740" cy="471805"/>
          </a:xfrm>
        </p:grpSpPr>
        <p:sp>
          <p:nvSpPr>
            <p:cNvPr id="3" name="object 3"/>
            <p:cNvSpPr/>
            <p:nvPr/>
          </p:nvSpPr>
          <p:spPr>
            <a:xfrm>
              <a:off x="239268" y="1143000"/>
              <a:ext cx="8705215" cy="462280"/>
            </a:xfrm>
            <a:custGeom>
              <a:avLst/>
              <a:gdLst/>
              <a:ahLst/>
              <a:cxnLst/>
              <a:rect l="l" t="t" r="r" b="b"/>
              <a:pathLst>
                <a:path w="8705215" h="462280">
                  <a:moveTo>
                    <a:pt x="8628126" y="0"/>
                  </a:moveTo>
                  <a:lnTo>
                    <a:pt x="76961" y="0"/>
                  </a:lnTo>
                  <a:lnTo>
                    <a:pt x="47004" y="6042"/>
                  </a:lnTo>
                  <a:lnTo>
                    <a:pt x="22540" y="22526"/>
                  </a:lnTo>
                  <a:lnTo>
                    <a:pt x="6047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7" y="414783"/>
                  </a:lnTo>
                  <a:lnTo>
                    <a:pt x="22540" y="439245"/>
                  </a:lnTo>
                  <a:lnTo>
                    <a:pt x="47004" y="455729"/>
                  </a:lnTo>
                  <a:lnTo>
                    <a:pt x="76961" y="461772"/>
                  </a:lnTo>
                  <a:lnTo>
                    <a:pt x="8628126" y="461772"/>
                  </a:lnTo>
                  <a:lnTo>
                    <a:pt x="8658099" y="455729"/>
                  </a:lnTo>
                  <a:lnTo>
                    <a:pt x="8682561" y="439245"/>
                  </a:lnTo>
                  <a:lnTo>
                    <a:pt x="8699045" y="414783"/>
                  </a:lnTo>
                  <a:lnTo>
                    <a:pt x="8705088" y="384810"/>
                  </a:lnTo>
                  <a:lnTo>
                    <a:pt x="8705088" y="76962"/>
                  </a:lnTo>
                  <a:lnTo>
                    <a:pt x="8699045" y="46988"/>
                  </a:lnTo>
                  <a:lnTo>
                    <a:pt x="8682561" y="22526"/>
                  </a:lnTo>
                  <a:lnTo>
                    <a:pt x="8658099" y="6042"/>
                  </a:lnTo>
                  <a:lnTo>
                    <a:pt x="86281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268" y="1143000"/>
              <a:ext cx="8705215" cy="462280"/>
            </a:xfrm>
            <a:custGeom>
              <a:avLst/>
              <a:gdLst/>
              <a:ahLst/>
              <a:cxnLst/>
              <a:rect l="l" t="t" r="r" b="b"/>
              <a:pathLst>
                <a:path w="8705215" h="462280">
                  <a:moveTo>
                    <a:pt x="0" y="76962"/>
                  </a:moveTo>
                  <a:lnTo>
                    <a:pt x="6047" y="46988"/>
                  </a:lnTo>
                  <a:lnTo>
                    <a:pt x="22540" y="22526"/>
                  </a:lnTo>
                  <a:lnTo>
                    <a:pt x="47004" y="6042"/>
                  </a:lnTo>
                  <a:lnTo>
                    <a:pt x="76961" y="0"/>
                  </a:lnTo>
                  <a:lnTo>
                    <a:pt x="8628126" y="0"/>
                  </a:lnTo>
                  <a:lnTo>
                    <a:pt x="8658099" y="6042"/>
                  </a:lnTo>
                  <a:lnTo>
                    <a:pt x="8682561" y="22526"/>
                  </a:lnTo>
                  <a:lnTo>
                    <a:pt x="8699045" y="46988"/>
                  </a:lnTo>
                  <a:lnTo>
                    <a:pt x="8705088" y="76962"/>
                  </a:lnTo>
                  <a:lnTo>
                    <a:pt x="8705088" y="384810"/>
                  </a:lnTo>
                  <a:lnTo>
                    <a:pt x="8699045" y="414783"/>
                  </a:lnTo>
                  <a:lnTo>
                    <a:pt x="8682561" y="439245"/>
                  </a:lnTo>
                  <a:lnTo>
                    <a:pt x="8658099" y="455729"/>
                  </a:lnTo>
                  <a:lnTo>
                    <a:pt x="8628126" y="461772"/>
                  </a:lnTo>
                  <a:lnTo>
                    <a:pt x="76961" y="461772"/>
                  </a:lnTo>
                  <a:lnTo>
                    <a:pt x="47004" y="455729"/>
                  </a:lnTo>
                  <a:lnTo>
                    <a:pt x="22540" y="439245"/>
                  </a:lnTo>
                  <a:lnTo>
                    <a:pt x="6047" y="414783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4747" y="1168653"/>
            <a:ext cx="7271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Languages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Python,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Scala,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Java,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3391" y="1692782"/>
            <a:ext cx="6738620" cy="4996815"/>
            <a:chOff x="1223391" y="1692782"/>
            <a:chExt cx="6738620" cy="49968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916" y="1702307"/>
              <a:ext cx="6719316" cy="49773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8153" y="1697545"/>
              <a:ext cx="6729095" cy="4987290"/>
            </a:xfrm>
            <a:custGeom>
              <a:avLst/>
              <a:gdLst/>
              <a:ahLst/>
              <a:cxnLst/>
              <a:rect l="l" t="t" r="r" b="b"/>
              <a:pathLst>
                <a:path w="6729095" h="4987290">
                  <a:moveTo>
                    <a:pt x="0" y="4986909"/>
                  </a:moveTo>
                  <a:lnTo>
                    <a:pt x="6728841" y="4986909"/>
                  </a:lnTo>
                  <a:lnTo>
                    <a:pt x="6728841" y="0"/>
                  </a:lnTo>
                  <a:lnTo>
                    <a:pt x="0" y="0"/>
                  </a:lnTo>
                  <a:lnTo>
                    <a:pt x="0" y="49869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238555" y="78930"/>
            <a:ext cx="1811655" cy="802640"/>
            <a:chOff x="7238555" y="78930"/>
            <a:chExt cx="1811655" cy="8026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144" y="88392"/>
              <a:ext cx="1792224" cy="7833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43318" y="83693"/>
              <a:ext cx="1802130" cy="793115"/>
            </a:xfrm>
            <a:custGeom>
              <a:avLst/>
              <a:gdLst/>
              <a:ahLst/>
              <a:cxnLst/>
              <a:rect l="l" t="t" r="r" b="b"/>
              <a:pathLst>
                <a:path w="1802129" h="793115">
                  <a:moveTo>
                    <a:pt x="0" y="792860"/>
                  </a:moveTo>
                  <a:lnTo>
                    <a:pt x="1801749" y="792860"/>
                  </a:lnTo>
                  <a:lnTo>
                    <a:pt x="1801749" y="0"/>
                  </a:lnTo>
                  <a:lnTo>
                    <a:pt x="0" y="0"/>
                  </a:lnTo>
                  <a:lnTo>
                    <a:pt x="0" y="79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The</a:t>
            </a:r>
            <a:r>
              <a:rPr sz="2700" spc="-20" dirty="0"/>
              <a:t> </a:t>
            </a:r>
            <a:r>
              <a:rPr sz="2700" dirty="0"/>
              <a:t>Big</a:t>
            </a:r>
            <a:r>
              <a:rPr sz="2700" spc="-20" dirty="0"/>
              <a:t> </a:t>
            </a:r>
            <a:r>
              <a:rPr sz="2700" dirty="0"/>
              <a:t>Picture</a:t>
            </a:r>
            <a:r>
              <a:rPr sz="2700" spc="-20" dirty="0"/>
              <a:t> </a:t>
            </a:r>
            <a:r>
              <a:rPr sz="2700" dirty="0"/>
              <a:t>–</a:t>
            </a:r>
            <a:r>
              <a:rPr sz="2700" spc="-30" dirty="0"/>
              <a:t> </a:t>
            </a:r>
            <a:r>
              <a:rPr sz="2700" dirty="0">
                <a:solidFill>
                  <a:srgbClr val="3333CC"/>
                </a:solidFill>
              </a:rPr>
              <a:t>Languages</a:t>
            </a:r>
            <a:r>
              <a:rPr sz="2700" spc="10" dirty="0">
                <a:solidFill>
                  <a:srgbClr val="3333CC"/>
                </a:solidFill>
              </a:rPr>
              <a:t> </a:t>
            </a:r>
            <a:r>
              <a:rPr sz="1800" dirty="0"/>
              <a:t>(2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-10" dirty="0"/>
              <a:t> </a:t>
            </a:r>
            <a:r>
              <a:rPr sz="1800" spc="-25" dirty="0"/>
              <a:t>2)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1342" y="5413044"/>
            <a:ext cx="6868795" cy="1092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Graph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PageRank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triangle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Arial"/>
                <a:cs typeface="Arial"/>
              </a:rPr>
              <a:t>Basic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functionality including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scheduling, memory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fault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recover,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Resilient Distributed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(RDDs)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1110996"/>
            <a:ext cx="8991600" cy="2470785"/>
            <a:chOff x="76200" y="1110996"/>
            <a:chExt cx="8991600" cy="2470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19200"/>
              <a:ext cx="82296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1110996"/>
              <a:ext cx="8991600" cy="24704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47" y="2101596"/>
              <a:ext cx="672084" cy="327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76" y="6535"/>
                  </a:lnTo>
                  <a:lnTo>
                    <a:pt x="94375" y="24976"/>
                  </a:lnTo>
                  <a:lnTo>
                    <a:pt x="55816" y="53578"/>
                  </a:lnTo>
                  <a:lnTo>
                    <a:pt x="26020" y="90593"/>
                  </a:lnTo>
                  <a:lnTo>
                    <a:pt x="6808" y="134276"/>
                  </a:lnTo>
                  <a:lnTo>
                    <a:pt x="0" y="182879"/>
                  </a:lnTo>
                  <a:lnTo>
                    <a:pt x="6808" y="231483"/>
                  </a:lnTo>
                  <a:lnTo>
                    <a:pt x="26020" y="275166"/>
                  </a:lnTo>
                  <a:lnTo>
                    <a:pt x="55816" y="312181"/>
                  </a:lnTo>
                  <a:lnTo>
                    <a:pt x="94375" y="340783"/>
                  </a:lnTo>
                  <a:lnTo>
                    <a:pt x="139876" y="359224"/>
                  </a:lnTo>
                  <a:lnTo>
                    <a:pt x="190500" y="365760"/>
                  </a:lnTo>
                  <a:lnTo>
                    <a:pt x="241123" y="359224"/>
                  </a:lnTo>
                  <a:lnTo>
                    <a:pt x="286624" y="340783"/>
                  </a:lnTo>
                  <a:lnTo>
                    <a:pt x="325183" y="312181"/>
                  </a:lnTo>
                  <a:lnTo>
                    <a:pt x="354979" y="275166"/>
                  </a:lnTo>
                  <a:lnTo>
                    <a:pt x="374191" y="231483"/>
                  </a:lnTo>
                  <a:lnTo>
                    <a:pt x="381000" y="182879"/>
                  </a:lnTo>
                  <a:lnTo>
                    <a:pt x="374191" y="134276"/>
                  </a:lnTo>
                  <a:lnTo>
                    <a:pt x="354979" y="90593"/>
                  </a:lnTo>
                  <a:lnTo>
                    <a:pt x="325183" y="53578"/>
                  </a:lnTo>
                  <a:lnTo>
                    <a:pt x="286624" y="24976"/>
                  </a:lnTo>
                  <a:lnTo>
                    <a:pt x="241123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21382" y="1790827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67237" y="1747837"/>
            <a:ext cx="390525" cy="375285"/>
            <a:chOff x="4567237" y="1747837"/>
            <a:chExt cx="390525" cy="375285"/>
          </a:xfrm>
        </p:grpSpPr>
        <p:sp>
          <p:nvSpPr>
            <p:cNvPr id="12" name="object 12"/>
            <p:cNvSpPr/>
            <p:nvPr/>
          </p:nvSpPr>
          <p:spPr>
            <a:xfrm>
              <a:off x="4572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76" y="6535"/>
                  </a:lnTo>
                  <a:lnTo>
                    <a:pt x="94375" y="24976"/>
                  </a:lnTo>
                  <a:lnTo>
                    <a:pt x="55816" y="53578"/>
                  </a:lnTo>
                  <a:lnTo>
                    <a:pt x="26020" y="90593"/>
                  </a:lnTo>
                  <a:lnTo>
                    <a:pt x="6808" y="134276"/>
                  </a:lnTo>
                  <a:lnTo>
                    <a:pt x="0" y="182879"/>
                  </a:lnTo>
                  <a:lnTo>
                    <a:pt x="6808" y="231483"/>
                  </a:lnTo>
                  <a:lnTo>
                    <a:pt x="26020" y="275166"/>
                  </a:lnTo>
                  <a:lnTo>
                    <a:pt x="55816" y="312181"/>
                  </a:lnTo>
                  <a:lnTo>
                    <a:pt x="94375" y="340783"/>
                  </a:lnTo>
                  <a:lnTo>
                    <a:pt x="139876" y="359224"/>
                  </a:lnTo>
                  <a:lnTo>
                    <a:pt x="190500" y="365760"/>
                  </a:lnTo>
                  <a:lnTo>
                    <a:pt x="241123" y="359224"/>
                  </a:lnTo>
                  <a:lnTo>
                    <a:pt x="286624" y="340783"/>
                  </a:lnTo>
                  <a:lnTo>
                    <a:pt x="325183" y="312181"/>
                  </a:lnTo>
                  <a:lnTo>
                    <a:pt x="354979" y="275166"/>
                  </a:lnTo>
                  <a:lnTo>
                    <a:pt x="374191" y="231483"/>
                  </a:lnTo>
                  <a:lnTo>
                    <a:pt x="381000" y="182879"/>
                  </a:lnTo>
                  <a:lnTo>
                    <a:pt x="374191" y="134276"/>
                  </a:lnTo>
                  <a:lnTo>
                    <a:pt x="354979" y="90593"/>
                  </a:lnTo>
                  <a:lnTo>
                    <a:pt x="325183" y="53578"/>
                  </a:lnTo>
                  <a:lnTo>
                    <a:pt x="286624" y="24976"/>
                  </a:lnTo>
                  <a:lnTo>
                    <a:pt x="241123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07890" y="1790827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3237" y="1747837"/>
            <a:ext cx="390525" cy="375285"/>
            <a:chOff x="6853237" y="1747837"/>
            <a:chExt cx="390525" cy="375285"/>
          </a:xfrm>
        </p:grpSpPr>
        <p:sp>
          <p:nvSpPr>
            <p:cNvPr id="16" name="object 16"/>
            <p:cNvSpPr/>
            <p:nvPr/>
          </p:nvSpPr>
          <p:spPr>
            <a:xfrm>
              <a:off x="6858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76" y="6535"/>
                  </a:lnTo>
                  <a:lnTo>
                    <a:pt x="94375" y="24976"/>
                  </a:lnTo>
                  <a:lnTo>
                    <a:pt x="55816" y="53578"/>
                  </a:lnTo>
                  <a:lnTo>
                    <a:pt x="26020" y="90593"/>
                  </a:lnTo>
                  <a:lnTo>
                    <a:pt x="6808" y="134276"/>
                  </a:lnTo>
                  <a:lnTo>
                    <a:pt x="0" y="182879"/>
                  </a:lnTo>
                  <a:lnTo>
                    <a:pt x="6808" y="231483"/>
                  </a:lnTo>
                  <a:lnTo>
                    <a:pt x="26020" y="275166"/>
                  </a:lnTo>
                  <a:lnTo>
                    <a:pt x="55816" y="312181"/>
                  </a:lnTo>
                  <a:lnTo>
                    <a:pt x="94375" y="340783"/>
                  </a:lnTo>
                  <a:lnTo>
                    <a:pt x="139876" y="359224"/>
                  </a:lnTo>
                  <a:lnTo>
                    <a:pt x="190500" y="365760"/>
                  </a:lnTo>
                  <a:lnTo>
                    <a:pt x="241123" y="359224"/>
                  </a:lnTo>
                  <a:lnTo>
                    <a:pt x="286624" y="340783"/>
                  </a:lnTo>
                  <a:lnTo>
                    <a:pt x="325183" y="312181"/>
                  </a:lnTo>
                  <a:lnTo>
                    <a:pt x="354979" y="275166"/>
                  </a:lnTo>
                  <a:lnTo>
                    <a:pt x="374191" y="231483"/>
                  </a:lnTo>
                  <a:lnTo>
                    <a:pt x="381000" y="182879"/>
                  </a:lnTo>
                  <a:lnTo>
                    <a:pt x="374191" y="134276"/>
                  </a:lnTo>
                  <a:lnTo>
                    <a:pt x="354979" y="90593"/>
                  </a:lnTo>
                  <a:lnTo>
                    <a:pt x="325183" y="53578"/>
                  </a:lnTo>
                  <a:lnTo>
                    <a:pt x="286624" y="24976"/>
                  </a:lnTo>
                  <a:lnTo>
                    <a:pt x="241123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94270" y="1790827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00" y="1638300"/>
            <a:ext cx="9067800" cy="2057400"/>
            <a:chOff x="38100" y="1638300"/>
            <a:chExt cx="9067800" cy="2057400"/>
          </a:xfrm>
        </p:grpSpPr>
        <p:sp>
          <p:nvSpPr>
            <p:cNvPr id="20" name="object 20"/>
            <p:cNvSpPr/>
            <p:nvPr/>
          </p:nvSpPr>
          <p:spPr>
            <a:xfrm>
              <a:off x="76200" y="1676400"/>
              <a:ext cx="8991600" cy="1981200"/>
            </a:xfrm>
            <a:custGeom>
              <a:avLst/>
              <a:gdLst/>
              <a:ahLst/>
              <a:cxnLst/>
              <a:rect l="l" t="t" r="r" b="b"/>
              <a:pathLst>
                <a:path w="8991600" h="1981200">
                  <a:moveTo>
                    <a:pt x="0" y="1981200"/>
                  </a:moveTo>
                  <a:lnTo>
                    <a:pt x="8991600" y="198120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" y="17526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1226" y="1790827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3837" y="3055429"/>
            <a:ext cx="390525" cy="374015"/>
            <a:chOff x="223837" y="3055429"/>
            <a:chExt cx="390525" cy="374015"/>
          </a:xfrm>
        </p:grpSpPr>
        <p:sp>
          <p:nvSpPr>
            <p:cNvPr id="25" name="object 25"/>
            <p:cNvSpPr/>
            <p:nvPr/>
          </p:nvSpPr>
          <p:spPr>
            <a:xfrm>
              <a:off x="228600" y="3060192"/>
              <a:ext cx="381000" cy="364490"/>
            </a:xfrm>
            <a:custGeom>
              <a:avLst/>
              <a:gdLst/>
              <a:ahLst/>
              <a:cxnLst/>
              <a:rect l="l" t="t" r="r" b="b"/>
              <a:pathLst>
                <a:path w="381000" h="364489">
                  <a:moveTo>
                    <a:pt x="190500" y="0"/>
                  </a:moveTo>
                  <a:lnTo>
                    <a:pt x="139858" y="6505"/>
                  </a:lnTo>
                  <a:lnTo>
                    <a:pt x="94352" y="24863"/>
                  </a:lnTo>
                  <a:lnTo>
                    <a:pt x="55797" y="53340"/>
                  </a:lnTo>
                  <a:lnTo>
                    <a:pt x="26009" y="90198"/>
                  </a:lnTo>
                  <a:lnTo>
                    <a:pt x="6805" y="133702"/>
                  </a:lnTo>
                  <a:lnTo>
                    <a:pt x="0" y="182118"/>
                  </a:lnTo>
                  <a:lnTo>
                    <a:pt x="6805" y="230533"/>
                  </a:lnTo>
                  <a:lnTo>
                    <a:pt x="26009" y="274037"/>
                  </a:lnTo>
                  <a:lnTo>
                    <a:pt x="55797" y="310896"/>
                  </a:lnTo>
                  <a:lnTo>
                    <a:pt x="94352" y="339372"/>
                  </a:lnTo>
                  <a:lnTo>
                    <a:pt x="139858" y="357730"/>
                  </a:lnTo>
                  <a:lnTo>
                    <a:pt x="190500" y="364236"/>
                  </a:lnTo>
                  <a:lnTo>
                    <a:pt x="241141" y="357730"/>
                  </a:lnTo>
                  <a:lnTo>
                    <a:pt x="286647" y="339372"/>
                  </a:lnTo>
                  <a:lnTo>
                    <a:pt x="325202" y="310896"/>
                  </a:lnTo>
                  <a:lnTo>
                    <a:pt x="354990" y="274037"/>
                  </a:lnTo>
                  <a:lnTo>
                    <a:pt x="374194" y="230533"/>
                  </a:lnTo>
                  <a:lnTo>
                    <a:pt x="381000" y="182118"/>
                  </a:lnTo>
                  <a:lnTo>
                    <a:pt x="374194" y="133702"/>
                  </a:lnTo>
                  <a:lnTo>
                    <a:pt x="354990" y="90198"/>
                  </a:lnTo>
                  <a:lnTo>
                    <a:pt x="325202" y="53340"/>
                  </a:lnTo>
                  <a:lnTo>
                    <a:pt x="286647" y="24863"/>
                  </a:lnTo>
                  <a:lnTo>
                    <a:pt x="241141" y="650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600" y="3060192"/>
              <a:ext cx="381000" cy="364490"/>
            </a:xfrm>
            <a:custGeom>
              <a:avLst/>
              <a:gdLst/>
              <a:ahLst/>
              <a:cxnLst/>
              <a:rect l="l" t="t" r="r" b="b"/>
              <a:pathLst>
                <a:path w="381000" h="364489">
                  <a:moveTo>
                    <a:pt x="0" y="182118"/>
                  </a:moveTo>
                  <a:lnTo>
                    <a:pt x="6805" y="133702"/>
                  </a:lnTo>
                  <a:lnTo>
                    <a:pt x="26009" y="90198"/>
                  </a:lnTo>
                  <a:lnTo>
                    <a:pt x="55797" y="53340"/>
                  </a:lnTo>
                  <a:lnTo>
                    <a:pt x="94352" y="24863"/>
                  </a:lnTo>
                  <a:lnTo>
                    <a:pt x="139858" y="6505"/>
                  </a:lnTo>
                  <a:lnTo>
                    <a:pt x="190500" y="0"/>
                  </a:lnTo>
                  <a:lnTo>
                    <a:pt x="241141" y="6505"/>
                  </a:lnTo>
                  <a:lnTo>
                    <a:pt x="286647" y="24863"/>
                  </a:lnTo>
                  <a:lnTo>
                    <a:pt x="325202" y="53340"/>
                  </a:lnTo>
                  <a:lnTo>
                    <a:pt x="354990" y="90198"/>
                  </a:lnTo>
                  <a:lnTo>
                    <a:pt x="374194" y="133702"/>
                  </a:lnTo>
                  <a:lnTo>
                    <a:pt x="381000" y="182118"/>
                  </a:lnTo>
                  <a:lnTo>
                    <a:pt x="374194" y="230533"/>
                  </a:lnTo>
                  <a:lnTo>
                    <a:pt x="354990" y="274037"/>
                  </a:lnTo>
                  <a:lnTo>
                    <a:pt x="325202" y="310896"/>
                  </a:lnTo>
                  <a:lnTo>
                    <a:pt x="286647" y="339372"/>
                  </a:lnTo>
                  <a:lnTo>
                    <a:pt x="241141" y="357730"/>
                  </a:lnTo>
                  <a:lnTo>
                    <a:pt x="190500" y="364236"/>
                  </a:lnTo>
                  <a:lnTo>
                    <a:pt x="139858" y="357730"/>
                  </a:lnTo>
                  <a:lnTo>
                    <a:pt x="94352" y="339372"/>
                  </a:lnTo>
                  <a:lnTo>
                    <a:pt x="55797" y="310896"/>
                  </a:lnTo>
                  <a:lnTo>
                    <a:pt x="26009" y="274037"/>
                  </a:lnTo>
                  <a:lnTo>
                    <a:pt x="6805" y="230533"/>
                  </a:lnTo>
                  <a:lnTo>
                    <a:pt x="0" y="1821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3629" y="3921061"/>
            <a:ext cx="390525" cy="375285"/>
            <a:chOff x="83629" y="3921061"/>
            <a:chExt cx="390525" cy="375285"/>
          </a:xfrm>
        </p:grpSpPr>
        <p:sp>
          <p:nvSpPr>
            <p:cNvPr id="28" name="object 28"/>
            <p:cNvSpPr/>
            <p:nvPr/>
          </p:nvSpPr>
          <p:spPr>
            <a:xfrm>
              <a:off x="88392" y="3925823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80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59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80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392" y="3925823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80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80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59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2961" y="4509325"/>
            <a:ext cx="393700" cy="786765"/>
            <a:chOff x="72961" y="4509325"/>
            <a:chExt cx="393700" cy="786765"/>
          </a:xfrm>
        </p:grpSpPr>
        <p:sp>
          <p:nvSpPr>
            <p:cNvPr id="31" name="object 31"/>
            <p:cNvSpPr/>
            <p:nvPr/>
          </p:nvSpPr>
          <p:spPr>
            <a:xfrm>
              <a:off x="80771" y="4514088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80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80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771" y="4514088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80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80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23" y="4925568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59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0999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23" y="4925568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0999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59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9860" y="3098038"/>
            <a:ext cx="8851265" cy="241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964055" marR="55880" indent="-1891030">
              <a:lnSpc>
                <a:spcPct val="100000"/>
              </a:lnSpc>
              <a:tabLst>
                <a:tab pos="363220" algn="l"/>
                <a:tab pos="2599055" algn="l"/>
              </a:tabLst>
            </a:pPr>
            <a:r>
              <a:rPr sz="1800" b="1" spc="-550" dirty="0">
                <a:latin typeface="Arial"/>
                <a:cs typeface="Arial"/>
              </a:rPr>
              <a:t>1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DataFrames/Datasets/Views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structured </a:t>
            </a:r>
            <a:r>
              <a:rPr sz="1800" spc="-20" dirty="0">
                <a:latin typeface="Arial"/>
                <a:cs typeface="Arial"/>
              </a:rPr>
              <a:t>data.</a:t>
            </a:r>
            <a:r>
              <a:rPr sz="1800" dirty="0">
                <a:latin typeface="Arial"/>
                <a:cs typeface="Arial"/>
              </a:rPr>
              <a:t>	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360"/>
              </a:spcBef>
              <a:tabLst>
                <a:tab pos="369570" algn="l"/>
              </a:tabLst>
            </a:pPr>
            <a:r>
              <a:rPr sz="2700" b="1" spc="-37" baseline="1543" dirty="0">
                <a:latin typeface="Arial"/>
                <a:cs typeface="Arial"/>
              </a:rPr>
              <a:t>2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Streaming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streams</a:t>
            </a:r>
            <a:r>
              <a:rPr sz="1800" spc="-10" dirty="0">
                <a:latin typeface="Arial"/>
                <a:cs typeface="Arial"/>
              </a:rPr>
              <a:t> (mini-</a:t>
            </a:r>
            <a:r>
              <a:rPr sz="1800" dirty="0">
                <a:latin typeface="Arial"/>
                <a:cs typeface="Arial"/>
              </a:rPr>
              <a:t>batches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RT)</a:t>
            </a:r>
            <a:endParaRPr sz="1800">
              <a:latin typeface="Arial"/>
              <a:cs typeface="Arial"/>
            </a:endParaRPr>
          </a:p>
          <a:p>
            <a:pPr marL="1964055" marR="1009015" indent="-1901189">
              <a:lnSpc>
                <a:spcPct val="100000"/>
              </a:lnSpc>
              <a:spcBef>
                <a:spcPts val="844"/>
              </a:spcBef>
              <a:tabLst>
                <a:tab pos="369570" algn="l"/>
              </a:tabLst>
            </a:pPr>
            <a:r>
              <a:rPr sz="2700" b="1" spc="-37" baseline="-6172" dirty="0">
                <a:latin typeface="Arial"/>
                <a:cs typeface="Arial"/>
              </a:rPr>
              <a:t>3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MLib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classification, </a:t>
            </a:r>
            <a:r>
              <a:rPr sz="1800" dirty="0">
                <a:latin typeface="Arial"/>
                <a:cs typeface="Arial"/>
              </a:rPr>
              <a:t>regression,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collaborative filtering,</a:t>
            </a:r>
            <a:r>
              <a:rPr sz="1800" spc="-25" dirty="0">
                <a:latin typeface="Arial"/>
                <a:cs typeface="Arial"/>
              </a:rPr>
              <a:t> etc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817" y="5492305"/>
            <a:ext cx="392430" cy="785495"/>
            <a:chOff x="63817" y="5492305"/>
            <a:chExt cx="392430" cy="785495"/>
          </a:xfrm>
        </p:grpSpPr>
        <p:sp>
          <p:nvSpPr>
            <p:cNvPr id="37" name="object 37"/>
            <p:cNvSpPr/>
            <p:nvPr/>
          </p:nvSpPr>
          <p:spPr>
            <a:xfrm>
              <a:off x="68580" y="5497067"/>
              <a:ext cx="381000" cy="364490"/>
            </a:xfrm>
            <a:custGeom>
              <a:avLst/>
              <a:gdLst/>
              <a:ahLst/>
              <a:cxnLst/>
              <a:rect l="l" t="t" r="r" b="b"/>
              <a:pathLst>
                <a:path w="381000" h="364489">
                  <a:moveTo>
                    <a:pt x="190499" y="0"/>
                  </a:moveTo>
                  <a:lnTo>
                    <a:pt x="139858" y="6505"/>
                  </a:lnTo>
                  <a:lnTo>
                    <a:pt x="94352" y="24863"/>
                  </a:lnTo>
                  <a:lnTo>
                    <a:pt x="55797" y="53339"/>
                  </a:lnTo>
                  <a:lnTo>
                    <a:pt x="26009" y="90198"/>
                  </a:lnTo>
                  <a:lnTo>
                    <a:pt x="6805" y="133702"/>
                  </a:lnTo>
                  <a:lnTo>
                    <a:pt x="0" y="182117"/>
                  </a:lnTo>
                  <a:lnTo>
                    <a:pt x="6805" y="230533"/>
                  </a:lnTo>
                  <a:lnTo>
                    <a:pt x="26009" y="274037"/>
                  </a:lnTo>
                  <a:lnTo>
                    <a:pt x="55797" y="310895"/>
                  </a:lnTo>
                  <a:lnTo>
                    <a:pt x="94352" y="339372"/>
                  </a:lnTo>
                  <a:lnTo>
                    <a:pt x="139858" y="357730"/>
                  </a:lnTo>
                  <a:lnTo>
                    <a:pt x="190499" y="364235"/>
                  </a:lnTo>
                  <a:lnTo>
                    <a:pt x="241141" y="357730"/>
                  </a:lnTo>
                  <a:lnTo>
                    <a:pt x="286647" y="339372"/>
                  </a:lnTo>
                  <a:lnTo>
                    <a:pt x="325202" y="310895"/>
                  </a:lnTo>
                  <a:lnTo>
                    <a:pt x="354990" y="274037"/>
                  </a:lnTo>
                  <a:lnTo>
                    <a:pt x="374194" y="230533"/>
                  </a:lnTo>
                  <a:lnTo>
                    <a:pt x="381000" y="182117"/>
                  </a:lnTo>
                  <a:lnTo>
                    <a:pt x="374194" y="133702"/>
                  </a:lnTo>
                  <a:lnTo>
                    <a:pt x="354990" y="90198"/>
                  </a:lnTo>
                  <a:lnTo>
                    <a:pt x="325202" y="53339"/>
                  </a:lnTo>
                  <a:lnTo>
                    <a:pt x="286647" y="24863"/>
                  </a:lnTo>
                  <a:lnTo>
                    <a:pt x="241141" y="6505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580" y="5497067"/>
              <a:ext cx="381000" cy="364490"/>
            </a:xfrm>
            <a:custGeom>
              <a:avLst/>
              <a:gdLst/>
              <a:ahLst/>
              <a:cxnLst/>
              <a:rect l="l" t="t" r="r" b="b"/>
              <a:pathLst>
                <a:path w="381000" h="364489">
                  <a:moveTo>
                    <a:pt x="0" y="182117"/>
                  </a:moveTo>
                  <a:lnTo>
                    <a:pt x="6805" y="133702"/>
                  </a:lnTo>
                  <a:lnTo>
                    <a:pt x="26009" y="90198"/>
                  </a:lnTo>
                  <a:lnTo>
                    <a:pt x="55797" y="53339"/>
                  </a:lnTo>
                  <a:lnTo>
                    <a:pt x="94352" y="24863"/>
                  </a:lnTo>
                  <a:lnTo>
                    <a:pt x="139858" y="6505"/>
                  </a:lnTo>
                  <a:lnTo>
                    <a:pt x="190499" y="0"/>
                  </a:lnTo>
                  <a:lnTo>
                    <a:pt x="241141" y="6505"/>
                  </a:lnTo>
                  <a:lnTo>
                    <a:pt x="286647" y="24863"/>
                  </a:lnTo>
                  <a:lnTo>
                    <a:pt x="325202" y="53339"/>
                  </a:lnTo>
                  <a:lnTo>
                    <a:pt x="354990" y="90198"/>
                  </a:lnTo>
                  <a:lnTo>
                    <a:pt x="374194" y="133702"/>
                  </a:lnTo>
                  <a:lnTo>
                    <a:pt x="381000" y="182117"/>
                  </a:lnTo>
                  <a:lnTo>
                    <a:pt x="374194" y="230533"/>
                  </a:lnTo>
                  <a:lnTo>
                    <a:pt x="354990" y="274037"/>
                  </a:lnTo>
                  <a:lnTo>
                    <a:pt x="325202" y="310895"/>
                  </a:lnTo>
                  <a:lnTo>
                    <a:pt x="286647" y="339372"/>
                  </a:lnTo>
                  <a:lnTo>
                    <a:pt x="241141" y="357730"/>
                  </a:lnTo>
                  <a:lnTo>
                    <a:pt x="190499" y="364235"/>
                  </a:lnTo>
                  <a:lnTo>
                    <a:pt x="139858" y="357730"/>
                  </a:lnTo>
                  <a:lnTo>
                    <a:pt x="94352" y="339372"/>
                  </a:lnTo>
                  <a:lnTo>
                    <a:pt x="55797" y="310895"/>
                  </a:lnTo>
                  <a:lnTo>
                    <a:pt x="26009" y="274037"/>
                  </a:lnTo>
                  <a:lnTo>
                    <a:pt x="6805" y="230533"/>
                  </a:lnTo>
                  <a:lnTo>
                    <a:pt x="0" y="1821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04" y="5907023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190500" y="0"/>
                  </a:moveTo>
                  <a:lnTo>
                    <a:pt x="139858" y="6532"/>
                  </a:lnTo>
                  <a:lnTo>
                    <a:pt x="94352" y="24968"/>
                  </a:lnTo>
                  <a:lnTo>
                    <a:pt x="55797" y="53563"/>
                  </a:lnTo>
                  <a:lnTo>
                    <a:pt x="26009" y="90576"/>
                  </a:lnTo>
                  <a:lnTo>
                    <a:pt x="6805" y="134262"/>
                  </a:lnTo>
                  <a:lnTo>
                    <a:pt x="0" y="182879"/>
                  </a:lnTo>
                  <a:lnTo>
                    <a:pt x="6805" y="231497"/>
                  </a:lnTo>
                  <a:lnTo>
                    <a:pt x="26009" y="275183"/>
                  </a:lnTo>
                  <a:lnTo>
                    <a:pt x="55797" y="312196"/>
                  </a:lnTo>
                  <a:lnTo>
                    <a:pt x="94352" y="340791"/>
                  </a:lnTo>
                  <a:lnTo>
                    <a:pt x="139858" y="359227"/>
                  </a:lnTo>
                  <a:lnTo>
                    <a:pt x="190500" y="365759"/>
                  </a:lnTo>
                  <a:lnTo>
                    <a:pt x="241141" y="359227"/>
                  </a:lnTo>
                  <a:lnTo>
                    <a:pt x="286647" y="340791"/>
                  </a:lnTo>
                  <a:lnTo>
                    <a:pt x="325202" y="312196"/>
                  </a:lnTo>
                  <a:lnTo>
                    <a:pt x="354990" y="275183"/>
                  </a:lnTo>
                  <a:lnTo>
                    <a:pt x="374194" y="231497"/>
                  </a:lnTo>
                  <a:lnTo>
                    <a:pt x="381000" y="182879"/>
                  </a:lnTo>
                  <a:lnTo>
                    <a:pt x="374194" y="134262"/>
                  </a:lnTo>
                  <a:lnTo>
                    <a:pt x="354990" y="90576"/>
                  </a:lnTo>
                  <a:lnTo>
                    <a:pt x="325202" y="53563"/>
                  </a:lnTo>
                  <a:lnTo>
                    <a:pt x="286647" y="24968"/>
                  </a:lnTo>
                  <a:lnTo>
                    <a:pt x="241141" y="653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04" y="5907023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5" y="134262"/>
                  </a:lnTo>
                  <a:lnTo>
                    <a:pt x="26009" y="90576"/>
                  </a:lnTo>
                  <a:lnTo>
                    <a:pt x="55797" y="53563"/>
                  </a:lnTo>
                  <a:lnTo>
                    <a:pt x="94352" y="24968"/>
                  </a:lnTo>
                  <a:lnTo>
                    <a:pt x="139858" y="6532"/>
                  </a:lnTo>
                  <a:lnTo>
                    <a:pt x="190500" y="0"/>
                  </a:lnTo>
                  <a:lnTo>
                    <a:pt x="241141" y="6532"/>
                  </a:lnTo>
                  <a:lnTo>
                    <a:pt x="286647" y="24968"/>
                  </a:lnTo>
                  <a:lnTo>
                    <a:pt x="325202" y="53563"/>
                  </a:lnTo>
                  <a:lnTo>
                    <a:pt x="354990" y="90576"/>
                  </a:lnTo>
                  <a:lnTo>
                    <a:pt x="374194" y="134262"/>
                  </a:lnTo>
                  <a:lnTo>
                    <a:pt x="381000" y="182879"/>
                  </a:lnTo>
                  <a:lnTo>
                    <a:pt x="374194" y="231497"/>
                  </a:lnTo>
                  <a:lnTo>
                    <a:pt x="354990" y="275183"/>
                  </a:lnTo>
                  <a:lnTo>
                    <a:pt x="325202" y="312196"/>
                  </a:lnTo>
                  <a:lnTo>
                    <a:pt x="286647" y="340791"/>
                  </a:lnTo>
                  <a:lnTo>
                    <a:pt x="241141" y="359227"/>
                  </a:lnTo>
                  <a:lnTo>
                    <a:pt x="190500" y="365759"/>
                  </a:lnTo>
                  <a:lnTo>
                    <a:pt x="139858" y="359227"/>
                  </a:lnTo>
                  <a:lnTo>
                    <a:pt x="94352" y="340791"/>
                  </a:lnTo>
                  <a:lnTo>
                    <a:pt x="55797" y="312196"/>
                  </a:lnTo>
                  <a:lnTo>
                    <a:pt x="26009" y="275183"/>
                  </a:lnTo>
                  <a:lnTo>
                    <a:pt x="6805" y="231497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1211" y="5413044"/>
            <a:ext cx="1751964" cy="8178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28295" algn="l"/>
              </a:tabLst>
            </a:pPr>
            <a:r>
              <a:rPr sz="2700" b="1" spc="-37" baseline="1543" dirty="0">
                <a:latin typeface="Arial"/>
                <a:cs typeface="Arial"/>
              </a:rPr>
              <a:t>4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GraphX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960"/>
              </a:spcBef>
              <a:tabLst>
                <a:tab pos="328295" algn="l"/>
              </a:tabLst>
            </a:pPr>
            <a:r>
              <a:rPr sz="2700" b="1" spc="-37" baseline="-3086" dirty="0">
                <a:latin typeface="Arial"/>
                <a:cs typeface="Arial"/>
              </a:rPr>
              <a:t>5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Core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2750" dirty="0"/>
              <a:t>The</a:t>
            </a:r>
            <a:r>
              <a:rPr sz="2750" spc="15" dirty="0"/>
              <a:t> </a:t>
            </a:r>
            <a:r>
              <a:rPr sz="2750" dirty="0"/>
              <a:t>Big</a:t>
            </a:r>
            <a:r>
              <a:rPr sz="2750" spc="25" dirty="0"/>
              <a:t> </a:t>
            </a:r>
            <a:r>
              <a:rPr sz="2750" dirty="0"/>
              <a:t>Picture</a:t>
            </a:r>
            <a:r>
              <a:rPr sz="2750" spc="15" dirty="0"/>
              <a:t> </a:t>
            </a:r>
            <a:r>
              <a:rPr sz="2750" dirty="0"/>
              <a:t>–</a:t>
            </a:r>
            <a:r>
              <a:rPr sz="2750" spc="10" dirty="0"/>
              <a:t> </a:t>
            </a:r>
            <a:r>
              <a:rPr dirty="0">
                <a:solidFill>
                  <a:srgbClr val="3333CC"/>
                </a:solidFill>
              </a:rPr>
              <a:t>Add</a:t>
            </a:r>
            <a:r>
              <a:rPr spc="2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Unified</a:t>
            </a:r>
            <a:r>
              <a:rPr spc="1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Stack</a:t>
            </a:r>
            <a:endParaRPr sz="2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3" name="object 3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2161159"/>
            <a:ext cx="843216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19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Starting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1.3,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DataFrames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Tables,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TempViews</a:t>
            </a:r>
            <a:r>
              <a:rPr sz="1800" spc="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DataSets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introduced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tabular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ANSI </a:t>
            </a:r>
            <a:r>
              <a:rPr sz="1800" spc="-10" dirty="0">
                <a:latin typeface="Arial"/>
                <a:cs typeface="Arial"/>
              </a:rPr>
              <a:t>SQL-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keywords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SELECT,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BY, etc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 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Schema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(column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238125" marR="233045" indent="-2260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typically performs</a:t>
            </a:r>
            <a:r>
              <a:rPr sz="1800" spc="-10" dirty="0">
                <a:latin typeface="Arial"/>
                <a:cs typeface="Arial"/>
              </a:rPr>
              <a:t> faster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comparable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later)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4029" y="1066800"/>
            <a:ext cx="2199005" cy="1092835"/>
            <a:chOff x="3484029" y="1066800"/>
            <a:chExt cx="2199005" cy="10928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4029" y="1066800"/>
              <a:ext cx="2198966" cy="1092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6928" y="1066800"/>
              <a:ext cx="390144" cy="21031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35518" y="4768215"/>
            <a:ext cx="5208270" cy="1794510"/>
            <a:chOff x="1735518" y="4768215"/>
            <a:chExt cx="5208270" cy="17945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1875" y="4987267"/>
              <a:ext cx="3889205" cy="5852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96769" y="4942141"/>
              <a:ext cx="3979545" cy="675640"/>
            </a:xfrm>
            <a:custGeom>
              <a:avLst/>
              <a:gdLst/>
              <a:ahLst/>
              <a:cxnLst/>
              <a:rect l="l" t="t" r="r" b="b"/>
              <a:pathLst>
                <a:path w="3979545" h="675639">
                  <a:moveTo>
                    <a:pt x="0" y="675513"/>
                  </a:moveTo>
                  <a:lnTo>
                    <a:pt x="3979545" y="675513"/>
                  </a:lnTo>
                  <a:lnTo>
                    <a:pt x="3979545" y="0"/>
                  </a:lnTo>
                  <a:lnTo>
                    <a:pt x="0" y="0"/>
                  </a:lnTo>
                  <a:lnTo>
                    <a:pt x="0" y="675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79" y="4777740"/>
              <a:ext cx="5189220" cy="17754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40280" y="4772977"/>
              <a:ext cx="5198745" cy="1784985"/>
            </a:xfrm>
            <a:custGeom>
              <a:avLst/>
              <a:gdLst/>
              <a:ahLst/>
              <a:cxnLst/>
              <a:rect l="l" t="t" r="r" b="b"/>
              <a:pathLst>
                <a:path w="5198745" h="1784984">
                  <a:moveTo>
                    <a:pt x="0" y="1784985"/>
                  </a:moveTo>
                  <a:lnTo>
                    <a:pt x="5198745" y="1784985"/>
                  </a:lnTo>
                  <a:lnTo>
                    <a:pt x="5198745" y="0"/>
                  </a:lnTo>
                  <a:lnTo>
                    <a:pt x="0" y="0"/>
                  </a:lnTo>
                  <a:lnTo>
                    <a:pt x="0" y="17849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0791" y="253999"/>
            <a:ext cx="495554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sz="3600" spc="-75" baseline="3472" dirty="0"/>
              <a:t>1</a:t>
            </a:r>
            <a:r>
              <a:rPr sz="3600" baseline="3472" dirty="0"/>
              <a:t>	</a:t>
            </a:r>
            <a:r>
              <a:rPr sz="2750" dirty="0">
                <a:solidFill>
                  <a:srgbClr val="FF0000"/>
                </a:solidFill>
              </a:rPr>
              <a:t>Lab</a:t>
            </a:r>
            <a:r>
              <a:rPr sz="2750" spc="6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03</a:t>
            </a:r>
            <a:r>
              <a:rPr sz="2750" dirty="0"/>
              <a:t>:</a:t>
            </a:r>
            <a:r>
              <a:rPr sz="2750" spc="60" dirty="0"/>
              <a:t> </a:t>
            </a:r>
            <a:r>
              <a:rPr sz="2750" dirty="0"/>
              <a:t>Spark</a:t>
            </a:r>
            <a:r>
              <a:rPr sz="2750" spc="50" dirty="0"/>
              <a:t> </a:t>
            </a:r>
            <a:r>
              <a:rPr sz="2750" dirty="0"/>
              <a:t>SQL</a:t>
            </a:r>
            <a:r>
              <a:rPr sz="2750" spc="60" dirty="0"/>
              <a:t> </a:t>
            </a:r>
            <a:r>
              <a:rPr sz="2750" spc="-10" dirty="0"/>
              <a:t>(Tables)</a:t>
            </a:r>
            <a:endParaRPr sz="2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3" name="object 3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2161159"/>
            <a:ext cx="732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 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4029" y="1066800"/>
            <a:ext cx="2199005" cy="1092835"/>
            <a:chOff x="3484029" y="1066800"/>
            <a:chExt cx="2199005" cy="10928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4029" y="1066800"/>
              <a:ext cx="2198966" cy="1092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6928" y="1066800"/>
              <a:ext cx="390144" cy="2103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0791" y="253999"/>
            <a:ext cx="585914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sz="3600" spc="-75" baseline="3472" dirty="0"/>
              <a:t>1</a:t>
            </a:r>
            <a:r>
              <a:rPr sz="3600" baseline="3472" dirty="0"/>
              <a:t>	</a:t>
            </a:r>
            <a:r>
              <a:rPr sz="2750" dirty="0">
                <a:solidFill>
                  <a:srgbClr val="FF0000"/>
                </a:solidFill>
              </a:rPr>
              <a:t>Lab</a:t>
            </a:r>
            <a:r>
              <a:rPr sz="2750" spc="6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04</a:t>
            </a:r>
            <a:r>
              <a:rPr sz="2750" dirty="0"/>
              <a:t>:</a:t>
            </a:r>
            <a:r>
              <a:rPr sz="2750" spc="60" dirty="0"/>
              <a:t> </a:t>
            </a:r>
            <a:r>
              <a:rPr sz="2750" dirty="0"/>
              <a:t>Spark</a:t>
            </a:r>
            <a:r>
              <a:rPr sz="2750" spc="50" dirty="0"/>
              <a:t> </a:t>
            </a:r>
            <a:r>
              <a:rPr sz="2750" dirty="0"/>
              <a:t>SQL</a:t>
            </a:r>
            <a:r>
              <a:rPr sz="2750" spc="60" dirty="0"/>
              <a:t> </a:t>
            </a:r>
            <a:r>
              <a:rPr sz="2750" spc="-10" dirty="0"/>
              <a:t>(DataFrames)</a:t>
            </a:r>
            <a:endParaRPr sz="2750"/>
          </a:p>
        </p:txBody>
      </p:sp>
      <p:grpSp>
        <p:nvGrpSpPr>
          <p:cNvPr id="11" name="object 11"/>
          <p:cNvGrpSpPr/>
          <p:nvPr/>
        </p:nvGrpSpPr>
        <p:grpSpPr>
          <a:xfrm>
            <a:off x="575691" y="2770251"/>
            <a:ext cx="7992745" cy="2864485"/>
            <a:chOff x="575691" y="2770251"/>
            <a:chExt cx="7992745" cy="28644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2779776"/>
              <a:ext cx="7973568" cy="2845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453" y="2775013"/>
              <a:ext cx="7983220" cy="2854960"/>
            </a:xfrm>
            <a:custGeom>
              <a:avLst/>
              <a:gdLst/>
              <a:ahLst/>
              <a:cxnLst/>
              <a:rect l="l" t="t" r="r" b="b"/>
              <a:pathLst>
                <a:path w="7983220" h="2854960">
                  <a:moveTo>
                    <a:pt x="0" y="2854833"/>
                  </a:moveTo>
                  <a:lnTo>
                    <a:pt x="7983093" y="2854833"/>
                  </a:lnTo>
                  <a:lnTo>
                    <a:pt x="7983093" y="0"/>
                  </a:lnTo>
                  <a:lnTo>
                    <a:pt x="0" y="0"/>
                  </a:lnTo>
                  <a:lnTo>
                    <a:pt x="0" y="28548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3" name="object 3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2455545"/>
            <a:ext cx="596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1800" dirty="0">
                <a:latin typeface="Arial"/>
                <a:cs typeface="Arial"/>
              </a:rPr>
              <a:t>Incoming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391" y="2790825"/>
            <a:ext cx="3870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Char char="•"/>
              <a:tabLst>
                <a:tab pos="252095" algn="l"/>
                <a:tab pos="252729" algn="l"/>
              </a:tabLst>
            </a:pPr>
            <a:r>
              <a:rPr sz="1800" dirty="0">
                <a:latin typeface="Arial"/>
                <a:cs typeface="Arial"/>
              </a:rPr>
              <a:t>Captured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RDDs</a:t>
            </a:r>
            <a:endParaRPr sz="1800">
              <a:latin typeface="Arial"/>
              <a:cs typeface="Arial"/>
            </a:endParaRPr>
          </a:p>
          <a:p>
            <a:pPr marL="252095" indent="-240029">
              <a:lnSpc>
                <a:spcPct val="100000"/>
              </a:lnSpc>
              <a:buChar char="•"/>
              <a:tabLst>
                <a:tab pos="252095" algn="l"/>
                <a:tab pos="252729" algn="l"/>
              </a:tabLst>
            </a:pPr>
            <a:r>
              <a:rPr sz="1800" dirty="0">
                <a:latin typeface="Arial"/>
                <a:cs typeface="Arial"/>
              </a:rPr>
              <a:t>Batch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half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second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217164"/>
            <a:ext cx="4112260" cy="88391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88645" indent="-229235">
              <a:lnSpc>
                <a:spcPct val="100000"/>
              </a:lnSpc>
              <a:spcBef>
                <a:spcPts val="1060"/>
              </a:spcBef>
              <a:buChar char="•"/>
              <a:tabLst>
                <a:tab pos="588645" algn="l"/>
                <a:tab pos="589280" algn="l"/>
              </a:tabLst>
            </a:pPr>
            <a:r>
              <a:rPr sz="1800" dirty="0">
                <a:latin typeface="Arial"/>
                <a:cs typeface="Arial"/>
              </a:rPr>
              <a:t>Normally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1-</a:t>
            </a:r>
            <a:r>
              <a:rPr sz="1800" dirty="0">
                <a:latin typeface="Arial"/>
                <a:cs typeface="Arial"/>
              </a:rPr>
              <a:t>60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965"/>
              </a:spcBef>
              <a:buChar char="•"/>
              <a:tabLst>
                <a:tab pos="253365" algn="l"/>
                <a:tab pos="25400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operators process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mini-batches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00" spc="-5" dirty="0"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949446"/>
            <a:ext cx="5404485" cy="8178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91820" indent="-240029">
              <a:lnSpc>
                <a:spcPct val="100000"/>
              </a:lnSpc>
              <a:spcBef>
                <a:spcPts val="1060"/>
              </a:spcBef>
              <a:buChar char="•"/>
              <a:tabLst>
                <a:tab pos="591820" algn="l"/>
                <a:tab pos="592455" algn="l"/>
              </a:tabLst>
            </a:pPr>
            <a:r>
              <a:rPr sz="1800" dirty="0">
                <a:latin typeface="Arial"/>
                <a:cs typeface="Arial"/>
              </a:rPr>
              <a:t>Additional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Hadoop 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in-database</a:t>
            </a:r>
            <a:endParaRPr sz="18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960"/>
              </a:spcBef>
              <a:buChar char="•"/>
              <a:tabLst>
                <a:tab pos="253365" algn="l"/>
                <a:tab pos="254000" algn="l"/>
              </a:tabLst>
            </a:pPr>
            <a:r>
              <a:rPr sz="1800" dirty="0">
                <a:latin typeface="Arial"/>
                <a:cs typeface="Arial"/>
              </a:rPr>
              <a:t>Competes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6829" y="1219200"/>
            <a:ext cx="2349500" cy="1057910"/>
            <a:chOff x="3376829" y="1219200"/>
            <a:chExt cx="2349500" cy="10579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6829" y="1219200"/>
              <a:ext cx="2348909" cy="10579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5695" y="1219200"/>
              <a:ext cx="356615" cy="14325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4535" y="2438400"/>
            <a:ext cx="2481072" cy="260146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35"/>
              </a:spcBef>
              <a:tabLst>
                <a:tab pos="528955" algn="l"/>
              </a:tabLst>
            </a:pPr>
            <a:r>
              <a:rPr sz="3600" spc="-75" baseline="3472" dirty="0"/>
              <a:t>2</a:t>
            </a:r>
            <a:r>
              <a:rPr sz="3600" baseline="3472" dirty="0"/>
              <a:t>	</a:t>
            </a:r>
            <a:r>
              <a:rPr sz="2750" dirty="0"/>
              <a:t>Spark</a:t>
            </a:r>
            <a:r>
              <a:rPr sz="2750" spc="95" dirty="0"/>
              <a:t> </a:t>
            </a:r>
            <a:r>
              <a:rPr sz="2750" dirty="0"/>
              <a:t>Streaming:</a:t>
            </a:r>
            <a:r>
              <a:rPr sz="2750" spc="105" dirty="0"/>
              <a:t> </a:t>
            </a:r>
            <a:r>
              <a:rPr sz="2750" dirty="0"/>
              <a:t>Mini-batches</a:t>
            </a:r>
            <a:r>
              <a:rPr sz="2750" spc="120" dirty="0"/>
              <a:t> </a:t>
            </a:r>
            <a:r>
              <a:rPr sz="2750" dirty="0"/>
              <a:t>and</a:t>
            </a:r>
            <a:r>
              <a:rPr sz="2750" spc="114" dirty="0"/>
              <a:t> </a:t>
            </a:r>
            <a:r>
              <a:rPr sz="2750" dirty="0"/>
              <a:t>Real</a:t>
            </a:r>
            <a:r>
              <a:rPr sz="2750" spc="95" dirty="0"/>
              <a:t> </a:t>
            </a:r>
            <a:r>
              <a:rPr sz="2750" spc="-20" dirty="0"/>
              <a:t>Time</a:t>
            </a:r>
            <a:endParaRPr sz="2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90900" y="1229867"/>
            <a:ext cx="2356485" cy="1132840"/>
            <a:chOff x="3390900" y="1229867"/>
            <a:chExt cx="2356485" cy="113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900" y="1229867"/>
              <a:ext cx="2356104" cy="1132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211" y="1229867"/>
              <a:ext cx="419100" cy="2103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80228" y="2639695"/>
            <a:ext cx="30981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1800" spc="-5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K-means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Dimensionality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reduction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428" y="4011548"/>
            <a:ext cx="326707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489075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Singular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 decomposition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Principal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0228" y="5273802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428" y="5548071"/>
            <a:ext cx="31172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Stochastic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gradient</a:t>
            </a:r>
            <a:r>
              <a:rPr sz="1800" spc="-10" dirty="0">
                <a:latin typeface="Arial"/>
                <a:cs typeface="Arial"/>
              </a:rPr>
              <a:t> descent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Limited-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BFGS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694559"/>
            <a:ext cx="355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Classification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3023742"/>
            <a:ext cx="3167380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Linear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vector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Logistic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Linear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squares,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Lasso, </a:t>
            </a:r>
            <a:r>
              <a:rPr sz="1800" dirty="0">
                <a:latin typeface="Arial"/>
                <a:cs typeface="Arial"/>
              </a:rPr>
              <a:t>ridge</a:t>
            </a:r>
            <a:r>
              <a:rPr sz="1800" spc="-10" dirty="0">
                <a:latin typeface="Arial"/>
                <a:cs typeface="Arial"/>
              </a:rPr>
              <a:t> regression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Decision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Naive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Bayes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493207"/>
            <a:ext cx="32823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Collaborative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filtering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1800" spc="-5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Alternating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least</a:t>
            </a:r>
            <a:r>
              <a:rPr sz="1800" spc="-10" dirty="0">
                <a:latin typeface="Arial"/>
                <a:cs typeface="Arial"/>
              </a:rPr>
              <a:t> squares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1250" y="1112985"/>
            <a:ext cx="1727391" cy="15549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91611" y="6292596"/>
            <a:ext cx="31623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2.0+,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it's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called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15" name="object 15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0791" y="253999"/>
            <a:ext cx="336486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sz="3600" spc="-75" baseline="3472" dirty="0"/>
              <a:t>3</a:t>
            </a:r>
            <a:r>
              <a:rPr sz="3600" baseline="3472" dirty="0"/>
              <a:t>	</a:t>
            </a:r>
            <a:r>
              <a:rPr sz="2750" dirty="0"/>
              <a:t>Machine</a:t>
            </a:r>
            <a:r>
              <a:rPr sz="2750" spc="114" dirty="0"/>
              <a:t> </a:t>
            </a:r>
            <a:r>
              <a:rPr sz="2750" spc="-10" dirty="0"/>
              <a:t>Learning</a:t>
            </a:r>
            <a:endParaRPr sz="27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0711" y="1219200"/>
            <a:ext cx="2322830" cy="1106805"/>
            <a:chOff x="3410711" y="1219200"/>
            <a:chExt cx="2322830" cy="1106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0711" y="1219200"/>
              <a:ext cx="2322576" cy="1106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219200"/>
              <a:ext cx="408432" cy="1996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7340" y="2243074"/>
            <a:ext cx="4751705" cy="2098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Analyzes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tabular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Nodes: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People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things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(nouns/keys)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Edges: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relationships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Graph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Like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Aster®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Giraph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51" y="4377054"/>
            <a:ext cx="35725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Arial"/>
                <a:cs typeface="Arial"/>
              </a:rPr>
              <a:t>PageRank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Connected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Label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propagation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Arial"/>
                <a:cs typeface="Arial"/>
              </a:rPr>
              <a:t>SVD++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Strongly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Triangle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3288" y="1600200"/>
            <a:ext cx="3258312" cy="4139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1767" y="6412990"/>
            <a:ext cx="6743700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 Narrow"/>
                <a:cs typeface="Arial Narrow"/>
              </a:rPr>
              <a:t>https://</a:t>
            </a:r>
            <a:r>
              <a:rPr sz="1800" spc="-10" dirty="0">
                <a:latin typeface="Arial Narrow"/>
                <a:cs typeface="Arial Narrow"/>
                <a:hlinkClick r:id="rId5"/>
              </a:rPr>
              <a:t>www.mapr.com/blog/how-get-</a:t>
            </a:r>
            <a:r>
              <a:rPr sz="1800" dirty="0">
                <a:latin typeface="Arial Narrow"/>
                <a:cs typeface="Arial Narrow"/>
                <a:hlinkClick r:id="rId5"/>
              </a:rPr>
              <a:t>started-</a:t>
            </a:r>
            <a:r>
              <a:rPr sz="1800" spc="-10" dirty="0">
                <a:latin typeface="Arial Narrow"/>
                <a:cs typeface="Arial Narrow"/>
                <a:hlinkClick r:id="rId5"/>
              </a:rPr>
              <a:t>using-</a:t>
            </a:r>
            <a:r>
              <a:rPr sz="1800" dirty="0">
                <a:latin typeface="Arial Narrow"/>
                <a:cs typeface="Arial Narrow"/>
                <a:hlinkClick r:id="rId5"/>
              </a:rPr>
              <a:t>apache-</a:t>
            </a:r>
            <a:r>
              <a:rPr sz="1800" spc="-10" dirty="0">
                <a:latin typeface="Arial Narrow"/>
                <a:cs typeface="Arial Narrow"/>
                <a:hlinkClick r:id="rId5"/>
              </a:rPr>
              <a:t>spark-graphx-scala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3244" y="5943600"/>
            <a:ext cx="4460875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2.0+,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it's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called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SparkGraph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11" name="object 11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40791" y="253999"/>
            <a:ext cx="1634489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sz="3600" spc="-75" baseline="3472" dirty="0"/>
              <a:t>4</a:t>
            </a:r>
            <a:r>
              <a:rPr sz="3600" baseline="3472" dirty="0"/>
              <a:t>	</a:t>
            </a:r>
            <a:r>
              <a:rPr sz="2750" spc="-10" dirty="0"/>
              <a:t>GraphX</a:t>
            </a:r>
            <a:endParaRPr sz="27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38" y="1245108"/>
            <a:ext cx="8879312" cy="626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540" y="2457653"/>
            <a:ext cx="437642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general purpose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Engine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Spark</a:t>
            </a:r>
            <a:endParaRPr sz="1800">
              <a:latin typeface="Arial"/>
              <a:cs typeface="Arial"/>
            </a:endParaRPr>
          </a:p>
          <a:p>
            <a:pPr marL="238125" marR="589280" indent="-2260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Provides</a:t>
            </a:r>
            <a:r>
              <a:rPr sz="1800" spc="-10" dirty="0">
                <a:latin typeface="Arial"/>
                <a:cs typeface="Arial"/>
              </a:rPr>
              <a:t> in-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computing </a:t>
            </a:r>
            <a:r>
              <a:rPr sz="1800" dirty="0">
                <a:latin typeface="Arial"/>
                <a:cs typeface="Arial"/>
              </a:rPr>
              <a:t>capabilities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238125" marR="19685" indent="-2260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workloads</a:t>
            </a:r>
            <a:r>
              <a:rPr sz="1800" spc="-10" dirty="0">
                <a:latin typeface="Arial"/>
                <a:cs typeface="Arial"/>
              </a:rPr>
              <a:t> (interactive, </a:t>
            </a:r>
            <a:r>
              <a:rPr sz="1800" dirty="0">
                <a:latin typeface="Arial"/>
                <a:cs typeface="Arial"/>
              </a:rPr>
              <a:t>batch,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streaming)</a:t>
            </a:r>
            <a:endParaRPr sz="1800">
              <a:latin typeface="Arial"/>
              <a:cs typeface="Arial"/>
            </a:endParaRPr>
          </a:p>
          <a:p>
            <a:pPr marL="238125" marR="5080" indent="-2260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Ease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native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Java,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Python, R,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2133600"/>
            <a:ext cx="4191000" cy="32445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1252" y="228600"/>
            <a:ext cx="1371600" cy="533400"/>
            <a:chOff x="111252" y="228600"/>
            <a:chExt cx="1371600" cy="533400"/>
          </a:xfrm>
        </p:grpSpPr>
        <p:sp>
          <p:nvSpPr>
            <p:cNvPr id="6" name="object 6"/>
            <p:cNvSpPr/>
            <p:nvPr/>
          </p:nvSpPr>
          <p:spPr>
            <a:xfrm>
              <a:off x="111252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190500" y="0"/>
                  </a:moveTo>
                  <a:lnTo>
                    <a:pt x="139858" y="6535"/>
                  </a:lnTo>
                  <a:lnTo>
                    <a:pt x="94352" y="24976"/>
                  </a:lnTo>
                  <a:lnTo>
                    <a:pt x="55797" y="53578"/>
                  </a:lnTo>
                  <a:lnTo>
                    <a:pt x="26009" y="90593"/>
                  </a:lnTo>
                  <a:lnTo>
                    <a:pt x="6805" y="134276"/>
                  </a:lnTo>
                  <a:lnTo>
                    <a:pt x="0" y="182879"/>
                  </a:lnTo>
                  <a:lnTo>
                    <a:pt x="6805" y="231483"/>
                  </a:lnTo>
                  <a:lnTo>
                    <a:pt x="26009" y="275166"/>
                  </a:lnTo>
                  <a:lnTo>
                    <a:pt x="55797" y="312181"/>
                  </a:lnTo>
                  <a:lnTo>
                    <a:pt x="94352" y="340783"/>
                  </a:lnTo>
                  <a:lnTo>
                    <a:pt x="139858" y="359224"/>
                  </a:lnTo>
                  <a:lnTo>
                    <a:pt x="190500" y="365760"/>
                  </a:lnTo>
                  <a:lnTo>
                    <a:pt x="241141" y="359224"/>
                  </a:lnTo>
                  <a:lnTo>
                    <a:pt x="286647" y="340783"/>
                  </a:lnTo>
                  <a:lnTo>
                    <a:pt x="325202" y="312181"/>
                  </a:lnTo>
                  <a:lnTo>
                    <a:pt x="354990" y="275166"/>
                  </a:lnTo>
                  <a:lnTo>
                    <a:pt x="374194" y="231483"/>
                  </a:lnTo>
                  <a:lnTo>
                    <a:pt x="381000" y="182879"/>
                  </a:lnTo>
                  <a:lnTo>
                    <a:pt x="374194" y="134276"/>
                  </a:lnTo>
                  <a:lnTo>
                    <a:pt x="354990" y="90593"/>
                  </a:lnTo>
                  <a:lnTo>
                    <a:pt x="325202" y="53578"/>
                  </a:lnTo>
                  <a:lnTo>
                    <a:pt x="286647" y="24976"/>
                  </a:lnTo>
                  <a:lnTo>
                    <a:pt x="241141" y="653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30480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59">
                  <a:moveTo>
                    <a:pt x="0" y="182879"/>
                  </a:moveTo>
                  <a:lnTo>
                    <a:pt x="6805" y="134276"/>
                  </a:lnTo>
                  <a:lnTo>
                    <a:pt x="26009" y="90593"/>
                  </a:lnTo>
                  <a:lnTo>
                    <a:pt x="55797" y="53578"/>
                  </a:lnTo>
                  <a:lnTo>
                    <a:pt x="94352" y="24976"/>
                  </a:lnTo>
                  <a:lnTo>
                    <a:pt x="139858" y="6535"/>
                  </a:lnTo>
                  <a:lnTo>
                    <a:pt x="190500" y="0"/>
                  </a:lnTo>
                  <a:lnTo>
                    <a:pt x="241141" y="6535"/>
                  </a:lnTo>
                  <a:lnTo>
                    <a:pt x="286647" y="24976"/>
                  </a:lnTo>
                  <a:lnTo>
                    <a:pt x="325202" y="53578"/>
                  </a:lnTo>
                  <a:lnTo>
                    <a:pt x="354990" y="90593"/>
                  </a:lnTo>
                  <a:lnTo>
                    <a:pt x="374194" y="134276"/>
                  </a:lnTo>
                  <a:lnTo>
                    <a:pt x="381000" y="182879"/>
                  </a:lnTo>
                  <a:lnTo>
                    <a:pt x="374194" y="231483"/>
                  </a:lnTo>
                  <a:lnTo>
                    <a:pt x="354990" y="275166"/>
                  </a:lnTo>
                  <a:lnTo>
                    <a:pt x="325202" y="312181"/>
                  </a:lnTo>
                  <a:lnTo>
                    <a:pt x="286647" y="340783"/>
                  </a:lnTo>
                  <a:lnTo>
                    <a:pt x="241141" y="359224"/>
                  </a:lnTo>
                  <a:lnTo>
                    <a:pt x="190500" y="365760"/>
                  </a:lnTo>
                  <a:lnTo>
                    <a:pt x="139858" y="359224"/>
                  </a:lnTo>
                  <a:lnTo>
                    <a:pt x="94352" y="340783"/>
                  </a:lnTo>
                  <a:lnTo>
                    <a:pt x="55797" y="312181"/>
                  </a:lnTo>
                  <a:lnTo>
                    <a:pt x="26009" y="275166"/>
                  </a:lnTo>
                  <a:lnTo>
                    <a:pt x="6805" y="231483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0791" y="253999"/>
            <a:ext cx="35236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5440" algn="l"/>
              </a:tabLst>
            </a:pPr>
            <a:r>
              <a:rPr sz="3600" spc="-75" baseline="1157" dirty="0"/>
              <a:t>5</a:t>
            </a:r>
            <a:r>
              <a:rPr sz="3600" baseline="1157" dirty="0"/>
              <a:t>	</a:t>
            </a:r>
            <a:r>
              <a:rPr sz="2750" dirty="0"/>
              <a:t>Spark</a:t>
            </a:r>
            <a:r>
              <a:rPr sz="2750" spc="65" dirty="0"/>
              <a:t> </a:t>
            </a:r>
            <a:r>
              <a:rPr sz="2750" dirty="0"/>
              <a:t>Core</a:t>
            </a:r>
            <a:r>
              <a:rPr sz="2750" spc="85" dirty="0"/>
              <a:t> </a:t>
            </a:r>
            <a:r>
              <a:rPr sz="2750" spc="-10" dirty="0"/>
              <a:t>Engine</a:t>
            </a:r>
            <a:endParaRPr sz="27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4371213"/>
            <a:ext cx="8451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0820" algn="l"/>
                <a:tab pos="4862195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variety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Managers.</a:t>
            </a:r>
            <a:r>
              <a:rPr sz="1800" dirty="0">
                <a:latin typeface="Arial"/>
                <a:cs typeface="Arial"/>
              </a:rPr>
              <a:t>	Spark's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built-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Standalone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easiest 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deploy.</a:t>
            </a:r>
            <a:r>
              <a:rPr sz="1800" dirty="0">
                <a:latin typeface="Arial"/>
                <a:cs typeface="Arial"/>
              </a:rPr>
              <a:t>	However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applications,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Hadoop's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YARN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Mesos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3" y="1171460"/>
            <a:ext cx="8991600" cy="5118735"/>
            <a:chOff x="77723" y="1171460"/>
            <a:chExt cx="8991600" cy="5118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87" y="1171460"/>
              <a:ext cx="8896587" cy="23840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48" y="3640836"/>
              <a:ext cx="8720553" cy="5332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45" y="5453851"/>
              <a:ext cx="8718836" cy="360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637" y="5411533"/>
              <a:ext cx="8848725" cy="430530"/>
            </a:xfrm>
            <a:custGeom>
              <a:avLst/>
              <a:gdLst/>
              <a:ahLst/>
              <a:cxnLst/>
              <a:rect l="l" t="t" r="r" b="b"/>
              <a:pathLst>
                <a:path w="8848725" h="430529">
                  <a:moveTo>
                    <a:pt x="0" y="430148"/>
                  </a:moveTo>
                  <a:lnTo>
                    <a:pt x="8848725" y="430148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4301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1094" y="557403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0100" y="4114800"/>
              <a:ext cx="228600" cy="1321435"/>
            </a:xfrm>
            <a:custGeom>
              <a:avLst/>
              <a:gdLst/>
              <a:ahLst/>
              <a:cxnLst/>
              <a:rect l="l" t="t" r="r" b="b"/>
              <a:pathLst>
                <a:path w="228600" h="1321435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1321181"/>
                  </a:lnTo>
                  <a:lnTo>
                    <a:pt x="152400" y="1321181"/>
                  </a:lnTo>
                  <a:lnTo>
                    <a:pt x="152400" y="190500"/>
                  </a:lnTo>
                  <a:close/>
                </a:path>
                <a:path w="228600" h="1321435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1321435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5940551"/>
              <a:ext cx="8792378" cy="3398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7637" y="5935789"/>
              <a:ext cx="8870315" cy="349885"/>
            </a:xfrm>
            <a:custGeom>
              <a:avLst/>
              <a:gdLst/>
              <a:ahLst/>
              <a:cxnLst/>
              <a:rect l="l" t="t" r="r" b="b"/>
              <a:pathLst>
                <a:path w="8870315" h="349885">
                  <a:moveTo>
                    <a:pt x="0" y="349377"/>
                  </a:moveTo>
                  <a:lnTo>
                    <a:pt x="8870061" y="349377"/>
                  </a:lnTo>
                  <a:lnTo>
                    <a:pt x="8870061" y="0"/>
                  </a:lnTo>
                  <a:lnTo>
                    <a:pt x="0" y="0"/>
                  </a:lnTo>
                  <a:lnTo>
                    <a:pt x="0" y="349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0365" y="610743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4114800"/>
              <a:ext cx="1856105" cy="1852930"/>
            </a:xfrm>
            <a:custGeom>
              <a:avLst/>
              <a:gdLst/>
              <a:ahLst/>
              <a:cxnLst/>
              <a:rect l="l" t="t" r="r" b="b"/>
              <a:pathLst>
                <a:path w="1856104" h="1852929">
                  <a:moveTo>
                    <a:pt x="188788" y="134511"/>
                  </a:moveTo>
                  <a:lnTo>
                    <a:pt x="134919" y="188464"/>
                  </a:lnTo>
                  <a:lnTo>
                    <a:pt x="1801876" y="1852409"/>
                  </a:lnTo>
                  <a:lnTo>
                    <a:pt x="1855724" y="1798472"/>
                  </a:lnTo>
                  <a:lnTo>
                    <a:pt x="188788" y="134511"/>
                  </a:lnTo>
                  <a:close/>
                </a:path>
                <a:path w="1856104" h="1852929">
                  <a:moveTo>
                    <a:pt x="0" y="0"/>
                  </a:moveTo>
                  <a:lnTo>
                    <a:pt x="81025" y="242443"/>
                  </a:lnTo>
                  <a:lnTo>
                    <a:pt x="134919" y="188464"/>
                  </a:lnTo>
                  <a:lnTo>
                    <a:pt x="107950" y="161544"/>
                  </a:lnTo>
                  <a:lnTo>
                    <a:pt x="161798" y="107568"/>
                  </a:lnTo>
                  <a:lnTo>
                    <a:pt x="215688" y="107568"/>
                  </a:lnTo>
                  <a:lnTo>
                    <a:pt x="242569" y="80644"/>
                  </a:lnTo>
                  <a:lnTo>
                    <a:pt x="0" y="0"/>
                  </a:lnTo>
                  <a:close/>
                </a:path>
                <a:path w="1856104" h="1852929">
                  <a:moveTo>
                    <a:pt x="161798" y="107568"/>
                  </a:moveTo>
                  <a:lnTo>
                    <a:pt x="107950" y="161544"/>
                  </a:lnTo>
                  <a:lnTo>
                    <a:pt x="134919" y="188464"/>
                  </a:lnTo>
                  <a:lnTo>
                    <a:pt x="188788" y="134511"/>
                  </a:lnTo>
                  <a:lnTo>
                    <a:pt x="161798" y="107568"/>
                  </a:lnTo>
                  <a:close/>
                </a:path>
                <a:path w="1856104" h="1852929">
                  <a:moveTo>
                    <a:pt x="215688" y="107568"/>
                  </a:moveTo>
                  <a:lnTo>
                    <a:pt x="161798" y="107568"/>
                  </a:lnTo>
                  <a:lnTo>
                    <a:pt x="188788" y="134511"/>
                  </a:lnTo>
                  <a:lnTo>
                    <a:pt x="215688" y="1075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823" y="3581400"/>
              <a:ext cx="8915400" cy="685800"/>
            </a:xfrm>
            <a:custGeom>
              <a:avLst/>
              <a:gdLst/>
              <a:ahLst/>
              <a:cxnLst/>
              <a:rect l="l" t="t" r="r" b="b"/>
              <a:pathLst>
                <a:path w="8915400" h="685800">
                  <a:moveTo>
                    <a:pt x="0" y="685800"/>
                  </a:moveTo>
                  <a:lnTo>
                    <a:pt x="8915400" y="6858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147" y="2122932"/>
              <a:ext cx="672084" cy="3276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9600" y="6412990"/>
            <a:ext cx="79248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Note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baseline="25462" dirty="0">
                <a:latin typeface="Arial"/>
                <a:cs typeface="Arial"/>
              </a:rPr>
              <a:t>th</a:t>
            </a:r>
            <a:r>
              <a:rPr sz="1800" b="1" spc="24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Manager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Local</a:t>
            </a:r>
            <a:r>
              <a:rPr sz="1800" b="1" dirty="0">
                <a:latin typeface="Arial"/>
                <a:cs typeface="Arial"/>
              </a:rPr>
              <a:t>'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testing/prototyping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2750" dirty="0"/>
              <a:t>The</a:t>
            </a:r>
            <a:r>
              <a:rPr sz="2750" spc="10" dirty="0"/>
              <a:t> </a:t>
            </a:r>
            <a:r>
              <a:rPr sz="2750" dirty="0"/>
              <a:t>Big</a:t>
            </a:r>
            <a:r>
              <a:rPr sz="2750" spc="20" dirty="0"/>
              <a:t> </a:t>
            </a:r>
            <a:r>
              <a:rPr sz="2750" dirty="0"/>
              <a:t>Picture</a:t>
            </a:r>
            <a:r>
              <a:rPr sz="2750" spc="10" dirty="0"/>
              <a:t> </a:t>
            </a:r>
            <a:r>
              <a:rPr sz="2750" dirty="0"/>
              <a:t>–</a:t>
            </a:r>
            <a:r>
              <a:rPr sz="2750" spc="5" dirty="0"/>
              <a:t> </a:t>
            </a:r>
            <a:r>
              <a:rPr dirty="0">
                <a:solidFill>
                  <a:srgbClr val="3333CC"/>
                </a:solidFill>
              </a:rPr>
              <a:t>Add</a:t>
            </a:r>
            <a:r>
              <a:rPr spc="1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Resource</a:t>
            </a:r>
            <a:r>
              <a:rPr spc="30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Manager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0496"/>
            <a:ext cx="5189012" cy="518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28600" y="2971800"/>
            <a:ext cx="2208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BIG</a:t>
            </a:r>
          </a:p>
          <a:p>
            <a:pPr algn="ctr"/>
            <a:r>
              <a:rPr lang="en-US" sz="60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5260085"/>
            <a:ext cx="8328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82193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both </a:t>
            </a:r>
            <a:r>
              <a:rPr sz="1800" dirty="0">
                <a:latin typeface="Arial"/>
                <a:cs typeface="Arial"/>
              </a:rPr>
              <a:t>Hadoop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(HDFS)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(LFS).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addition,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ingestion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387" y="1171460"/>
            <a:ext cx="8896985" cy="2384425"/>
            <a:chOff x="119387" y="1171460"/>
            <a:chExt cx="8896985" cy="2384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87" y="1171460"/>
              <a:ext cx="8896587" cy="23840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147" y="2122932"/>
              <a:ext cx="672084" cy="3276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100" y="3640835"/>
            <a:ext cx="8991600" cy="1503045"/>
            <a:chOff x="38100" y="3640835"/>
            <a:chExt cx="8991600" cy="15030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48" y="3640835"/>
              <a:ext cx="8720553" cy="5332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4230623"/>
              <a:ext cx="8763000" cy="7985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200" y="4190999"/>
              <a:ext cx="8915400" cy="914400"/>
            </a:xfrm>
            <a:custGeom>
              <a:avLst/>
              <a:gdLst/>
              <a:ahLst/>
              <a:cxnLst/>
              <a:rect l="l" t="t" r="r" b="b"/>
              <a:pathLst>
                <a:path w="8915400" h="914400">
                  <a:moveTo>
                    <a:pt x="0" y="914400"/>
                  </a:moveTo>
                  <a:lnTo>
                    <a:pt x="8915400" y="9144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2750" dirty="0"/>
              <a:t>The</a:t>
            </a:r>
            <a:r>
              <a:rPr sz="2750" spc="35" dirty="0"/>
              <a:t> </a:t>
            </a:r>
            <a:r>
              <a:rPr sz="2750" dirty="0"/>
              <a:t>Big</a:t>
            </a:r>
            <a:r>
              <a:rPr sz="2750" spc="45" dirty="0"/>
              <a:t> </a:t>
            </a:r>
            <a:r>
              <a:rPr sz="2750" dirty="0"/>
              <a:t>Picture</a:t>
            </a:r>
            <a:r>
              <a:rPr sz="2750" spc="35" dirty="0"/>
              <a:t> </a:t>
            </a:r>
            <a:r>
              <a:rPr sz="2750" dirty="0"/>
              <a:t>–</a:t>
            </a:r>
            <a:r>
              <a:rPr sz="2750" spc="30" dirty="0"/>
              <a:t> </a:t>
            </a:r>
            <a:r>
              <a:rPr dirty="0">
                <a:solidFill>
                  <a:srgbClr val="3333CC"/>
                </a:solidFill>
              </a:rPr>
              <a:t>Add</a:t>
            </a:r>
            <a:r>
              <a:rPr spc="40" dirty="0">
                <a:solidFill>
                  <a:srgbClr val="3333CC"/>
                </a:solidFill>
              </a:rPr>
              <a:t> </a:t>
            </a:r>
            <a:r>
              <a:rPr spc="-20" dirty="0">
                <a:solidFill>
                  <a:srgbClr val="3333CC"/>
                </a:solidFill>
              </a:rPr>
              <a:t>Data</a:t>
            </a:r>
            <a:endParaRPr sz="2750"/>
          </a:p>
        </p:txBody>
      </p:sp>
      <p:sp>
        <p:nvSpPr>
          <p:cNvPr id="12" name="object 12"/>
          <p:cNvSpPr txBox="1"/>
          <p:nvPr/>
        </p:nvSpPr>
        <p:spPr>
          <a:xfrm>
            <a:off x="1676400" y="6248400"/>
            <a:ext cx="57912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320"/>
              </a:spcBef>
              <a:tabLst>
                <a:tab pos="4064635" algn="l"/>
              </a:tabLst>
            </a:pP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will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 using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'dbfs'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system.</a:t>
            </a:r>
            <a:r>
              <a:rPr sz="1800" b="1" dirty="0">
                <a:latin typeface="Arial"/>
                <a:cs typeface="Arial"/>
              </a:rPr>
              <a:t>	See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next</a:t>
            </a:r>
            <a:r>
              <a:rPr sz="1800" b="1" spc="-10" dirty="0">
                <a:latin typeface="Arial"/>
                <a:cs typeface="Arial"/>
              </a:rPr>
              <a:t> slide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3333CC"/>
                </a:solidFill>
              </a:rPr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6595" y="2474976"/>
            <a:ext cx="8696325" cy="1831975"/>
            <a:chOff x="196595" y="2474976"/>
            <a:chExt cx="8696325" cy="1831975"/>
          </a:xfrm>
        </p:grpSpPr>
        <p:sp>
          <p:nvSpPr>
            <p:cNvPr id="5" name="object 5"/>
            <p:cNvSpPr/>
            <p:nvPr/>
          </p:nvSpPr>
          <p:spPr>
            <a:xfrm>
              <a:off x="215645" y="2494026"/>
              <a:ext cx="8658225" cy="1793875"/>
            </a:xfrm>
            <a:custGeom>
              <a:avLst/>
              <a:gdLst/>
              <a:ahLst/>
              <a:cxnLst/>
              <a:rect l="l" t="t" r="r" b="b"/>
              <a:pathLst>
                <a:path w="8658225" h="1793875">
                  <a:moveTo>
                    <a:pt x="8358885" y="0"/>
                  </a:moveTo>
                  <a:lnTo>
                    <a:pt x="298958" y="0"/>
                  </a:lnTo>
                  <a:lnTo>
                    <a:pt x="250464" y="3913"/>
                  </a:lnTo>
                  <a:lnTo>
                    <a:pt x="204463" y="15242"/>
                  </a:lnTo>
                  <a:lnTo>
                    <a:pt x="161568" y="33371"/>
                  </a:lnTo>
                  <a:lnTo>
                    <a:pt x="122396" y="57684"/>
                  </a:lnTo>
                  <a:lnTo>
                    <a:pt x="87561" y="87566"/>
                  </a:lnTo>
                  <a:lnTo>
                    <a:pt x="57680" y="122401"/>
                  </a:lnTo>
                  <a:lnTo>
                    <a:pt x="33368" y="161573"/>
                  </a:lnTo>
                  <a:lnTo>
                    <a:pt x="15240" y="204467"/>
                  </a:lnTo>
                  <a:lnTo>
                    <a:pt x="3912" y="250467"/>
                  </a:lnTo>
                  <a:lnTo>
                    <a:pt x="0" y="298958"/>
                  </a:lnTo>
                  <a:lnTo>
                    <a:pt x="0" y="1494790"/>
                  </a:lnTo>
                  <a:lnTo>
                    <a:pt x="3912" y="1543280"/>
                  </a:lnTo>
                  <a:lnTo>
                    <a:pt x="15240" y="1589280"/>
                  </a:lnTo>
                  <a:lnTo>
                    <a:pt x="33368" y="1632174"/>
                  </a:lnTo>
                  <a:lnTo>
                    <a:pt x="57680" y="1671346"/>
                  </a:lnTo>
                  <a:lnTo>
                    <a:pt x="87561" y="1706181"/>
                  </a:lnTo>
                  <a:lnTo>
                    <a:pt x="122396" y="1736063"/>
                  </a:lnTo>
                  <a:lnTo>
                    <a:pt x="161568" y="1760376"/>
                  </a:lnTo>
                  <a:lnTo>
                    <a:pt x="204463" y="1778505"/>
                  </a:lnTo>
                  <a:lnTo>
                    <a:pt x="250464" y="1789834"/>
                  </a:lnTo>
                  <a:lnTo>
                    <a:pt x="298958" y="1793748"/>
                  </a:lnTo>
                  <a:lnTo>
                    <a:pt x="8358885" y="1793748"/>
                  </a:lnTo>
                  <a:lnTo>
                    <a:pt x="8407376" y="1789834"/>
                  </a:lnTo>
                  <a:lnTo>
                    <a:pt x="8453376" y="1778505"/>
                  </a:lnTo>
                  <a:lnTo>
                    <a:pt x="8496270" y="1760376"/>
                  </a:lnTo>
                  <a:lnTo>
                    <a:pt x="8535442" y="1736063"/>
                  </a:lnTo>
                  <a:lnTo>
                    <a:pt x="8570277" y="1706181"/>
                  </a:lnTo>
                  <a:lnTo>
                    <a:pt x="8600159" y="1671346"/>
                  </a:lnTo>
                  <a:lnTo>
                    <a:pt x="8624472" y="1632174"/>
                  </a:lnTo>
                  <a:lnTo>
                    <a:pt x="8642601" y="1589280"/>
                  </a:lnTo>
                  <a:lnTo>
                    <a:pt x="8653930" y="1543280"/>
                  </a:lnTo>
                  <a:lnTo>
                    <a:pt x="8657844" y="1494790"/>
                  </a:lnTo>
                  <a:lnTo>
                    <a:pt x="8657844" y="298958"/>
                  </a:lnTo>
                  <a:lnTo>
                    <a:pt x="8653930" y="250467"/>
                  </a:lnTo>
                  <a:lnTo>
                    <a:pt x="8642601" y="204467"/>
                  </a:lnTo>
                  <a:lnTo>
                    <a:pt x="8624472" y="161573"/>
                  </a:lnTo>
                  <a:lnTo>
                    <a:pt x="8600159" y="122401"/>
                  </a:lnTo>
                  <a:lnTo>
                    <a:pt x="8570277" y="87566"/>
                  </a:lnTo>
                  <a:lnTo>
                    <a:pt x="8535442" y="57684"/>
                  </a:lnTo>
                  <a:lnTo>
                    <a:pt x="8496270" y="33371"/>
                  </a:lnTo>
                  <a:lnTo>
                    <a:pt x="8453376" y="15242"/>
                  </a:lnTo>
                  <a:lnTo>
                    <a:pt x="8407376" y="3913"/>
                  </a:lnTo>
                  <a:lnTo>
                    <a:pt x="8358885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645" y="2494026"/>
              <a:ext cx="8658225" cy="1793875"/>
            </a:xfrm>
            <a:custGeom>
              <a:avLst/>
              <a:gdLst/>
              <a:ahLst/>
              <a:cxnLst/>
              <a:rect l="l" t="t" r="r" b="b"/>
              <a:pathLst>
                <a:path w="8658225" h="1793875">
                  <a:moveTo>
                    <a:pt x="0" y="298958"/>
                  </a:moveTo>
                  <a:lnTo>
                    <a:pt x="3912" y="250467"/>
                  </a:lnTo>
                  <a:lnTo>
                    <a:pt x="15240" y="204467"/>
                  </a:lnTo>
                  <a:lnTo>
                    <a:pt x="33368" y="161573"/>
                  </a:lnTo>
                  <a:lnTo>
                    <a:pt x="57680" y="122401"/>
                  </a:lnTo>
                  <a:lnTo>
                    <a:pt x="87561" y="87566"/>
                  </a:lnTo>
                  <a:lnTo>
                    <a:pt x="122396" y="57684"/>
                  </a:lnTo>
                  <a:lnTo>
                    <a:pt x="161568" y="33371"/>
                  </a:lnTo>
                  <a:lnTo>
                    <a:pt x="204463" y="15242"/>
                  </a:lnTo>
                  <a:lnTo>
                    <a:pt x="250464" y="3913"/>
                  </a:lnTo>
                  <a:lnTo>
                    <a:pt x="298958" y="0"/>
                  </a:lnTo>
                  <a:lnTo>
                    <a:pt x="8358885" y="0"/>
                  </a:lnTo>
                  <a:lnTo>
                    <a:pt x="8407376" y="3913"/>
                  </a:lnTo>
                  <a:lnTo>
                    <a:pt x="8453376" y="15242"/>
                  </a:lnTo>
                  <a:lnTo>
                    <a:pt x="8496270" y="33371"/>
                  </a:lnTo>
                  <a:lnTo>
                    <a:pt x="8535442" y="57684"/>
                  </a:lnTo>
                  <a:lnTo>
                    <a:pt x="8570277" y="87566"/>
                  </a:lnTo>
                  <a:lnTo>
                    <a:pt x="8600159" y="122401"/>
                  </a:lnTo>
                  <a:lnTo>
                    <a:pt x="8624472" y="161573"/>
                  </a:lnTo>
                  <a:lnTo>
                    <a:pt x="8642601" y="204467"/>
                  </a:lnTo>
                  <a:lnTo>
                    <a:pt x="8653930" y="250467"/>
                  </a:lnTo>
                  <a:lnTo>
                    <a:pt x="8657844" y="298958"/>
                  </a:lnTo>
                  <a:lnTo>
                    <a:pt x="8657844" y="1494790"/>
                  </a:lnTo>
                  <a:lnTo>
                    <a:pt x="8653930" y="1543280"/>
                  </a:lnTo>
                  <a:lnTo>
                    <a:pt x="8642601" y="1589280"/>
                  </a:lnTo>
                  <a:lnTo>
                    <a:pt x="8624472" y="1632174"/>
                  </a:lnTo>
                  <a:lnTo>
                    <a:pt x="8600159" y="1671346"/>
                  </a:lnTo>
                  <a:lnTo>
                    <a:pt x="8570277" y="1706181"/>
                  </a:lnTo>
                  <a:lnTo>
                    <a:pt x="8535442" y="1736063"/>
                  </a:lnTo>
                  <a:lnTo>
                    <a:pt x="8496270" y="1760376"/>
                  </a:lnTo>
                  <a:lnTo>
                    <a:pt x="8453376" y="1778505"/>
                  </a:lnTo>
                  <a:lnTo>
                    <a:pt x="8407376" y="1789834"/>
                  </a:lnTo>
                  <a:lnTo>
                    <a:pt x="8358885" y="1793748"/>
                  </a:lnTo>
                  <a:lnTo>
                    <a:pt x="298958" y="1793748"/>
                  </a:lnTo>
                  <a:lnTo>
                    <a:pt x="250464" y="1789834"/>
                  </a:lnTo>
                  <a:lnTo>
                    <a:pt x="204463" y="1778505"/>
                  </a:lnTo>
                  <a:lnTo>
                    <a:pt x="161568" y="1760376"/>
                  </a:lnTo>
                  <a:lnTo>
                    <a:pt x="122396" y="1736063"/>
                  </a:lnTo>
                  <a:lnTo>
                    <a:pt x="87561" y="1706181"/>
                  </a:lnTo>
                  <a:lnTo>
                    <a:pt x="57680" y="1671346"/>
                  </a:lnTo>
                  <a:lnTo>
                    <a:pt x="33368" y="1632174"/>
                  </a:lnTo>
                  <a:lnTo>
                    <a:pt x="15240" y="1589280"/>
                  </a:lnTo>
                  <a:lnTo>
                    <a:pt x="3912" y="1543280"/>
                  </a:lnTo>
                  <a:lnTo>
                    <a:pt x="0" y="1494790"/>
                  </a:lnTo>
                  <a:lnTo>
                    <a:pt x="0" y="298958"/>
                  </a:lnTo>
                  <a:close/>
                </a:path>
              </a:pathLst>
            </a:custGeom>
            <a:ln w="38100">
              <a:solidFill>
                <a:srgbClr val="1B5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8345" y="3827145"/>
            <a:ext cx="1211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B5160"/>
                </a:solidFill>
                <a:latin typeface="Tahoma"/>
                <a:cs typeface="Tahoma"/>
              </a:rPr>
              <a:t>Cloud</a:t>
            </a:r>
            <a:r>
              <a:rPr sz="2000" spc="-185" dirty="0">
                <a:solidFill>
                  <a:srgbClr val="1B516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1B5160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004" y="2782823"/>
            <a:ext cx="8252459" cy="1165860"/>
            <a:chOff x="413004" y="2782823"/>
            <a:chExt cx="8252459" cy="11658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2782823"/>
              <a:ext cx="1165859" cy="11658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79776" y="3098291"/>
              <a:ext cx="5885815" cy="573405"/>
            </a:xfrm>
            <a:custGeom>
              <a:avLst/>
              <a:gdLst/>
              <a:ahLst/>
              <a:cxnLst/>
              <a:rect l="l" t="t" r="r" b="b"/>
              <a:pathLst>
                <a:path w="5885815" h="573404">
                  <a:moveTo>
                    <a:pt x="2156460" y="95504"/>
                  </a:moveTo>
                  <a:lnTo>
                    <a:pt x="2148941" y="58356"/>
                  </a:lnTo>
                  <a:lnTo>
                    <a:pt x="2128469" y="27990"/>
                  </a:lnTo>
                  <a:lnTo>
                    <a:pt x="2098103" y="7518"/>
                  </a:lnTo>
                  <a:lnTo>
                    <a:pt x="2060956" y="0"/>
                  </a:lnTo>
                  <a:lnTo>
                    <a:pt x="95504" y="0"/>
                  </a:lnTo>
                  <a:lnTo>
                    <a:pt x="58343" y="7518"/>
                  </a:lnTo>
                  <a:lnTo>
                    <a:pt x="27978" y="27990"/>
                  </a:lnTo>
                  <a:lnTo>
                    <a:pt x="7505" y="58356"/>
                  </a:lnTo>
                  <a:lnTo>
                    <a:pt x="0" y="95504"/>
                  </a:lnTo>
                  <a:lnTo>
                    <a:pt x="0" y="477520"/>
                  </a:lnTo>
                  <a:lnTo>
                    <a:pt x="7505" y="514680"/>
                  </a:lnTo>
                  <a:lnTo>
                    <a:pt x="27978" y="545045"/>
                  </a:lnTo>
                  <a:lnTo>
                    <a:pt x="58343" y="565518"/>
                  </a:lnTo>
                  <a:lnTo>
                    <a:pt x="95504" y="573024"/>
                  </a:lnTo>
                  <a:lnTo>
                    <a:pt x="2060956" y="573024"/>
                  </a:lnTo>
                  <a:lnTo>
                    <a:pt x="2098103" y="565518"/>
                  </a:lnTo>
                  <a:lnTo>
                    <a:pt x="2128469" y="545045"/>
                  </a:lnTo>
                  <a:lnTo>
                    <a:pt x="2148941" y="514680"/>
                  </a:lnTo>
                  <a:lnTo>
                    <a:pt x="2156460" y="477520"/>
                  </a:lnTo>
                  <a:lnTo>
                    <a:pt x="2156460" y="95504"/>
                  </a:lnTo>
                  <a:close/>
                </a:path>
                <a:path w="5885815" h="573404">
                  <a:moveTo>
                    <a:pt x="5885688" y="95504"/>
                  </a:moveTo>
                  <a:lnTo>
                    <a:pt x="5878169" y="58356"/>
                  </a:lnTo>
                  <a:lnTo>
                    <a:pt x="5857697" y="27990"/>
                  </a:lnTo>
                  <a:lnTo>
                    <a:pt x="5827331" y="7518"/>
                  </a:lnTo>
                  <a:lnTo>
                    <a:pt x="5790184" y="0"/>
                  </a:lnTo>
                  <a:lnTo>
                    <a:pt x="3620516" y="0"/>
                  </a:lnTo>
                  <a:lnTo>
                    <a:pt x="3583355" y="7518"/>
                  </a:lnTo>
                  <a:lnTo>
                    <a:pt x="3552990" y="27990"/>
                  </a:lnTo>
                  <a:lnTo>
                    <a:pt x="3532517" y="58356"/>
                  </a:lnTo>
                  <a:lnTo>
                    <a:pt x="3525012" y="95504"/>
                  </a:lnTo>
                  <a:lnTo>
                    <a:pt x="3525012" y="477520"/>
                  </a:lnTo>
                  <a:lnTo>
                    <a:pt x="3532517" y="514680"/>
                  </a:lnTo>
                  <a:lnTo>
                    <a:pt x="3552990" y="545045"/>
                  </a:lnTo>
                  <a:lnTo>
                    <a:pt x="3583355" y="565518"/>
                  </a:lnTo>
                  <a:lnTo>
                    <a:pt x="3620516" y="573024"/>
                  </a:lnTo>
                  <a:lnTo>
                    <a:pt x="5790184" y="573024"/>
                  </a:lnTo>
                  <a:lnTo>
                    <a:pt x="5827331" y="565518"/>
                  </a:lnTo>
                  <a:lnTo>
                    <a:pt x="5857697" y="545045"/>
                  </a:lnTo>
                  <a:lnTo>
                    <a:pt x="5878169" y="514680"/>
                  </a:lnTo>
                  <a:lnTo>
                    <a:pt x="5885688" y="477520"/>
                  </a:lnTo>
                  <a:lnTo>
                    <a:pt x="5885688" y="95504"/>
                  </a:lnTo>
                  <a:close/>
                </a:path>
              </a:pathLst>
            </a:custGeom>
            <a:solidFill>
              <a:srgbClr val="1B5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07226" y="3190494"/>
            <a:ext cx="195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24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Metastore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020" y="4393691"/>
            <a:ext cx="1671955" cy="1033780"/>
            <a:chOff x="160020" y="4393691"/>
            <a:chExt cx="1671955" cy="10337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4393691"/>
              <a:ext cx="922019" cy="5791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811" y="4425124"/>
              <a:ext cx="669036" cy="5476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04" y="5015483"/>
              <a:ext cx="1333500" cy="41148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068123" y="4384166"/>
            <a:ext cx="2974340" cy="1279525"/>
            <a:chOff x="6068123" y="4384166"/>
            <a:chExt cx="2974340" cy="12795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7711" y="4428221"/>
              <a:ext cx="2955036" cy="122581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72885" y="4388929"/>
              <a:ext cx="2964815" cy="1270000"/>
            </a:xfrm>
            <a:custGeom>
              <a:avLst/>
              <a:gdLst/>
              <a:ahLst/>
              <a:cxnLst/>
              <a:rect l="l" t="t" r="r" b="b"/>
              <a:pathLst>
                <a:path w="2964815" h="1270000">
                  <a:moveTo>
                    <a:pt x="0" y="1269872"/>
                  </a:moveTo>
                  <a:lnTo>
                    <a:pt x="2964561" y="1269872"/>
                  </a:lnTo>
                  <a:lnTo>
                    <a:pt x="2964561" y="0"/>
                  </a:lnTo>
                  <a:lnTo>
                    <a:pt x="0" y="0"/>
                  </a:lnTo>
                  <a:lnTo>
                    <a:pt x="0" y="1269872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47672" y="4383023"/>
            <a:ext cx="3976370" cy="2170430"/>
          </a:xfrm>
          <a:prstGeom prst="rect">
            <a:avLst/>
          </a:prstGeom>
          <a:ln w="9525">
            <a:solidFill>
              <a:srgbClr val="1B2F3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53975" marR="288290" indent="-54610" algn="ctr">
              <a:lnSpc>
                <a:spcPct val="100000"/>
              </a:lnSpc>
              <a:spcBef>
                <a:spcPts val="290"/>
              </a:spcBef>
              <a:buSzPct val="91666"/>
              <a:buChar char="•"/>
              <a:tabLst>
                <a:tab pos="54610" algn="l"/>
              </a:tabLst>
            </a:pPr>
            <a:r>
              <a:rPr sz="1200" spc="-10" dirty="0">
                <a:solidFill>
                  <a:srgbClr val="006FC0"/>
                </a:solidFill>
                <a:latin typeface="Arial"/>
                <a:cs typeface="Arial"/>
              </a:rPr>
              <a:t>/FileStore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Imported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files,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plots,</a:t>
            </a:r>
            <a:endParaRPr sz="1400">
              <a:latin typeface="Calibri"/>
              <a:cs typeface="Calibri"/>
            </a:endParaRPr>
          </a:p>
          <a:p>
            <a:pPr marR="277495" algn="ctr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uploaded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libraries</a:t>
            </a:r>
            <a:endParaRPr sz="1400">
              <a:latin typeface="Calibri"/>
              <a:cs typeface="Calibri"/>
            </a:endParaRPr>
          </a:p>
          <a:p>
            <a:pPr marL="145415" indent="-54610">
              <a:lnSpc>
                <a:spcPct val="100000"/>
              </a:lnSpc>
              <a:spcBef>
                <a:spcPts val="600"/>
              </a:spcBef>
              <a:buSzPct val="91666"/>
              <a:buChar char="•"/>
              <a:tabLst>
                <a:tab pos="146050" algn="l"/>
              </a:tabLst>
            </a:pPr>
            <a:r>
              <a:rPr sz="1200" spc="-10" dirty="0">
                <a:solidFill>
                  <a:srgbClr val="006FC0"/>
                </a:solidFill>
                <a:latin typeface="Arial"/>
                <a:cs typeface="Arial"/>
              </a:rPr>
              <a:t>/databricks-datasets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sz="1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public</a:t>
            </a:r>
            <a:r>
              <a:rPr sz="14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datasets</a:t>
            </a:r>
            <a:endParaRPr sz="1400">
              <a:latin typeface="Calibri"/>
              <a:cs typeface="Calibri"/>
            </a:endParaRPr>
          </a:p>
          <a:p>
            <a:pPr marL="145415" indent="-54610">
              <a:lnSpc>
                <a:spcPct val="100000"/>
              </a:lnSpc>
              <a:spcBef>
                <a:spcPts val="600"/>
              </a:spcBef>
              <a:buSzPct val="91666"/>
              <a:buChar char="•"/>
              <a:tabLst>
                <a:tab pos="146050" algn="l"/>
              </a:tabLst>
            </a:pPr>
            <a:r>
              <a:rPr sz="1200" spc="-10" dirty="0">
                <a:solidFill>
                  <a:srgbClr val="006FC0"/>
                </a:solidFill>
                <a:latin typeface="Arial"/>
                <a:cs typeface="Arial"/>
              </a:rPr>
              <a:t>/databricks-results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downloading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full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endParaRPr sz="1400">
              <a:latin typeface="Calibri"/>
              <a:cs typeface="Calibri"/>
            </a:endParaRPr>
          </a:p>
          <a:p>
            <a:pPr marL="145415" indent="-54610">
              <a:lnSpc>
                <a:spcPct val="100000"/>
              </a:lnSpc>
              <a:spcBef>
                <a:spcPts val="600"/>
              </a:spcBef>
              <a:buSzPct val="91666"/>
              <a:buChar char="•"/>
              <a:tabLst>
                <a:tab pos="146050" algn="l"/>
              </a:tabLst>
            </a:pPr>
            <a:r>
              <a:rPr sz="1200" dirty="0">
                <a:solidFill>
                  <a:srgbClr val="006FC0"/>
                </a:solidFill>
                <a:latin typeface="Arial"/>
                <a:cs typeface="Arial"/>
              </a:rPr>
              <a:t>/databricks/init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init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scripts</a:t>
            </a:r>
            <a:endParaRPr sz="1400">
              <a:latin typeface="Calibri"/>
              <a:cs typeface="Calibri"/>
            </a:endParaRPr>
          </a:p>
          <a:p>
            <a:pPr marL="146050" marR="248285" indent="-54610">
              <a:lnSpc>
                <a:spcPct val="100000"/>
              </a:lnSpc>
              <a:spcBef>
                <a:spcPts val="600"/>
              </a:spcBef>
              <a:buSzPct val="91666"/>
              <a:buChar char="•"/>
              <a:tabLst>
                <a:tab pos="1006475" algn="l"/>
              </a:tabLst>
            </a:pPr>
            <a:r>
              <a:rPr sz="1200" spc="-10" dirty="0">
                <a:solidFill>
                  <a:srgbClr val="042146"/>
                </a:solidFill>
                <a:latin typeface="Arial"/>
                <a:cs typeface="Arial"/>
              </a:rPr>
              <a:t>/</a:t>
            </a:r>
            <a:r>
              <a:rPr sz="1200" spc="-10" dirty="0">
                <a:solidFill>
                  <a:srgbClr val="006FC0"/>
                </a:solidFill>
                <a:latin typeface="Arial"/>
                <a:cs typeface="Arial"/>
              </a:rPr>
              <a:t>user/hive/warehouse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non- 	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Hive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6839" y="3273552"/>
            <a:ext cx="1336675" cy="228600"/>
          </a:xfrm>
          <a:custGeom>
            <a:avLst/>
            <a:gdLst/>
            <a:ahLst/>
            <a:cxnLst/>
            <a:rect l="l" t="t" r="r" b="b"/>
            <a:pathLst>
              <a:path w="133667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33667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336675" h="228600">
                <a:moveTo>
                  <a:pt x="1336674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336674" y="152400"/>
                </a:lnTo>
                <a:lnTo>
                  <a:pt x="133667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20417" y="3059048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Narrow"/>
                <a:cs typeface="Arial Narrow"/>
              </a:rPr>
              <a:t>mounts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2623" y="3273552"/>
            <a:ext cx="1256030" cy="228600"/>
          </a:xfrm>
          <a:custGeom>
            <a:avLst/>
            <a:gdLst/>
            <a:ahLst/>
            <a:cxnLst/>
            <a:rect l="l" t="t" r="r" b="b"/>
            <a:pathLst>
              <a:path w="1256029" h="228600">
                <a:moveTo>
                  <a:pt x="1027049" y="0"/>
                </a:moveTo>
                <a:lnTo>
                  <a:pt x="1027049" y="228600"/>
                </a:lnTo>
                <a:lnTo>
                  <a:pt x="1179449" y="152400"/>
                </a:lnTo>
                <a:lnTo>
                  <a:pt x="1065149" y="152400"/>
                </a:lnTo>
                <a:lnTo>
                  <a:pt x="1065149" y="76200"/>
                </a:lnTo>
                <a:lnTo>
                  <a:pt x="1179449" y="76200"/>
                </a:lnTo>
                <a:lnTo>
                  <a:pt x="1027049" y="0"/>
                </a:lnTo>
                <a:close/>
              </a:path>
              <a:path w="1256029" h="228600">
                <a:moveTo>
                  <a:pt x="102704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027049" y="152400"/>
                </a:lnTo>
                <a:lnTo>
                  <a:pt x="1027049" y="76200"/>
                </a:lnTo>
                <a:close/>
              </a:path>
              <a:path w="1256029" h="228600">
                <a:moveTo>
                  <a:pt x="1179449" y="76200"/>
                </a:moveTo>
                <a:lnTo>
                  <a:pt x="1065149" y="76200"/>
                </a:lnTo>
                <a:lnTo>
                  <a:pt x="1065149" y="152400"/>
                </a:lnTo>
                <a:lnTo>
                  <a:pt x="1179449" y="152400"/>
                </a:lnTo>
                <a:lnTo>
                  <a:pt x="1255649" y="114300"/>
                </a:lnTo>
                <a:lnTo>
                  <a:pt x="117944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72308" y="3002872"/>
            <a:ext cx="2773680" cy="126873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DBFS</a:t>
            </a:r>
            <a:endParaRPr sz="2400">
              <a:latin typeface="Tahoma"/>
              <a:cs typeface="Tahoma"/>
            </a:endParaRPr>
          </a:p>
          <a:p>
            <a:pPr marL="12065" marR="5080" indent="-2540" algn="ctr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latin typeface="Arial Narrow"/>
                <a:cs typeface="Arial Narrow"/>
              </a:rPr>
              <a:t>In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our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environment,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we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will </a:t>
            </a:r>
            <a:r>
              <a:rPr sz="1800" b="1" dirty="0">
                <a:latin typeface="Arial Narrow"/>
                <a:cs typeface="Arial Narrow"/>
              </a:rPr>
              <a:t>store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our Data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in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DBFS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system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331" y="1123314"/>
            <a:ext cx="834898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DBFS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(Databricks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 typically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Cloud-</a:t>
            </a:r>
            <a:r>
              <a:rPr sz="1800" dirty="0">
                <a:latin typeface="Arial"/>
                <a:cs typeface="Arial"/>
              </a:rPr>
              <a:t>based object </a:t>
            </a:r>
            <a:r>
              <a:rPr sz="1800" spc="-10" dirty="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812165" indent="-284480">
              <a:lnSpc>
                <a:spcPct val="100000"/>
              </a:lnSpc>
              <a:spcBef>
                <a:spcPts val="960"/>
              </a:spcBef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mounts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Cloud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812165" indent="-28448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hooks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Metastore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219327"/>
            <a:ext cx="84435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Databricks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(DBFS)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mounted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Databricks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workspace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available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Databricks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DBFS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abstraction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benefits: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69900" marR="582930" indent="129539">
              <a:lnSpc>
                <a:spcPct val="100000"/>
              </a:lnSpc>
              <a:spcBef>
                <a:spcPts val="5"/>
              </a:spcBef>
              <a:buChar char="•"/>
              <a:tabLst>
                <a:tab pos="599440" algn="l"/>
              </a:tabLst>
            </a:pPr>
            <a:r>
              <a:rPr sz="1800" dirty="0">
                <a:latin typeface="Arial"/>
                <a:cs typeface="Arial"/>
              </a:rPr>
              <a:t>Allows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mount storage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 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seamlessly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access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 requiring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credentials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469900" marR="253365" indent="129539">
              <a:lnSpc>
                <a:spcPct val="100000"/>
              </a:lnSpc>
              <a:buChar char="•"/>
              <a:tabLst>
                <a:tab pos="599440" algn="l"/>
              </a:tabLst>
            </a:pPr>
            <a:r>
              <a:rPr sz="1800" dirty="0">
                <a:latin typeface="Arial"/>
                <a:cs typeface="Arial"/>
              </a:rPr>
              <a:t>Allows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semantics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URLs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612775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dirty="0">
                <a:latin typeface="Arial"/>
                <a:cs typeface="Arial"/>
              </a:rPr>
              <a:t>Persists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storage, 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won’t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5334000"/>
            <a:ext cx="8382000" cy="4013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latin typeface="Arial Narrow"/>
                <a:cs typeface="Arial Narrow"/>
              </a:rPr>
              <a:t>https://docs.databricks.com/data/databricks-file-system.html#special-dbfs-root-location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3333CC"/>
                </a:solidFill>
              </a:rPr>
              <a:t>Data</a:t>
            </a:r>
            <a:r>
              <a:rPr sz="2700" spc="-40" dirty="0">
                <a:solidFill>
                  <a:srgbClr val="3333CC"/>
                </a:solidFill>
              </a:rPr>
              <a:t> </a:t>
            </a:r>
            <a:r>
              <a:rPr sz="2700" dirty="0"/>
              <a:t>Files</a:t>
            </a:r>
            <a:r>
              <a:rPr sz="2700" spc="-30" dirty="0"/>
              <a:t> </a:t>
            </a:r>
            <a:r>
              <a:rPr sz="2700" dirty="0"/>
              <a:t>Sourced</a:t>
            </a:r>
            <a:r>
              <a:rPr sz="2700" spc="-25" dirty="0"/>
              <a:t> </a:t>
            </a:r>
            <a:r>
              <a:rPr sz="2700" dirty="0"/>
              <a:t>from</a:t>
            </a:r>
            <a:r>
              <a:rPr sz="2700" spc="-30" dirty="0"/>
              <a:t> </a:t>
            </a:r>
            <a:r>
              <a:rPr sz="2700" dirty="0"/>
              <a:t>Databricks</a:t>
            </a:r>
            <a:r>
              <a:rPr sz="2700" spc="-10" dirty="0"/>
              <a:t> </a:t>
            </a:r>
            <a:r>
              <a:rPr sz="2700" spc="-20" dirty="0">
                <a:solidFill>
                  <a:srgbClr val="21218A"/>
                </a:solidFill>
              </a:rPr>
              <a:t>dbfs</a:t>
            </a:r>
            <a:endParaRPr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311402"/>
            <a:ext cx="581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 most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1768602"/>
            <a:ext cx="11671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latin typeface="Arial"/>
                <a:cs typeface="Arial"/>
              </a:rPr>
              <a:t>CSV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latin typeface="Arial"/>
                <a:cs typeface="Arial"/>
              </a:rPr>
              <a:t>TSV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0" dirty="0">
                <a:latin typeface="Arial"/>
                <a:cs typeface="Arial"/>
              </a:rPr>
              <a:t>JSON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0" dirty="0">
                <a:latin typeface="Arial"/>
                <a:cs typeface="Arial"/>
              </a:rPr>
              <a:t>AVRO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0" dirty="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Parquet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Delta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Sources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File</a:t>
            </a:r>
            <a:r>
              <a:rPr spc="-4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6" name="object 6"/>
          <p:cNvSpPr/>
          <p:nvPr/>
        </p:nvSpPr>
        <p:spPr>
          <a:xfrm>
            <a:off x="3147060" y="3429000"/>
            <a:ext cx="1202690" cy="314325"/>
          </a:xfrm>
          <a:custGeom>
            <a:avLst/>
            <a:gdLst/>
            <a:ahLst/>
            <a:cxnLst/>
            <a:rect l="l" t="t" r="r" b="b"/>
            <a:pathLst>
              <a:path w="1202689" h="314325">
                <a:moveTo>
                  <a:pt x="1150112" y="0"/>
                </a:moveTo>
                <a:lnTo>
                  <a:pt x="52323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3" y="313944"/>
                </a:lnTo>
                <a:lnTo>
                  <a:pt x="1150112" y="313944"/>
                </a:lnTo>
                <a:lnTo>
                  <a:pt x="1170503" y="309840"/>
                </a:lnTo>
                <a:lnTo>
                  <a:pt x="1187132" y="298640"/>
                </a:lnTo>
                <a:lnTo>
                  <a:pt x="1198332" y="282011"/>
                </a:lnTo>
                <a:lnTo>
                  <a:pt x="1202436" y="261619"/>
                </a:lnTo>
                <a:lnTo>
                  <a:pt x="1202436" y="52324"/>
                </a:lnTo>
                <a:lnTo>
                  <a:pt x="1198332" y="31932"/>
                </a:lnTo>
                <a:lnTo>
                  <a:pt x="1187132" y="15303"/>
                </a:lnTo>
                <a:lnTo>
                  <a:pt x="1170503" y="4103"/>
                </a:lnTo>
                <a:lnTo>
                  <a:pt x="1150112" y="0"/>
                </a:lnTo>
                <a:close/>
              </a:path>
            </a:pathLst>
          </a:custGeom>
          <a:solidFill>
            <a:srgbClr val="6086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9009" y="3467480"/>
            <a:ext cx="4800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3023" y="3429000"/>
            <a:ext cx="925194" cy="314325"/>
          </a:xfrm>
          <a:custGeom>
            <a:avLst/>
            <a:gdLst/>
            <a:ahLst/>
            <a:cxnLst/>
            <a:rect l="l" t="t" r="r" b="b"/>
            <a:pathLst>
              <a:path w="925195" h="314325">
                <a:moveTo>
                  <a:pt x="872743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4"/>
                </a:lnTo>
                <a:lnTo>
                  <a:pt x="872743" y="313944"/>
                </a:lnTo>
                <a:lnTo>
                  <a:pt x="893135" y="309840"/>
                </a:lnTo>
                <a:lnTo>
                  <a:pt x="909764" y="298640"/>
                </a:lnTo>
                <a:lnTo>
                  <a:pt x="920964" y="282011"/>
                </a:lnTo>
                <a:lnTo>
                  <a:pt x="925067" y="261619"/>
                </a:lnTo>
                <a:lnTo>
                  <a:pt x="925067" y="52324"/>
                </a:lnTo>
                <a:lnTo>
                  <a:pt x="920964" y="31932"/>
                </a:lnTo>
                <a:lnTo>
                  <a:pt x="909764" y="15303"/>
                </a:lnTo>
                <a:lnTo>
                  <a:pt x="893135" y="4103"/>
                </a:lnTo>
                <a:lnTo>
                  <a:pt x="872743" y="0"/>
                </a:lnTo>
                <a:close/>
              </a:path>
            </a:pathLst>
          </a:custGeom>
          <a:solidFill>
            <a:srgbClr val="F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5654" y="3467480"/>
            <a:ext cx="4800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Score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1620" y="3429000"/>
            <a:ext cx="567055" cy="314325"/>
          </a:xfrm>
          <a:custGeom>
            <a:avLst/>
            <a:gdLst/>
            <a:ahLst/>
            <a:cxnLst/>
            <a:rect l="l" t="t" r="r" b="b"/>
            <a:pathLst>
              <a:path w="567054" h="314325">
                <a:moveTo>
                  <a:pt x="514603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4"/>
                </a:lnTo>
                <a:lnTo>
                  <a:pt x="514603" y="313944"/>
                </a:lnTo>
                <a:lnTo>
                  <a:pt x="534995" y="309840"/>
                </a:lnTo>
                <a:lnTo>
                  <a:pt x="551624" y="298640"/>
                </a:lnTo>
                <a:lnTo>
                  <a:pt x="562824" y="282011"/>
                </a:lnTo>
                <a:lnTo>
                  <a:pt x="566927" y="261619"/>
                </a:lnTo>
                <a:lnTo>
                  <a:pt x="566927" y="52324"/>
                </a:lnTo>
                <a:lnTo>
                  <a:pt x="562824" y="31932"/>
                </a:lnTo>
                <a:lnTo>
                  <a:pt x="551624" y="15303"/>
                </a:lnTo>
                <a:lnTo>
                  <a:pt x="534995" y="4103"/>
                </a:lnTo>
                <a:lnTo>
                  <a:pt x="514603" y="0"/>
                </a:lnTo>
                <a:close/>
              </a:path>
            </a:pathLst>
          </a:custGeom>
          <a:solidFill>
            <a:srgbClr val="00B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34405" y="3467480"/>
            <a:ext cx="180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7060" y="3791711"/>
            <a:ext cx="2761615" cy="180340"/>
            <a:chOff x="3147060" y="3791711"/>
            <a:chExt cx="2761615" cy="180340"/>
          </a:xfrm>
        </p:grpSpPr>
        <p:sp>
          <p:nvSpPr>
            <p:cNvPr id="13" name="object 13"/>
            <p:cNvSpPr/>
            <p:nvPr/>
          </p:nvSpPr>
          <p:spPr>
            <a:xfrm>
              <a:off x="3147060" y="3791711"/>
              <a:ext cx="1202690" cy="180340"/>
            </a:xfrm>
            <a:custGeom>
              <a:avLst/>
              <a:gdLst/>
              <a:ahLst/>
              <a:cxnLst/>
              <a:rect l="l" t="t" r="r" b="b"/>
              <a:pathLst>
                <a:path w="1202689" h="180339">
                  <a:moveTo>
                    <a:pt x="1172464" y="0"/>
                  </a:moveTo>
                  <a:lnTo>
                    <a:pt x="29971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1" y="179831"/>
                  </a:lnTo>
                  <a:lnTo>
                    <a:pt x="1172464" y="179831"/>
                  </a:lnTo>
                  <a:lnTo>
                    <a:pt x="1184112" y="177470"/>
                  </a:lnTo>
                  <a:lnTo>
                    <a:pt x="1193641" y="171037"/>
                  </a:lnTo>
                  <a:lnTo>
                    <a:pt x="1200074" y="161508"/>
                  </a:lnTo>
                  <a:lnTo>
                    <a:pt x="1202436" y="149860"/>
                  </a:lnTo>
                  <a:lnTo>
                    <a:pt x="1202436" y="29971"/>
                  </a:lnTo>
                  <a:lnTo>
                    <a:pt x="1200074" y="18323"/>
                  </a:lnTo>
                  <a:lnTo>
                    <a:pt x="1193641" y="8794"/>
                  </a:lnTo>
                  <a:lnTo>
                    <a:pt x="1184112" y="2361"/>
                  </a:lnTo>
                  <a:lnTo>
                    <a:pt x="1172464" y="0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3024" y="3791711"/>
              <a:ext cx="925194" cy="180340"/>
            </a:xfrm>
            <a:custGeom>
              <a:avLst/>
              <a:gdLst/>
              <a:ahLst/>
              <a:cxnLst/>
              <a:rect l="l" t="t" r="r" b="b"/>
              <a:pathLst>
                <a:path w="925195" h="180339">
                  <a:moveTo>
                    <a:pt x="895096" y="0"/>
                  </a:moveTo>
                  <a:lnTo>
                    <a:pt x="29972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2" y="179831"/>
                  </a:lnTo>
                  <a:lnTo>
                    <a:pt x="895096" y="179831"/>
                  </a:lnTo>
                  <a:lnTo>
                    <a:pt x="906744" y="177470"/>
                  </a:lnTo>
                  <a:lnTo>
                    <a:pt x="916273" y="171037"/>
                  </a:lnTo>
                  <a:lnTo>
                    <a:pt x="922706" y="161508"/>
                  </a:lnTo>
                  <a:lnTo>
                    <a:pt x="925067" y="149860"/>
                  </a:lnTo>
                  <a:lnTo>
                    <a:pt x="925067" y="29971"/>
                  </a:lnTo>
                  <a:lnTo>
                    <a:pt x="922706" y="18323"/>
                  </a:lnTo>
                  <a:lnTo>
                    <a:pt x="916273" y="8794"/>
                  </a:lnTo>
                  <a:lnTo>
                    <a:pt x="906744" y="2361"/>
                  </a:lnTo>
                  <a:lnTo>
                    <a:pt x="895096" y="0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620" y="3791711"/>
              <a:ext cx="567055" cy="180340"/>
            </a:xfrm>
            <a:custGeom>
              <a:avLst/>
              <a:gdLst/>
              <a:ahLst/>
              <a:cxnLst/>
              <a:rect l="l" t="t" r="r" b="b"/>
              <a:pathLst>
                <a:path w="567054" h="180339">
                  <a:moveTo>
                    <a:pt x="536955" y="0"/>
                  </a:moveTo>
                  <a:lnTo>
                    <a:pt x="29971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1" y="179831"/>
                  </a:lnTo>
                  <a:lnTo>
                    <a:pt x="536955" y="179831"/>
                  </a:lnTo>
                  <a:lnTo>
                    <a:pt x="548604" y="177470"/>
                  </a:lnTo>
                  <a:lnTo>
                    <a:pt x="558133" y="171037"/>
                  </a:lnTo>
                  <a:lnTo>
                    <a:pt x="564566" y="161508"/>
                  </a:lnTo>
                  <a:lnTo>
                    <a:pt x="566927" y="149860"/>
                  </a:lnTo>
                  <a:lnTo>
                    <a:pt x="566927" y="29971"/>
                  </a:lnTo>
                  <a:lnTo>
                    <a:pt x="564566" y="18323"/>
                  </a:lnTo>
                  <a:lnTo>
                    <a:pt x="558133" y="8794"/>
                  </a:lnTo>
                  <a:lnTo>
                    <a:pt x="548604" y="2361"/>
                  </a:lnTo>
                  <a:lnTo>
                    <a:pt x="536955" y="0"/>
                  </a:lnTo>
                  <a:close/>
                </a:path>
              </a:pathLst>
            </a:custGeom>
            <a:solidFill>
              <a:srgbClr val="00B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47060" y="4020311"/>
            <a:ext cx="2761615" cy="180340"/>
            <a:chOff x="3147060" y="4020311"/>
            <a:chExt cx="2761615" cy="180340"/>
          </a:xfrm>
        </p:grpSpPr>
        <p:sp>
          <p:nvSpPr>
            <p:cNvPr id="17" name="object 17"/>
            <p:cNvSpPr/>
            <p:nvPr/>
          </p:nvSpPr>
          <p:spPr>
            <a:xfrm>
              <a:off x="3147060" y="4020311"/>
              <a:ext cx="1202690" cy="180340"/>
            </a:xfrm>
            <a:custGeom>
              <a:avLst/>
              <a:gdLst/>
              <a:ahLst/>
              <a:cxnLst/>
              <a:rect l="l" t="t" r="r" b="b"/>
              <a:pathLst>
                <a:path w="1202689" h="180339">
                  <a:moveTo>
                    <a:pt x="1172464" y="0"/>
                  </a:moveTo>
                  <a:lnTo>
                    <a:pt x="29971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1" y="179831"/>
                  </a:lnTo>
                  <a:lnTo>
                    <a:pt x="1172464" y="179831"/>
                  </a:lnTo>
                  <a:lnTo>
                    <a:pt x="1184112" y="177470"/>
                  </a:lnTo>
                  <a:lnTo>
                    <a:pt x="1193641" y="171037"/>
                  </a:lnTo>
                  <a:lnTo>
                    <a:pt x="1200074" y="161508"/>
                  </a:lnTo>
                  <a:lnTo>
                    <a:pt x="1202436" y="149860"/>
                  </a:lnTo>
                  <a:lnTo>
                    <a:pt x="1202436" y="29971"/>
                  </a:lnTo>
                  <a:lnTo>
                    <a:pt x="1200074" y="18323"/>
                  </a:lnTo>
                  <a:lnTo>
                    <a:pt x="1193641" y="8794"/>
                  </a:lnTo>
                  <a:lnTo>
                    <a:pt x="1184112" y="2361"/>
                  </a:lnTo>
                  <a:lnTo>
                    <a:pt x="1172464" y="0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3024" y="4020311"/>
              <a:ext cx="925194" cy="180340"/>
            </a:xfrm>
            <a:custGeom>
              <a:avLst/>
              <a:gdLst/>
              <a:ahLst/>
              <a:cxnLst/>
              <a:rect l="l" t="t" r="r" b="b"/>
              <a:pathLst>
                <a:path w="925195" h="180339">
                  <a:moveTo>
                    <a:pt x="895096" y="0"/>
                  </a:moveTo>
                  <a:lnTo>
                    <a:pt x="29972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2" y="179831"/>
                  </a:lnTo>
                  <a:lnTo>
                    <a:pt x="895096" y="179831"/>
                  </a:lnTo>
                  <a:lnTo>
                    <a:pt x="906744" y="177470"/>
                  </a:lnTo>
                  <a:lnTo>
                    <a:pt x="916273" y="171037"/>
                  </a:lnTo>
                  <a:lnTo>
                    <a:pt x="922706" y="161508"/>
                  </a:lnTo>
                  <a:lnTo>
                    <a:pt x="925067" y="149860"/>
                  </a:lnTo>
                  <a:lnTo>
                    <a:pt x="925067" y="29971"/>
                  </a:lnTo>
                  <a:lnTo>
                    <a:pt x="922706" y="18323"/>
                  </a:lnTo>
                  <a:lnTo>
                    <a:pt x="916273" y="8794"/>
                  </a:lnTo>
                  <a:lnTo>
                    <a:pt x="906744" y="2361"/>
                  </a:lnTo>
                  <a:lnTo>
                    <a:pt x="895096" y="0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1620" y="4020311"/>
              <a:ext cx="567055" cy="180340"/>
            </a:xfrm>
            <a:custGeom>
              <a:avLst/>
              <a:gdLst/>
              <a:ahLst/>
              <a:cxnLst/>
              <a:rect l="l" t="t" r="r" b="b"/>
              <a:pathLst>
                <a:path w="567054" h="180339">
                  <a:moveTo>
                    <a:pt x="536955" y="0"/>
                  </a:moveTo>
                  <a:lnTo>
                    <a:pt x="29971" y="0"/>
                  </a:lnTo>
                  <a:lnTo>
                    <a:pt x="18323" y="2361"/>
                  </a:lnTo>
                  <a:lnTo>
                    <a:pt x="8794" y="8794"/>
                  </a:lnTo>
                  <a:lnTo>
                    <a:pt x="2361" y="18323"/>
                  </a:lnTo>
                  <a:lnTo>
                    <a:pt x="0" y="29971"/>
                  </a:lnTo>
                  <a:lnTo>
                    <a:pt x="0" y="149860"/>
                  </a:lnTo>
                  <a:lnTo>
                    <a:pt x="2361" y="161508"/>
                  </a:lnTo>
                  <a:lnTo>
                    <a:pt x="8794" y="171037"/>
                  </a:lnTo>
                  <a:lnTo>
                    <a:pt x="18323" y="177470"/>
                  </a:lnTo>
                  <a:lnTo>
                    <a:pt x="29971" y="179831"/>
                  </a:lnTo>
                  <a:lnTo>
                    <a:pt x="536955" y="179831"/>
                  </a:lnTo>
                  <a:lnTo>
                    <a:pt x="548604" y="177470"/>
                  </a:lnTo>
                  <a:lnTo>
                    <a:pt x="558133" y="171037"/>
                  </a:lnTo>
                  <a:lnTo>
                    <a:pt x="564566" y="161508"/>
                  </a:lnTo>
                  <a:lnTo>
                    <a:pt x="566927" y="149860"/>
                  </a:lnTo>
                  <a:lnTo>
                    <a:pt x="566927" y="29971"/>
                  </a:lnTo>
                  <a:lnTo>
                    <a:pt x="564566" y="18323"/>
                  </a:lnTo>
                  <a:lnTo>
                    <a:pt x="558133" y="8794"/>
                  </a:lnTo>
                  <a:lnTo>
                    <a:pt x="548604" y="2361"/>
                  </a:lnTo>
                  <a:lnTo>
                    <a:pt x="536955" y="0"/>
                  </a:lnTo>
                  <a:close/>
                </a:path>
              </a:pathLst>
            </a:custGeom>
            <a:solidFill>
              <a:srgbClr val="00B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147060" y="4498847"/>
            <a:ext cx="2761615" cy="181610"/>
            <a:chOff x="3147060" y="4498847"/>
            <a:chExt cx="2761615" cy="181610"/>
          </a:xfrm>
        </p:grpSpPr>
        <p:sp>
          <p:nvSpPr>
            <p:cNvPr id="21" name="object 21"/>
            <p:cNvSpPr/>
            <p:nvPr/>
          </p:nvSpPr>
          <p:spPr>
            <a:xfrm>
              <a:off x="3147060" y="4498847"/>
              <a:ext cx="1202690" cy="181610"/>
            </a:xfrm>
            <a:custGeom>
              <a:avLst/>
              <a:gdLst/>
              <a:ahLst/>
              <a:cxnLst/>
              <a:rect l="l" t="t" r="r" b="b"/>
              <a:pathLst>
                <a:path w="1202689" h="181610">
                  <a:moveTo>
                    <a:pt x="1172210" y="0"/>
                  </a:moveTo>
                  <a:lnTo>
                    <a:pt x="30225" y="0"/>
                  </a:lnTo>
                  <a:lnTo>
                    <a:pt x="18484" y="2383"/>
                  </a:lnTo>
                  <a:lnTo>
                    <a:pt x="8874" y="8874"/>
                  </a:lnTo>
                  <a:lnTo>
                    <a:pt x="2383" y="18484"/>
                  </a:lnTo>
                  <a:lnTo>
                    <a:pt x="0" y="30225"/>
                  </a:lnTo>
                  <a:lnTo>
                    <a:pt x="0" y="151129"/>
                  </a:lnTo>
                  <a:lnTo>
                    <a:pt x="2383" y="162871"/>
                  </a:lnTo>
                  <a:lnTo>
                    <a:pt x="8874" y="172481"/>
                  </a:lnTo>
                  <a:lnTo>
                    <a:pt x="18484" y="178972"/>
                  </a:lnTo>
                  <a:lnTo>
                    <a:pt x="30225" y="181356"/>
                  </a:lnTo>
                  <a:lnTo>
                    <a:pt x="1172210" y="181356"/>
                  </a:lnTo>
                  <a:lnTo>
                    <a:pt x="1183951" y="178972"/>
                  </a:lnTo>
                  <a:lnTo>
                    <a:pt x="1193561" y="172481"/>
                  </a:lnTo>
                  <a:lnTo>
                    <a:pt x="1200052" y="162871"/>
                  </a:lnTo>
                  <a:lnTo>
                    <a:pt x="1202436" y="151129"/>
                  </a:lnTo>
                  <a:lnTo>
                    <a:pt x="1202436" y="30225"/>
                  </a:lnTo>
                  <a:lnTo>
                    <a:pt x="1200052" y="18484"/>
                  </a:lnTo>
                  <a:lnTo>
                    <a:pt x="1193561" y="8874"/>
                  </a:lnTo>
                  <a:lnTo>
                    <a:pt x="1183951" y="2383"/>
                  </a:lnTo>
                  <a:lnTo>
                    <a:pt x="1172210" y="0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83024" y="4498847"/>
              <a:ext cx="925194" cy="181610"/>
            </a:xfrm>
            <a:custGeom>
              <a:avLst/>
              <a:gdLst/>
              <a:ahLst/>
              <a:cxnLst/>
              <a:rect l="l" t="t" r="r" b="b"/>
              <a:pathLst>
                <a:path w="925195" h="181610">
                  <a:moveTo>
                    <a:pt x="894841" y="0"/>
                  </a:moveTo>
                  <a:lnTo>
                    <a:pt x="30225" y="0"/>
                  </a:lnTo>
                  <a:lnTo>
                    <a:pt x="18484" y="2383"/>
                  </a:lnTo>
                  <a:lnTo>
                    <a:pt x="8874" y="8874"/>
                  </a:lnTo>
                  <a:lnTo>
                    <a:pt x="2383" y="18484"/>
                  </a:lnTo>
                  <a:lnTo>
                    <a:pt x="0" y="30225"/>
                  </a:lnTo>
                  <a:lnTo>
                    <a:pt x="0" y="151129"/>
                  </a:lnTo>
                  <a:lnTo>
                    <a:pt x="2383" y="162871"/>
                  </a:lnTo>
                  <a:lnTo>
                    <a:pt x="8874" y="172481"/>
                  </a:lnTo>
                  <a:lnTo>
                    <a:pt x="18484" y="178972"/>
                  </a:lnTo>
                  <a:lnTo>
                    <a:pt x="30225" y="181356"/>
                  </a:lnTo>
                  <a:lnTo>
                    <a:pt x="894841" y="181356"/>
                  </a:lnTo>
                  <a:lnTo>
                    <a:pt x="906583" y="178972"/>
                  </a:lnTo>
                  <a:lnTo>
                    <a:pt x="916193" y="172481"/>
                  </a:lnTo>
                  <a:lnTo>
                    <a:pt x="922684" y="162871"/>
                  </a:lnTo>
                  <a:lnTo>
                    <a:pt x="925067" y="151129"/>
                  </a:lnTo>
                  <a:lnTo>
                    <a:pt x="925067" y="30225"/>
                  </a:lnTo>
                  <a:lnTo>
                    <a:pt x="922684" y="18484"/>
                  </a:lnTo>
                  <a:lnTo>
                    <a:pt x="916193" y="8874"/>
                  </a:lnTo>
                  <a:lnTo>
                    <a:pt x="906583" y="2383"/>
                  </a:lnTo>
                  <a:lnTo>
                    <a:pt x="894841" y="0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1620" y="4498847"/>
              <a:ext cx="567055" cy="181610"/>
            </a:xfrm>
            <a:custGeom>
              <a:avLst/>
              <a:gdLst/>
              <a:ahLst/>
              <a:cxnLst/>
              <a:rect l="l" t="t" r="r" b="b"/>
              <a:pathLst>
                <a:path w="567054" h="181610">
                  <a:moveTo>
                    <a:pt x="536701" y="0"/>
                  </a:moveTo>
                  <a:lnTo>
                    <a:pt x="30225" y="0"/>
                  </a:lnTo>
                  <a:lnTo>
                    <a:pt x="18484" y="2383"/>
                  </a:lnTo>
                  <a:lnTo>
                    <a:pt x="8874" y="8874"/>
                  </a:lnTo>
                  <a:lnTo>
                    <a:pt x="2383" y="18484"/>
                  </a:lnTo>
                  <a:lnTo>
                    <a:pt x="0" y="30225"/>
                  </a:lnTo>
                  <a:lnTo>
                    <a:pt x="0" y="151129"/>
                  </a:lnTo>
                  <a:lnTo>
                    <a:pt x="2383" y="162871"/>
                  </a:lnTo>
                  <a:lnTo>
                    <a:pt x="8874" y="172481"/>
                  </a:lnTo>
                  <a:lnTo>
                    <a:pt x="18484" y="178972"/>
                  </a:lnTo>
                  <a:lnTo>
                    <a:pt x="30225" y="181356"/>
                  </a:lnTo>
                  <a:lnTo>
                    <a:pt x="536701" y="181356"/>
                  </a:lnTo>
                  <a:lnTo>
                    <a:pt x="548443" y="178972"/>
                  </a:lnTo>
                  <a:lnTo>
                    <a:pt x="558053" y="172481"/>
                  </a:lnTo>
                  <a:lnTo>
                    <a:pt x="564544" y="162871"/>
                  </a:lnTo>
                  <a:lnTo>
                    <a:pt x="566927" y="151129"/>
                  </a:lnTo>
                  <a:lnTo>
                    <a:pt x="566927" y="30225"/>
                  </a:lnTo>
                  <a:lnTo>
                    <a:pt x="564544" y="18484"/>
                  </a:lnTo>
                  <a:lnTo>
                    <a:pt x="558053" y="8874"/>
                  </a:lnTo>
                  <a:lnTo>
                    <a:pt x="548443" y="2383"/>
                  </a:lnTo>
                  <a:lnTo>
                    <a:pt x="536701" y="0"/>
                  </a:lnTo>
                  <a:close/>
                </a:path>
              </a:pathLst>
            </a:custGeom>
            <a:solidFill>
              <a:srgbClr val="00B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35279" y="5183123"/>
            <a:ext cx="5556885" cy="314325"/>
            <a:chOff x="335279" y="5183123"/>
            <a:chExt cx="5556885" cy="314325"/>
          </a:xfrm>
        </p:grpSpPr>
        <p:sp>
          <p:nvSpPr>
            <p:cNvPr id="25" name="object 25"/>
            <p:cNvSpPr/>
            <p:nvPr/>
          </p:nvSpPr>
          <p:spPr>
            <a:xfrm>
              <a:off x="335279" y="5183123"/>
              <a:ext cx="1202690" cy="314325"/>
            </a:xfrm>
            <a:custGeom>
              <a:avLst/>
              <a:gdLst/>
              <a:ahLst/>
              <a:cxnLst/>
              <a:rect l="l" t="t" r="r" b="b"/>
              <a:pathLst>
                <a:path w="1202690" h="314325">
                  <a:moveTo>
                    <a:pt x="1150112" y="0"/>
                  </a:moveTo>
                  <a:lnTo>
                    <a:pt x="52324" y="0"/>
                  </a:lnTo>
                  <a:lnTo>
                    <a:pt x="31959" y="4103"/>
                  </a:lnTo>
                  <a:lnTo>
                    <a:pt x="15327" y="15303"/>
                  </a:lnTo>
                  <a:lnTo>
                    <a:pt x="4112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12" y="282011"/>
                  </a:lnTo>
                  <a:lnTo>
                    <a:pt x="15327" y="298640"/>
                  </a:lnTo>
                  <a:lnTo>
                    <a:pt x="31959" y="309840"/>
                  </a:lnTo>
                  <a:lnTo>
                    <a:pt x="52324" y="313944"/>
                  </a:lnTo>
                  <a:lnTo>
                    <a:pt x="1150112" y="313944"/>
                  </a:lnTo>
                  <a:lnTo>
                    <a:pt x="1170503" y="309840"/>
                  </a:lnTo>
                  <a:lnTo>
                    <a:pt x="1187132" y="298640"/>
                  </a:lnTo>
                  <a:lnTo>
                    <a:pt x="1198332" y="282011"/>
                  </a:lnTo>
                  <a:lnTo>
                    <a:pt x="1202436" y="261619"/>
                  </a:lnTo>
                  <a:lnTo>
                    <a:pt x="1202436" y="52323"/>
                  </a:lnTo>
                  <a:lnTo>
                    <a:pt x="1198332" y="31932"/>
                  </a:lnTo>
                  <a:lnTo>
                    <a:pt x="1187132" y="15303"/>
                  </a:lnTo>
                  <a:lnTo>
                    <a:pt x="1170503" y="4103"/>
                  </a:lnTo>
                  <a:lnTo>
                    <a:pt x="1150112" y="0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1243" y="5183123"/>
              <a:ext cx="925194" cy="314325"/>
            </a:xfrm>
            <a:custGeom>
              <a:avLst/>
              <a:gdLst/>
              <a:ahLst/>
              <a:cxnLst/>
              <a:rect l="l" t="t" r="r" b="b"/>
              <a:pathLst>
                <a:path w="925194" h="314325">
                  <a:moveTo>
                    <a:pt x="87274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872744" y="313944"/>
                  </a:lnTo>
                  <a:lnTo>
                    <a:pt x="893135" y="309840"/>
                  </a:lnTo>
                  <a:lnTo>
                    <a:pt x="909764" y="298640"/>
                  </a:lnTo>
                  <a:lnTo>
                    <a:pt x="920964" y="282011"/>
                  </a:lnTo>
                  <a:lnTo>
                    <a:pt x="925068" y="261619"/>
                  </a:lnTo>
                  <a:lnTo>
                    <a:pt x="925068" y="52323"/>
                  </a:lnTo>
                  <a:lnTo>
                    <a:pt x="920964" y="31932"/>
                  </a:lnTo>
                  <a:lnTo>
                    <a:pt x="909764" y="15303"/>
                  </a:lnTo>
                  <a:lnTo>
                    <a:pt x="893135" y="4103"/>
                  </a:lnTo>
                  <a:lnTo>
                    <a:pt x="872744" y="0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29840" y="5183123"/>
              <a:ext cx="567055" cy="314325"/>
            </a:xfrm>
            <a:custGeom>
              <a:avLst/>
              <a:gdLst/>
              <a:ahLst/>
              <a:cxnLst/>
              <a:rect l="l" t="t" r="r" b="b"/>
              <a:pathLst>
                <a:path w="567055" h="314325">
                  <a:moveTo>
                    <a:pt x="51460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514604" y="313944"/>
                  </a:lnTo>
                  <a:lnTo>
                    <a:pt x="534995" y="309840"/>
                  </a:lnTo>
                  <a:lnTo>
                    <a:pt x="551624" y="298640"/>
                  </a:lnTo>
                  <a:lnTo>
                    <a:pt x="562824" y="282011"/>
                  </a:lnTo>
                  <a:lnTo>
                    <a:pt x="566928" y="261619"/>
                  </a:lnTo>
                  <a:lnTo>
                    <a:pt x="566928" y="52323"/>
                  </a:lnTo>
                  <a:lnTo>
                    <a:pt x="562824" y="31932"/>
                  </a:lnTo>
                  <a:lnTo>
                    <a:pt x="551624" y="15303"/>
                  </a:lnTo>
                  <a:lnTo>
                    <a:pt x="534995" y="4103"/>
                  </a:lnTo>
                  <a:lnTo>
                    <a:pt x="514604" y="0"/>
                  </a:lnTo>
                  <a:close/>
                </a:path>
              </a:pathLst>
            </a:custGeom>
            <a:solidFill>
              <a:srgbClr val="00B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0296" y="5183123"/>
              <a:ext cx="1202690" cy="314325"/>
            </a:xfrm>
            <a:custGeom>
              <a:avLst/>
              <a:gdLst/>
              <a:ahLst/>
              <a:cxnLst/>
              <a:rect l="l" t="t" r="r" b="b"/>
              <a:pathLst>
                <a:path w="1202689" h="314325">
                  <a:moveTo>
                    <a:pt x="1150112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1150112" y="313944"/>
                  </a:lnTo>
                  <a:lnTo>
                    <a:pt x="1170503" y="309840"/>
                  </a:lnTo>
                  <a:lnTo>
                    <a:pt x="1187132" y="298640"/>
                  </a:lnTo>
                  <a:lnTo>
                    <a:pt x="1198332" y="282011"/>
                  </a:lnTo>
                  <a:lnTo>
                    <a:pt x="1202436" y="261619"/>
                  </a:lnTo>
                  <a:lnTo>
                    <a:pt x="1202436" y="52323"/>
                  </a:lnTo>
                  <a:lnTo>
                    <a:pt x="1198332" y="31932"/>
                  </a:lnTo>
                  <a:lnTo>
                    <a:pt x="1187132" y="15303"/>
                  </a:lnTo>
                  <a:lnTo>
                    <a:pt x="1170503" y="4103"/>
                  </a:lnTo>
                  <a:lnTo>
                    <a:pt x="1150112" y="0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6259" y="5183123"/>
              <a:ext cx="925194" cy="314325"/>
            </a:xfrm>
            <a:custGeom>
              <a:avLst/>
              <a:gdLst/>
              <a:ahLst/>
              <a:cxnLst/>
              <a:rect l="l" t="t" r="r" b="b"/>
              <a:pathLst>
                <a:path w="925195" h="314325">
                  <a:moveTo>
                    <a:pt x="872743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872743" y="313944"/>
                  </a:lnTo>
                  <a:lnTo>
                    <a:pt x="893135" y="309840"/>
                  </a:lnTo>
                  <a:lnTo>
                    <a:pt x="909764" y="298640"/>
                  </a:lnTo>
                  <a:lnTo>
                    <a:pt x="920964" y="282011"/>
                  </a:lnTo>
                  <a:lnTo>
                    <a:pt x="925067" y="261619"/>
                  </a:lnTo>
                  <a:lnTo>
                    <a:pt x="925067" y="52323"/>
                  </a:lnTo>
                  <a:lnTo>
                    <a:pt x="920964" y="31932"/>
                  </a:lnTo>
                  <a:lnTo>
                    <a:pt x="909764" y="15303"/>
                  </a:lnTo>
                  <a:lnTo>
                    <a:pt x="893135" y="4103"/>
                  </a:lnTo>
                  <a:lnTo>
                    <a:pt x="872743" y="0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24856" y="5183123"/>
              <a:ext cx="567055" cy="314325"/>
            </a:xfrm>
            <a:custGeom>
              <a:avLst/>
              <a:gdLst/>
              <a:ahLst/>
              <a:cxnLst/>
              <a:rect l="l" t="t" r="r" b="b"/>
              <a:pathLst>
                <a:path w="567054" h="314325">
                  <a:moveTo>
                    <a:pt x="51460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3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514604" y="313944"/>
                  </a:lnTo>
                  <a:lnTo>
                    <a:pt x="534995" y="309840"/>
                  </a:lnTo>
                  <a:lnTo>
                    <a:pt x="551624" y="298640"/>
                  </a:lnTo>
                  <a:lnTo>
                    <a:pt x="562824" y="282011"/>
                  </a:lnTo>
                  <a:lnTo>
                    <a:pt x="566928" y="261619"/>
                  </a:lnTo>
                  <a:lnTo>
                    <a:pt x="566928" y="52323"/>
                  </a:lnTo>
                  <a:lnTo>
                    <a:pt x="562824" y="31932"/>
                  </a:lnTo>
                  <a:lnTo>
                    <a:pt x="551624" y="15303"/>
                  </a:lnTo>
                  <a:lnTo>
                    <a:pt x="534995" y="4103"/>
                  </a:lnTo>
                  <a:lnTo>
                    <a:pt x="514604" y="0"/>
                  </a:lnTo>
                  <a:close/>
                </a:path>
              </a:pathLst>
            </a:custGeom>
            <a:solidFill>
              <a:srgbClr val="00B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48376" y="5221985"/>
            <a:ext cx="12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5279" y="5966459"/>
            <a:ext cx="5590540" cy="314325"/>
            <a:chOff x="335279" y="5966459"/>
            <a:chExt cx="5590540" cy="314325"/>
          </a:xfrm>
        </p:grpSpPr>
        <p:sp>
          <p:nvSpPr>
            <p:cNvPr id="33" name="object 33"/>
            <p:cNvSpPr/>
            <p:nvPr/>
          </p:nvSpPr>
          <p:spPr>
            <a:xfrm>
              <a:off x="335280" y="5966459"/>
              <a:ext cx="3672840" cy="314325"/>
            </a:xfrm>
            <a:custGeom>
              <a:avLst/>
              <a:gdLst/>
              <a:ahLst/>
              <a:cxnLst/>
              <a:rect l="l" t="t" r="r" b="b"/>
              <a:pathLst>
                <a:path w="3672840" h="314325">
                  <a:moveTo>
                    <a:pt x="1202436" y="52324"/>
                  </a:moveTo>
                  <a:lnTo>
                    <a:pt x="1198321" y="31965"/>
                  </a:lnTo>
                  <a:lnTo>
                    <a:pt x="1187132" y="15328"/>
                  </a:lnTo>
                  <a:lnTo>
                    <a:pt x="1170495" y="4114"/>
                  </a:lnTo>
                  <a:lnTo>
                    <a:pt x="1150112" y="0"/>
                  </a:lnTo>
                  <a:lnTo>
                    <a:pt x="52324" y="0"/>
                  </a:lnTo>
                  <a:lnTo>
                    <a:pt x="31953" y="4114"/>
                  </a:lnTo>
                  <a:lnTo>
                    <a:pt x="15316" y="15328"/>
                  </a:lnTo>
                  <a:lnTo>
                    <a:pt x="4102" y="31965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2" y="281990"/>
                  </a:lnTo>
                  <a:lnTo>
                    <a:pt x="15316" y="298627"/>
                  </a:lnTo>
                  <a:lnTo>
                    <a:pt x="31953" y="309841"/>
                  </a:lnTo>
                  <a:lnTo>
                    <a:pt x="52324" y="313944"/>
                  </a:lnTo>
                  <a:lnTo>
                    <a:pt x="1150112" y="313944"/>
                  </a:lnTo>
                  <a:lnTo>
                    <a:pt x="1170495" y="309841"/>
                  </a:lnTo>
                  <a:lnTo>
                    <a:pt x="1187119" y="298627"/>
                  </a:lnTo>
                  <a:lnTo>
                    <a:pt x="1198321" y="281990"/>
                  </a:lnTo>
                  <a:lnTo>
                    <a:pt x="1202436" y="261620"/>
                  </a:lnTo>
                  <a:lnTo>
                    <a:pt x="1202436" y="52324"/>
                  </a:lnTo>
                  <a:close/>
                </a:path>
                <a:path w="3672840" h="314325">
                  <a:moveTo>
                    <a:pt x="2438400" y="52324"/>
                  </a:moveTo>
                  <a:lnTo>
                    <a:pt x="2434285" y="31965"/>
                  </a:lnTo>
                  <a:lnTo>
                    <a:pt x="2423096" y="15328"/>
                  </a:lnTo>
                  <a:lnTo>
                    <a:pt x="2406459" y="4114"/>
                  </a:lnTo>
                  <a:lnTo>
                    <a:pt x="2386076" y="0"/>
                  </a:lnTo>
                  <a:lnTo>
                    <a:pt x="1288288" y="0"/>
                  </a:lnTo>
                  <a:lnTo>
                    <a:pt x="1267891" y="4114"/>
                  </a:lnTo>
                  <a:lnTo>
                    <a:pt x="1251267" y="15328"/>
                  </a:lnTo>
                  <a:lnTo>
                    <a:pt x="1240066" y="31965"/>
                  </a:lnTo>
                  <a:lnTo>
                    <a:pt x="1235964" y="52324"/>
                  </a:lnTo>
                  <a:lnTo>
                    <a:pt x="1235964" y="261620"/>
                  </a:lnTo>
                  <a:lnTo>
                    <a:pt x="1240066" y="281990"/>
                  </a:lnTo>
                  <a:lnTo>
                    <a:pt x="1251267" y="298627"/>
                  </a:lnTo>
                  <a:lnTo>
                    <a:pt x="1267891" y="309841"/>
                  </a:lnTo>
                  <a:lnTo>
                    <a:pt x="1288288" y="313944"/>
                  </a:lnTo>
                  <a:lnTo>
                    <a:pt x="2386076" y="313944"/>
                  </a:lnTo>
                  <a:lnTo>
                    <a:pt x="2406459" y="309841"/>
                  </a:lnTo>
                  <a:lnTo>
                    <a:pt x="2423096" y="298627"/>
                  </a:lnTo>
                  <a:lnTo>
                    <a:pt x="2434285" y="281990"/>
                  </a:lnTo>
                  <a:lnTo>
                    <a:pt x="2438400" y="261620"/>
                  </a:lnTo>
                  <a:lnTo>
                    <a:pt x="2438400" y="52324"/>
                  </a:lnTo>
                  <a:close/>
                </a:path>
                <a:path w="3672840" h="314325">
                  <a:moveTo>
                    <a:pt x="3672840" y="52324"/>
                  </a:moveTo>
                  <a:lnTo>
                    <a:pt x="3668725" y="31965"/>
                  </a:lnTo>
                  <a:lnTo>
                    <a:pt x="3657536" y="15328"/>
                  </a:lnTo>
                  <a:lnTo>
                    <a:pt x="3640899" y="4114"/>
                  </a:lnTo>
                  <a:lnTo>
                    <a:pt x="3620516" y="0"/>
                  </a:lnTo>
                  <a:lnTo>
                    <a:pt x="2524252" y="0"/>
                  </a:lnTo>
                  <a:lnTo>
                    <a:pt x="2503855" y="4114"/>
                  </a:lnTo>
                  <a:lnTo>
                    <a:pt x="2487231" y="15328"/>
                  </a:lnTo>
                  <a:lnTo>
                    <a:pt x="2476030" y="31965"/>
                  </a:lnTo>
                  <a:lnTo>
                    <a:pt x="2471928" y="52324"/>
                  </a:lnTo>
                  <a:lnTo>
                    <a:pt x="2471928" y="261620"/>
                  </a:lnTo>
                  <a:lnTo>
                    <a:pt x="2476030" y="281990"/>
                  </a:lnTo>
                  <a:lnTo>
                    <a:pt x="2487231" y="298627"/>
                  </a:lnTo>
                  <a:lnTo>
                    <a:pt x="2503855" y="309841"/>
                  </a:lnTo>
                  <a:lnTo>
                    <a:pt x="2524252" y="313944"/>
                  </a:lnTo>
                  <a:lnTo>
                    <a:pt x="3620516" y="313944"/>
                  </a:lnTo>
                  <a:lnTo>
                    <a:pt x="3640899" y="309841"/>
                  </a:lnTo>
                  <a:lnTo>
                    <a:pt x="3657536" y="298627"/>
                  </a:lnTo>
                  <a:lnTo>
                    <a:pt x="3668725" y="281990"/>
                  </a:lnTo>
                  <a:lnTo>
                    <a:pt x="3672840" y="261620"/>
                  </a:lnTo>
                  <a:lnTo>
                    <a:pt x="3672840" y="52324"/>
                  </a:lnTo>
                  <a:close/>
                </a:path>
              </a:pathLst>
            </a:custGeom>
            <a:solidFill>
              <a:srgbClr val="608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1648" y="5966459"/>
              <a:ext cx="1884045" cy="314325"/>
            </a:xfrm>
            <a:custGeom>
              <a:avLst/>
              <a:gdLst/>
              <a:ahLst/>
              <a:cxnLst/>
              <a:rect l="l" t="t" r="r" b="b"/>
              <a:pathLst>
                <a:path w="1884045" h="314325">
                  <a:moveTo>
                    <a:pt x="925068" y="52324"/>
                  </a:moveTo>
                  <a:lnTo>
                    <a:pt x="920953" y="31965"/>
                  </a:lnTo>
                  <a:lnTo>
                    <a:pt x="909764" y="15328"/>
                  </a:lnTo>
                  <a:lnTo>
                    <a:pt x="893127" y="4114"/>
                  </a:lnTo>
                  <a:lnTo>
                    <a:pt x="872744" y="0"/>
                  </a:lnTo>
                  <a:lnTo>
                    <a:pt x="52324" y="0"/>
                  </a:lnTo>
                  <a:lnTo>
                    <a:pt x="31927" y="4114"/>
                  </a:lnTo>
                  <a:lnTo>
                    <a:pt x="15303" y="15328"/>
                  </a:lnTo>
                  <a:lnTo>
                    <a:pt x="4102" y="31965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2" y="281990"/>
                  </a:lnTo>
                  <a:lnTo>
                    <a:pt x="15303" y="298627"/>
                  </a:lnTo>
                  <a:lnTo>
                    <a:pt x="31927" y="309841"/>
                  </a:lnTo>
                  <a:lnTo>
                    <a:pt x="52324" y="313944"/>
                  </a:lnTo>
                  <a:lnTo>
                    <a:pt x="872744" y="313944"/>
                  </a:lnTo>
                  <a:lnTo>
                    <a:pt x="893127" y="309841"/>
                  </a:lnTo>
                  <a:lnTo>
                    <a:pt x="909764" y="298627"/>
                  </a:lnTo>
                  <a:lnTo>
                    <a:pt x="920953" y="281990"/>
                  </a:lnTo>
                  <a:lnTo>
                    <a:pt x="925068" y="261620"/>
                  </a:lnTo>
                  <a:lnTo>
                    <a:pt x="925068" y="52324"/>
                  </a:lnTo>
                  <a:close/>
                </a:path>
                <a:path w="1884045" h="314325">
                  <a:moveTo>
                    <a:pt x="1883664" y="52324"/>
                  </a:moveTo>
                  <a:lnTo>
                    <a:pt x="1879549" y="31965"/>
                  </a:lnTo>
                  <a:lnTo>
                    <a:pt x="1868360" y="15328"/>
                  </a:lnTo>
                  <a:lnTo>
                    <a:pt x="1851723" y="4114"/>
                  </a:lnTo>
                  <a:lnTo>
                    <a:pt x="1831340" y="0"/>
                  </a:lnTo>
                  <a:lnTo>
                    <a:pt x="1010920" y="0"/>
                  </a:lnTo>
                  <a:lnTo>
                    <a:pt x="990523" y="4114"/>
                  </a:lnTo>
                  <a:lnTo>
                    <a:pt x="973899" y="15328"/>
                  </a:lnTo>
                  <a:lnTo>
                    <a:pt x="962698" y="31965"/>
                  </a:lnTo>
                  <a:lnTo>
                    <a:pt x="958596" y="52324"/>
                  </a:lnTo>
                  <a:lnTo>
                    <a:pt x="958596" y="261620"/>
                  </a:lnTo>
                  <a:lnTo>
                    <a:pt x="962698" y="281990"/>
                  </a:lnTo>
                  <a:lnTo>
                    <a:pt x="973899" y="298627"/>
                  </a:lnTo>
                  <a:lnTo>
                    <a:pt x="990523" y="309841"/>
                  </a:lnTo>
                  <a:lnTo>
                    <a:pt x="1010920" y="313944"/>
                  </a:lnTo>
                  <a:lnTo>
                    <a:pt x="1831340" y="313944"/>
                  </a:lnTo>
                  <a:lnTo>
                    <a:pt x="1851723" y="309841"/>
                  </a:lnTo>
                  <a:lnTo>
                    <a:pt x="1868360" y="298627"/>
                  </a:lnTo>
                  <a:lnTo>
                    <a:pt x="1879549" y="281990"/>
                  </a:lnTo>
                  <a:lnTo>
                    <a:pt x="1883664" y="261620"/>
                  </a:lnTo>
                  <a:lnTo>
                    <a:pt x="1883664" y="52324"/>
                  </a:lnTo>
                  <a:close/>
                </a:path>
              </a:pathLst>
            </a:custGeom>
            <a:solidFill>
              <a:srgbClr val="F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31967" y="6005880"/>
            <a:ext cx="264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4.5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58840" y="5966459"/>
            <a:ext cx="925194" cy="314325"/>
          </a:xfrm>
          <a:custGeom>
            <a:avLst/>
            <a:gdLst/>
            <a:ahLst/>
            <a:cxnLst/>
            <a:rect l="l" t="t" r="r" b="b"/>
            <a:pathLst>
              <a:path w="925195" h="314325">
                <a:moveTo>
                  <a:pt x="872743" y="0"/>
                </a:moveTo>
                <a:lnTo>
                  <a:pt x="52324" y="0"/>
                </a:lnTo>
                <a:lnTo>
                  <a:pt x="31932" y="4112"/>
                </a:lnTo>
                <a:lnTo>
                  <a:pt x="15303" y="15327"/>
                </a:lnTo>
                <a:lnTo>
                  <a:pt x="4103" y="31959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1984"/>
                </a:lnTo>
                <a:lnTo>
                  <a:pt x="15303" y="298616"/>
                </a:lnTo>
                <a:lnTo>
                  <a:pt x="31932" y="309831"/>
                </a:lnTo>
                <a:lnTo>
                  <a:pt x="52324" y="313943"/>
                </a:lnTo>
                <a:lnTo>
                  <a:pt x="872743" y="313943"/>
                </a:lnTo>
                <a:lnTo>
                  <a:pt x="893135" y="309831"/>
                </a:lnTo>
                <a:lnTo>
                  <a:pt x="909764" y="298616"/>
                </a:lnTo>
                <a:lnTo>
                  <a:pt x="920964" y="281984"/>
                </a:lnTo>
                <a:lnTo>
                  <a:pt x="925067" y="261619"/>
                </a:lnTo>
                <a:lnTo>
                  <a:pt x="925067" y="52323"/>
                </a:lnTo>
                <a:lnTo>
                  <a:pt x="920964" y="31959"/>
                </a:lnTo>
                <a:lnTo>
                  <a:pt x="909764" y="15327"/>
                </a:lnTo>
                <a:lnTo>
                  <a:pt x="893135" y="4112"/>
                </a:lnTo>
                <a:lnTo>
                  <a:pt x="872743" y="0"/>
                </a:lnTo>
                <a:close/>
              </a:path>
            </a:pathLst>
          </a:custGeom>
          <a:solidFill>
            <a:srgbClr val="F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4279" y="6005880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4.1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25311" y="5183123"/>
            <a:ext cx="1202690" cy="314325"/>
          </a:xfrm>
          <a:custGeom>
            <a:avLst/>
            <a:gdLst/>
            <a:ahLst/>
            <a:cxnLst/>
            <a:rect l="l" t="t" r="r" b="b"/>
            <a:pathLst>
              <a:path w="1202690" h="314325">
                <a:moveTo>
                  <a:pt x="1150112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4"/>
                </a:lnTo>
                <a:lnTo>
                  <a:pt x="1150112" y="313944"/>
                </a:lnTo>
                <a:lnTo>
                  <a:pt x="1170503" y="309840"/>
                </a:lnTo>
                <a:lnTo>
                  <a:pt x="1187132" y="298640"/>
                </a:lnTo>
                <a:lnTo>
                  <a:pt x="1198332" y="282011"/>
                </a:lnTo>
                <a:lnTo>
                  <a:pt x="1202436" y="261619"/>
                </a:lnTo>
                <a:lnTo>
                  <a:pt x="1202436" y="52323"/>
                </a:lnTo>
                <a:lnTo>
                  <a:pt x="1198332" y="31932"/>
                </a:lnTo>
                <a:lnTo>
                  <a:pt x="1187132" y="15303"/>
                </a:lnTo>
                <a:lnTo>
                  <a:pt x="1170503" y="4103"/>
                </a:lnTo>
                <a:lnTo>
                  <a:pt x="1150112" y="0"/>
                </a:lnTo>
                <a:close/>
              </a:path>
            </a:pathLst>
          </a:custGeom>
          <a:solidFill>
            <a:srgbClr val="6086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09105" y="5221985"/>
            <a:ext cx="434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Terry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61276" y="5183123"/>
            <a:ext cx="925194" cy="314325"/>
          </a:xfrm>
          <a:custGeom>
            <a:avLst/>
            <a:gdLst/>
            <a:ahLst/>
            <a:cxnLst/>
            <a:rect l="l" t="t" r="r" b="b"/>
            <a:pathLst>
              <a:path w="925195" h="314325">
                <a:moveTo>
                  <a:pt x="872744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4"/>
                </a:lnTo>
                <a:lnTo>
                  <a:pt x="872744" y="313944"/>
                </a:lnTo>
                <a:lnTo>
                  <a:pt x="893135" y="309840"/>
                </a:lnTo>
                <a:lnTo>
                  <a:pt x="909764" y="298640"/>
                </a:lnTo>
                <a:lnTo>
                  <a:pt x="920964" y="282011"/>
                </a:lnTo>
                <a:lnTo>
                  <a:pt x="925068" y="261619"/>
                </a:lnTo>
                <a:lnTo>
                  <a:pt x="925068" y="52323"/>
                </a:lnTo>
                <a:lnTo>
                  <a:pt x="920964" y="31932"/>
                </a:lnTo>
                <a:lnTo>
                  <a:pt x="909764" y="15303"/>
                </a:lnTo>
                <a:lnTo>
                  <a:pt x="893135" y="4103"/>
                </a:lnTo>
                <a:lnTo>
                  <a:pt x="872744" y="0"/>
                </a:lnTo>
                <a:close/>
              </a:path>
            </a:pathLst>
          </a:custGeom>
          <a:solidFill>
            <a:srgbClr val="F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06461" y="5221985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4.1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19871" y="5183123"/>
            <a:ext cx="567055" cy="314325"/>
          </a:xfrm>
          <a:custGeom>
            <a:avLst/>
            <a:gdLst/>
            <a:ahLst/>
            <a:cxnLst/>
            <a:rect l="l" t="t" r="r" b="b"/>
            <a:pathLst>
              <a:path w="567054" h="314325">
                <a:moveTo>
                  <a:pt x="514603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4"/>
                </a:lnTo>
                <a:lnTo>
                  <a:pt x="514603" y="313944"/>
                </a:lnTo>
                <a:lnTo>
                  <a:pt x="534995" y="309840"/>
                </a:lnTo>
                <a:lnTo>
                  <a:pt x="551624" y="298640"/>
                </a:lnTo>
                <a:lnTo>
                  <a:pt x="562824" y="282011"/>
                </a:lnTo>
                <a:lnTo>
                  <a:pt x="566927" y="261619"/>
                </a:lnTo>
                <a:lnTo>
                  <a:pt x="566927" y="52323"/>
                </a:lnTo>
                <a:lnTo>
                  <a:pt x="562824" y="31932"/>
                </a:lnTo>
                <a:lnTo>
                  <a:pt x="551624" y="15303"/>
                </a:lnTo>
                <a:lnTo>
                  <a:pt x="534995" y="4103"/>
                </a:lnTo>
                <a:lnTo>
                  <a:pt x="514603" y="0"/>
                </a:lnTo>
                <a:close/>
              </a:path>
            </a:pathLst>
          </a:custGeom>
          <a:solidFill>
            <a:srgbClr val="00B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45169" y="5221985"/>
            <a:ext cx="117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17435" y="5966459"/>
            <a:ext cx="567055" cy="314325"/>
          </a:xfrm>
          <a:custGeom>
            <a:avLst/>
            <a:gdLst/>
            <a:ahLst/>
            <a:cxnLst/>
            <a:rect l="l" t="t" r="r" b="b"/>
            <a:pathLst>
              <a:path w="567054" h="314325">
                <a:moveTo>
                  <a:pt x="514604" y="0"/>
                </a:moveTo>
                <a:lnTo>
                  <a:pt x="52324" y="0"/>
                </a:lnTo>
                <a:lnTo>
                  <a:pt x="31932" y="4112"/>
                </a:lnTo>
                <a:lnTo>
                  <a:pt x="15303" y="15327"/>
                </a:lnTo>
                <a:lnTo>
                  <a:pt x="4103" y="31959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1984"/>
                </a:lnTo>
                <a:lnTo>
                  <a:pt x="15303" y="298616"/>
                </a:lnTo>
                <a:lnTo>
                  <a:pt x="31932" y="309831"/>
                </a:lnTo>
                <a:lnTo>
                  <a:pt x="52324" y="313943"/>
                </a:lnTo>
                <a:lnTo>
                  <a:pt x="514604" y="313943"/>
                </a:lnTo>
                <a:lnTo>
                  <a:pt x="534995" y="309831"/>
                </a:lnTo>
                <a:lnTo>
                  <a:pt x="551624" y="298616"/>
                </a:lnTo>
                <a:lnTo>
                  <a:pt x="562824" y="281984"/>
                </a:lnTo>
                <a:lnTo>
                  <a:pt x="566928" y="261619"/>
                </a:lnTo>
                <a:lnTo>
                  <a:pt x="566928" y="52323"/>
                </a:lnTo>
                <a:lnTo>
                  <a:pt x="562824" y="31959"/>
                </a:lnTo>
                <a:lnTo>
                  <a:pt x="551624" y="15327"/>
                </a:lnTo>
                <a:lnTo>
                  <a:pt x="534995" y="4112"/>
                </a:lnTo>
                <a:lnTo>
                  <a:pt x="514604" y="0"/>
                </a:lnTo>
                <a:close/>
              </a:path>
            </a:pathLst>
          </a:custGeom>
          <a:solidFill>
            <a:srgbClr val="00B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58355" y="6005880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17892" y="5966459"/>
            <a:ext cx="568960" cy="314325"/>
          </a:xfrm>
          <a:custGeom>
            <a:avLst/>
            <a:gdLst/>
            <a:ahLst/>
            <a:cxnLst/>
            <a:rect l="l" t="t" r="r" b="b"/>
            <a:pathLst>
              <a:path w="568959" h="314325">
                <a:moveTo>
                  <a:pt x="516127" y="0"/>
                </a:moveTo>
                <a:lnTo>
                  <a:pt x="52324" y="0"/>
                </a:lnTo>
                <a:lnTo>
                  <a:pt x="31932" y="4112"/>
                </a:lnTo>
                <a:lnTo>
                  <a:pt x="15303" y="15327"/>
                </a:lnTo>
                <a:lnTo>
                  <a:pt x="4103" y="31959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1984"/>
                </a:lnTo>
                <a:lnTo>
                  <a:pt x="15303" y="298616"/>
                </a:lnTo>
                <a:lnTo>
                  <a:pt x="31932" y="309831"/>
                </a:lnTo>
                <a:lnTo>
                  <a:pt x="52324" y="313943"/>
                </a:lnTo>
                <a:lnTo>
                  <a:pt x="516127" y="313943"/>
                </a:lnTo>
                <a:lnTo>
                  <a:pt x="536519" y="309831"/>
                </a:lnTo>
                <a:lnTo>
                  <a:pt x="553148" y="298616"/>
                </a:lnTo>
                <a:lnTo>
                  <a:pt x="564348" y="281984"/>
                </a:lnTo>
                <a:lnTo>
                  <a:pt x="568451" y="261619"/>
                </a:lnTo>
                <a:lnTo>
                  <a:pt x="568451" y="52323"/>
                </a:lnTo>
                <a:lnTo>
                  <a:pt x="564348" y="31959"/>
                </a:lnTo>
                <a:lnTo>
                  <a:pt x="553148" y="15327"/>
                </a:lnTo>
                <a:lnTo>
                  <a:pt x="536519" y="4112"/>
                </a:lnTo>
                <a:lnTo>
                  <a:pt x="516127" y="0"/>
                </a:lnTo>
                <a:close/>
              </a:path>
            </a:pathLst>
          </a:custGeom>
          <a:solidFill>
            <a:srgbClr val="00B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742681" y="6005880"/>
            <a:ext cx="12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19871" y="5966459"/>
            <a:ext cx="567055" cy="314325"/>
          </a:xfrm>
          <a:custGeom>
            <a:avLst/>
            <a:gdLst/>
            <a:ahLst/>
            <a:cxnLst/>
            <a:rect l="l" t="t" r="r" b="b"/>
            <a:pathLst>
              <a:path w="567054" h="314325">
                <a:moveTo>
                  <a:pt x="514603" y="0"/>
                </a:moveTo>
                <a:lnTo>
                  <a:pt x="52324" y="0"/>
                </a:lnTo>
                <a:lnTo>
                  <a:pt x="31932" y="4112"/>
                </a:lnTo>
                <a:lnTo>
                  <a:pt x="15303" y="15327"/>
                </a:lnTo>
                <a:lnTo>
                  <a:pt x="4103" y="31959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1984"/>
                </a:lnTo>
                <a:lnTo>
                  <a:pt x="15303" y="298616"/>
                </a:lnTo>
                <a:lnTo>
                  <a:pt x="31932" y="309831"/>
                </a:lnTo>
                <a:lnTo>
                  <a:pt x="52324" y="313943"/>
                </a:lnTo>
                <a:lnTo>
                  <a:pt x="514603" y="313943"/>
                </a:lnTo>
                <a:lnTo>
                  <a:pt x="534995" y="309831"/>
                </a:lnTo>
                <a:lnTo>
                  <a:pt x="551624" y="298616"/>
                </a:lnTo>
                <a:lnTo>
                  <a:pt x="562824" y="281984"/>
                </a:lnTo>
                <a:lnTo>
                  <a:pt x="566927" y="261619"/>
                </a:lnTo>
                <a:lnTo>
                  <a:pt x="566927" y="52323"/>
                </a:lnTo>
                <a:lnTo>
                  <a:pt x="562824" y="31959"/>
                </a:lnTo>
                <a:lnTo>
                  <a:pt x="551624" y="15327"/>
                </a:lnTo>
                <a:lnTo>
                  <a:pt x="534995" y="4112"/>
                </a:lnTo>
                <a:lnTo>
                  <a:pt x="514603" y="0"/>
                </a:lnTo>
                <a:close/>
              </a:path>
            </a:pathLst>
          </a:custGeom>
          <a:solidFill>
            <a:srgbClr val="00B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345169" y="6005880"/>
            <a:ext cx="117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4091" y="4769182"/>
            <a:ext cx="4587875" cy="14763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b="1" spc="-140" dirty="0">
                <a:latin typeface="Tahoma"/>
                <a:cs typeface="Tahoma"/>
              </a:rPr>
              <a:t>Row-</a:t>
            </a:r>
            <a:r>
              <a:rPr sz="1600" b="1" spc="-120" dirty="0">
                <a:latin typeface="Tahoma"/>
                <a:cs typeface="Tahoma"/>
              </a:rPr>
              <a:t>Oriented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on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disk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(</a:t>
            </a:r>
            <a:r>
              <a:rPr sz="1600" b="1" spc="-20" dirty="0">
                <a:solidFill>
                  <a:srgbClr val="006FC0"/>
                </a:solidFill>
                <a:latin typeface="Tahoma"/>
                <a:cs typeface="Tahoma"/>
              </a:rPr>
              <a:t>CSV</a:t>
            </a:r>
            <a:r>
              <a:rPr sz="1600" spc="-2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452755">
              <a:lnSpc>
                <a:spcPct val="100000"/>
              </a:lnSpc>
              <a:spcBef>
                <a:spcPts val="775"/>
              </a:spcBef>
              <a:tabLst>
                <a:tab pos="1536700" algn="l"/>
                <a:tab pos="2407920" algn="l"/>
                <a:tab pos="3193415" algn="l"/>
                <a:tab pos="4335145" algn="l"/>
              </a:tabLst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Kit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4.2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3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Alex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4.5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latin typeface="Tahoma"/>
                <a:cs typeface="Tahoma"/>
              </a:rPr>
              <a:t>Column-</a:t>
            </a:r>
            <a:r>
              <a:rPr sz="1600" b="1" spc="-120" dirty="0">
                <a:latin typeface="Tahoma"/>
                <a:cs typeface="Tahoma"/>
              </a:rPr>
              <a:t>Oriented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on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disk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120" dirty="0">
                <a:latin typeface="Tahoma"/>
                <a:cs typeface="Tahoma"/>
              </a:rPr>
              <a:t>(</a:t>
            </a:r>
            <a:r>
              <a:rPr sz="1600" b="1" spc="-120" dirty="0">
                <a:solidFill>
                  <a:srgbClr val="006FC0"/>
                </a:solidFill>
                <a:latin typeface="Tahoma"/>
                <a:cs typeface="Tahoma"/>
              </a:rPr>
              <a:t>Parquet</a:t>
            </a:r>
            <a:r>
              <a:rPr sz="1600" spc="-120" dirty="0">
                <a:latin typeface="Tahoma"/>
                <a:cs typeface="Tahoma"/>
              </a:rPr>
              <a:t>,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-120" dirty="0">
                <a:solidFill>
                  <a:srgbClr val="006FC0"/>
                </a:solidFill>
                <a:latin typeface="Tahoma"/>
                <a:cs typeface="Tahoma"/>
              </a:rPr>
              <a:t>Delta</a:t>
            </a:r>
            <a:r>
              <a:rPr sz="1600" spc="-120" dirty="0">
                <a:latin typeface="Tahoma"/>
                <a:cs typeface="Tahoma"/>
              </a:rPr>
              <a:t>,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006FC0"/>
                </a:solidFill>
                <a:latin typeface="Tahoma"/>
                <a:cs typeface="Tahoma"/>
              </a:rPr>
              <a:t>ORC</a:t>
            </a:r>
            <a:r>
              <a:rPr sz="1600" spc="-7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452755">
              <a:lnSpc>
                <a:spcPct val="100000"/>
              </a:lnSpc>
              <a:spcBef>
                <a:spcPts val="625"/>
              </a:spcBef>
              <a:tabLst>
                <a:tab pos="1633220" algn="l"/>
                <a:tab pos="2827655" algn="l"/>
                <a:tab pos="4008120" algn="l"/>
              </a:tabLst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Kit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Alex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Terry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4.2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43833" y="4019803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dirty="0"/>
              <a:t>Delta</a:t>
            </a:r>
            <a:r>
              <a:rPr spc="-50" dirty="0"/>
              <a:t> </a:t>
            </a:r>
            <a:r>
              <a:rPr dirty="0"/>
              <a:t>File</a:t>
            </a:r>
            <a:r>
              <a:rPr spc="-45" dirty="0"/>
              <a:t> </a:t>
            </a:r>
            <a:r>
              <a:rPr spc="-10" dirty="0"/>
              <a:t>Format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91" y="2380488"/>
            <a:ext cx="2593848" cy="2016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463166"/>
            <a:ext cx="7944484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Technology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robust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lakes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ACID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Metadata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versioning</a:t>
            </a:r>
            <a:endParaRPr sz="18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Batch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Streaming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unification</a:t>
            </a:r>
            <a:endParaRPr sz="1800">
              <a:latin typeface="Arial"/>
              <a:cs typeface="Arial"/>
            </a:endParaRPr>
          </a:p>
          <a:p>
            <a:pPr marL="4417060" marR="263525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Schema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enforcement/Schema evolution</a:t>
            </a:r>
            <a:endParaRPr sz="18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dirty="0">
                <a:latin typeface="Arial"/>
                <a:cs typeface="Arial"/>
              </a:rPr>
              <a:t>Audit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history</a:t>
            </a:r>
            <a:endParaRPr sz="1800">
              <a:latin typeface="Arial"/>
              <a:cs typeface="Arial"/>
            </a:endParaRPr>
          </a:p>
          <a:p>
            <a:pPr marL="4417060" indent="-286385">
              <a:lnSpc>
                <a:spcPct val="100000"/>
              </a:lnSpc>
              <a:buFont typeface="Arial"/>
              <a:buChar char="•"/>
              <a:tabLst>
                <a:tab pos="4417060" algn="l"/>
                <a:tab pos="4417695" algn="l"/>
              </a:tabLst>
            </a:pPr>
            <a:r>
              <a:rPr sz="1800" b="1" spc="-10" dirty="0">
                <a:latin typeface="Arial"/>
                <a:cs typeface="Arial"/>
              </a:rPr>
              <a:t>Merge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500" y="4991100"/>
            <a:ext cx="573024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'Delta'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format 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component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Delta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Lake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5661761"/>
            <a:ext cx="668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Since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2" y="3395471"/>
            <a:ext cx="8879312" cy="638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48" y="4117847"/>
            <a:ext cx="8720553" cy="5347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4707635"/>
            <a:ext cx="8763000" cy="800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100" y="1104900"/>
            <a:ext cx="5681980" cy="2231390"/>
            <a:chOff x="38100" y="1104900"/>
            <a:chExt cx="5681980" cy="22313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1261799"/>
              <a:ext cx="5460916" cy="19255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200" y="1143000"/>
              <a:ext cx="5605780" cy="2155190"/>
            </a:xfrm>
            <a:custGeom>
              <a:avLst/>
              <a:gdLst/>
              <a:ahLst/>
              <a:cxnLst/>
              <a:rect l="l" t="t" r="r" b="b"/>
              <a:pathLst>
                <a:path w="5605780" h="2155190">
                  <a:moveTo>
                    <a:pt x="0" y="2154936"/>
                  </a:moveTo>
                  <a:lnTo>
                    <a:pt x="5605272" y="2154936"/>
                  </a:lnTo>
                  <a:lnTo>
                    <a:pt x="5605272" y="0"/>
                  </a:lnTo>
                  <a:lnTo>
                    <a:pt x="0" y="0"/>
                  </a:lnTo>
                  <a:lnTo>
                    <a:pt x="0" y="2154936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4" y="1879091"/>
              <a:ext cx="83820" cy="236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511" y="1600200"/>
              <a:ext cx="419100" cy="3810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2750" dirty="0"/>
              <a:t>The</a:t>
            </a:r>
            <a:r>
              <a:rPr sz="2750" spc="25" dirty="0"/>
              <a:t> </a:t>
            </a:r>
            <a:r>
              <a:rPr sz="2750" dirty="0"/>
              <a:t>Big</a:t>
            </a:r>
            <a:r>
              <a:rPr sz="2750" spc="35" dirty="0"/>
              <a:t> </a:t>
            </a:r>
            <a:r>
              <a:rPr sz="2750" dirty="0"/>
              <a:t>Picture</a:t>
            </a:r>
            <a:r>
              <a:rPr sz="2750" spc="25" dirty="0"/>
              <a:t> </a:t>
            </a:r>
            <a:r>
              <a:rPr sz="2750" dirty="0"/>
              <a:t>–</a:t>
            </a:r>
            <a:r>
              <a:rPr sz="2750" spc="25" dirty="0"/>
              <a:t> </a:t>
            </a:r>
            <a:r>
              <a:rPr dirty="0">
                <a:solidFill>
                  <a:srgbClr val="3333CC"/>
                </a:solidFill>
              </a:rPr>
              <a:t>Add</a:t>
            </a:r>
            <a:r>
              <a:rPr spc="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BI</a:t>
            </a:r>
            <a:r>
              <a:rPr spc="1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Tools</a:t>
            </a:r>
            <a:endParaRPr sz="27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542" y="2527971"/>
            <a:ext cx="7661837" cy="3596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01000" y="3296411"/>
            <a:ext cx="802005" cy="32321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25"/>
              </a:spcBef>
            </a:pPr>
            <a:r>
              <a:rPr sz="1500" spc="-10" dirty="0">
                <a:latin typeface="Arial"/>
                <a:cs typeface="Arial"/>
              </a:rPr>
              <a:t>File(s)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2028" y="4241291"/>
            <a:ext cx="1560830" cy="323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25"/>
              </a:spcBef>
            </a:pPr>
            <a:r>
              <a:rPr sz="1500" spc="-20" dirty="0">
                <a:latin typeface="Arial"/>
                <a:cs typeface="Arial"/>
              </a:rPr>
              <a:t>YARN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0" y="5236464"/>
            <a:ext cx="802005" cy="32321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30"/>
              </a:spcBef>
            </a:pPr>
            <a:r>
              <a:rPr sz="1500" spc="-10" dirty="0">
                <a:latin typeface="Arial"/>
                <a:cs typeface="Arial"/>
              </a:rPr>
              <a:t>File(s)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1246378"/>
            <a:ext cx="68383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SparkContext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Resource</a:t>
            </a:r>
            <a:r>
              <a:rPr sz="1800" spc="-4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Manager</a:t>
            </a: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(can</a:t>
            </a:r>
            <a:r>
              <a:rPr sz="1800" spc="-3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be</a:t>
            </a:r>
            <a:r>
              <a:rPr sz="1800" spc="-4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Standalone,</a:t>
            </a: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Mesos,</a:t>
            </a:r>
            <a:r>
              <a:rPr sz="1800" spc="-3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Hadoop</a:t>
            </a:r>
            <a:r>
              <a:rPr sz="1800" spc="-4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YARN)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Worker</a:t>
            </a:r>
            <a:r>
              <a:rPr sz="1800" spc="-3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Nodes</a:t>
            </a:r>
            <a:r>
              <a:rPr sz="1800" spc="-2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Executors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Files</a:t>
            </a:r>
            <a:r>
              <a:rPr sz="1800" spc="-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(Either</a:t>
            </a:r>
            <a:r>
              <a:rPr sz="18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HDFS</a:t>
            </a:r>
            <a:r>
              <a:rPr sz="18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local</a:t>
            </a:r>
            <a:r>
              <a:rPr sz="18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99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52599"/>
                </a:solidFill>
                <a:latin typeface="Arial"/>
                <a:cs typeface="Arial"/>
              </a:rPr>
              <a:t>system)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5382767"/>
            <a:ext cx="2874264" cy="13197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105" dirty="0"/>
              <a:t> </a:t>
            </a:r>
            <a:r>
              <a:rPr sz="2750" dirty="0"/>
              <a:t>Cluster</a:t>
            </a:r>
            <a:r>
              <a:rPr sz="2750" spc="125" dirty="0"/>
              <a:t> </a:t>
            </a:r>
            <a:r>
              <a:rPr sz="2750" dirty="0"/>
              <a:t>components</a:t>
            </a:r>
            <a:r>
              <a:rPr sz="2750" spc="105" dirty="0"/>
              <a:t> </a:t>
            </a:r>
            <a:r>
              <a:rPr sz="2750" dirty="0"/>
              <a:t>(using</a:t>
            </a:r>
            <a:r>
              <a:rPr sz="2750" spc="110" dirty="0"/>
              <a:t> </a:t>
            </a:r>
            <a:r>
              <a:rPr sz="2750" spc="-10" dirty="0"/>
              <a:t>YARN)</a:t>
            </a:r>
            <a:endParaRPr sz="27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141603"/>
            <a:ext cx="96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1.</a:t>
            </a:r>
            <a:r>
              <a:rPr sz="1800" b="1" spc="204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52599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001" y="1141603"/>
            <a:ext cx="6994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maintains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submits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Executors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Responsible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creating Directed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Acyclical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(DAG)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086736"/>
            <a:ext cx="8651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6135" marR="5080" indent="-2084070">
              <a:lnSpc>
                <a:spcPct val="100000"/>
              </a:lnSpc>
              <a:spcBef>
                <a:spcPts val="100"/>
              </a:spcBef>
              <a:tabLst>
                <a:tab pos="7825740" algn="l"/>
              </a:tabLst>
            </a:pP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2.</a:t>
            </a:r>
            <a:r>
              <a:rPr sz="1800" b="1" spc="204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SparkContext</a:t>
            </a:r>
            <a:r>
              <a:rPr sz="1800" b="1" spc="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contains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parallel </a:t>
            </a:r>
            <a:r>
              <a:rPr sz="1800" dirty="0">
                <a:latin typeface="Arial"/>
                <a:cs typeface="Arial"/>
              </a:rPr>
              <a:t>fashion.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Coordinates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YARN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schedule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Created </a:t>
            </a:r>
            <a:r>
              <a:rPr sz="1800" dirty="0">
                <a:latin typeface="Arial"/>
                <a:cs typeface="Arial"/>
              </a:rPr>
              <a:t>when user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(Read,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Evaluate,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Print,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Loop)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595" y="5907023"/>
            <a:ext cx="8001000" cy="64643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order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 create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252599"/>
                </a:solidFill>
                <a:latin typeface="Arial Narrow"/>
                <a:cs typeface="Arial Narrow"/>
              </a:rPr>
              <a:t>SparkContext</a:t>
            </a:r>
            <a:r>
              <a:rPr sz="1800" b="1" spc="5" dirty="0">
                <a:solidFill>
                  <a:srgbClr val="252599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should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first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create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252599"/>
                </a:solidFill>
                <a:latin typeface="Arial Narrow"/>
                <a:cs typeface="Arial Narrow"/>
              </a:rPr>
              <a:t>SparkConf</a:t>
            </a:r>
            <a:r>
              <a:rPr sz="1800" dirty="0">
                <a:latin typeface="Arial Narrow"/>
                <a:cs typeface="Arial Narrow"/>
              </a:rPr>
              <a:t>.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 </a:t>
            </a:r>
            <a:r>
              <a:rPr sz="1800" b="1" spc="-10" dirty="0">
                <a:solidFill>
                  <a:srgbClr val="252599"/>
                </a:solidFill>
                <a:latin typeface="Arial Narrow"/>
                <a:cs typeface="Arial Narrow"/>
              </a:rPr>
              <a:t>SparkConf</a:t>
            </a:r>
            <a:endParaRPr sz="18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stores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configuration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parameters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your Spark Driver</a:t>
            </a:r>
            <a:r>
              <a:rPr sz="1800" spc="-4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application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will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pass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SparkContext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9927" y="3124200"/>
            <a:ext cx="5724525" cy="2668905"/>
            <a:chOff x="1709927" y="3124200"/>
            <a:chExt cx="5724525" cy="26689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927" y="3124200"/>
              <a:ext cx="5724144" cy="26304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6432" y="3688080"/>
              <a:ext cx="1600200" cy="2066925"/>
            </a:xfrm>
            <a:custGeom>
              <a:avLst/>
              <a:gdLst/>
              <a:ahLst/>
              <a:cxnLst/>
              <a:rect l="l" t="t" r="r" b="b"/>
              <a:pathLst>
                <a:path w="1600200" h="2066925">
                  <a:moveTo>
                    <a:pt x="0" y="2066544"/>
                  </a:moveTo>
                  <a:lnTo>
                    <a:pt x="1600200" y="2066544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206654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Driver</a:t>
            </a:r>
            <a:r>
              <a:rPr sz="2750" spc="90" dirty="0"/>
              <a:t> </a:t>
            </a:r>
            <a:r>
              <a:rPr sz="2750" dirty="0"/>
              <a:t>and</a:t>
            </a:r>
            <a:r>
              <a:rPr sz="2750" spc="85" dirty="0"/>
              <a:t> </a:t>
            </a:r>
            <a:r>
              <a:rPr sz="2750" dirty="0"/>
              <a:t>Spark</a:t>
            </a:r>
            <a:r>
              <a:rPr sz="2750" spc="75" dirty="0"/>
              <a:t> </a:t>
            </a:r>
            <a:r>
              <a:rPr sz="2750" dirty="0"/>
              <a:t>Context</a:t>
            </a:r>
            <a:r>
              <a:rPr sz="2750" spc="70" dirty="0"/>
              <a:t> </a:t>
            </a:r>
            <a:r>
              <a:rPr sz="2750" dirty="0"/>
              <a:t>(and</a:t>
            </a:r>
            <a:r>
              <a:rPr sz="2750" spc="85" dirty="0"/>
              <a:t> </a:t>
            </a:r>
            <a:r>
              <a:rPr sz="2750" spc="-10" dirty="0"/>
              <a:t>SparkConf)</a:t>
            </a:r>
            <a:endParaRPr sz="27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170178"/>
            <a:ext cx="85852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7135" marR="5080" indent="-246507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069965" algn="l"/>
                <a:tab pos="6722109" algn="l"/>
              </a:tabLst>
            </a:pPr>
            <a:r>
              <a:rPr sz="1800" b="1" spc="-25" dirty="0">
                <a:solidFill>
                  <a:srgbClr val="252599"/>
                </a:solidFill>
                <a:latin typeface="Arial"/>
                <a:cs typeface="Arial"/>
              </a:rPr>
              <a:t>3.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	Resource</a:t>
            </a:r>
            <a:r>
              <a:rPr sz="1800" b="1" spc="-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Manager</a:t>
            </a:r>
            <a:r>
              <a:rPr sz="1800" b="1" spc="-2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agnostic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underlying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acquire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processes.</a:t>
            </a:r>
            <a:r>
              <a:rPr sz="1800" dirty="0">
                <a:latin typeface="Arial"/>
                <a:cs typeface="Arial"/>
              </a:rPr>
              <a:t>	When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 in</a:t>
            </a:r>
            <a:r>
              <a:rPr sz="1800" spc="-25" dirty="0">
                <a:latin typeface="Arial"/>
                <a:cs typeface="Arial"/>
              </a:rPr>
              <a:t> an </a:t>
            </a:r>
            <a:r>
              <a:rPr sz="1800" dirty="0">
                <a:latin typeface="Arial"/>
                <a:cs typeface="Arial"/>
              </a:rPr>
              <a:t>Hadoop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environment,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YARN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typically</a:t>
            </a:r>
            <a:r>
              <a:rPr sz="1800" dirty="0">
                <a:latin typeface="Arial"/>
                <a:cs typeface="Arial"/>
              </a:rPr>
              <a:t>	arbitrate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available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resources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helps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9615" y="2633091"/>
            <a:ext cx="7814309" cy="4082415"/>
            <a:chOff x="729615" y="2633091"/>
            <a:chExt cx="7814309" cy="4082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" y="2642616"/>
              <a:ext cx="7665720" cy="40629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4377" y="2637853"/>
              <a:ext cx="7675245" cy="4072890"/>
            </a:xfrm>
            <a:custGeom>
              <a:avLst/>
              <a:gdLst/>
              <a:ahLst/>
              <a:cxnLst/>
              <a:rect l="l" t="t" r="r" b="b"/>
              <a:pathLst>
                <a:path w="7675245" h="4072890">
                  <a:moveTo>
                    <a:pt x="0" y="4072509"/>
                  </a:moveTo>
                  <a:lnTo>
                    <a:pt x="7675245" y="4072509"/>
                  </a:lnTo>
                  <a:lnTo>
                    <a:pt x="7675245" y="0"/>
                  </a:lnTo>
                  <a:lnTo>
                    <a:pt x="0" y="0"/>
                  </a:lnTo>
                  <a:lnTo>
                    <a:pt x="0" y="40725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2243" y="3657600"/>
              <a:ext cx="6553200" cy="2895600"/>
            </a:xfrm>
            <a:custGeom>
              <a:avLst/>
              <a:gdLst/>
              <a:ahLst/>
              <a:cxnLst/>
              <a:rect l="l" t="t" r="r" b="b"/>
              <a:pathLst>
                <a:path w="6553200" h="2895600">
                  <a:moveTo>
                    <a:pt x="0" y="2895600"/>
                  </a:moveTo>
                  <a:lnTo>
                    <a:pt x="6553200" y="2895600"/>
                  </a:lnTo>
                  <a:lnTo>
                    <a:pt x="6553200" y="2209800"/>
                  </a:lnTo>
                  <a:lnTo>
                    <a:pt x="0" y="2209800"/>
                  </a:lnTo>
                  <a:lnTo>
                    <a:pt x="0" y="2895600"/>
                  </a:lnTo>
                  <a:close/>
                </a:path>
                <a:path w="6553200" h="2895600">
                  <a:moveTo>
                    <a:pt x="3534155" y="533400"/>
                  </a:moveTo>
                  <a:lnTo>
                    <a:pt x="4067555" y="533400"/>
                  </a:lnTo>
                  <a:lnTo>
                    <a:pt x="4067555" y="0"/>
                  </a:lnTo>
                  <a:lnTo>
                    <a:pt x="3534155" y="0"/>
                  </a:lnTo>
                  <a:lnTo>
                    <a:pt x="3534155" y="53340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6563" y="4191000"/>
              <a:ext cx="872490" cy="1693545"/>
            </a:xfrm>
            <a:custGeom>
              <a:avLst/>
              <a:gdLst/>
              <a:ahLst/>
              <a:cxnLst/>
              <a:rect l="l" t="t" r="r" b="b"/>
              <a:pathLst>
                <a:path w="872489" h="1693545">
                  <a:moveTo>
                    <a:pt x="735940" y="187376"/>
                  </a:moveTo>
                  <a:lnTo>
                    <a:pt x="0" y="1659356"/>
                  </a:lnTo>
                  <a:lnTo>
                    <a:pt x="68072" y="1693443"/>
                  </a:lnTo>
                  <a:lnTo>
                    <a:pt x="804062" y="221437"/>
                  </a:lnTo>
                  <a:lnTo>
                    <a:pt x="735940" y="187376"/>
                  </a:lnTo>
                  <a:close/>
                </a:path>
                <a:path w="872489" h="1693545">
                  <a:moveTo>
                    <a:pt x="872236" y="153288"/>
                  </a:moveTo>
                  <a:lnTo>
                    <a:pt x="752983" y="153288"/>
                  </a:lnTo>
                  <a:lnTo>
                    <a:pt x="821055" y="187451"/>
                  </a:lnTo>
                  <a:lnTo>
                    <a:pt x="804062" y="221437"/>
                  </a:lnTo>
                  <a:lnTo>
                    <a:pt x="872236" y="255524"/>
                  </a:lnTo>
                  <a:lnTo>
                    <a:pt x="872236" y="153288"/>
                  </a:lnTo>
                  <a:close/>
                </a:path>
                <a:path w="872489" h="1693545">
                  <a:moveTo>
                    <a:pt x="752983" y="153288"/>
                  </a:moveTo>
                  <a:lnTo>
                    <a:pt x="735940" y="187376"/>
                  </a:lnTo>
                  <a:lnTo>
                    <a:pt x="804062" y="221437"/>
                  </a:lnTo>
                  <a:lnTo>
                    <a:pt x="821055" y="187451"/>
                  </a:lnTo>
                  <a:lnTo>
                    <a:pt x="752983" y="153288"/>
                  </a:lnTo>
                  <a:close/>
                </a:path>
                <a:path w="872489" h="1693545">
                  <a:moveTo>
                    <a:pt x="872236" y="0"/>
                  </a:moveTo>
                  <a:lnTo>
                    <a:pt x="667765" y="153288"/>
                  </a:lnTo>
                  <a:lnTo>
                    <a:pt x="735940" y="187376"/>
                  </a:lnTo>
                  <a:lnTo>
                    <a:pt x="752983" y="153288"/>
                  </a:lnTo>
                  <a:lnTo>
                    <a:pt x="872236" y="153288"/>
                  </a:lnTo>
                  <a:lnTo>
                    <a:pt x="8722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Resource</a:t>
            </a:r>
            <a:r>
              <a:rPr sz="2750" spc="95" dirty="0"/>
              <a:t> </a:t>
            </a:r>
            <a:r>
              <a:rPr sz="2750" dirty="0"/>
              <a:t>Manager</a:t>
            </a:r>
            <a:r>
              <a:rPr sz="2750" spc="80" dirty="0"/>
              <a:t> </a:t>
            </a:r>
            <a:r>
              <a:rPr sz="2750" dirty="0"/>
              <a:t>-</a:t>
            </a:r>
            <a:r>
              <a:rPr sz="2750" spc="85" dirty="0"/>
              <a:t> </a:t>
            </a:r>
            <a:r>
              <a:rPr sz="2750" spc="-20" dirty="0"/>
              <a:t>YARN</a:t>
            </a:r>
            <a:endParaRPr sz="27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170178"/>
            <a:ext cx="8786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5654675" algn="l"/>
                <a:tab pos="8195945" algn="l"/>
              </a:tabLst>
            </a:pPr>
            <a:r>
              <a:rPr sz="1800" b="1" spc="-25" dirty="0">
                <a:solidFill>
                  <a:srgbClr val="252599"/>
                </a:solidFill>
                <a:latin typeface="Arial"/>
                <a:cs typeface="Arial"/>
              </a:rPr>
              <a:t>4.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	Worker</a:t>
            </a:r>
            <a:r>
              <a:rPr sz="1800" b="1" spc="-2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nodes</a:t>
            </a:r>
            <a:r>
              <a:rPr sz="1800" b="1" spc="45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physical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Executors.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Note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 per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fixed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resources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(CPU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YARN.</a:t>
            </a:r>
            <a:r>
              <a:rPr sz="1800" dirty="0">
                <a:latin typeface="Arial"/>
                <a:cs typeface="Arial"/>
              </a:rPr>
              <a:t>	Worker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their </a:t>
            </a:r>
            <a:r>
              <a:rPr sz="1800" dirty="0">
                <a:latin typeface="Arial"/>
                <a:cs typeface="Arial"/>
              </a:rPr>
              <a:t>resources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0" dirty="0">
                <a:latin typeface="Arial"/>
                <a:cs typeface="Arial"/>
              </a:rPr>
              <a:t> Worker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276" y="2500714"/>
            <a:ext cx="2441448" cy="40540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07964" y="5228844"/>
            <a:ext cx="802005" cy="32321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30"/>
              </a:spcBef>
            </a:pPr>
            <a:r>
              <a:rPr sz="1500" spc="-10" dirty="0">
                <a:latin typeface="Arial"/>
                <a:cs typeface="Arial"/>
              </a:rPr>
              <a:t>File(s)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011" y="3105911"/>
            <a:ext cx="802005" cy="32321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30"/>
              </a:spcBef>
            </a:pPr>
            <a:r>
              <a:rPr sz="1500" spc="-10" dirty="0">
                <a:latin typeface="Arial"/>
                <a:cs typeface="Arial"/>
              </a:rPr>
              <a:t>File(s)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8455" y="3355847"/>
            <a:ext cx="777240" cy="230504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1400" b="1" dirty="0">
                <a:latin typeface="Arial Narrow"/>
                <a:cs typeface="Arial Narrow"/>
              </a:rPr>
              <a:t>Block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25" dirty="0">
                <a:latin typeface="Arial Narrow"/>
                <a:cs typeface="Arial Narrow"/>
              </a:rPr>
              <a:t>Mgr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5484876"/>
            <a:ext cx="779145" cy="230504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1400" b="1" dirty="0">
                <a:latin typeface="Arial Narrow"/>
                <a:cs typeface="Arial Narrow"/>
              </a:rPr>
              <a:t>Block </a:t>
            </a:r>
            <a:r>
              <a:rPr sz="1400" b="1" spc="-25" dirty="0">
                <a:latin typeface="Arial Narrow"/>
                <a:cs typeface="Arial Narrow"/>
              </a:rPr>
              <a:t>Mgr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Worker</a:t>
            </a:r>
            <a:r>
              <a:rPr sz="2750" spc="85" dirty="0"/>
              <a:t> </a:t>
            </a:r>
            <a:r>
              <a:rPr sz="2750" dirty="0"/>
              <a:t>nodes</a:t>
            </a:r>
            <a:r>
              <a:rPr sz="2750" spc="90" dirty="0"/>
              <a:t> </a:t>
            </a:r>
            <a:r>
              <a:rPr sz="2750" dirty="0"/>
              <a:t>and</a:t>
            </a:r>
            <a:r>
              <a:rPr sz="2750" spc="80" dirty="0"/>
              <a:t> </a:t>
            </a:r>
            <a:r>
              <a:rPr sz="2750" spc="-10" dirty="0"/>
              <a:t>Executors</a:t>
            </a:r>
            <a:endParaRPr sz="2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99337" cy="5651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844550" y="2490673"/>
            <a:ext cx="6997699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00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Intro and Setup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Spark Architecture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SparkSQL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(Read/Write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/Tables)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lang="en-US" sz="1200" dirty="0">
                <a:solidFill>
                  <a:srgbClr val="FF0000"/>
                </a:solidFill>
              </a:rPr>
              <a:t> 00 (Dates) / 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03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06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Streaming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07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03 (Stream) /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04 (Air)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457200" y="1210270"/>
            <a:ext cx="794904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343400" y="326509"/>
            <a:ext cx="45202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47" y="1093978"/>
            <a:ext cx="8583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4.</a:t>
            </a:r>
            <a:r>
              <a:rPr sz="1800" b="1" spc="220" dirty="0">
                <a:solidFill>
                  <a:srgbClr val="252599"/>
                </a:solidFill>
                <a:latin typeface="Arial"/>
                <a:cs typeface="Arial"/>
              </a:rPr>
              <a:t>  </a:t>
            </a:r>
            <a:r>
              <a:rPr sz="1800" b="1" dirty="0">
                <a:solidFill>
                  <a:srgbClr val="252599"/>
                </a:solidFill>
                <a:latin typeface="Arial"/>
                <a:cs typeface="Arial"/>
              </a:rPr>
              <a:t>Executors</a:t>
            </a:r>
            <a:r>
              <a:rPr sz="1800" b="1" spc="-2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Tasks.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typically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either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Reduce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holds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RDD </a:t>
            </a:r>
            <a:r>
              <a:rPr sz="1800" dirty="0">
                <a:latin typeface="Arial"/>
                <a:cs typeface="Arial"/>
              </a:rPr>
              <a:t>(Resilient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underlying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136519"/>
            <a:ext cx="8197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configurable amount 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available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allocate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" y="4386072"/>
            <a:ext cx="8435340" cy="16421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60"/>
              </a:spcBef>
              <a:buChar char="•"/>
              <a:tabLst>
                <a:tab pos="324485" algn="l"/>
                <a:tab pos="3251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 occurs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marL="324485" marR="43180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324485" algn="l"/>
                <a:tab pos="325120" algn="l"/>
                <a:tab pos="1250950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submit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baseline="25462" dirty="0">
                <a:latin typeface="Arial"/>
                <a:cs typeface="Arial"/>
              </a:rPr>
              <a:t>st</a:t>
            </a:r>
            <a:r>
              <a:rPr sz="1800" spc="217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graphic above,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Executor's RAM.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returned (either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Console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written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Text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immediately flushed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	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retained 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unless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explicitly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so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2830" y="1639442"/>
            <a:ext cx="8038465" cy="1438275"/>
            <a:chOff x="552830" y="1639442"/>
            <a:chExt cx="8038465" cy="143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52" y="2190796"/>
              <a:ext cx="7914522" cy="83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7593" y="2128773"/>
              <a:ext cx="8028940" cy="944244"/>
            </a:xfrm>
            <a:custGeom>
              <a:avLst/>
              <a:gdLst/>
              <a:ahLst/>
              <a:cxnLst/>
              <a:rect l="l" t="t" r="r" b="b"/>
              <a:pathLst>
                <a:path w="8028940" h="944244">
                  <a:moveTo>
                    <a:pt x="0" y="943737"/>
                  </a:moveTo>
                  <a:lnTo>
                    <a:pt x="8028813" y="943737"/>
                  </a:lnTo>
                  <a:lnTo>
                    <a:pt x="8028813" y="0"/>
                  </a:lnTo>
                  <a:lnTo>
                    <a:pt x="0" y="0"/>
                  </a:lnTo>
                  <a:lnTo>
                    <a:pt x="0" y="943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8437" y="1639442"/>
              <a:ext cx="4834890" cy="1017269"/>
            </a:xfrm>
            <a:custGeom>
              <a:avLst/>
              <a:gdLst/>
              <a:ahLst/>
              <a:cxnLst/>
              <a:rect l="l" t="t" r="r" b="b"/>
              <a:pathLst>
                <a:path w="4834890" h="1017269">
                  <a:moveTo>
                    <a:pt x="2853563" y="960882"/>
                  </a:moveTo>
                  <a:lnTo>
                    <a:pt x="2830220" y="937768"/>
                  </a:lnTo>
                  <a:lnTo>
                    <a:pt x="2671953" y="781050"/>
                  </a:lnTo>
                  <a:lnTo>
                    <a:pt x="2648191" y="853516"/>
                  </a:lnTo>
                  <a:lnTo>
                    <a:pt x="45974" y="762"/>
                  </a:lnTo>
                  <a:lnTo>
                    <a:pt x="34163" y="36957"/>
                  </a:lnTo>
                  <a:lnTo>
                    <a:pt x="0" y="53848"/>
                  </a:lnTo>
                  <a:lnTo>
                    <a:pt x="355828" y="772922"/>
                  </a:lnTo>
                  <a:lnTo>
                    <a:pt x="287528" y="806704"/>
                  </a:lnTo>
                  <a:lnTo>
                    <a:pt x="491363" y="960882"/>
                  </a:lnTo>
                  <a:lnTo>
                    <a:pt x="491972" y="807085"/>
                  </a:lnTo>
                  <a:lnTo>
                    <a:pt x="492379" y="705358"/>
                  </a:lnTo>
                  <a:lnTo>
                    <a:pt x="424141" y="739114"/>
                  </a:lnTo>
                  <a:lnTo>
                    <a:pt x="108572" y="101422"/>
                  </a:lnTo>
                  <a:lnTo>
                    <a:pt x="2624455" y="925918"/>
                  </a:lnTo>
                  <a:lnTo>
                    <a:pt x="2600706" y="998347"/>
                  </a:lnTo>
                  <a:lnTo>
                    <a:pt x="2853563" y="960882"/>
                  </a:lnTo>
                  <a:close/>
                </a:path>
                <a:path w="4834890" h="1017269">
                  <a:moveTo>
                    <a:pt x="4834763" y="960882"/>
                  </a:moveTo>
                  <a:lnTo>
                    <a:pt x="4824488" y="952119"/>
                  </a:lnTo>
                  <a:lnTo>
                    <a:pt x="4640326" y="795020"/>
                  </a:lnTo>
                  <a:lnTo>
                    <a:pt x="4622000" y="868934"/>
                  </a:lnTo>
                  <a:lnTo>
                    <a:pt x="1110107" y="0"/>
                  </a:lnTo>
                  <a:lnTo>
                    <a:pt x="1091819" y="73914"/>
                  </a:lnTo>
                  <a:lnTo>
                    <a:pt x="4603648" y="942962"/>
                  </a:lnTo>
                  <a:lnTo>
                    <a:pt x="4585335" y="1016889"/>
                  </a:lnTo>
                  <a:lnTo>
                    <a:pt x="4834763" y="9608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0166" y="2743961"/>
              <a:ext cx="5073650" cy="10795"/>
            </a:xfrm>
            <a:custGeom>
              <a:avLst/>
              <a:gdLst/>
              <a:ahLst/>
              <a:cxnLst/>
              <a:rect l="l" t="t" r="r" b="b"/>
              <a:pathLst>
                <a:path w="5073650" h="10794">
                  <a:moveTo>
                    <a:pt x="2493263" y="0"/>
                  </a:moveTo>
                  <a:lnTo>
                    <a:pt x="2721863" y="0"/>
                  </a:lnTo>
                </a:path>
                <a:path w="5073650" h="10794">
                  <a:moveTo>
                    <a:pt x="4322063" y="10667"/>
                  </a:moveTo>
                  <a:lnTo>
                    <a:pt x="5073141" y="10667"/>
                  </a:lnTo>
                </a:path>
                <a:path w="5073650" h="10794">
                  <a:moveTo>
                    <a:pt x="0" y="0"/>
                  </a:moveTo>
                  <a:lnTo>
                    <a:pt x="446277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23088" y="3724211"/>
            <a:ext cx="7791450" cy="734060"/>
            <a:chOff x="323088" y="3724211"/>
            <a:chExt cx="7791450" cy="7340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859" y="3790980"/>
              <a:ext cx="7229100" cy="6194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425" y="3728973"/>
              <a:ext cx="7372350" cy="724535"/>
            </a:xfrm>
            <a:custGeom>
              <a:avLst/>
              <a:gdLst/>
              <a:ahLst/>
              <a:cxnLst/>
              <a:rect l="l" t="t" r="r" b="b"/>
              <a:pathLst>
                <a:path w="7372350" h="724535">
                  <a:moveTo>
                    <a:pt x="0" y="724281"/>
                  </a:moveTo>
                  <a:lnTo>
                    <a:pt x="7371969" y="724281"/>
                  </a:lnTo>
                  <a:lnTo>
                    <a:pt x="7371969" y="0"/>
                  </a:lnTo>
                  <a:lnTo>
                    <a:pt x="0" y="0"/>
                  </a:lnTo>
                  <a:lnTo>
                    <a:pt x="0" y="7242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865" y="4091177"/>
              <a:ext cx="6254750" cy="0"/>
            </a:xfrm>
            <a:custGeom>
              <a:avLst/>
              <a:gdLst/>
              <a:ahLst/>
              <a:cxnLst/>
              <a:rect l="l" t="t" r="r" b="b"/>
              <a:pathLst>
                <a:path w="6254750">
                  <a:moveTo>
                    <a:pt x="0" y="0"/>
                  </a:moveTo>
                  <a:lnTo>
                    <a:pt x="625436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088" y="3899915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190499" y="0"/>
                  </a:moveTo>
                  <a:lnTo>
                    <a:pt x="190499" y="228599"/>
                  </a:lnTo>
                  <a:lnTo>
                    <a:pt x="342899" y="152399"/>
                  </a:lnTo>
                  <a:lnTo>
                    <a:pt x="228599" y="152399"/>
                  </a:lnTo>
                  <a:lnTo>
                    <a:pt x="228599" y="76199"/>
                  </a:lnTo>
                  <a:lnTo>
                    <a:pt x="342899" y="76199"/>
                  </a:lnTo>
                  <a:lnTo>
                    <a:pt x="190499" y="0"/>
                  </a:lnTo>
                  <a:close/>
                </a:path>
                <a:path w="419100" h="228600">
                  <a:moveTo>
                    <a:pt x="190499" y="76199"/>
                  </a:moveTo>
                  <a:lnTo>
                    <a:pt x="0" y="76199"/>
                  </a:lnTo>
                  <a:lnTo>
                    <a:pt x="0" y="152399"/>
                  </a:lnTo>
                  <a:lnTo>
                    <a:pt x="190499" y="152399"/>
                  </a:lnTo>
                  <a:lnTo>
                    <a:pt x="190499" y="76199"/>
                  </a:lnTo>
                  <a:close/>
                </a:path>
                <a:path w="419100" h="228600">
                  <a:moveTo>
                    <a:pt x="342899" y="76199"/>
                  </a:moveTo>
                  <a:lnTo>
                    <a:pt x="228599" y="76199"/>
                  </a:lnTo>
                  <a:lnTo>
                    <a:pt x="228599" y="152399"/>
                  </a:lnTo>
                  <a:lnTo>
                    <a:pt x="342899" y="152399"/>
                  </a:lnTo>
                  <a:lnTo>
                    <a:pt x="419100" y="114299"/>
                  </a:lnTo>
                  <a:lnTo>
                    <a:pt x="342899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spc="-10" dirty="0"/>
              <a:t>Executors</a:t>
            </a:r>
            <a:endParaRPr sz="2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156461"/>
            <a:ext cx="8872220" cy="1343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marR="5080" indent="-287020">
              <a:lnSpc>
                <a:spcPct val="95000"/>
              </a:lnSpc>
              <a:spcBef>
                <a:spcPts val="204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Basic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concept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Resilient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Dataset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(RDD),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fault-</a:t>
            </a:r>
            <a:r>
              <a:rPr sz="1800" dirty="0">
                <a:latin typeface="Arial"/>
                <a:cs typeface="Arial"/>
              </a:rPr>
              <a:t>tolerant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parallel.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RDD: parallelizing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driver </a:t>
            </a:r>
            <a:r>
              <a:rPr sz="1800" dirty="0">
                <a:latin typeface="Arial"/>
                <a:cs typeface="Arial"/>
              </a:rPr>
              <a:t>program,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referencing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 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system, 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shared </a:t>
            </a:r>
            <a:r>
              <a:rPr sz="1800" dirty="0">
                <a:latin typeface="Arial"/>
                <a:cs typeface="Arial"/>
              </a:rPr>
              <a:t>filesystem, HDFS,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HBase,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offering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Hadoop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InputFormat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4106036"/>
            <a:ext cx="8305800" cy="5607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99085" marR="5080" indent="-287020">
              <a:lnSpc>
                <a:spcPts val="2050"/>
              </a:lnSpc>
              <a:spcBef>
                <a:spcPts val="259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RDDs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relatively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compared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Hadoop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Map-</a:t>
            </a:r>
            <a:r>
              <a:rPr sz="1800" dirty="0">
                <a:latin typeface="Arial"/>
                <a:cs typeface="Arial"/>
              </a:rPr>
              <a:t>Reduce processing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5837" y="2660459"/>
            <a:ext cx="5805805" cy="1235710"/>
            <a:chOff x="985837" y="2660459"/>
            <a:chExt cx="5805805" cy="12357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2670048"/>
              <a:ext cx="4322687" cy="12161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95600" y="2665222"/>
              <a:ext cx="4391025" cy="1226185"/>
            </a:xfrm>
            <a:custGeom>
              <a:avLst/>
              <a:gdLst/>
              <a:ahLst/>
              <a:cxnLst/>
              <a:rect l="l" t="t" r="r" b="b"/>
              <a:pathLst>
                <a:path w="4391025" h="1226185">
                  <a:moveTo>
                    <a:pt x="0" y="1225677"/>
                  </a:moveTo>
                  <a:lnTo>
                    <a:pt x="4391025" y="1225677"/>
                  </a:lnTo>
                  <a:lnTo>
                    <a:pt x="4391025" y="0"/>
                  </a:lnTo>
                  <a:lnTo>
                    <a:pt x="0" y="0"/>
                  </a:lnTo>
                  <a:lnTo>
                    <a:pt x="0" y="12256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070" y="2858516"/>
              <a:ext cx="811530" cy="281940"/>
            </a:xfrm>
            <a:custGeom>
              <a:avLst/>
              <a:gdLst/>
              <a:ahLst/>
              <a:cxnLst/>
              <a:rect l="l" t="t" r="r" b="b"/>
              <a:pathLst>
                <a:path w="811530" h="281939">
                  <a:moveTo>
                    <a:pt x="580054" y="207631"/>
                  </a:moveTo>
                  <a:lnTo>
                    <a:pt x="562991" y="281939"/>
                  </a:lnTo>
                  <a:lnTo>
                    <a:pt x="811403" y="221742"/>
                  </a:lnTo>
                  <a:lnTo>
                    <a:pt x="804628" y="216154"/>
                  </a:lnTo>
                  <a:lnTo>
                    <a:pt x="617092" y="216154"/>
                  </a:lnTo>
                  <a:lnTo>
                    <a:pt x="580054" y="207631"/>
                  </a:lnTo>
                  <a:close/>
                </a:path>
                <a:path w="811530" h="281939">
                  <a:moveTo>
                    <a:pt x="597116" y="133327"/>
                  </a:moveTo>
                  <a:lnTo>
                    <a:pt x="580054" y="207631"/>
                  </a:lnTo>
                  <a:lnTo>
                    <a:pt x="617092" y="216154"/>
                  </a:lnTo>
                  <a:lnTo>
                    <a:pt x="634237" y="141859"/>
                  </a:lnTo>
                  <a:lnTo>
                    <a:pt x="597116" y="133327"/>
                  </a:lnTo>
                  <a:close/>
                </a:path>
                <a:path w="811530" h="281939">
                  <a:moveTo>
                    <a:pt x="614172" y="59055"/>
                  </a:moveTo>
                  <a:lnTo>
                    <a:pt x="597116" y="133327"/>
                  </a:lnTo>
                  <a:lnTo>
                    <a:pt x="634237" y="141859"/>
                  </a:lnTo>
                  <a:lnTo>
                    <a:pt x="617092" y="216154"/>
                  </a:lnTo>
                  <a:lnTo>
                    <a:pt x="804628" y="216154"/>
                  </a:lnTo>
                  <a:lnTo>
                    <a:pt x="614172" y="59055"/>
                  </a:lnTo>
                  <a:close/>
                </a:path>
                <a:path w="811530" h="281939">
                  <a:moveTo>
                    <a:pt x="17017" y="0"/>
                  </a:moveTo>
                  <a:lnTo>
                    <a:pt x="0" y="74168"/>
                  </a:lnTo>
                  <a:lnTo>
                    <a:pt x="580054" y="207631"/>
                  </a:lnTo>
                  <a:lnTo>
                    <a:pt x="597116" y="133327"/>
                  </a:lnTo>
                  <a:lnTo>
                    <a:pt x="170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2711196"/>
              <a:ext cx="838200" cy="368935"/>
            </a:xfrm>
            <a:custGeom>
              <a:avLst/>
              <a:gdLst/>
              <a:ahLst/>
              <a:cxnLst/>
              <a:rect l="l" t="t" r="r" b="b"/>
              <a:pathLst>
                <a:path w="838200" h="368935">
                  <a:moveTo>
                    <a:pt x="0" y="368808"/>
                  </a:moveTo>
                  <a:lnTo>
                    <a:pt x="838200" y="368808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0600" y="2711195"/>
            <a:ext cx="83820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15"/>
              </a:spcBef>
            </a:pPr>
            <a:r>
              <a:rPr sz="1800" b="1" spc="-20" dirty="0">
                <a:latin typeface="Arial"/>
                <a:cs typeface="Arial"/>
              </a:rPr>
              <a:t>HDFS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5837" y="3108769"/>
            <a:ext cx="1409065" cy="393065"/>
            <a:chOff x="985837" y="3108769"/>
            <a:chExt cx="1409065" cy="393065"/>
          </a:xfrm>
        </p:grpSpPr>
        <p:sp>
          <p:nvSpPr>
            <p:cNvPr id="12" name="object 12"/>
            <p:cNvSpPr/>
            <p:nvPr/>
          </p:nvSpPr>
          <p:spPr>
            <a:xfrm>
              <a:off x="1400048" y="3216275"/>
              <a:ext cx="995044" cy="285750"/>
            </a:xfrm>
            <a:custGeom>
              <a:avLst/>
              <a:gdLst/>
              <a:ahLst/>
              <a:cxnLst/>
              <a:rect l="l" t="t" r="r" b="b"/>
              <a:pathLst>
                <a:path w="995044" h="285750">
                  <a:moveTo>
                    <a:pt x="762770" y="210391"/>
                  </a:moveTo>
                  <a:lnTo>
                    <a:pt x="749427" y="285496"/>
                  </a:lnTo>
                  <a:lnTo>
                    <a:pt x="980396" y="217042"/>
                  </a:lnTo>
                  <a:lnTo>
                    <a:pt x="800227" y="217042"/>
                  </a:lnTo>
                  <a:lnTo>
                    <a:pt x="762770" y="210391"/>
                  </a:lnTo>
                  <a:close/>
                </a:path>
                <a:path w="995044" h="285750">
                  <a:moveTo>
                    <a:pt x="776083" y="135458"/>
                  </a:moveTo>
                  <a:lnTo>
                    <a:pt x="762770" y="210391"/>
                  </a:lnTo>
                  <a:lnTo>
                    <a:pt x="800227" y="217042"/>
                  </a:lnTo>
                  <a:lnTo>
                    <a:pt x="813562" y="142112"/>
                  </a:lnTo>
                  <a:lnTo>
                    <a:pt x="776083" y="135458"/>
                  </a:lnTo>
                  <a:close/>
                </a:path>
                <a:path w="995044" h="285750">
                  <a:moveTo>
                    <a:pt x="789432" y="60325"/>
                  </a:moveTo>
                  <a:lnTo>
                    <a:pt x="776083" y="135458"/>
                  </a:lnTo>
                  <a:lnTo>
                    <a:pt x="813562" y="142112"/>
                  </a:lnTo>
                  <a:lnTo>
                    <a:pt x="800227" y="217042"/>
                  </a:lnTo>
                  <a:lnTo>
                    <a:pt x="980396" y="217042"/>
                  </a:lnTo>
                  <a:lnTo>
                    <a:pt x="994537" y="212851"/>
                  </a:lnTo>
                  <a:lnTo>
                    <a:pt x="789432" y="60325"/>
                  </a:lnTo>
                  <a:close/>
                </a:path>
                <a:path w="995044" h="285750">
                  <a:moveTo>
                    <a:pt x="13208" y="0"/>
                  </a:moveTo>
                  <a:lnTo>
                    <a:pt x="0" y="74929"/>
                  </a:lnTo>
                  <a:lnTo>
                    <a:pt x="762770" y="210391"/>
                  </a:lnTo>
                  <a:lnTo>
                    <a:pt x="776083" y="135458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113532"/>
              <a:ext cx="832485" cy="368935"/>
            </a:xfrm>
            <a:custGeom>
              <a:avLst/>
              <a:gdLst/>
              <a:ahLst/>
              <a:cxnLst/>
              <a:rect l="l" t="t" r="r" b="b"/>
              <a:pathLst>
                <a:path w="832485" h="368935">
                  <a:moveTo>
                    <a:pt x="0" y="368808"/>
                  </a:moveTo>
                  <a:lnTo>
                    <a:pt x="832103" y="368808"/>
                  </a:lnTo>
                  <a:lnTo>
                    <a:pt x="832103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5362" y="3101530"/>
            <a:ext cx="826135" cy="409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2069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09"/>
              </a:spcBef>
            </a:pPr>
            <a:r>
              <a:rPr sz="1800" b="1" spc="-25" dirty="0">
                <a:latin typeface="Arial"/>
                <a:cs typeface="Arial"/>
              </a:rPr>
              <a:t>LFS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7733" y="3621023"/>
            <a:ext cx="973455" cy="228600"/>
          </a:xfrm>
          <a:custGeom>
            <a:avLst/>
            <a:gdLst/>
            <a:ahLst/>
            <a:cxnLst/>
            <a:rect l="l" t="t" r="r" b="b"/>
            <a:pathLst>
              <a:path w="973455" h="228600">
                <a:moveTo>
                  <a:pt x="750316" y="0"/>
                </a:moveTo>
                <a:lnTo>
                  <a:pt x="746756" y="76181"/>
                </a:lnTo>
                <a:lnTo>
                  <a:pt x="784860" y="77977"/>
                </a:lnTo>
                <a:lnTo>
                  <a:pt x="781304" y="154050"/>
                </a:lnTo>
                <a:lnTo>
                  <a:pt x="743118" y="154050"/>
                </a:lnTo>
                <a:lnTo>
                  <a:pt x="739647" y="228345"/>
                </a:lnTo>
                <a:lnTo>
                  <a:pt x="907587" y="154050"/>
                </a:lnTo>
                <a:lnTo>
                  <a:pt x="781304" y="154050"/>
                </a:lnTo>
                <a:lnTo>
                  <a:pt x="743202" y="152261"/>
                </a:lnTo>
                <a:lnTo>
                  <a:pt x="911633" y="152261"/>
                </a:lnTo>
                <a:lnTo>
                  <a:pt x="973328" y="124968"/>
                </a:lnTo>
                <a:lnTo>
                  <a:pt x="750316" y="0"/>
                </a:lnTo>
                <a:close/>
              </a:path>
              <a:path w="973455" h="228600">
                <a:moveTo>
                  <a:pt x="746756" y="76181"/>
                </a:moveTo>
                <a:lnTo>
                  <a:pt x="743202" y="152261"/>
                </a:lnTo>
                <a:lnTo>
                  <a:pt x="781304" y="154050"/>
                </a:lnTo>
                <a:lnTo>
                  <a:pt x="784860" y="77977"/>
                </a:lnTo>
                <a:lnTo>
                  <a:pt x="746756" y="76181"/>
                </a:lnTo>
                <a:close/>
              </a:path>
              <a:path w="973455" h="228600">
                <a:moveTo>
                  <a:pt x="3556" y="41148"/>
                </a:moveTo>
                <a:lnTo>
                  <a:pt x="0" y="117348"/>
                </a:lnTo>
                <a:lnTo>
                  <a:pt x="743202" y="152261"/>
                </a:lnTo>
                <a:lnTo>
                  <a:pt x="746756" y="76181"/>
                </a:lnTo>
                <a:lnTo>
                  <a:pt x="3556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200" y="3515867"/>
            <a:ext cx="136906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Arial"/>
                <a:cs typeface="Arial"/>
              </a:rPr>
              <a:t>On-the-</a:t>
            </a:r>
            <a:r>
              <a:rPr sz="1800" b="1" spc="-25" dirty="0">
                <a:latin typeface="Arial"/>
                <a:cs typeface="Arial"/>
              </a:rPr>
              <a:t>fly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1475" y="5251322"/>
            <a:ext cx="4057650" cy="979169"/>
            <a:chOff x="371475" y="5251322"/>
            <a:chExt cx="4057650" cy="979169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5260847"/>
              <a:ext cx="4038600" cy="9601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6237" y="5256085"/>
              <a:ext cx="4048125" cy="969644"/>
            </a:xfrm>
            <a:custGeom>
              <a:avLst/>
              <a:gdLst/>
              <a:ahLst/>
              <a:cxnLst/>
              <a:rect l="l" t="t" r="r" b="b"/>
              <a:pathLst>
                <a:path w="4048125" h="969645">
                  <a:moveTo>
                    <a:pt x="0" y="969644"/>
                  </a:moveTo>
                  <a:lnTo>
                    <a:pt x="4048125" y="969644"/>
                  </a:lnTo>
                  <a:lnTo>
                    <a:pt x="4048125" y="0"/>
                  </a:lnTo>
                  <a:lnTo>
                    <a:pt x="0" y="0"/>
                  </a:lnTo>
                  <a:lnTo>
                    <a:pt x="0" y="9696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637087" y="5240654"/>
            <a:ext cx="4059554" cy="1181735"/>
            <a:chOff x="4637087" y="5240654"/>
            <a:chExt cx="4059554" cy="118173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6675" y="5250179"/>
              <a:ext cx="4040124" cy="9707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41850" y="5245417"/>
              <a:ext cx="4050029" cy="980440"/>
            </a:xfrm>
            <a:custGeom>
              <a:avLst/>
              <a:gdLst/>
              <a:ahLst/>
              <a:cxnLst/>
              <a:rect l="l" t="t" r="r" b="b"/>
              <a:pathLst>
                <a:path w="4050029" h="980439">
                  <a:moveTo>
                    <a:pt x="0" y="980313"/>
                  </a:moveTo>
                  <a:lnTo>
                    <a:pt x="4049649" y="980313"/>
                  </a:lnTo>
                  <a:lnTo>
                    <a:pt x="4049649" y="0"/>
                  </a:lnTo>
                  <a:lnTo>
                    <a:pt x="0" y="0"/>
                  </a:lnTo>
                  <a:lnTo>
                    <a:pt x="0" y="980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400" y="5852159"/>
              <a:ext cx="1655445" cy="570230"/>
            </a:xfrm>
            <a:custGeom>
              <a:avLst/>
              <a:gdLst/>
              <a:ahLst/>
              <a:cxnLst/>
              <a:rect l="l" t="t" r="r" b="b"/>
              <a:pathLst>
                <a:path w="1655445" h="570229">
                  <a:moveTo>
                    <a:pt x="1655064" y="0"/>
                  </a:moveTo>
                  <a:lnTo>
                    <a:pt x="1400937" y="27254"/>
                  </a:lnTo>
                  <a:lnTo>
                    <a:pt x="1442097" y="91427"/>
                  </a:lnTo>
                  <a:lnTo>
                    <a:pt x="866482" y="460743"/>
                  </a:lnTo>
                  <a:lnTo>
                    <a:pt x="866076" y="234632"/>
                  </a:lnTo>
                  <a:lnTo>
                    <a:pt x="942213" y="234480"/>
                  </a:lnTo>
                  <a:lnTo>
                    <a:pt x="923150" y="196519"/>
                  </a:lnTo>
                  <a:lnTo>
                    <a:pt x="827532" y="6096"/>
                  </a:lnTo>
                  <a:lnTo>
                    <a:pt x="713613" y="234911"/>
                  </a:lnTo>
                  <a:lnTo>
                    <a:pt x="789876" y="234772"/>
                  </a:lnTo>
                  <a:lnTo>
                    <a:pt x="790282" y="461225"/>
                  </a:lnTo>
                  <a:lnTo>
                    <a:pt x="213017" y="91262"/>
                  </a:lnTo>
                  <a:lnTo>
                    <a:pt x="226187" y="70713"/>
                  </a:lnTo>
                  <a:lnTo>
                    <a:pt x="254127" y="27114"/>
                  </a:lnTo>
                  <a:lnTo>
                    <a:pt x="0" y="0"/>
                  </a:lnTo>
                  <a:lnTo>
                    <a:pt x="130810" y="219583"/>
                  </a:lnTo>
                  <a:lnTo>
                    <a:pt x="171907" y="155435"/>
                  </a:lnTo>
                  <a:lnTo>
                    <a:pt x="818642" y="569925"/>
                  </a:lnTo>
                  <a:lnTo>
                    <a:pt x="828040" y="555282"/>
                  </a:lnTo>
                  <a:lnTo>
                    <a:pt x="837438" y="569912"/>
                  </a:lnTo>
                  <a:lnTo>
                    <a:pt x="1483245" y="155562"/>
                  </a:lnTo>
                  <a:lnTo>
                    <a:pt x="1524381" y="219659"/>
                  </a:lnTo>
                  <a:lnTo>
                    <a:pt x="1612925" y="70815"/>
                  </a:lnTo>
                  <a:lnTo>
                    <a:pt x="16550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1000" y="4812791"/>
            <a:ext cx="403860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5"/>
              </a:spcBef>
            </a:pPr>
            <a:r>
              <a:rPr sz="1600" b="1" spc="-10" dirty="0">
                <a:latin typeface="Arial Narrow"/>
                <a:cs typeface="Arial Narrow"/>
              </a:rPr>
              <a:t>Traditional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Map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Reduce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has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extensive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Disk</a:t>
            </a:r>
            <a:r>
              <a:rPr sz="1600" b="1" spc="-25" dirty="0">
                <a:latin typeface="Arial Narrow"/>
                <a:cs typeface="Arial Narrow"/>
              </a:rPr>
              <a:t> I/O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8200" y="4800600"/>
            <a:ext cx="403860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Arial Narrow"/>
                <a:cs typeface="Arial Narrow"/>
              </a:rPr>
              <a:t>RDD's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can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configured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to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RAM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or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Disk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I/O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67961" y="3214877"/>
            <a:ext cx="609600" cy="329565"/>
          </a:xfrm>
          <a:custGeom>
            <a:avLst/>
            <a:gdLst/>
            <a:ahLst/>
            <a:cxnLst/>
            <a:rect l="l" t="t" r="r" b="b"/>
            <a:pathLst>
              <a:path w="609600" h="329564">
                <a:moveTo>
                  <a:pt x="0" y="0"/>
                </a:moveTo>
                <a:lnTo>
                  <a:pt x="609600" y="0"/>
                </a:lnTo>
              </a:path>
              <a:path w="609600" h="329564">
                <a:moveTo>
                  <a:pt x="18287" y="329184"/>
                </a:moveTo>
                <a:lnTo>
                  <a:pt x="608838" y="329184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93381" y="2721355"/>
            <a:ext cx="166941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If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don't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use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prefix</a:t>
            </a:r>
            <a:r>
              <a:rPr sz="1600" b="1" spc="-25" dirty="0">
                <a:latin typeface="Arial Narrow"/>
                <a:cs typeface="Arial Narrow"/>
              </a:rPr>
              <a:t> for </a:t>
            </a:r>
            <a:r>
              <a:rPr sz="1600" b="1" dirty="0">
                <a:latin typeface="Arial Narrow"/>
                <a:cs typeface="Arial Narrow"/>
              </a:rPr>
              <a:t>file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system,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Spark </a:t>
            </a:r>
            <a:r>
              <a:rPr sz="1600" b="1" dirty="0">
                <a:latin typeface="Arial Narrow"/>
                <a:cs typeface="Arial Narrow"/>
              </a:rPr>
              <a:t>assumes</a:t>
            </a:r>
            <a:r>
              <a:rPr sz="1600" b="1" spc="-9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HDFS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Resilient</a:t>
            </a:r>
            <a:r>
              <a:rPr sz="2750" spc="114" dirty="0"/>
              <a:t> </a:t>
            </a:r>
            <a:r>
              <a:rPr sz="2750" dirty="0"/>
              <a:t>Distributed</a:t>
            </a:r>
            <a:r>
              <a:rPr sz="2750" spc="130" dirty="0"/>
              <a:t> </a:t>
            </a:r>
            <a:r>
              <a:rPr sz="2750" dirty="0"/>
              <a:t>Datasets</a:t>
            </a:r>
            <a:r>
              <a:rPr sz="2750" spc="114" dirty="0"/>
              <a:t> </a:t>
            </a:r>
            <a:r>
              <a:rPr sz="2750" spc="-10" dirty="0"/>
              <a:t>(RDDs)</a:t>
            </a:r>
            <a:endParaRPr sz="27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675" y="2511107"/>
            <a:ext cx="3237865" cy="791845"/>
            <a:chOff x="447675" y="2511107"/>
            <a:chExt cx="3237865" cy="791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520696"/>
              <a:ext cx="3161551" cy="7726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437" y="2515870"/>
              <a:ext cx="3228340" cy="782320"/>
            </a:xfrm>
            <a:custGeom>
              <a:avLst/>
              <a:gdLst/>
              <a:ahLst/>
              <a:cxnLst/>
              <a:rect l="l" t="t" r="r" b="b"/>
              <a:pathLst>
                <a:path w="3228340" h="782320">
                  <a:moveTo>
                    <a:pt x="0" y="782192"/>
                  </a:moveTo>
                  <a:lnTo>
                    <a:pt x="3228213" y="782192"/>
                  </a:lnTo>
                  <a:lnTo>
                    <a:pt x="3228213" y="0"/>
                  </a:lnTo>
                  <a:lnTo>
                    <a:pt x="0" y="0"/>
                  </a:lnTo>
                  <a:lnTo>
                    <a:pt x="0" y="78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24266" y="4029011"/>
            <a:ext cx="6922770" cy="738505"/>
            <a:chOff x="1624266" y="4029011"/>
            <a:chExt cx="6922770" cy="7385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405" y="4090914"/>
              <a:ext cx="6720666" cy="6277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9028" y="4033773"/>
              <a:ext cx="6913245" cy="728980"/>
            </a:xfrm>
            <a:custGeom>
              <a:avLst/>
              <a:gdLst/>
              <a:ahLst/>
              <a:cxnLst/>
              <a:rect l="l" t="t" r="r" b="b"/>
              <a:pathLst>
                <a:path w="6913245" h="728979">
                  <a:moveTo>
                    <a:pt x="0" y="728852"/>
                  </a:moveTo>
                  <a:lnTo>
                    <a:pt x="6913245" y="728852"/>
                  </a:lnTo>
                  <a:lnTo>
                    <a:pt x="6913245" y="0"/>
                  </a:lnTo>
                  <a:lnTo>
                    <a:pt x="0" y="0"/>
                  </a:lnTo>
                  <a:lnTo>
                    <a:pt x="0" y="728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7675" y="3387407"/>
            <a:ext cx="5952490" cy="494665"/>
            <a:chOff x="447675" y="3387407"/>
            <a:chExt cx="5952490" cy="4946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2" y="3444544"/>
              <a:ext cx="5847223" cy="3994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2437" y="3392170"/>
              <a:ext cx="5942965" cy="485140"/>
            </a:xfrm>
            <a:custGeom>
              <a:avLst/>
              <a:gdLst/>
              <a:ahLst/>
              <a:cxnLst/>
              <a:rect l="l" t="t" r="r" b="b"/>
              <a:pathLst>
                <a:path w="5942965" h="485139">
                  <a:moveTo>
                    <a:pt x="0" y="485012"/>
                  </a:moveTo>
                  <a:lnTo>
                    <a:pt x="5942457" y="485012"/>
                  </a:lnTo>
                  <a:lnTo>
                    <a:pt x="5942457" y="0"/>
                  </a:lnTo>
                  <a:lnTo>
                    <a:pt x="0" y="0"/>
                  </a:lnTo>
                  <a:lnTo>
                    <a:pt x="0" y="485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1093978"/>
            <a:ext cx="87388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655">
              <a:lnSpc>
                <a:spcPct val="100000"/>
              </a:lnSpc>
              <a:spcBef>
                <a:spcPts val="100"/>
              </a:spcBef>
              <a:tabLst>
                <a:tab pos="6951345" algn="l"/>
              </a:tabLst>
            </a:pPr>
            <a:r>
              <a:rPr sz="1800" dirty="0">
                <a:latin typeface="Arial"/>
                <a:cs typeface="Arial"/>
              </a:rPr>
              <a:t>RDD's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read-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only</a:t>
            </a:r>
            <a:r>
              <a:rPr sz="1800" u="sng" spc="-4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distributed</a:t>
            </a:r>
            <a:r>
              <a:rPr sz="18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(partitioned)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collection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records.</a:t>
            </a:r>
            <a:r>
              <a:rPr sz="1800" dirty="0">
                <a:latin typeface="Arial"/>
                <a:cs typeface="Arial"/>
              </a:rPr>
              <a:t>	It's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tasks)</a:t>
            </a:r>
            <a:endParaRPr sz="1800">
              <a:latin typeface="Arial"/>
              <a:cs typeface="Arial"/>
            </a:endParaRPr>
          </a:p>
          <a:p>
            <a:pPr marL="756285" indent="-343535">
              <a:lnSpc>
                <a:spcPct val="100000"/>
              </a:lnSpc>
              <a:spcBef>
                <a:spcPts val="1580"/>
              </a:spcBef>
              <a:buAutoNum type="arabicPeriod"/>
              <a:tabLst>
                <a:tab pos="756285" algn="l"/>
                <a:tab pos="756920" algn="l"/>
                <a:tab pos="1971039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Read-only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	If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ETL,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R="826135" algn="r">
              <a:lnSpc>
                <a:spcPct val="100000"/>
              </a:lnSpc>
              <a:spcBef>
                <a:spcPts val="5"/>
              </a:spcBef>
              <a:tabLst>
                <a:tab pos="1611630" algn="l"/>
              </a:tabLst>
            </a:pPr>
            <a:r>
              <a:rPr sz="1800" dirty="0">
                <a:latin typeface="Arial"/>
                <a:cs typeface="Arial"/>
              </a:rPr>
              <a:t>previous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RDD.</a:t>
            </a:r>
            <a:r>
              <a:rPr sz="1800" dirty="0">
                <a:latin typeface="Arial"/>
                <a:cs typeface="Arial"/>
              </a:rPr>
              <a:t>	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poem</a:t>
            </a:r>
            <a:endParaRPr sz="1800">
              <a:latin typeface="Arial"/>
              <a:cs typeface="Arial"/>
            </a:endParaRPr>
          </a:p>
          <a:p>
            <a:pPr marR="855980" algn="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36601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before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dumping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Console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6337935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pipeline </a:t>
            </a:r>
            <a:r>
              <a:rPr sz="1800" dirty="0">
                <a:latin typeface="Arial"/>
                <a:cs typeface="Arial"/>
              </a:rPr>
              <a:t>RDDs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together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5" dirty="0">
                <a:latin typeface="Arial"/>
                <a:cs typeface="Arial"/>
              </a:rPr>
              <a:t> one</a:t>
            </a:r>
            <a:endParaRPr sz="1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756285" marR="62865" indent="-343535">
              <a:lnSpc>
                <a:spcPct val="100000"/>
              </a:lnSpc>
              <a:buAutoNum type="arabicPeriod" startAt="2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Distributed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(partitioned)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breaking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blocks</a:t>
            </a:r>
            <a:r>
              <a:rPr sz="1800" spc="-25" dirty="0">
                <a:latin typeface="Arial"/>
                <a:cs typeface="Arial"/>
              </a:rPr>
              <a:t> so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parallel.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defaults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partitions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26830" y="5553075"/>
            <a:ext cx="4464685" cy="1085850"/>
            <a:chOff x="2326830" y="5553075"/>
            <a:chExt cx="4464685" cy="1085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5191" y="5651500"/>
              <a:ext cx="4356100" cy="9017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31592" y="5557837"/>
              <a:ext cx="4455160" cy="1076325"/>
            </a:xfrm>
            <a:custGeom>
              <a:avLst/>
              <a:gdLst/>
              <a:ahLst/>
              <a:cxnLst/>
              <a:rect l="l" t="t" r="r" b="b"/>
              <a:pathLst>
                <a:path w="4455159" h="1076325">
                  <a:moveTo>
                    <a:pt x="0" y="1076325"/>
                  </a:moveTo>
                  <a:lnTo>
                    <a:pt x="4455033" y="1076325"/>
                  </a:lnTo>
                  <a:lnTo>
                    <a:pt x="4455033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9331" y="6373367"/>
              <a:ext cx="468630" cy="228600"/>
            </a:xfrm>
            <a:custGeom>
              <a:avLst/>
              <a:gdLst/>
              <a:ahLst/>
              <a:cxnLst/>
              <a:rect l="l" t="t" r="r" b="b"/>
              <a:pathLst>
                <a:path w="468629" h="228600">
                  <a:moveTo>
                    <a:pt x="228600" y="0"/>
                  </a:moveTo>
                  <a:lnTo>
                    <a:pt x="0" y="114299"/>
                  </a:lnTo>
                  <a:lnTo>
                    <a:pt x="228600" y="228599"/>
                  </a:lnTo>
                  <a:lnTo>
                    <a:pt x="228600" y="152399"/>
                  </a:lnTo>
                  <a:lnTo>
                    <a:pt x="190500" y="152399"/>
                  </a:lnTo>
                  <a:lnTo>
                    <a:pt x="190500" y="76199"/>
                  </a:lnTo>
                  <a:lnTo>
                    <a:pt x="228600" y="76199"/>
                  </a:lnTo>
                  <a:lnTo>
                    <a:pt x="228600" y="0"/>
                  </a:lnTo>
                  <a:close/>
                </a:path>
                <a:path w="468629" h="228600">
                  <a:moveTo>
                    <a:pt x="228600" y="76199"/>
                  </a:moveTo>
                  <a:lnTo>
                    <a:pt x="190500" y="76199"/>
                  </a:lnTo>
                  <a:lnTo>
                    <a:pt x="190500" y="152399"/>
                  </a:lnTo>
                  <a:lnTo>
                    <a:pt x="228600" y="152399"/>
                  </a:lnTo>
                  <a:lnTo>
                    <a:pt x="228600" y="76199"/>
                  </a:lnTo>
                  <a:close/>
                </a:path>
                <a:path w="468629" h="228600">
                  <a:moveTo>
                    <a:pt x="468121" y="76199"/>
                  </a:moveTo>
                  <a:lnTo>
                    <a:pt x="228600" y="76199"/>
                  </a:lnTo>
                  <a:lnTo>
                    <a:pt x="228600" y="152399"/>
                  </a:lnTo>
                  <a:lnTo>
                    <a:pt x="468121" y="152399"/>
                  </a:lnTo>
                  <a:lnTo>
                    <a:pt x="468121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5361" y="6078473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404366" y="2830829"/>
            <a:ext cx="835025" cy="304800"/>
          </a:xfrm>
          <a:custGeom>
            <a:avLst/>
            <a:gdLst/>
            <a:ahLst/>
            <a:cxnLst/>
            <a:rect l="l" t="t" r="r" b="b"/>
            <a:pathLst>
              <a:path w="835025" h="304800">
                <a:moveTo>
                  <a:pt x="35052" y="0"/>
                </a:moveTo>
                <a:lnTo>
                  <a:pt x="491109" y="0"/>
                </a:lnTo>
              </a:path>
              <a:path w="835025" h="304800">
                <a:moveTo>
                  <a:pt x="0" y="152400"/>
                </a:moveTo>
                <a:lnTo>
                  <a:pt x="283209" y="152400"/>
                </a:lnTo>
              </a:path>
              <a:path w="835025" h="304800">
                <a:moveTo>
                  <a:pt x="100584" y="304800"/>
                </a:moveTo>
                <a:lnTo>
                  <a:pt x="835025" y="304800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8561" y="3723894"/>
            <a:ext cx="4107179" cy="10795"/>
          </a:xfrm>
          <a:custGeom>
            <a:avLst/>
            <a:gdLst/>
            <a:ahLst/>
            <a:cxnLst/>
            <a:rect l="l" t="t" r="r" b="b"/>
            <a:pathLst>
              <a:path w="4107179" h="10795">
                <a:moveTo>
                  <a:pt x="0" y="0"/>
                </a:moveTo>
                <a:lnTo>
                  <a:pt x="456056" y="0"/>
                </a:lnTo>
              </a:path>
              <a:path w="4107179" h="10795">
                <a:moveTo>
                  <a:pt x="2002536" y="10667"/>
                </a:moveTo>
                <a:lnTo>
                  <a:pt x="2285746" y="10667"/>
                </a:lnTo>
              </a:path>
              <a:path w="4107179" h="10795">
                <a:moveTo>
                  <a:pt x="3372612" y="10667"/>
                </a:moveTo>
                <a:lnTo>
                  <a:pt x="4107053" y="10667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Lab</a:t>
            </a:r>
            <a:r>
              <a:rPr sz="2750" spc="10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05a/c</a:t>
            </a:r>
            <a:r>
              <a:rPr sz="2750" dirty="0"/>
              <a:t>:</a:t>
            </a:r>
            <a:r>
              <a:rPr sz="2750" spc="100" dirty="0"/>
              <a:t> </a:t>
            </a:r>
            <a:r>
              <a:rPr sz="2750" dirty="0"/>
              <a:t>Resilient</a:t>
            </a:r>
            <a:r>
              <a:rPr sz="2750" spc="120" dirty="0"/>
              <a:t> </a:t>
            </a:r>
            <a:r>
              <a:rPr sz="2750" u="sng" dirty="0">
                <a:uFill>
                  <a:solidFill>
                    <a:srgbClr val="000000"/>
                  </a:solidFill>
                </a:uFill>
              </a:rPr>
              <a:t>Distributed</a:t>
            </a:r>
            <a:r>
              <a:rPr sz="2750" spc="110" dirty="0"/>
              <a:t> </a:t>
            </a:r>
            <a:r>
              <a:rPr sz="2750" spc="-10" dirty="0"/>
              <a:t>Datasets</a:t>
            </a:r>
            <a:endParaRPr sz="27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032103"/>
            <a:ext cx="8638540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Enhancements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SparkSQL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(17x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Spark</a:t>
            </a:r>
            <a:r>
              <a:rPr sz="2000" spc="-25" dirty="0">
                <a:latin typeface="Arial"/>
                <a:cs typeface="Arial"/>
              </a:rPr>
              <a:t> 2)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3400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JIRA's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Enhanced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Adaptive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Query</a:t>
            </a:r>
            <a:r>
              <a:rPr sz="20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Execution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(Better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queries)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Better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(via </a:t>
            </a:r>
            <a:r>
              <a:rPr sz="2000" spc="-10" dirty="0">
                <a:latin typeface="Arial"/>
                <a:cs typeface="Arial"/>
              </a:rPr>
              <a:t>Statistics)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Shrink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Reducers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Over-</a:t>
            </a:r>
            <a:r>
              <a:rPr sz="2000" spc="-10" dirty="0">
                <a:latin typeface="Arial"/>
                <a:cs typeface="Arial"/>
              </a:rPr>
              <a:t>Partitioning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Skew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minimized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Coalesce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Shuffle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Partitions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Dynamic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Pruning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JOIN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Optimizer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Hints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expanded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32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built-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Monitoring,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r>
              <a:rPr sz="2000" spc="-25" dirty="0">
                <a:latin typeface="Arial"/>
                <a:cs typeface="Arial"/>
              </a:rPr>
              <a:t> UI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Delta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Lake,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DDL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DML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enhancements,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compatibility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063996"/>
            <a:ext cx="83820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latin typeface="Arial Narrow"/>
                <a:cs typeface="Arial Narrow"/>
              </a:rPr>
              <a:t>https://databricks.com/session_na20/deep-dive-into-the-new-features-of-apache-spark-</a:t>
            </a:r>
            <a:r>
              <a:rPr sz="1800" b="1" dirty="0">
                <a:latin typeface="Arial Narrow"/>
                <a:cs typeface="Arial Narrow"/>
              </a:rPr>
              <a:t>3-</a:t>
            </a:r>
            <a:r>
              <a:rPr sz="1800" b="1" spc="-50" dirty="0">
                <a:latin typeface="Arial Narrow"/>
                <a:cs typeface="Arial Narrow"/>
              </a:rPr>
              <a:t>0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75" dirty="0"/>
              <a:t> </a:t>
            </a:r>
            <a:r>
              <a:rPr sz="2750" dirty="0"/>
              <a:t>3.0+</a:t>
            </a:r>
            <a:r>
              <a:rPr sz="2750" spc="80" dirty="0"/>
              <a:t> </a:t>
            </a:r>
            <a:r>
              <a:rPr sz="2750" dirty="0"/>
              <a:t>new</a:t>
            </a:r>
            <a:r>
              <a:rPr sz="2750" spc="85" dirty="0"/>
              <a:t> </a:t>
            </a:r>
            <a:r>
              <a:rPr sz="2750" dirty="0"/>
              <a:t>features</a:t>
            </a:r>
            <a:r>
              <a:rPr sz="2750" spc="100" dirty="0"/>
              <a:t> </a:t>
            </a:r>
            <a:r>
              <a:rPr sz="2750" dirty="0"/>
              <a:t>(vs.</a:t>
            </a:r>
            <a:r>
              <a:rPr sz="2750" spc="70" dirty="0"/>
              <a:t> </a:t>
            </a:r>
            <a:r>
              <a:rPr sz="2750" dirty="0"/>
              <a:t>Spark</a:t>
            </a:r>
            <a:r>
              <a:rPr sz="2750" spc="75" dirty="0"/>
              <a:t> </a:t>
            </a:r>
            <a:r>
              <a:rPr sz="2750" spc="-20" dirty="0"/>
              <a:t>2.x)</a:t>
            </a:r>
            <a:endParaRPr sz="27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6900" y="6329171"/>
            <a:ext cx="539242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latin typeface="Arial Narrow"/>
                <a:cs typeface="Arial Narrow"/>
                <a:hlinkClick r:id="rId2"/>
              </a:rPr>
              <a:t>http://spark.apache.org/docs/latest/cluster-overview.html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352" y="1228718"/>
            <a:ext cx="8704342" cy="48288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Glossary</a:t>
            </a:r>
            <a:r>
              <a:rPr sz="2750" spc="65" dirty="0"/>
              <a:t> </a:t>
            </a:r>
            <a:r>
              <a:rPr sz="2750" dirty="0"/>
              <a:t>-</a:t>
            </a:r>
            <a:r>
              <a:rPr sz="2750" spc="75" dirty="0"/>
              <a:t> </a:t>
            </a:r>
            <a:r>
              <a:rPr sz="2750" dirty="0"/>
              <a:t>Spark</a:t>
            </a:r>
            <a:r>
              <a:rPr sz="2750" spc="65" dirty="0"/>
              <a:t> </a:t>
            </a:r>
            <a:r>
              <a:rPr sz="2750" spc="-10" dirty="0"/>
              <a:t>terminology</a:t>
            </a:r>
            <a:endParaRPr sz="27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33553"/>
            <a:ext cx="7804784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8085" algn="l"/>
              </a:tabLst>
            </a:pPr>
            <a:r>
              <a:rPr sz="2750" dirty="0"/>
              <a:t>Want</a:t>
            </a:r>
            <a:r>
              <a:rPr sz="2750" spc="45" dirty="0"/>
              <a:t> </a:t>
            </a:r>
            <a:r>
              <a:rPr sz="2750" dirty="0"/>
              <a:t>to</a:t>
            </a:r>
            <a:r>
              <a:rPr sz="2750" spc="75" dirty="0"/>
              <a:t> </a:t>
            </a:r>
            <a:r>
              <a:rPr sz="2750" dirty="0"/>
              <a:t>Learn</a:t>
            </a:r>
            <a:r>
              <a:rPr sz="2750" spc="65" dirty="0"/>
              <a:t> </a:t>
            </a:r>
            <a:r>
              <a:rPr sz="2750" spc="-10" dirty="0"/>
              <a:t>More?</a:t>
            </a:r>
            <a:r>
              <a:rPr sz="2750" dirty="0"/>
              <a:t>	Go</a:t>
            </a:r>
            <a:r>
              <a:rPr sz="2750" spc="35" dirty="0"/>
              <a:t> </a:t>
            </a:r>
            <a:r>
              <a:rPr sz="2750" dirty="0"/>
              <a:t>to:</a:t>
            </a:r>
            <a:r>
              <a:rPr sz="2750" spc="20" dirty="0"/>
              <a:t> </a:t>
            </a:r>
            <a:r>
              <a:rPr sz="2750" spc="-10" dirty="0">
                <a:solidFill>
                  <a:srgbClr val="3333CC"/>
                </a:solidFill>
              </a:rPr>
              <a:t>spark.apache.org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688466" y="1438275"/>
            <a:ext cx="7767320" cy="4667250"/>
            <a:chOff x="688466" y="1438275"/>
            <a:chExt cx="7767320" cy="466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91" y="1447800"/>
              <a:ext cx="7748016" cy="4648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3229" y="1443037"/>
              <a:ext cx="7757795" cy="4657725"/>
            </a:xfrm>
            <a:custGeom>
              <a:avLst/>
              <a:gdLst/>
              <a:ahLst/>
              <a:cxnLst/>
              <a:rect l="l" t="t" r="r" b="b"/>
              <a:pathLst>
                <a:path w="7757795" h="4657725">
                  <a:moveTo>
                    <a:pt x="0" y="4657725"/>
                  </a:moveTo>
                  <a:lnTo>
                    <a:pt x="7757541" y="4657725"/>
                  </a:lnTo>
                  <a:lnTo>
                    <a:pt x="7757541" y="0"/>
                  </a:lnTo>
                  <a:lnTo>
                    <a:pt x="0" y="0"/>
                  </a:lnTo>
                  <a:lnTo>
                    <a:pt x="0" y="465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For</a:t>
            </a:r>
            <a:r>
              <a:rPr sz="2750" spc="90" dirty="0"/>
              <a:t> </a:t>
            </a:r>
            <a:r>
              <a:rPr sz="2750" dirty="0"/>
              <a:t>Troubleshooting,</a:t>
            </a:r>
            <a:r>
              <a:rPr sz="2750" spc="95" dirty="0"/>
              <a:t> </a:t>
            </a:r>
            <a:r>
              <a:rPr sz="2750" dirty="0"/>
              <a:t>Go</a:t>
            </a:r>
            <a:r>
              <a:rPr sz="2750" spc="100" dirty="0"/>
              <a:t> </a:t>
            </a:r>
            <a:r>
              <a:rPr sz="2750" dirty="0"/>
              <a:t>to:</a:t>
            </a:r>
            <a:r>
              <a:rPr sz="2750" spc="70" dirty="0"/>
              <a:t> </a:t>
            </a:r>
            <a:r>
              <a:rPr sz="2750" spc="-10" dirty="0">
                <a:solidFill>
                  <a:srgbClr val="3333CC"/>
                </a:solidFill>
              </a:rPr>
              <a:t>Stackoverflow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883538" y="1438211"/>
            <a:ext cx="7359015" cy="3829050"/>
            <a:chOff x="883538" y="1438211"/>
            <a:chExt cx="7359015" cy="3829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63" y="1447800"/>
              <a:ext cx="7339584" cy="381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8301" y="1442974"/>
              <a:ext cx="7349490" cy="3819525"/>
            </a:xfrm>
            <a:custGeom>
              <a:avLst/>
              <a:gdLst/>
              <a:ahLst/>
              <a:cxnLst/>
              <a:rect l="l" t="t" r="r" b="b"/>
              <a:pathLst>
                <a:path w="7349490" h="3819525">
                  <a:moveTo>
                    <a:pt x="0" y="3819525"/>
                  </a:moveTo>
                  <a:lnTo>
                    <a:pt x="7349109" y="3819525"/>
                  </a:lnTo>
                  <a:lnTo>
                    <a:pt x="7349109" y="0"/>
                  </a:lnTo>
                  <a:lnTo>
                    <a:pt x="0" y="0"/>
                  </a:lnTo>
                  <a:lnTo>
                    <a:pt x="0" y="381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After</a:t>
            </a:r>
            <a:r>
              <a:rPr spc="35" dirty="0"/>
              <a:t> </a:t>
            </a:r>
            <a:r>
              <a:rPr dirty="0"/>
              <a:t>completing</a:t>
            </a:r>
            <a:r>
              <a:rPr spc="-3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module,</a:t>
            </a:r>
            <a:r>
              <a:rPr spc="-35" dirty="0"/>
              <a:t> </a:t>
            </a:r>
            <a:r>
              <a:rPr dirty="0"/>
              <a:t>you</a:t>
            </a:r>
            <a:r>
              <a:rPr spc="5" dirty="0"/>
              <a:t> </a:t>
            </a:r>
            <a:r>
              <a:rPr dirty="0"/>
              <a:t>should</a:t>
            </a:r>
            <a:r>
              <a:rPr spc="-30" dirty="0"/>
              <a:t> </a:t>
            </a:r>
            <a:r>
              <a:rPr dirty="0"/>
              <a:t>familiar</a:t>
            </a:r>
            <a:r>
              <a:rPr spc="-2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25" dirty="0"/>
              <a:t>the</a:t>
            </a:r>
          </a:p>
          <a:p>
            <a:pPr marL="12700">
              <a:lnSpc>
                <a:spcPct val="100000"/>
              </a:lnSpc>
            </a:pPr>
            <a:r>
              <a:rPr dirty="0"/>
              <a:t>following</a:t>
            </a:r>
            <a:r>
              <a:rPr spc="-55" dirty="0"/>
              <a:t> </a:t>
            </a:r>
            <a:r>
              <a:rPr dirty="0"/>
              <a:t>terms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concepts</a:t>
            </a:r>
          </a:p>
          <a:p>
            <a:pPr marL="573405" indent="-287655">
              <a:lnSpc>
                <a:spcPct val="100000"/>
              </a:lnSpc>
              <a:spcBef>
                <a:spcPts val="1770"/>
              </a:spcBef>
              <a:buChar char="•"/>
              <a:tabLst>
                <a:tab pos="573405" algn="l"/>
                <a:tab pos="574040" algn="l"/>
              </a:tabLst>
            </a:pPr>
            <a:r>
              <a:rPr b="0" dirty="0">
                <a:latin typeface="Arial"/>
                <a:cs typeface="Arial"/>
              </a:rPr>
              <a:t>Spark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is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an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in-</a:t>
            </a:r>
            <a:r>
              <a:rPr b="0" dirty="0">
                <a:latin typeface="Arial"/>
                <a:cs typeface="Arial"/>
              </a:rPr>
              <a:t>memory processing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engine dependent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on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external </a:t>
            </a:r>
            <a:r>
              <a:rPr b="0" spc="-10" dirty="0">
                <a:latin typeface="Arial"/>
                <a:cs typeface="Arial"/>
              </a:rPr>
              <a:t>storage</a:t>
            </a:r>
          </a:p>
          <a:p>
            <a:pPr marL="573405" indent="-287655">
              <a:lnSpc>
                <a:spcPct val="100000"/>
              </a:lnSpc>
              <a:buChar char="•"/>
              <a:tabLst>
                <a:tab pos="573405" algn="l"/>
                <a:tab pos="574040" algn="l"/>
              </a:tabLst>
            </a:pPr>
            <a:r>
              <a:rPr b="0" spc="-25" dirty="0">
                <a:latin typeface="Arial"/>
                <a:cs typeface="Arial"/>
              </a:rPr>
              <a:t>You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login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to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Spark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using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REPL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(sometimes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called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Spark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shells)</a:t>
            </a:r>
          </a:p>
          <a:p>
            <a:pPr marL="573405" indent="-287655">
              <a:lnSpc>
                <a:spcPct val="100000"/>
              </a:lnSpc>
              <a:buChar char="•"/>
              <a:tabLst>
                <a:tab pos="573405" algn="l"/>
                <a:tab pos="574040" algn="l"/>
              </a:tabLst>
            </a:pPr>
            <a:r>
              <a:rPr b="0" dirty="0">
                <a:latin typeface="Arial"/>
                <a:cs typeface="Arial"/>
              </a:rPr>
              <a:t>Spark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consists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of:</a:t>
            </a:r>
          </a:p>
          <a:p>
            <a:pPr marL="1030605" lvl="1" indent="-287020">
              <a:lnSpc>
                <a:spcPct val="100000"/>
              </a:lnSpc>
              <a:spcBef>
                <a:spcPts val="475"/>
              </a:spcBef>
              <a:buChar char="•"/>
              <a:tabLst>
                <a:tab pos="1030605" algn="l"/>
                <a:tab pos="1031240" algn="l"/>
              </a:tabLst>
            </a:pP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(Scala,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Python,</a:t>
            </a:r>
            <a:r>
              <a:rPr sz="1800" spc="-10" dirty="0">
                <a:latin typeface="Arial"/>
                <a:cs typeface="Arial"/>
              </a:rPr>
              <a:t> etc.),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  <a:tab pos="4775835" algn="l"/>
              </a:tabLst>
            </a:pPr>
            <a:r>
              <a:rPr sz="1800" dirty="0">
                <a:latin typeface="Arial"/>
                <a:cs typeface="Arial"/>
              </a:rPr>
              <a:t>Unified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including: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SQL,</a:t>
            </a:r>
            <a:r>
              <a:rPr sz="1800" dirty="0">
                <a:latin typeface="Arial"/>
                <a:cs typeface="Arial"/>
              </a:rPr>
              <a:t>	Streaming,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MLib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GraphX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030605" algn="l"/>
                <a:tab pos="1031240" algn="l"/>
              </a:tabLst>
            </a:pPr>
            <a:r>
              <a:rPr sz="1800" dirty="0">
                <a:latin typeface="Arial"/>
                <a:cs typeface="Arial"/>
              </a:rPr>
              <a:t>Resource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Manager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</a:tabLst>
            </a:pPr>
            <a:r>
              <a:rPr sz="1800" spc="-20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</a:tabLst>
            </a:pPr>
            <a:r>
              <a:rPr sz="1800" dirty="0">
                <a:latin typeface="Arial"/>
                <a:cs typeface="Arial"/>
              </a:rPr>
              <a:t>BI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ETL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tools</a:t>
            </a:r>
            <a:endParaRPr sz="1800" dirty="0">
              <a:latin typeface="Arial"/>
              <a:cs typeface="Arial"/>
            </a:endParaRPr>
          </a:p>
          <a:p>
            <a:pPr marL="573405" indent="-287655">
              <a:lnSpc>
                <a:spcPct val="100000"/>
              </a:lnSpc>
              <a:buChar char="•"/>
              <a:tabLst>
                <a:tab pos="573405" algn="l"/>
                <a:tab pos="574040" algn="l"/>
              </a:tabLst>
            </a:pPr>
            <a:r>
              <a:rPr b="0" dirty="0">
                <a:latin typeface="Arial"/>
                <a:cs typeface="Arial"/>
              </a:rPr>
              <a:t>What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Resilient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Distributed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Datasets(RDD)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are</a:t>
            </a:r>
          </a:p>
          <a:p>
            <a:pPr marL="573405" indent="-287655">
              <a:lnSpc>
                <a:spcPct val="100000"/>
              </a:lnSpc>
              <a:buChar char="•"/>
              <a:tabLst>
                <a:tab pos="573405" algn="l"/>
                <a:tab pos="574040" algn="l"/>
              </a:tabLst>
            </a:pPr>
            <a:r>
              <a:rPr b="0" dirty="0">
                <a:latin typeface="Arial"/>
                <a:cs typeface="Arial"/>
              </a:rPr>
              <a:t>Spark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Cluster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components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include:</a:t>
            </a: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</a:tabLst>
            </a:pPr>
            <a:r>
              <a:rPr sz="1800" spc="-10" dirty="0">
                <a:latin typeface="Arial"/>
                <a:cs typeface="Arial"/>
              </a:rPr>
              <a:t>Driver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030605" algn="l"/>
                <a:tab pos="1031240" algn="l"/>
              </a:tabLst>
            </a:pPr>
            <a:r>
              <a:rPr sz="1800" spc="-10" dirty="0">
                <a:latin typeface="Arial"/>
                <a:cs typeface="Arial"/>
              </a:rPr>
              <a:t>SparkContext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</a:tabLst>
            </a:pPr>
            <a:r>
              <a:rPr sz="1800" spc="-20" dirty="0">
                <a:latin typeface="Arial"/>
                <a:cs typeface="Arial"/>
              </a:rPr>
              <a:t>YARN</a:t>
            </a:r>
            <a:endParaRPr sz="1800" dirty="0">
              <a:latin typeface="Arial"/>
              <a:cs typeface="Arial"/>
            </a:endParaRPr>
          </a:p>
          <a:p>
            <a:pPr marL="1030605" lvl="1" indent="-287020">
              <a:lnSpc>
                <a:spcPct val="100000"/>
              </a:lnSpc>
              <a:buChar char="•"/>
              <a:tabLst>
                <a:tab pos="1030605" algn="l"/>
                <a:tab pos="1031240" algn="l"/>
              </a:tabLst>
            </a:pPr>
            <a:r>
              <a:rPr sz="1800" dirty="0">
                <a:latin typeface="Arial"/>
                <a:cs typeface="Arial"/>
              </a:rPr>
              <a:t>Worker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6213347"/>
            <a:ext cx="734568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hdfs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dfs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-du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/user/zeppelin/job.csv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(see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size)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85" dirty="0"/>
              <a:t> </a:t>
            </a:r>
            <a:r>
              <a:rPr dirty="0"/>
              <a:t>Review:</a:t>
            </a:r>
            <a:r>
              <a:rPr spc="-65" dirty="0"/>
              <a:t> </a:t>
            </a:r>
            <a:r>
              <a:rPr dirty="0"/>
              <a:t>Spark</a:t>
            </a:r>
            <a:r>
              <a:rPr spc="-160" dirty="0"/>
              <a:t> </a:t>
            </a: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1447800" y="0"/>
                </a:moveTo>
                <a:lnTo>
                  <a:pt x="0" y="0"/>
                </a:lnTo>
                <a:lnTo>
                  <a:pt x="0" y="685800"/>
                </a:lnTo>
                <a:lnTo>
                  <a:pt x="1447800" y="685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8710295" cy="391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components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their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functions</a:t>
            </a:r>
            <a:r>
              <a:rPr sz="1800" b="1" spc="-10" dirty="0">
                <a:latin typeface="Arial"/>
                <a:cs typeface="Arial"/>
              </a:rPr>
              <a:t> including: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Spark?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61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Hadoop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6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Logging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6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architecture 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Big </a:t>
            </a:r>
            <a:r>
              <a:rPr sz="1800" spc="-10" dirty="0">
                <a:latin typeface="Arial"/>
                <a:cs typeface="Arial"/>
              </a:rPr>
              <a:t>Picture</a:t>
            </a:r>
            <a:endParaRPr sz="1800">
              <a:latin typeface="Arial"/>
              <a:cs typeface="Arial"/>
            </a:endParaRPr>
          </a:p>
          <a:p>
            <a:pPr marL="1045844" lvl="1" indent="-238125">
              <a:lnSpc>
                <a:spcPct val="100000"/>
              </a:lnSpc>
              <a:spcBef>
                <a:spcPts val="615"/>
              </a:spcBef>
              <a:buChar char="•"/>
              <a:tabLst>
                <a:tab pos="1045844" algn="l"/>
                <a:tab pos="1046480" algn="l"/>
              </a:tabLst>
            </a:pP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Unified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Manager,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646430" indent="-238125">
              <a:lnSpc>
                <a:spcPct val="100000"/>
              </a:lnSpc>
              <a:spcBef>
                <a:spcPts val="600"/>
              </a:spcBef>
              <a:buChar char="•"/>
              <a:tabLst>
                <a:tab pos="646430" algn="l"/>
                <a:tab pos="647065" algn="l"/>
              </a:tabLst>
            </a:pPr>
            <a:r>
              <a:rPr sz="1800" dirty="0">
                <a:latin typeface="Arial"/>
                <a:cs typeface="Arial"/>
              </a:rPr>
              <a:t>Resilient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(RDD)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6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1039494" lvl="1" indent="-231140">
              <a:lnSpc>
                <a:spcPct val="100000"/>
              </a:lnSpc>
              <a:spcBef>
                <a:spcPts val="610"/>
              </a:spcBef>
              <a:buChar char="•"/>
              <a:tabLst>
                <a:tab pos="1039494" algn="l"/>
                <a:tab pos="1040130" algn="l"/>
              </a:tabLst>
            </a:pPr>
            <a:r>
              <a:rPr sz="1800" spc="-10" dirty="0">
                <a:latin typeface="Arial"/>
                <a:cs typeface="Arial"/>
              </a:rPr>
              <a:t>Driver,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Context,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YARN,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6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Glossary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Module</a:t>
            </a:r>
            <a:r>
              <a:rPr sz="2750" spc="55" dirty="0"/>
              <a:t> </a:t>
            </a:r>
            <a:r>
              <a:rPr sz="2750" dirty="0"/>
              <a:t>01</a:t>
            </a:r>
            <a:r>
              <a:rPr sz="2750" spc="55" dirty="0"/>
              <a:t> </a:t>
            </a:r>
            <a:r>
              <a:rPr sz="2750" dirty="0"/>
              <a:t>–</a:t>
            </a:r>
            <a:r>
              <a:rPr sz="2750" spc="75" dirty="0"/>
              <a:t> </a:t>
            </a:r>
            <a:r>
              <a:rPr sz="2750" dirty="0"/>
              <a:t>Spark</a:t>
            </a:r>
            <a:r>
              <a:rPr sz="2750" spc="60" dirty="0"/>
              <a:t> </a:t>
            </a:r>
            <a:r>
              <a:rPr sz="2750" spc="-10" dirty="0"/>
              <a:t>Architecture</a:t>
            </a:r>
            <a:endParaRPr sz="2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170178"/>
            <a:ext cx="8361045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7180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Open-</a:t>
            </a:r>
            <a:r>
              <a:rPr sz="1800" dirty="0">
                <a:latin typeface="Arial"/>
                <a:cs typeface="Arial"/>
              </a:rPr>
              <a:t>Source fast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general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large-</a:t>
            </a:r>
            <a:r>
              <a:rPr sz="1800" dirty="0">
                <a:latin typeface="Arial"/>
                <a:cs typeface="Arial"/>
              </a:rPr>
              <a:t>scale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in-memory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outside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Hadoop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4501515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system.</a:t>
            </a:r>
            <a:r>
              <a:rPr sz="1800" dirty="0">
                <a:latin typeface="Arial"/>
                <a:cs typeface="Arial"/>
              </a:rPr>
              <a:t>	So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source 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local file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system, </a:t>
            </a:r>
            <a:r>
              <a:rPr sz="1800" dirty="0">
                <a:latin typeface="Arial"/>
                <a:cs typeface="Arial"/>
              </a:rPr>
              <a:t>HDFS,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HBase,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Cassandra,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Supports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languages including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  <a:p>
            <a:pPr marL="299085" marR="3947795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299720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workloads</a:t>
            </a:r>
            <a:r>
              <a:rPr sz="1800" spc="-10" dirty="0">
                <a:latin typeface="Arial"/>
                <a:cs typeface="Arial"/>
              </a:rPr>
              <a:t> including 		</a:t>
            </a:r>
            <a:r>
              <a:rPr sz="1800" dirty="0">
                <a:latin typeface="Arial"/>
                <a:cs typeface="Arial"/>
              </a:rPr>
              <a:t>batch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iterative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algorithms, 		</a:t>
            </a:r>
            <a:r>
              <a:rPr sz="1800" dirty="0">
                <a:latin typeface="Arial"/>
                <a:cs typeface="Arial"/>
              </a:rPr>
              <a:t>visualizations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queries 		</a:t>
            </a:r>
            <a:r>
              <a:rPr sz="1800" dirty="0">
                <a:latin typeface="Arial"/>
                <a:cs typeface="Arial"/>
              </a:rPr>
              <a:t>along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Streaming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certain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(OLTP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datasets)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222" y="49524"/>
            <a:ext cx="1637933" cy="861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56771" y="3265551"/>
            <a:ext cx="2806700" cy="3496945"/>
            <a:chOff x="5156771" y="3265551"/>
            <a:chExt cx="2806700" cy="34969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60" y="3275074"/>
              <a:ext cx="2787395" cy="34777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61534" y="3270313"/>
              <a:ext cx="2797175" cy="3487420"/>
            </a:xfrm>
            <a:custGeom>
              <a:avLst/>
              <a:gdLst/>
              <a:ahLst/>
              <a:cxnLst/>
              <a:rect l="l" t="t" r="r" b="b"/>
              <a:pathLst>
                <a:path w="2797175" h="3487420">
                  <a:moveTo>
                    <a:pt x="0" y="3487292"/>
                  </a:moveTo>
                  <a:lnTo>
                    <a:pt x="2796920" y="3487292"/>
                  </a:lnTo>
                  <a:lnTo>
                    <a:pt x="2796920" y="0"/>
                  </a:lnTo>
                  <a:lnTo>
                    <a:pt x="0" y="0"/>
                  </a:lnTo>
                  <a:lnTo>
                    <a:pt x="0" y="34872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What</a:t>
            </a:r>
            <a:r>
              <a:rPr sz="2750" spc="55" dirty="0"/>
              <a:t> </a:t>
            </a:r>
            <a:r>
              <a:rPr sz="2750" dirty="0"/>
              <a:t>is</a:t>
            </a:r>
            <a:r>
              <a:rPr sz="2750" spc="90" dirty="0"/>
              <a:t> </a:t>
            </a:r>
            <a:r>
              <a:rPr sz="2750" dirty="0"/>
              <a:t>Apache</a:t>
            </a:r>
            <a:r>
              <a:rPr sz="2750" spc="80" dirty="0"/>
              <a:t> </a:t>
            </a:r>
            <a:r>
              <a:rPr sz="2750" spc="-10" dirty="0"/>
              <a:t>Spark?</a:t>
            </a:r>
            <a:endParaRPr sz="2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170178"/>
            <a:ext cx="84893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developers,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almost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overlap between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Hadoop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MapReduce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inheriting Java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classes.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library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enables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What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Hadoop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gives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2664078"/>
            <a:ext cx="3364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20" dirty="0">
                <a:latin typeface="Arial"/>
                <a:cs typeface="Arial"/>
              </a:rPr>
              <a:t>YARN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Resource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Disaster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2" y="3761613"/>
            <a:ext cx="279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give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Hadoop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756" y="4157853"/>
            <a:ext cx="21228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latin typeface="Arial"/>
                <a:cs typeface="Arial"/>
              </a:rPr>
              <a:t>Streaming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5352288"/>
            <a:ext cx="8077200" cy="120142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77825" marR="1095375" indent="-287020">
              <a:lnSpc>
                <a:spcPct val="100000"/>
              </a:lnSpc>
              <a:spcBef>
                <a:spcPts val="334"/>
              </a:spcBef>
              <a:buChar char="•"/>
              <a:tabLst>
                <a:tab pos="378460" algn="l"/>
                <a:tab pos="548640" algn="l"/>
              </a:tabLst>
            </a:pPr>
            <a:r>
              <a:rPr sz="1600" dirty="0">
                <a:latin typeface="Arial"/>
                <a:cs typeface="Arial"/>
              </a:rPr>
              <a:t>Spark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independent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Hadoop.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Spark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require: 		</a:t>
            </a:r>
            <a:r>
              <a:rPr sz="1600" dirty="0">
                <a:latin typeface="Arial"/>
                <a:cs typeface="Arial"/>
              </a:rPr>
              <a:t>Hadoop,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Map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Reduce,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HDFS,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YARN/Tez,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Hive,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HBase,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Mahout,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Impala</a:t>
            </a:r>
            <a:endParaRPr sz="1600">
              <a:latin typeface="Arial"/>
              <a:cs typeface="Arial"/>
            </a:endParaRPr>
          </a:p>
          <a:p>
            <a:pPr marL="377825" marR="24892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Arial"/>
                <a:cs typeface="Arial"/>
              </a:rPr>
              <a:t>However,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instances,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Spark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Hadoop's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HDFS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optionally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YARN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Resource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7140" y="2618359"/>
            <a:ext cx="3542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Knox,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Ranger)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7140" y="4161790"/>
            <a:ext cx="251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Graph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Arial"/>
                <a:cs typeface="Arial"/>
              </a:rPr>
              <a:t>In-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55" dirty="0"/>
              <a:t> </a:t>
            </a:r>
            <a:r>
              <a:rPr sz="2750" dirty="0"/>
              <a:t>versus</a:t>
            </a:r>
            <a:r>
              <a:rPr sz="2750" spc="90" dirty="0"/>
              <a:t> </a:t>
            </a:r>
            <a:r>
              <a:rPr sz="2750" dirty="0"/>
              <a:t>Hadoop</a:t>
            </a:r>
            <a:r>
              <a:rPr sz="2750" spc="50" dirty="0"/>
              <a:t> </a:t>
            </a:r>
            <a:r>
              <a:rPr sz="2750" dirty="0"/>
              <a:t>–</a:t>
            </a:r>
            <a:r>
              <a:rPr sz="2750" spc="75" dirty="0"/>
              <a:t> </a:t>
            </a:r>
            <a:r>
              <a:rPr sz="2750" dirty="0"/>
              <a:t>Spark</a:t>
            </a:r>
            <a:r>
              <a:rPr sz="2750" spc="65" dirty="0"/>
              <a:t> </a:t>
            </a:r>
            <a:r>
              <a:rPr sz="2750" dirty="0"/>
              <a:t>with</a:t>
            </a:r>
            <a:r>
              <a:rPr sz="2750" spc="80" dirty="0"/>
              <a:t> </a:t>
            </a:r>
            <a:r>
              <a:rPr sz="2750" spc="-10" dirty="0"/>
              <a:t>Hadoop</a:t>
            </a:r>
            <a:endParaRPr sz="2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115860"/>
            <a:ext cx="529082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From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Databricks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Workspace</a:t>
            </a:r>
            <a:r>
              <a:rPr sz="20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Shared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Mod-01-</a:t>
            </a:r>
            <a:r>
              <a:rPr sz="2000" spc="-10" dirty="0">
                <a:solidFill>
                  <a:srgbClr val="3333CC"/>
                </a:solidFill>
                <a:latin typeface="Arial"/>
                <a:cs typeface="Arial"/>
              </a:rPr>
              <a:t>Basics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Before</a:t>
            </a:r>
            <a:r>
              <a:rPr sz="2750" spc="114" dirty="0"/>
              <a:t> </a:t>
            </a:r>
            <a:r>
              <a:rPr sz="2750" dirty="0"/>
              <a:t>we</a:t>
            </a:r>
            <a:r>
              <a:rPr sz="2750" spc="105" dirty="0"/>
              <a:t> </a:t>
            </a:r>
            <a:r>
              <a:rPr sz="2750" dirty="0"/>
              <a:t>Begin:</a:t>
            </a:r>
            <a:r>
              <a:rPr sz="2750" spc="90" dirty="0"/>
              <a:t> </a:t>
            </a:r>
            <a:r>
              <a:rPr sz="2750" dirty="0"/>
              <a:t>Open</a:t>
            </a:r>
            <a:r>
              <a:rPr sz="2750" spc="100" dirty="0"/>
              <a:t> </a:t>
            </a:r>
            <a:r>
              <a:rPr sz="2750" dirty="0"/>
              <a:t>Notebook</a:t>
            </a:r>
            <a:r>
              <a:rPr sz="2750" spc="100" dirty="0"/>
              <a:t> </a:t>
            </a:r>
            <a:r>
              <a:rPr sz="2750" dirty="0">
                <a:solidFill>
                  <a:srgbClr val="3333CC"/>
                </a:solidFill>
              </a:rPr>
              <a:t>Mod-</a:t>
            </a:r>
            <a:r>
              <a:rPr sz="2750" spc="-25" dirty="0">
                <a:solidFill>
                  <a:srgbClr val="3333CC"/>
                </a:solidFill>
              </a:rPr>
              <a:t>01</a:t>
            </a:r>
            <a:endParaRPr sz="2750"/>
          </a:p>
        </p:txBody>
      </p:sp>
      <p:grpSp>
        <p:nvGrpSpPr>
          <p:cNvPr id="5" name="object 5"/>
          <p:cNvGrpSpPr/>
          <p:nvPr/>
        </p:nvGrpSpPr>
        <p:grpSpPr>
          <a:xfrm>
            <a:off x="1130427" y="2009775"/>
            <a:ext cx="6883400" cy="4629150"/>
            <a:chOff x="1130427" y="2009775"/>
            <a:chExt cx="6883400" cy="4629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2" y="2019300"/>
              <a:ext cx="6864096" cy="4610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5189" y="2014537"/>
              <a:ext cx="6873875" cy="4619625"/>
            </a:xfrm>
            <a:custGeom>
              <a:avLst/>
              <a:gdLst/>
              <a:ahLst/>
              <a:cxnLst/>
              <a:rect l="l" t="t" r="r" b="b"/>
              <a:pathLst>
                <a:path w="6873875" h="4619625">
                  <a:moveTo>
                    <a:pt x="0" y="4619625"/>
                  </a:moveTo>
                  <a:lnTo>
                    <a:pt x="6873621" y="4619625"/>
                  </a:lnTo>
                  <a:lnTo>
                    <a:pt x="6873621" y="0"/>
                  </a:lnTo>
                  <a:lnTo>
                    <a:pt x="0" y="0"/>
                  </a:lnTo>
                  <a:lnTo>
                    <a:pt x="0" y="4619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178128"/>
            <a:ext cx="839914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First,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let's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confirm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uploaded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earlier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delete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dbutils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Lab</a:t>
            </a:r>
            <a:r>
              <a:rPr sz="2750" spc="6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01</a:t>
            </a:r>
            <a:r>
              <a:rPr sz="2750" dirty="0"/>
              <a:t>:</a:t>
            </a:r>
            <a:r>
              <a:rPr sz="2750" spc="55" dirty="0"/>
              <a:t> </a:t>
            </a:r>
            <a:r>
              <a:rPr sz="2750" dirty="0"/>
              <a:t>Using</a:t>
            </a:r>
            <a:r>
              <a:rPr sz="2750" spc="55" dirty="0"/>
              <a:t> </a:t>
            </a:r>
            <a:r>
              <a:rPr sz="2750" dirty="0"/>
              <a:t>'</a:t>
            </a:r>
            <a:r>
              <a:rPr sz="2750" dirty="0">
                <a:solidFill>
                  <a:srgbClr val="3333CC"/>
                </a:solidFill>
              </a:rPr>
              <a:t>dbutils</a:t>
            </a:r>
            <a:r>
              <a:rPr sz="2750" dirty="0"/>
              <a:t>'</a:t>
            </a:r>
            <a:r>
              <a:rPr sz="2750" spc="70" dirty="0"/>
              <a:t> </a:t>
            </a:r>
            <a:r>
              <a:rPr sz="2750" dirty="0"/>
              <a:t>to</a:t>
            </a:r>
            <a:r>
              <a:rPr sz="2750" spc="55" dirty="0"/>
              <a:t> </a:t>
            </a:r>
            <a:r>
              <a:rPr sz="2750" dirty="0"/>
              <a:t>view</a:t>
            </a:r>
            <a:r>
              <a:rPr sz="2750" spc="65" dirty="0"/>
              <a:t> </a:t>
            </a:r>
            <a:r>
              <a:rPr sz="2750" spc="-10" dirty="0"/>
              <a:t>Files</a:t>
            </a:r>
            <a:endParaRPr sz="2750"/>
          </a:p>
        </p:txBody>
      </p:sp>
      <p:grpSp>
        <p:nvGrpSpPr>
          <p:cNvPr id="5" name="object 5"/>
          <p:cNvGrpSpPr/>
          <p:nvPr/>
        </p:nvGrpSpPr>
        <p:grpSpPr>
          <a:xfrm>
            <a:off x="1773618" y="1951799"/>
            <a:ext cx="5596890" cy="2954655"/>
            <a:chOff x="1773618" y="1951799"/>
            <a:chExt cx="5596890" cy="29546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079" y="1961387"/>
              <a:ext cx="5577840" cy="2935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78380" y="1956561"/>
              <a:ext cx="5587365" cy="2945130"/>
            </a:xfrm>
            <a:custGeom>
              <a:avLst/>
              <a:gdLst/>
              <a:ahLst/>
              <a:cxnLst/>
              <a:rect l="l" t="t" r="r" b="b"/>
              <a:pathLst>
                <a:path w="5587365" h="2945129">
                  <a:moveTo>
                    <a:pt x="0" y="2944749"/>
                  </a:moveTo>
                  <a:lnTo>
                    <a:pt x="5587365" y="2944749"/>
                  </a:lnTo>
                  <a:lnTo>
                    <a:pt x="5587365" y="0"/>
                  </a:lnTo>
                  <a:lnTo>
                    <a:pt x="0" y="0"/>
                  </a:lnTo>
                  <a:lnTo>
                    <a:pt x="0" y="2944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44979" y="5258942"/>
            <a:ext cx="4749800" cy="1348105"/>
            <a:chOff x="1744979" y="5258942"/>
            <a:chExt cx="4749800" cy="13481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079" y="5268467"/>
              <a:ext cx="4701540" cy="12053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78380" y="5263705"/>
              <a:ext cx="4711065" cy="1291590"/>
            </a:xfrm>
            <a:custGeom>
              <a:avLst/>
              <a:gdLst/>
              <a:ahLst/>
              <a:cxnLst/>
              <a:rect l="l" t="t" r="r" b="b"/>
              <a:pathLst>
                <a:path w="4711065" h="1291590">
                  <a:moveTo>
                    <a:pt x="0" y="1291208"/>
                  </a:moveTo>
                  <a:lnTo>
                    <a:pt x="4711065" y="1291208"/>
                  </a:lnTo>
                  <a:lnTo>
                    <a:pt x="4711065" y="0"/>
                  </a:lnTo>
                  <a:lnTo>
                    <a:pt x="0" y="0"/>
                  </a:lnTo>
                  <a:lnTo>
                    <a:pt x="0" y="12912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9" y="6277355"/>
              <a:ext cx="1036319" cy="291465"/>
            </a:xfrm>
            <a:custGeom>
              <a:avLst/>
              <a:gdLst/>
              <a:ahLst/>
              <a:cxnLst/>
              <a:rect l="l" t="t" r="r" b="b"/>
              <a:pathLst>
                <a:path w="1036319" h="291465">
                  <a:moveTo>
                    <a:pt x="0" y="291084"/>
                  </a:moveTo>
                  <a:lnTo>
                    <a:pt x="1036319" y="291084"/>
                  </a:lnTo>
                  <a:lnTo>
                    <a:pt x="1036319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254328"/>
            <a:ext cx="8408035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  <a:tab pos="6223635" algn="l"/>
              </a:tabLst>
            </a:pPr>
            <a:r>
              <a:rPr sz="1800" dirty="0">
                <a:latin typeface="Arial"/>
                <a:cs typeface="Arial"/>
              </a:rPr>
              <a:t>Databrick's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web-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notebook which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brings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exploration, </a:t>
            </a:r>
            <a:r>
              <a:rPr sz="1800" dirty="0">
                <a:latin typeface="Arial"/>
                <a:cs typeface="Arial"/>
              </a:rPr>
              <a:t>visualization,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collaboration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Spark.</a:t>
            </a:r>
            <a:r>
              <a:rPr sz="1800" dirty="0">
                <a:latin typeface="Arial"/>
                <a:cs typeface="Arial"/>
              </a:rPr>
              <a:t>	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growing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languages such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5"/>
              </a:spcBef>
              <a:buChar char="–"/>
              <a:tabLst>
                <a:tab pos="642620" algn="l"/>
              </a:tabLst>
            </a:pPr>
            <a:r>
              <a:rPr lang="en-US" sz="1800" dirty="0">
                <a:latin typeface="Arial"/>
                <a:cs typeface="Arial"/>
              </a:rPr>
              <a:t>R (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%R</a:t>
            </a:r>
            <a:r>
              <a:rPr lang="en-US" sz="1800" dirty="0">
                <a:latin typeface="Arial"/>
                <a:cs typeface="Arial"/>
              </a:rPr>
              <a:t>)</a:t>
            </a:r>
          </a:p>
          <a:p>
            <a:pPr marL="641985" lvl="1" indent="-229235">
              <a:lnSpc>
                <a:spcPct val="100000"/>
              </a:lnSpc>
              <a:spcBef>
                <a:spcPts val="5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Markdown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(%md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Python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(%py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Scala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(%scala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SparkSQL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(%sql</a:t>
            </a:r>
            <a:r>
              <a:rPr sz="1800" spc="-10" dirty="0">
                <a:latin typeface="Arial"/>
                <a:cs typeface="Arial"/>
              </a:rPr>
              <a:t>),</a:t>
            </a:r>
            <a:endParaRPr sz="18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Shell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(%sh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642620" algn="l"/>
              </a:tabLst>
            </a:pPr>
            <a:r>
              <a:rPr sz="1800" dirty="0">
                <a:latin typeface="Arial"/>
                <a:cs typeface="Arial"/>
              </a:rPr>
              <a:t>Hive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(%hive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</a:rPr>
              <a:t>Lab</a:t>
            </a:r>
            <a:r>
              <a:rPr sz="2700" spc="-70" dirty="0">
                <a:solidFill>
                  <a:srgbClr val="FF0000"/>
                </a:solidFill>
              </a:rPr>
              <a:t> </a:t>
            </a:r>
            <a:r>
              <a:rPr sz="2700" dirty="0">
                <a:solidFill>
                  <a:srgbClr val="FF0000"/>
                </a:solidFill>
              </a:rPr>
              <a:t>02</a:t>
            </a:r>
            <a:r>
              <a:rPr sz="2700" dirty="0"/>
              <a:t>:</a:t>
            </a:r>
            <a:r>
              <a:rPr sz="2700" spc="-75" dirty="0"/>
              <a:t> </a:t>
            </a:r>
            <a:r>
              <a:rPr sz="2700" dirty="0"/>
              <a:t>Language</a:t>
            </a:r>
            <a:r>
              <a:rPr sz="2700" spc="-60" dirty="0"/>
              <a:t> </a:t>
            </a:r>
            <a:r>
              <a:rPr sz="2700" spc="-10" dirty="0"/>
              <a:t>Interpreters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04800" y="4957571"/>
            <a:ext cx="8572500" cy="1201420"/>
          </a:xfrm>
          <a:prstGeom prst="rect">
            <a:avLst/>
          </a:prstGeom>
          <a:solidFill>
            <a:srgbClr val="FFFF00"/>
          </a:solidFill>
          <a:ln w="9525">
            <a:solidFill>
              <a:srgbClr val="001F5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325"/>
              </a:spcBef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Arial"/>
                <a:cs typeface="Arial"/>
              </a:rPr>
              <a:t>Default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upper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left-hand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corner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UI</a:t>
            </a:r>
            <a:endParaRPr sz="18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Arial"/>
                <a:cs typeface="Arial"/>
              </a:rPr>
              <a:t>Default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  <a:p>
            <a:pPr marL="441325" indent="-350520">
              <a:lnSpc>
                <a:spcPct val="100000"/>
              </a:lnSpc>
              <a:buChar char="•"/>
              <a:tabLst>
                <a:tab pos="441325" algn="l"/>
                <a:tab pos="441959" algn="l"/>
              </a:tabLst>
            </a:pPr>
            <a:r>
              <a:rPr sz="1800" dirty="0">
                <a:latin typeface="Arial"/>
                <a:cs typeface="Arial"/>
              </a:rPr>
              <a:t>However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wish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default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explicitly 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 has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 syntax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2619</Words>
  <Application>Microsoft Office PowerPoint</Application>
  <PresentationFormat>On-screen Show (4:3)</PresentationFormat>
  <Paragraphs>328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Lucida Grande</vt:lpstr>
      <vt:lpstr>Tahoma</vt:lpstr>
      <vt:lpstr>Office Theme</vt:lpstr>
      <vt:lpstr>C7084 Big Data</vt:lpstr>
      <vt:lpstr>PowerPoint Presentation</vt:lpstr>
      <vt:lpstr>Table of Contents</vt:lpstr>
      <vt:lpstr>Module 01 – Spark Architecture</vt:lpstr>
      <vt:lpstr>What is Apache Spark?</vt:lpstr>
      <vt:lpstr>Spark versus Hadoop – Spark with Hadoop</vt:lpstr>
      <vt:lpstr>Before we Begin: Open Notebook Mod-01</vt:lpstr>
      <vt:lpstr>Lab 01: Using 'dbutils' to view Files</vt:lpstr>
      <vt:lpstr>Lab 02: Language Interpreters</vt:lpstr>
      <vt:lpstr>The Big Picture – Languages (1 of 2)</vt:lpstr>
      <vt:lpstr>The Big Picture – Languages (2 of 2)</vt:lpstr>
      <vt:lpstr>The Big Picture – Add Unified Stack</vt:lpstr>
      <vt:lpstr>1 Lab 03: Spark SQL (Tables)</vt:lpstr>
      <vt:lpstr>1 Lab 04: Spark SQL (DataFrames)</vt:lpstr>
      <vt:lpstr>2 Spark Streaming: Mini-batches and Real Time</vt:lpstr>
      <vt:lpstr>3 Machine Learning</vt:lpstr>
      <vt:lpstr>4 GraphX</vt:lpstr>
      <vt:lpstr>5 Spark Core Engine</vt:lpstr>
      <vt:lpstr>The Big Picture – Add Resource Manager</vt:lpstr>
      <vt:lpstr>The Big Picture – Add Data</vt:lpstr>
      <vt:lpstr>Data</vt:lpstr>
      <vt:lpstr>Data Files Sourced from Databricks dbfs</vt:lpstr>
      <vt:lpstr>Data Sources – File Formats</vt:lpstr>
      <vt:lpstr>Delta File Format</vt:lpstr>
      <vt:lpstr>The Big Picture – Add BI Tools</vt:lpstr>
      <vt:lpstr>Spark Cluster components (using YARN)</vt:lpstr>
      <vt:lpstr>Driver and Spark Context (and SparkConf)</vt:lpstr>
      <vt:lpstr>Resource Manager - YARN</vt:lpstr>
      <vt:lpstr>Worker nodes and Executors</vt:lpstr>
      <vt:lpstr>Executors</vt:lpstr>
      <vt:lpstr>Resilient Distributed Datasets (RDDs)</vt:lpstr>
      <vt:lpstr>Lab 05a/c: Resilient Distributed Datasets</vt:lpstr>
      <vt:lpstr>Spark 3.0+ new features (vs. Spark 2.x)</vt:lpstr>
      <vt:lpstr>Glossary - Spark terminology</vt:lpstr>
      <vt:lpstr>Want to Learn More? Go to: spark.apache.org</vt:lpstr>
      <vt:lpstr>For Troubleshooting, Go to: Stackoverflow</vt:lpstr>
      <vt:lpstr>In Review: Spark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2</cp:revision>
  <dcterms:created xsi:type="dcterms:W3CDTF">2023-02-05T09:25:30Z</dcterms:created>
  <dcterms:modified xsi:type="dcterms:W3CDTF">2023-02-05T11:51:38Z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