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96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92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62A4-695E-44C8-80C7-0A56EC7455CB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3D93-8B02-44BA-8C37-65FC8A717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93D93-8B02-44BA-8C37-65FC8A717C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0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408146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81762"/>
            <a:ext cx="8681719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550" y="1517522"/>
            <a:ext cx="8623300" cy="360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unixtimestam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api/pyspark.sql.types.DateType.html#pyspark.sql.types.DateType" TargetMode="External"/><Relationship Id="rId5" Type="http://schemas.openxmlformats.org/officeDocument/2006/relationships/hyperlink" Target="https://spark.apache.org/docs/latest/api/python/reference/api/pyspark.sql.Column.html#pyspark.sql.Column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park.apache.org/docs/3.1.1/api/python/reference/api/pyspark.sql.DataFrame.html#pyspark.sql.DataFr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wbaa/using-scala-udfs-in-pyspark-b70033dd69b9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683001" y="3587647"/>
            <a:ext cx="1824639" cy="25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84" y="164717"/>
            <a:ext cx="6955448" cy="639171"/>
          </a:xfrm>
        </p:spPr>
        <p:txBody>
          <a:bodyPr/>
          <a:lstStyle/>
          <a:p>
            <a:pPr algn="ctr"/>
            <a:r>
              <a:rPr lang="en-GB" sz="4153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074172" y="1141678"/>
            <a:ext cx="1239442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47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90500" y="260350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90500" y="326052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90500" y="392173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021457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280728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1801873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061144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053207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312478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984049" y="2159274"/>
            <a:ext cx="1789679" cy="111108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75208" y="2685101"/>
            <a:ext cx="1590164" cy="10795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12893" y="4344058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12893" y="4061460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12893" y="3762883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2769101" y="3281533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2730500" y="3790863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4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3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9" y="4635500"/>
            <a:ext cx="510031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5083651" y="2413000"/>
            <a:ext cx="1690078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QUERY</a:t>
            </a:r>
            <a:endParaRPr lang="en-GB" sz="3333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588000" y="3302000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588000" y="3808652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645493" y="2800203"/>
            <a:ext cx="2256299" cy="18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711866" y="4555639"/>
            <a:ext cx="2464136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Knowledge</a:t>
            </a:r>
            <a:endParaRPr lang="en-GB" sz="3333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DataFrame</a:t>
            </a:r>
            <a:r>
              <a:rPr sz="2750" spc="165" dirty="0"/>
              <a:t> </a:t>
            </a:r>
            <a:r>
              <a:rPr sz="2750" spc="-10" dirty="0"/>
              <a:t>Transformations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414" y="1163319"/>
          <a:ext cx="8896985" cy="548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Transformation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select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computing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expression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selectExpr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Variant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select()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accepts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SQL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expression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new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drop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dropped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1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withColumnRenamed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renamed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5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withColumn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adding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replacing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existing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has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8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filter,</a:t>
                      </a:r>
                      <a:r>
                        <a:rPr sz="1800" b="1" spc="-1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where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Filters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using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condition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9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sort,</a:t>
                      </a:r>
                      <a:r>
                        <a:rPr sz="1800" b="1" spc="-13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orderBy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sorted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expressions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 marR="6165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dropDuplicates,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distinct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duplicate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removed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limit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taking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rows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groupBy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782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Groups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using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columns,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so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we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can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run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aggregation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them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DataFrame</a:t>
            </a:r>
            <a:r>
              <a:rPr sz="2750" spc="165" dirty="0"/>
              <a:t> </a:t>
            </a:r>
            <a:r>
              <a:rPr sz="2750" spc="-10" dirty="0"/>
              <a:t>Actions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390650"/>
          <a:ext cx="8534400" cy="318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Operator/Method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display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Displays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tabular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form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via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http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format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show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Displays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top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tabular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form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6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describe,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summary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Computes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basic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statistics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7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first,</a:t>
                      </a:r>
                      <a:r>
                        <a:rPr sz="1800" b="1" spc="-1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head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row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collect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array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contains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take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array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85644" y="5201411"/>
            <a:ext cx="417322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Actions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start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Job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98647"/>
            <a:ext cx="9144000" cy="1061085"/>
          </a:xfrm>
          <a:custGeom>
            <a:avLst/>
            <a:gdLst/>
            <a:ahLst/>
            <a:cxnLst/>
            <a:rect l="l" t="t" r="r" b="b"/>
            <a:pathLst>
              <a:path w="9144000" h="1061085">
                <a:moveTo>
                  <a:pt x="0" y="0"/>
                </a:moveTo>
                <a:lnTo>
                  <a:pt x="0" y="1060703"/>
                </a:lnTo>
                <a:lnTo>
                  <a:pt x="9143999" y="1060703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50873" y="2958845"/>
            <a:ext cx="5836285" cy="8661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64515" marR="5080" indent="-552450">
              <a:lnSpc>
                <a:spcPts val="3260"/>
              </a:lnSpc>
              <a:spcBef>
                <a:spcPts val="28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Date</a:t>
            </a:r>
            <a:r>
              <a:rPr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Timestamps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(Start</a:t>
            </a:r>
            <a:r>
              <a:rPr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Transformations</a:t>
            </a:r>
            <a:r>
              <a:rPr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25" dirty="0">
                <a:solidFill>
                  <a:srgbClr val="FFFFFF"/>
                </a:solidFill>
                <a:latin typeface="Century Gothic"/>
                <a:cs typeface="Century Gothic"/>
              </a:rPr>
              <a:t>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What</a:t>
            </a:r>
            <a:r>
              <a:rPr sz="2750" spc="40" dirty="0"/>
              <a:t> </a:t>
            </a:r>
            <a:r>
              <a:rPr sz="2750" dirty="0"/>
              <a:t>is</a:t>
            </a:r>
            <a:r>
              <a:rPr sz="2750" spc="75" dirty="0"/>
              <a:t> </a:t>
            </a:r>
            <a:r>
              <a:rPr sz="2750" dirty="0"/>
              <a:t>Unix</a:t>
            </a:r>
            <a:r>
              <a:rPr sz="2750" spc="40" dirty="0"/>
              <a:t> </a:t>
            </a:r>
            <a:r>
              <a:rPr sz="2750" spc="-10" dirty="0"/>
              <a:t>Time?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20472" y="1267205"/>
            <a:ext cx="8295640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Unix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 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describing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micro- </a:t>
            </a:r>
            <a:r>
              <a:rPr sz="1800" dirty="0">
                <a:latin typeface="Arial"/>
                <a:cs typeface="Arial"/>
              </a:rPr>
              <a:t>seconds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elapsed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epoch,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excluding leap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Unix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epoch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00:00:00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January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1970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8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several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Timestamp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6144" y="5378196"/>
            <a:ext cx="379222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htt</a:t>
            </a:r>
            <a:r>
              <a:rPr sz="1800" b="1" spc="-10" dirty="0">
                <a:latin typeface="Arial"/>
                <a:cs typeface="Arial"/>
                <a:hlinkClick r:id="rId2"/>
              </a:rPr>
              <a:t>ps://w</a:t>
            </a:r>
            <a:r>
              <a:rPr sz="1800" b="1" spc="-10" dirty="0">
                <a:latin typeface="Arial"/>
                <a:cs typeface="Arial"/>
              </a:rPr>
              <a:t>ww.un</a:t>
            </a:r>
            <a:r>
              <a:rPr sz="1800" b="1" spc="-10" dirty="0">
                <a:latin typeface="Arial"/>
                <a:cs typeface="Arial"/>
                <a:hlinkClick r:id="rId2"/>
              </a:rPr>
              <a:t>ixtimestamp.com/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87334" y="2782379"/>
            <a:ext cx="5560695" cy="2169160"/>
            <a:chOff x="1787334" y="2782379"/>
            <a:chExt cx="5560695" cy="21691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796" y="2791968"/>
              <a:ext cx="5541263" cy="21031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92097" y="2787142"/>
              <a:ext cx="5551170" cy="2112645"/>
            </a:xfrm>
            <a:custGeom>
              <a:avLst/>
              <a:gdLst/>
              <a:ahLst/>
              <a:cxnLst/>
              <a:rect l="l" t="t" r="r" b="b"/>
              <a:pathLst>
                <a:path w="5551170" h="2112645">
                  <a:moveTo>
                    <a:pt x="0" y="2112644"/>
                  </a:moveTo>
                  <a:lnTo>
                    <a:pt x="5550789" y="2112644"/>
                  </a:lnTo>
                  <a:lnTo>
                    <a:pt x="5550789" y="0"/>
                  </a:lnTo>
                  <a:lnTo>
                    <a:pt x="0" y="0"/>
                  </a:lnTo>
                  <a:lnTo>
                    <a:pt x="0" y="21126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4383" y="3906012"/>
              <a:ext cx="3397250" cy="1007744"/>
            </a:xfrm>
            <a:custGeom>
              <a:avLst/>
              <a:gdLst/>
              <a:ahLst/>
              <a:cxnLst/>
              <a:rect l="l" t="t" r="r" b="b"/>
              <a:pathLst>
                <a:path w="3397250" h="1007745">
                  <a:moveTo>
                    <a:pt x="0" y="1007363"/>
                  </a:moveTo>
                  <a:lnTo>
                    <a:pt x="3396996" y="1007363"/>
                  </a:lnTo>
                  <a:lnTo>
                    <a:pt x="3396996" y="0"/>
                  </a:lnTo>
                  <a:lnTo>
                    <a:pt x="0" y="0"/>
                  </a:lnTo>
                  <a:lnTo>
                    <a:pt x="0" y="1007363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4998" y="2978658"/>
              <a:ext cx="2936875" cy="0"/>
            </a:xfrm>
            <a:custGeom>
              <a:avLst/>
              <a:gdLst/>
              <a:ahLst/>
              <a:cxnLst/>
              <a:rect l="l" t="t" r="r" b="b"/>
              <a:pathLst>
                <a:path w="2936875">
                  <a:moveTo>
                    <a:pt x="0" y="0"/>
                  </a:moveTo>
                  <a:lnTo>
                    <a:pt x="2936875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51738"/>
            <a:ext cx="3931285" cy="0"/>
          </a:xfrm>
          <a:custGeom>
            <a:avLst/>
            <a:gdLst/>
            <a:ahLst/>
            <a:cxnLst/>
            <a:rect l="l" t="t" r="r" b="b"/>
            <a:pathLst>
              <a:path w="3931285">
                <a:moveTo>
                  <a:pt x="0" y="0"/>
                </a:moveTo>
                <a:lnTo>
                  <a:pt x="3931158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4" name="object 4"/>
            <p:cNvSpPr/>
            <p:nvPr/>
          </p:nvSpPr>
          <p:spPr>
            <a:xfrm>
              <a:off x="7010400" y="951738"/>
              <a:ext cx="2134870" cy="0"/>
            </a:xfrm>
            <a:custGeom>
              <a:avLst/>
              <a:gdLst/>
              <a:ahLst/>
              <a:cxnLst/>
              <a:rect l="l" t="t" r="r" b="b"/>
              <a:pathLst>
                <a:path w="2134870">
                  <a:moveTo>
                    <a:pt x="0" y="0"/>
                  </a:moveTo>
                  <a:lnTo>
                    <a:pt x="2134361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" y="228600"/>
            <a:ext cx="1371600" cy="533400"/>
            <a:chOff x="152400" y="228600"/>
            <a:chExt cx="1371600" cy="533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Built-in</a:t>
            </a:r>
            <a:r>
              <a:rPr sz="2750" spc="90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sp>
        <p:nvSpPr>
          <p:cNvPr id="10" name="object 10"/>
          <p:cNvSpPr/>
          <p:nvPr/>
        </p:nvSpPr>
        <p:spPr>
          <a:xfrm>
            <a:off x="1513332" y="6248400"/>
            <a:ext cx="6117590" cy="338455"/>
          </a:xfrm>
          <a:custGeom>
            <a:avLst/>
            <a:gdLst/>
            <a:ahLst/>
            <a:cxnLst/>
            <a:rect l="l" t="t" r="r" b="b"/>
            <a:pathLst>
              <a:path w="6117590" h="338454">
                <a:moveTo>
                  <a:pt x="0" y="338328"/>
                </a:moveTo>
                <a:lnTo>
                  <a:pt x="6117336" y="338328"/>
                </a:lnTo>
                <a:lnTo>
                  <a:pt x="611733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524">
            <a:solidFill>
              <a:srgbClr val="1B2F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2429" y="6309691"/>
            <a:ext cx="7112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10" dirty="0">
                <a:latin typeface="Arial"/>
                <a:cs typeface="Arial"/>
              </a:rPr>
              <a:t>https://s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3649" y="6309691"/>
            <a:ext cx="510730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10" dirty="0">
                <a:latin typeface="Arial"/>
                <a:cs typeface="Arial"/>
              </a:rPr>
              <a:t>park.apache.org/docs/latest/sql-ref-datetime-pattern.html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22331" y="66611"/>
            <a:ext cx="4316730" cy="392430"/>
            <a:chOff x="3922331" y="66611"/>
            <a:chExt cx="4316730" cy="3924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20" y="76199"/>
              <a:ext cx="4297680" cy="3733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27094" y="71373"/>
              <a:ext cx="4307205" cy="382905"/>
            </a:xfrm>
            <a:custGeom>
              <a:avLst/>
              <a:gdLst/>
              <a:ahLst/>
              <a:cxnLst/>
              <a:rect l="l" t="t" r="r" b="b"/>
              <a:pathLst>
                <a:path w="4307205" h="382905">
                  <a:moveTo>
                    <a:pt x="0" y="382904"/>
                  </a:moveTo>
                  <a:lnTo>
                    <a:pt x="4307205" y="382904"/>
                  </a:lnTo>
                  <a:lnTo>
                    <a:pt x="4307205" y="0"/>
                  </a:lnTo>
                  <a:lnTo>
                    <a:pt x="0" y="0"/>
                  </a:lnTo>
                  <a:lnTo>
                    <a:pt x="0" y="382904"/>
                  </a:lnTo>
                  <a:close/>
                </a:path>
              </a:pathLst>
            </a:custGeom>
            <a:ln w="952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8082" y="429005"/>
              <a:ext cx="1054100" cy="0"/>
            </a:xfrm>
            <a:custGeom>
              <a:avLst/>
              <a:gdLst/>
              <a:ahLst/>
              <a:cxnLst/>
              <a:rect l="l" t="t" r="r" b="b"/>
              <a:pathLst>
                <a:path w="1054100">
                  <a:moveTo>
                    <a:pt x="0" y="0"/>
                  </a:moveTo>
                  <a:lnTo>
                    <a:pt x="1053718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22331" y="542099"/>
            <a:ext cx="3097530" cy="471805"/>
            <a:chOff x="3922331" y="542099"/>
            <a:chExt cx="3097530" cy="4718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20" y="551688"/>
              <a:ext cx="3078479" cy="45262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27094" y="546862"/>
              <a:ext cx="3088005" cy="462280"/>
            </a:xfrm>
            <a:custGeom>
              <a:avLst/>
              <a:gdLst/>
              <a:ahLst/>
              <a:cxnLst/>
              <a:rect l="l" t="t" r="r" b="b"/>
              <a:pathLst>
                <a:path w="3088004" h="462280">
                  <a:moveTo>
                    <a:pt x="0" y="462152"/>
                  </a:moveTo>
                  <a:lnTo>
                    <a:pt x="3088004" y="462152"/>
                  </a:lnTo>
                  <a:lnTo>
                    <a:pt x="3088004" y="0"/>
                  </a:lnTo>
                  <a:lnTo>
                    <a:pt x="0" y="0"/>
                  </a:lnTo>
                  <a:lnTo>
                    <a:pt x="0" y="462152"/>
                  </a:lnTo>
                  <a:close/>
                </a:path>
              </a:pathLst>
            </a:custGeom>
            <a:ln w="952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81000" y="1894725"/>
            <a:ext cx="1981200" cy="1353185"/>
            <a:chOff x="381000" y="1894725"/>
            <a:chExt cx="1981200" cy="1353185"/>
          </a:xfrm>
        </p:grpSpPr>
        <p:sp>
          <p:nvSpPr>
            <p:cNvPr id="21" name="object 21"/>
            <p:cNvSpPr/>
            <p:nvPr/>
          </p:nvSpPr>
          <p:spPr>
            <a:xfrm>
              <a:off x="381000" y="1894725"/>
              <a:ext cx="1981200" cy="951230"/>
            </a:xfrm>
            <a:custGeom>
              <a:avLst/>
              <a:gdLst/>
              <a:ahLst/>
              <a:cxnLst/>
              <a:rect l="l" t="t" r="r" b="b"/>
              <a:pathLst>
                <a:path w="1981200" h="951230">
                  <a:moveTo>
                    <a:pt x="1981200" y="0"/>
                  </a:moveTo>
                  <a:lnTo>
                    <a:pt x="0" y="0"/>
                  </a:lnTo>
                  <a:lnTo>
                    <a:pt x="0" y="950963"/>
                  </a:lnTo>
                  <a:lnTo>
                    <a:pt x="1981200" y="95096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AE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000" y="2845574"/>
              <a:ext cx="1981200" cy="402590"/>
            </a:xfrm>
            <a:custGeom>
              <a:avLst/>
              <a:gdLst/>
              <a:ahLst/>
              <a:cxnLst/>
              <a:rect l="l" t="t" r="r" b="b"/>
              <a:pathLst>
                <a:path w="1981200" h="402589">
                  <a:moveTo>
                    <a:pt x="1981200" y="0"/>
                  </a:moveTo>
                  <a:lnTo>
                    <a:pt x="0" y="0"/>
                  </a:lnTo>
                  <a:lnTo>
                    <a:pt x="0" y="402323"/>
                  </a:lnTo>
                  <a:lnTo>
                    <a:pt x="1981200" y="40232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7F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74650" y="1517522"/>
          <a:ext cx="8534400" cy="5323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59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3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date_format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marR="6311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Converts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date/timestamp/string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format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format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second argument.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4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add_months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numMonths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after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startDate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to_date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Converts</a:t>
                      </a:r>
                      <a:r>
                        <a:rPr sz="1400" spc="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  <a:hlinkClick r:id="rId5"/>
                        </a:rPr>
                        <a:t>Column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1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  <a:hlinkClick r:id="rId6"/>
                        </a:rPr>
                        <a:t>pyspark.sql.types.DateType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via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optionally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format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dayofweek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9715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Extracts</a:t>
                      </a:r>
                      <a:r>
                        <a:rPr sz="1800" spc="-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day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month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integer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given date/timestamp/string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date_add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4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date</a:t>
                      </a:r>
                      <a:r>
                        <a:rPr sz="14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4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days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after</a:t>
                      </a:r>
                      <a:r>
                        <a:rPr sz="14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start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6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from_unixtime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933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Converts</a:t>
                      </a:r>
                      <a:r>
                        <a:rPr sz="14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seconds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unix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epoch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95" dirty="0">
                          <a:latin typeface="Tahoma"/>
                          <a:cs typeface="Tahoma"/>
                        </a:rPr>
                        <a:t>(1970-</a:t>
                      </a:r>
                      <a:r>
                        <a:rPr sz="1400" spc="-80" dirty="0">
                          <a:latin typeface="Tahoma"/>
                          <a:cs typeface="Tahoma"/>
                        </a:rPr>
                        <a:t>01-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4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00:00:00</a:t>
                      </a:r>
                      <a:r>
                        <a:rPr sz="14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5" dirty="0">
                          <a:latin typeface="Tahoma"/>
                          <a:cs typeface="Tahoma"/>
                        </a:rPr>
                        <a:t>UTC)</a:t>
                      </a:r>
                      <a:r>
                        <a:rPr sz="14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representing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timestamp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moment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system</a:t>
                      </a:r>
                      <a:r>
                        <a:rPr sz="14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zone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given format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 marR="3155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1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sz="1800" b="1" spc="-15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79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|</a:t>
                      </a:r>
                      <a:r>
                        <a:rPr sz="1800" b="1" spc="-15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6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month</a:t>
                      </a:r>
                      <a:r>
                        <a:rPr sz="1800" b="1" spc="-14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84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|</a:t>
                      </a:r>
                      <a:r>
                        <a:rPr sz="1800" b="1" spc="-14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minute</a:t>
                      </a:r>
                      <a:r>
                        <a:rPr sz="1800" b="1" spc="-13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79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|</a:t>
                      </a:r>
                      <a:r>
                        <a:rPr sz="1800" b="1" spc="-14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second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1495425" indent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Extracts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frame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integer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given date/timestamp/string.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6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unix_timestamp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4806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Converts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pattern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Unix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timestamp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(in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seconds)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1358138" y="552450"/>
            <a:ext cx="4281805" cy="2898140"/>
          </a:xfrm>
          <a:custGeom>
            <a:avLst/>
            <a:gdLst/>
            <a:ahLst/>
            <a:cxnLst/>
            <a:rect l="l" t="t" r="r" b="b"/>
            <a:pathLst>
              <a:path w="4281805" h="2898140">
                <a:moveTo>
                  <a:pt x="4140878" y="64094"/>
                </a:moveTo>
                <a:lnTo>
                  <a:pt x="0" y="2855849"/>
                </a:lnTo>
                <a:lnTo>
                  <a:pt x="28448" y="2898013"/>
                </a:lnTo>
                <a:lnTo>
                  <a:pt x="4169288" y="106284"/>
                </a:lnTo>
                <a:lnTo>
                  <a:pt x="4140878" y="64094"/>
                </a:lnTo>
                <a:close/>
              </a:path>
              <a:path w="4281805" h="2898140">
                <a:moveTo>
                  <a:pt x="4253220" y="49911"/>
                </a:moveTo>
                <a:lnTo>
                  <a:pt x="4161916" y="49911"/>
                </a:lnTo>
                <a:lnTo>
                  <a:pt x="4190365" y="92075"/>
                </a:lnTo>
                <a:lnTo>
                  <a:pt x="4169288" y="106284"/>
                </a:lnTo>
                <a:lnTo>
                  <a:pt x="4197604" y="148336"/>
                </a:lnTo>
                <a:lnTo>
                  <a:pt x="4253220" y="49911"/>
                </a:lnTo>
                <a:close/>
              </a:path>
              <a:path w="4281805" h="2898140">
                <a:moveTo>
                  <a:pt x="4161916" y="49911"/>
                </a:moveTo>
                <a:lnTo>
                  <a:pt x="4140878" y="64094"/>
                </a:lnTo>
                <a:lnTo>
                  <a:pt x="4169288" y="106284"/>
                </a:lnTo>
                <a:lnTo>
                  <a:pt x="4190365" y="92075"/>
                </a:lnTo>
                <a:lnTo>
                  <a:pt x="4161916" y="49911"/>
                </a:lnTo>
                <a:close/>
              </a:path>
              <a:path w="4281805" h="2898140">
                <a:moveTo>
                  <a:pt x="4281424" y="0"/>
                </a:moveTo>
                <a:lnTo>
                  <a:pt x="4112514" y="21971"/>
                </a:lnTo>
                <a:lnTo>
                  <a:pt x="4140878" y="64094"/>
                </a:lnTo>
                <a:lnTo>
                  <a:pt x="4161916" y="49911"/>
                </a:lnTo>
                <a:lnTo>
                  <a:pt x="4253220" y="49911"/>
                </a:lnTo>
                <a:lnTo>
                  <a:pt x="42814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Date/Time</a:t>
            </a:r>
            <a:r>
              <a:rPr sz="2750" spc="145" dirty="0"/>
              <a:t> </a:t>
            </a:r>
            <a:r>
              <a:rPr sz="2750" spc="-10" dirty="0"/>
              <a:t>Patterns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322706" y="1624266"/>
            <a:ext cx="8678545" cy="3948429"/>
            <a:chOff x="322706" y="1624266"/>
            <a:chExt cx="8678545" cy="39484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1633727"/>
              <a:ext cx="6336792" cy="39288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469" y="1629028"/>
              <a:ext cx="6346825" cy="3938904"/>
            </a:xfrm>
            <a:custGeom>
              <a:avLst/>
              <a:gdLst/>
              <a:ahLst/>
              <a:cxnLst/>
              <a:rect l="l" t="t" r="r" b="b"/>
              <a:pathLst>
                <a:path w="6346825" h="3938904">
                  <a:moveTo>
                    <a:pt x="0" y="3938397"/>
                  </a:moveTo>
                  <a:lnTo>
                    <a:pt x="6346317" y="3938397"/>
                  </a:lnTo>
                  <a:lnTo>
                    <a:pt x="6346317" y="0"/>
                  </a:lnTo>
                  <a:lnTo>
                    <a:pt x="0" y="0"/>
                  </a:lnTo>
                  <a:lnTo>
                    <a:pt x="0" y="3938397"/>
                  </a:lnTo>
                  <a:close/>
                </a:path>
              </a:pathLst>
            </a:custGeom>
            <a:ln w="952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0" y="3104387"/>
              <a:ext cx="2758440" cy="12725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28334" y="3099561"/>
              <a:ext cx="2767965" cy="1282065"/>
            </a:xfrm>
            <a:custGeom>
              <a:avLst/>
              <a:gdLst/>
              <a:ahLst/>
              <a:cxnLst/>
              <a:rect l="l" t="t" r="r" b="b"/>
              <a:pathLst>
                <a:path w="2767965" h="1282064">
                  <a:moveTo>
                    <a:pt x="0" y="1282064"/>
                  </a:moveTo>
                  <a:lnTo>
                    <a:pt x="2767965" y="1282064"/>
                  </a:lnTo>
                  <a:lnTo>
                    <a:pt x="2767965" y="0"/>
                  </a:lnTo>
                  <a:lnTo>
                    <a:pt x="0" y="0"/>
                  </a:lnTo>
                  <a:lnTo>
                    <a:pt x="0" y="1282064"/>
                  </a:lnTo>
                  <a:close/>
                </a:path>
              </a:pathLst>
            </a:custGeom>
            <a:ln w="952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9720" y="3083051"/>
              <a:ext cx="788670" cy="228600"/>
            </a:xfrm>
            <a:custGeom>
              <a:avLst/>
              <a:gdLst/>
              <a:ahLst/>
              <a:cxnLst/>
              <a:rect l="l" t="t" r="r" b="b"/>
              <a:pathLst>
                <a:path w="788670" h="228600">
                  <a:moveTo>
                    <a:pt x="560069" y="0"/>
                  </a:moveTo>
                  <a:lnTo>
                    <a:pt x="560069" y="228600"/>
                  </a:lnTo>
                  <a:lnTo>
                    <a:pt x="712469" y="152400"/>
                  </a:lnTo>
                  <a:lnTo>
                    <a:pt x="598169" y="152400"/>
                  </a:lnTo>
                  <a:lnTo>
                    <a:pt x="598169" y="76200"/>
                  </a:lnTo>
                  <a:lnTo>
                    <a:pt x="712469" y="76200"/>
                  </a:lnTo>
                  <a:lnTo>
                    <a:pt x="560069" y="0"/>
                  </a:lnTo>
                  <a:close/>
                </a:path>
                <a:path w="788670" h="228600">
                  <a:moveTo>
                    <a:pt x="560069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560069" y="152400"/>
                  </a:lnTo>
                  <a:lnTo>
                    <a:pt x="560069" y="76200"/>
                  </a:lnTo>
                  <a:close/>
                </a:path>
                <a:path w="788670" h="228600">
                  <a:moveTo>
                    <a:pt x="712469" y="76200"/>
                  </a:moveTo>
                  <a:lnTo>
                    <a:pt x="598169" y="76200"/>
                  </a:lnTo>
                  <a:lnTo>
                    <a:pt x="598169" y="152400"/>
                  </a:lnTo>
                  <a:lnTo>
                    <a:pt x="712469" y="152400"/>
                  </a:lnTo>
                  <a:lnTo>
                    <a:pt x="788669" y="114300"/>
                  </a:lnTo>
                  <a:lnTo>
                    <a:pt x="712469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3041" y="3277361"/>
              <a:ext cx="2065020" cy="0"/>
            </a:xfrm>
            <a:custGeom>
              <a:avLst/>
              <a:gdLst/>
              <a:ahLst/>
              <a:cxnLst/>
              <a:rect l="l" t="t" r="r" b="b"/>
              <a:pathLst>
                <a:path w="2065020">
                  <a:moveTo>
                    <a:pt x="0" y="0"/>
                  </a:moveTo>
                  <a:lnTo>
                    <a:pt x="2065019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75613" y="3165170"/>
            <a:ext cx="618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Aggregations</a:t>
            </a:r>
            <a:r>
              <a:rPr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Joins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Aggregate</a:t>
            </a:r>
            <a:r>
              <a:rPr sz="2750" spc="150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517522"/>
          <a:ext cx="8534400" cy="468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agg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9404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aggregates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specifying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series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aggregate columns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avg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3257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max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max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mean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3257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each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min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min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pivot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Pivots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performs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the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aggregation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sum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Compute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sum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numeric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each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group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54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'groupBy'</a:t>
            </a:r>
            <a:r>
              <a:rPr sz="2600" spc="-40" dirty="0">
                <a:solidFill>
                  <a:srgbClr val="3333CC"/>
                </a:solidFill>
              </a:rPr>
              <a:t> </a:t>
            </a:r>
            <a:r>
              <a:rPr sz="2600" dirty="0"/>
              <a:t>and</a:t>
            </a:r>
            <a:r>
              <a:rPr sz="2600" spc="-25" dirty="0"/>
              <a:t> </a:t>
            </a:r>
            <a:r>
              <a:rPr sz="2600" spc="-10" dirty="0">
                <a:solidFill>
                  <a:srgbClr val="3333CC"/>
                </a:solidFill>
              </a:rPr>
              <a:t>'count'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257556" y="1295400"/>
            <a:ext cx="71628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05840" marR="327025" indent="-915035">
              <a:lnSpc>
                <a:spcPct val="100000"/>
              </a:lnSpc>
              <a:spcBef>
                <a:spcPts val="315"/>
              </a:spcBef>
              <a:tabLst>
                <a:tab pos="902969" algn="l"/>
                <a:tab pos="616839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Query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Count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0" dirty="0">
                <a:latin typeface="Arial"/>
                <a:cs typeface="Arial"/>
              </a:rPr>
              <a:t> 400.</a:t>
            </a:r>
            <a:r>
              <a:rPr sz="1800" dirty="0">
                <a:latin typeface="Arial"/>
                <a:cs typeface="Arial"/>
              </a:rPr>
              <a:t>	Sort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Descending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Dept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3647" y="2255075"/>
            <a:ext cx="8625205" cy="1847850"/>
            <a:chOff x="223647" y="2255075"/>
            <a:chExt cx="8625205" cy="1847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172" y="2264664"/>
              <a:ext cx="8606028" cy="1828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409" y="2259838"/>
              <a:ext cx="8615680" cy="1838325"/>
            </a:xfrm>
            <a:custGeom>
              <a:avLst/>
              <a:gdLst/>
              <a:ahLst/>
              <a:cxnLst/>
              <a:rect l="l" t="t" r="r" b="b"/>
              <a:pathLst>
                <a:path w="8615680" h="1838325">
                  <a:moveTo>
                    <a:pt x="0" y="1838325"/>
                  </a:moveTo>
                  <a:lnTo>
                    <a:pt x="8615553" y="1838325"/>
                  </a:lnTo>
                  <a:lnTo>
                    <a:pt x="8615553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5162" y="2506218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285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51738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80238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951738"/>
            <a:ext cx="2058670" cy="0"/>
          </a:xfrm>
          <a:custGeom>
            <a:avLst/>
            <a:gdLst/>
            <a:ahLst/>
            <a:cxnLst/>
            <a:rect l="l" t="t" r="r" b="b"/>
            <a:pathLst>
              <a:path w="2058670">
                <a:moveTo>
                  <a:pt x="0" y="0"/>
                </a:moveTo>
                <a:lnTo>
                  <a:pt x="2058161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1034033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5">
                <a:moveTo>
                  <a:pt x="0" y="0"/>
                </a:moveTo>
                <a:lnTo>
                  <a:pt x="380238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1034033"/>
            <a:ext cx="2058670" cy="0"/>
          </a:xfrm>
          <a:custGeom>
            <a:avLst/>
            <a:gdLst/>
            <a:ahLst/>
            <a:cxnLst/>
            <a:rect l="l" t="t" r="r" b="b"/>
            <a:pathLst>
              <a:path w="2058670">
                <a:moveTo>
                  <a:pt x="0" y="0"/>
                </a:moveTo>
                <a:lnTo>
                  <a:pt x="2058161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228600"/>
            <a:ext cx="1371600" cy="533400"/>
            <a:chOff x="152400" y="228600"/>
            <a:chExt cx="1371600" cy="533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" y="228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groupBy()</a:t>
            </a:r>
            <a:r>
              <a:rPr sz="2600" spc="-25" dirty="0">
                <a:solidFill>
                  <a:srgbClr val="3333CC"/>
                </a:solidFill>
              </a:rPr>
              <a:t> </a:t>
            </a:r>
            <a:r>
              <a:rPr sz="2600" dirty="0"/>
              <a:t>with</a:t>
            </a:r>
            <a:r>
              <a:rPr sz="2600" spc="-25" dirty="0"/>
              <a:t> </a:t>
            </a:r>
            <a:r>
              <a:rPr sz="2600" spc="-20" dirty="0">
                <a:solidFill>
                  <a:srgbClr val="3333CC"/>
                </a:solidFill>
              </a:rPr>
              <a:t>agg()</a:t>
            </a:r>
            <a:endParaRPr sz="2600"/>
          </a:p>
        </p:txBody>
      </p:sp>
      <p:grpSp>
        <p:nvGrpSpPr>
          <p:cNvPr id="10" name="object 10"/>
          <p:cNvGrpSpPr/>
          <p:nvPr/>
        </p:nvGrpSpPr>
        <p:grpSpPr>
          <a:xfrm>
            <a:off x="828675" y="1640903"/>
            <a:ext cx="5784850" cy="353060"/>
            <a:chOff x="828675" y="1640903"/>
            <a:chExt cx="5784850" cy="3530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3" y="1727512"/>
              <a:ext cx="4876370" cy="2567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437" y="1645666"/>
              <a:ext cx="5775325" cy="343535"/>
            </a:xfrm>
            <a:custGeom>
              <a:avLst/>
              <a:gdLst/>
              <a:ahLst/>
              <a:cxnLst/>
              <a:rect l="l" t="t" r="r" b="b"/>
              <a:pathLst>
                <a:path w="5775325" h="343535">
                  <a:moveTo>
                    <a:pt x="0" y="343280"/>
                  </a:moveTo>
                  <a:lnTo>
                    <a:pt x="5774817" y="343280"/>
                  </a:lnTo>
                  <a:lnTo>
                    <a:pt x="5774817" y="0"/>
                  </a:lnTo>
                  <a:lnTo>
                    <a:pt x="0" y="0"/>
                  </a:lnTo>
                  <a:lnTo>
                    <a:pt x="0" y="3432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28675" y="3648075"/>
            <a:ext cx="1695450" cy="3062605"/>
            <a:chOff x="828675" y="3648075"/>
            <a:chExt cx="1695450" cy="30626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021" y="3709058"/>
              <a:ext cx="1544052" cy="29552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3437" y="3652837"/>
              <a:ext cx="1685925" cy="3053080"/>
            </a:xfrm>
            <a:custGeom>
              <a:avLst/>
              <a:gdLst/>
              <a:ahLst/>
              <a:cxnLst/>
              <a:rect l="l" t="t" r="r" b="b"/>
              <a:pathLst>
                <a:path w="1685925" h="3053079">
                  <a:moveTo>
                    <a:pt x="0" y="3052953"/>
                  </a:moveTo>
                  <a:lnTo>
                    <a:pt x="1685925" y="3052953"/>
                  </a:lnTo>
                  <a:lnTo>
                    <a:pt x="1685925" y="0"/>
                  </a:lnTo>
                  <a:lnTo>
                    <a:pt x="0" y="0"/>
                  </a:lnTo>
                  <a:lnTo>
                    <a:pt x="0" y="30529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53267" y="3788283"/>
            <a:ext cx="3023235" cy="2820670"/>
            <a:chOff x="4553267" y="3788283"/>
            <a:chExt cx="3023235" cy="282067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4407" y="3879393"/>
              <a:ext cx="2854293" cy="26515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8029" y="3793045"/>
              <a:ext cx="3013710" cy="2811145"/>
            </a:xfrm>
            <a:custGeom>
              <a:avLst/>
              <a:gdLst/>
              <a:ahLst/>
              <a:cxnLst/>
              <a:rect l="l" t="t" r="r" b="b"/>
              <a:pathLst>
                <a:path w="3013709" h="2811145">
                  <a:moveTo>
                    <a:pt x="0" y="2810637"/>
                  </a:moveTo>
                  <a:lnTo>
                    <a:pt x="3013329" y="2810637"/>
                  </a:lnTo>
                  <a:lnTo>
                    <a:pt x="3013329" y="0"/>
                  </a:lnTo>
                  <a:lnTo>
                    <a:pt x="0" y="0"/>
                  </a:lnTo>
                  <a:lnTo>
                    <a:pt x="0" y="28106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9911" y="2107692"/>
            <a:ext cx="7467600" cy="144780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solidFill>
                  <a:srgbClr val="009973"/>
                </a:solidFill>
                <a:latin typeface="Arial Narrow"/>
                <a:cs typeface="Arial Narrow"/>
              </a:rPr>
              <a:t>#//</a:t>
            </a:r>
            <a:r>
              <a:rPr sz="1600" b="1" spc="-6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9973"/>
                </a:solidFill>
                <a:latin typeface="Arial Narrow"/>
                <a:cs typeface="Arial Narrow"/>
              </a:rPr>
              <a:t>DataFrame</a:t>
            </a:r>
            <a:r>
              <a:rPr sz="1600" b="1" spc="-6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009973"/>
                </a:solidFill>
                <a:latin typeface="Arial Narrow"/>
                <a:cs typeface="Arial Narrow"/>
              </a:rPr>
              <a:t>query</a:t>
            </a:r>
            <a:endParaRPr sz="1600">
              <a:latin typeface="Arial Narrow"/>
              <a:cs typeface="Arial Narrow"/>
            </a:endParaRPr>
          </a:p>
          <a:p>
            <a:pPr marL="90805">
              <a:lnSpc>
                <a:spcPct val="100000"/>
              </a:lnSpc>
            </a:pPr>
            <a:r>
              <a:rPr sz="1600" b="1" spc="-20" dirty="0">
                <a:latin typeface="Arial Narrow"/>
                <a:cs typeface="Arial Narrow"/>
              </a:rPr>
              <a:t>empDF.select("dept", </a:t>
            </a:r>
            <a:r>
              <a:rPr sz="1600" b="1" spc="-10" dirty="0">
                <a:latin typeface="Arial Narrow"/>
                <a:cs typeface="Arial Narrow"/>
              </a:rPr>
              <a:t>"salary").</a:t>
            </a:r>
            <a:r>
              <a:rPr sz="1600" b="1" spc="-10" dirty="0">
                <a:solidFill>
                  <a:srgbClr val="3333CC"/>
                </a:solidFill>
                <a:latin typeface="Arial Narrow"/>
                <a:cs typeface="Arial Narrow"/>
              </a:rPr>
              <a:t>groupBy</a:t>
            </a:r>
            <a:r>
              <a:rPr sz="1600" b="1" spc="-10" dirty="0">
                <a:latin typeface="Arial Narrow"/>
                <a:cs typeface="Arial Narrow"/>
              </a:rPr>
              <a:t>("dept").</a:t>
            </a:r>
            <a:r>
              <a:rPr sz="1600" b="1" spc="-10" dirty="0">
                <a:solidFill>
                  <a:srgbClr val="3333CC"/>
                </a:solidFill>
                <a:latin typeface="Arial Narrow"/>
                <a:cs typeface="Arial Narrow"/>
              </a:rPr>
              <a:t>agg</a:t>
            </a:r>
            <a:r>
              <a:rPr sz="1600" b="1" spc="-10" dirty="0">
                <a:latin typeface="Arial Narrow"/>
                <a:cs typeface="Arial Narrow"/>
              </a:rPr>
              <a:t>({"*":</a:t>
            </a:r>
            <a:r>
              <a:rPr sz="1600" b="1" spc="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"count",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"salary":</a:t>
            </a:r>
            <a:r>
              <a:rPr sz="1600" b="1" spc="1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"max"}).show()</a:t>
            </a:r>
            <a:endParaRPr sz="1600">
              <a:latin typeface="Arial Narrow"/>
              <a:cs typeface="Arial Narro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009973"/>
                </a:solidFill>
                <a:latin typeface="Arial Narrow"/>
                <a:cs typeface="Arial Narrow"/>
              </a:rPr>
              <a:t>#//</a:t>
            </a:r>
            <a:r>
              <a:rPr sz="1600" b="1" spc="-4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9973"/>
                </a:solidFill>
                <a:latin typeface="Arial Narrow"/>
                <a:cs typeface="Arial Narrow"/>
              </a:rPr>
              <a:t>SQL</a:t>
            </a:r>
            <a:r>
              <a:rPr sz="1600" b="1" spc="-4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9973"/>
                </a:solidFill>
                <a:latin typeface="Arial Narrow"/>
                <a:cs typeface="Arial Narrow"/>
              </a:rPr>
              <a:t>equivalent</a:t>
            </a:r>
            <a:endParaRPr sz="1600">
              <a:latin typeface="Arial Narrow"/>
              <a:cs typeface="Arial Narrow"/>
            </a:endParaRPr>
          </a:p>
          <a:p>
            <a:pPr marL="90805">
              <a:lnSpc>
                <a:spcPct val="100000"/>
              </a:lnSpc>
            </a:pPr>
            <a:r>
              <a:rPr sz="1600" b="1" spc="-10" dirty="0">
                <a:latin typeface="Arial Narrow"/>
                <a:cs typeface="Arial Narrow"/>
              </a:rPr>
              <a:t>spark.sql("select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dept,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 Narrow"/>
                <a:cs typeface="Arial Narrow"/>
              </a:rPr>
              <a:t>count(*)</a:t>
            </a:r>
            <a:r>
              <a:rPr sz="1600" b="1" spc="-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as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ct_dept,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Arial Narrow"/>
                <a:cs typeface="Arial Narrow"/>
              </a:rPr>
              <a:t>max(salary)</a:t>
            </a:r>
            <a:r>
              <a:rPr sz="1600" b="1" spc="-4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as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max_sal</a:t>
            </a:r>
            <a:endParaRPr sz="1600">
              <a:latin typeface="Arial Narrow"/>
              <a:cs typeface="Arial Narrow"/>
            </a:endParaRPr>
          </a:p>
          <a:p>
            <a:pPr marL="1419860">
              <a:lnSpc>
                <a:spcPct val="100000"/>
              </a:lnSpc>
            </a:pPr>
            <a:r>
              <a:rPr sz="1600" b="1" dirty="0">
                <a:latin typeface="Arial Narrow"/>
                <a:cs typeface="Arial Narrow"/>
              </a:rPr>
              <a:t>from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emp_tbl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 Narrow"/>
                <a:cs typeface="Arial Narrow"/>
              </a:rPr>
              <a:t>group</a:t>
            </a:r>
            <a:r>
              <a:rPr sz="1600" b="1" spc="-5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 Narrow"/>
                <a:cs typeface="Arial Narrow"/>
              </a:rPr>
              <a:t>by</a:t>
            </a:r>
            <a:r>
              <a:rPr sz="1600" b="1" spc="-5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dept").show()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6237" y="833437"/>
            <a:ext cx="6715125" cy="601345"/>
            <a:chOff x="376237" y="833437"/>
            <a:chExt cx="6715125" cy="601345"/>
          </a:xfrm>
        </p:grpSpPr>
        <p:sp>
          <p:nvSpPr>
            <p:cNvPr id="21" name="object 21"/>
            <p:cNvSpPr/>
            <p:nvPr/>
          </p:nvSpPr>
          <p:spPr>
            <a:xfrm>
              <a:off x="381000" y="838200"/>
              <a:ext cx="6705600" cy="591820"/>
            </a:xfrm>
            <a:custGeom>
              <a:avLst/>
              <a:gdLst/>
              <a:ahLst/>
              <a:cxnLst/>
              <a:rect l="l" t="t" r="r" b="b"/>
              <a:pathLst>
                <a:path w="6705600" h="591819">
                  <a:moveTo>
                    <a:pt x="67056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6705600" y="591312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000" y="838200"/>
              <a:ext cx="6705600" cy="591820"/>
            </a:xfrm>
            <a:custGeom>
              <a:avLst/>
              <a:gdLst/>
              <a:ahLst/>
              <a:cxnLst/>
              <a:rect l="l" t="t" r="r" b="b"/>
              <a:pathLst>
                <a:path w="6705600" h="591819">
                  <a:moveTo>
                    <a:pt x="0" y="591312"/>
                  </a:moveTo>
                  <a:lnTo>
                    <a:pt x="6705600" y="591312"/>
                  </a:lnTo>
                  <a:lnTo>
                    <a:pt x="67056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9740" y="837946"/>
            <a:ext cx="638492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82423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Query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 'Dept',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 </a:t>
            </a:r>
            <a:r>
              <a:rPr sz="1800" spc="-10" dirty="0">
                <a:latin typeface="Arial"/>
                <a:cs typeface="Arial"/>
              </a:rPr>
              <a:t>aggregate.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Want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Count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'Dept',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Max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'salary'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'Dept'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0496"/>
            <a:ext cx="5189012" cy="518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28600" y="2971800"/>
            <a:ext cx="2208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BIG</a:t>
            </a:r>
          </a:p>
          <a:p>
            <a:pPr algn="ctr"/>
            <a:r>
              <a:rPr lang="en-US" sz="60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Join</a:t>
            </a:r>
            <a:r>
              <a:rPr sz="2750" spc="60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517522"/>
          <a:ext cx="853440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join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2990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65" dirty="0">
                          <a:latin typeface="Tahoma"/>
                          <a:cs typeface="Tahoma"/>
                        </a:rPr>
                        <a:t>Joins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another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  <a:hlinkClick r:id="rId2"/>
                        </a:rPr>
                        <a:t>DataFrame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8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Supports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INNER,</a:t>
                      </a:r>
                      <a:r>
                        <a:rPr sz="1800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5" dirty="0">
                          <a:latin typeface="Tahoma"/>
                          <a:cs typeface="Tahoma"/>
                        </a:rPr>
                        <a:t>LEFT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OUTER, 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RIGHT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OUTER,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LEFTSEMI,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LEFTANTI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CROSS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6338" y="3100895"/>
            <a:ext cx="8575040" cy="2076450"/>
            <a:chOff x="426338" y="3100895"/>
            <a:chExt cx="8575040" cy="2076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012" y="3116579"/>
              <a:ext cx="3985260" cy="1546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34249" y="3111753"/>
              <a:ext cx="4025265" cy="1556385"/>
            </a:xfrm>
            <a:custGeom>
              <a:avLst/>
              <a:gdLst/>
              <a:ahLst/>
              <a:cxnLst/>
              <a:rect l="l" t="t" r="r" b="b"/>
              <a:pathLst>
                <a:path w="4025265" h="1556385">
                  <a:moveTo>
                    <a:pt x="0" y="1556385"/>
                  </a:moveTo>
                  <a:lnTo>
                    <a:pt x="4025265" y="1556385"/>
                  </a:lnTo>
                  <a:lnTo>
                    <a:pt x="4025265" y="0"/>
                  </a:lnTo>
                  <a:lnTo>
                    <a:pt x="0" y="0"/>
                  </a:lnTo>
                  <a:lnTo>
                    <a:pt x="0" y="1556385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6337" y="3412997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5175" y="0"/>
                  </a:lnTo>
                </a:path>
              </a:pathLst>
            </a:custGeom>
            <a:ln w="349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3" y="4788407"/>
              <a:ext cx="8555736" cy="3794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1101" y="4783581"/>
              <a:ext cx="8565515" cy="389255"/>
            </a:xfrm>
            <a:custGeom>
              <a:avLst/>
              <a:gdLst/>
              <a:ahLst/>
              <a:cxnLst/>
              <a:rect l="l" t="t" r="r" b="b"/>
              <a:pathLst>
                <a:path w="8565515" h="389254">
                  <a:moveTo>
                    <a:pt x="0" y="389001"/>
                  </a:moveTo>
                  <a:lnTo>
                    <a:pt x="8565261" y="389001"/>
                  </a:lnTo>
                  <a:lnTo>
                    <a:pt x="8565261" y="0"/>
                  </a:lnTo>
                  <a:lnTo>
                    <a:pt x="0" y="0"/>
                  </a:lnTo>
                  <a:lnTo>
                    <a:pt x="0" y="389001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69" y="5100065"/>
              <a:ext cx="522605" cy="0"/>
            </a:xfrm>
            <a:custGeom>
              <a:avLst/>
              <a:gdLst/>
              <a:ahLst/>
              <a:cxnLst/>
              <a:rect l="l" t="t" r="r" b="b"/>
              <a:pathLst>
                <a:path w="522605">
                  <a:moveTo>
                    <a:pt x="0" y="0"/>
                  </a:moveTo>
                  <a:lnTo>
                    <a:pt x="522605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4944" y="3537584"/>
              <a:ext cx="607060" cy="1306195"/>
            </a:xfrm>
            <a:custGeom>
              <a:avLst/>
              <a:gdLst/>
              <a:ahLst/>
              <a:cxnLst/>
              <a:rect l="l" t="t" r="r" b="b"/>
              <a:pathLst>
                <a:path w="607060" h="1306195">
                  <a:moveTo>
                    <a:pt x="484510" y="1135975"/>
                  </a:moveTo>
                  <a:lnTo>
                    <a:pt x="423290" y="1162684"/>
                  </a:lnTo>
                  <a:lnTo>
                    <a:pt x="594994" y="1305940"/>
                  </a:lnTo>
                  <a:lnTo>
                    <a:pt x="602292" y="1166495"/>
                  </a:lnTo>
                  <a:lnTo>
                    <a:pt x="497839" y="1166495"/>
                  </a:lnTo>
                  <a:lnTo>
                    <a:pt x="484510" y="1135975"/>
                  </a:lnTo>
                  <a:close/>
                </a:path>
                <a:path w="607060" h="1306195">
                  <a:moveTo>
                    <a:pt x="545606" y="1109320"/>
                  </a:moveTo>
                  <a:lnTo>
                    <a:pt x="484510" y="1135975"/>
                  </a:lnTo>
                  <a:lnTo>
                    <a:pt x="497839" y="1166495"/>
                  </a:lnTo>
                  <a:lnTo>
                    <a:pt x="558926" y="1139825"/>
                  </a:lnTo>
                  <a:lnTo>
                    <a:pt x="545606" y="1109320"/>
                  </a:lnTo>
                  <a:close/>
                </a:path>
                <a:path w="607060" h="1306195">
                  <a:moveTo>
                    <a:pt x="606678" y="1082675"/>
                  </a:moveTo>
                  <a:lnTo>
                    <a:pt x="545606" y="1109320"/>
                  </a:lnTo>
                  <a:lnTo>
                    <a:pt x="558926" y="1139825"/>
                  </a:lnTo>
                  <a:lnTo>
                    <a:pt x="497839" y="1166495"/>
                  </a:lnTo>
                  <a:lnTo>
                    <a:pt x="602292" y="1166495"/>
                  </a:lnTo>
                  <a:lnTo>
                    <a:pt x="606678" y="1082675"/>
                  </a:lnTo>
                  <a:close/>
                </a:path>
                <a:path w="607060" h="1306195">
                  <a:moveTo>
                    <a:pt x="61213" y="0"/>
                  </a:moveTo>
                  <a:lnTo>
                    <a:pt x="0" y="26669"/>
                  </a:lnTo>
                  <a:lnTo>
                    <a:pt x="484510" y="1135975"/>
                  </a:lnTo>
                  <a:lnTo>
                    <a:pt x="545606" y="1109320"/>
                  </a:lnTo>
                  <a:lnTo>
                    <a:pt x="6121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5852" y="3110483"/>
              <a:ext cx="1310640" cy="12268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31025" y="3105657"/>
              <a:ext cx="1350645" cy="1236345"/>
            </a:xfrm>
            <a:custGeom>
              <a:avLst/>
              <a:gdLst/>
              <a:ahLst/>
              <a:cxnLst/>
              <a:rect l="l" t="t" r="r" b="b"/>
              <a:pathLst>
                <a:path w="1350645" h="1236345">
                  <a:moveTo>
                    <a:pt x="0" y="1236345"/>
                  </a:moveTo>
                  <a:lnTo>
                    <a:pt x="1350645" y="1236345"/>
                  </a:lnTo>
                  <a:lnTo>
                    <a:pt x="1350645" y="0"/>
                  </a:lnTo>
                  <a:lnTo>
                    <a:pt x="0" y="0"/>
                  </a:lnTo>
                  <a:lnTo>
                    <a:pt x="0" y="1236345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6421" y="3419093"/>
              <a:ext cx="475615" cy="0"/>
            </a:xfrm>
            <a:custGeom>
              <a:avLst/>
              <a:gdLst/>
              <a:ahLst/>
              <a:cxnLst/>
              <a:rect l="l" t="t" r="r" b="b"/>
              <a:pathLst>
                <a:path w="475615">
                  <a:moveTo>
                    <a:pt x="0" y="0"/>
                  </a:moveTo>
                  <a:lnTo>
                    <a:pt x="475106" y="0"/>
                  </a:lnTo>
                </a:path>
              </a:pathLst>
            </a:custGeom>
            <a:ln w="349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1042" y="3530472"/>
              <a:ext cx="633095" cy="1423670"/>
            </a:xfrm>
            <a:custGeom>
              <a:avLst/>
              <a:gdLst/>
              <a:ahLst/>
              <a:cxnLst/>
              <a:rect l="l" t="t" r="r" b="b"/>
              <a:pathLst>
                <a:path w="633095" h="1423670">
                  <a:moveTo>
                    <a:pt x="0" y="1200022"/>
                  </a:moveTo>
                  <a:lnTo>
                    <a:pt x="15621" y="1423162"/>
                  </a:lnTo>
                  <a:lnTo>
                    <a:pt x="178764" y="1282064"/>
                  </a:lnTo>
                  <a:lnTo>
                    <a:pt x="110362" y="1282064"/>
                  </a:lnTo>
                  <a:lnTo>
                    <a:pt x="48767" y="1256410"/>
                  </a:lnTo>
                  <a:lnTo>
                    <a:pt x="61567" y="1225623"/>
                  </a:lnTo>
                  <a:lnTo>
                    <a:pt x="0" y="1200022"/>
                  </a:lnTo>
                  <a:close/>
                </a:path>
                <a:path w="633095" h="1423670">
                  <a:moveTo>
                    <a:pt x="61567" y="1225623"/>
                  </a:moveTo>
                  <a:lnTo>
                    <a:pt x="48767" y="1256410"/>
                  </a:lnTo>
                  <a:lnTo>
                    <a:pt x="110362" y="1282064"/>
                  </a:lnTo>
                  <a:lnTo>
                    <a:pt x="123177" y="1251241"/>
                  </a:lnTo>
                  <a:lnTo>
                    <a:pt x="61567" y="1225623"/>
                  </a:lnTo>
                  <a:close/>
                </a:path>
                <a:path w="633095" h="1423670">
                  <a:moveTo>
                    <a:pt x="123177" y="1251241"/>
                  </a:moveTo>
                  <a:lnTo>
                    <a:pt x="110362" y="1282064"/>
                  </a:lnTo>
                  <a:lnTo>
                    <a:pt x="178764" y="1282064"/>
                  </a:lnTo>
                  <a:lnTo>
                    <a:pt x="184784" y="1276858"/>
                  </a:lnTo>
                  <a:lnTo>
                    <a:pt x="123177" y="1251241"/>
                  </a:lnTo>
                  <a:close/>
                </a:path>
                <a:path w="633095" h="1423670">
                  <a:moveTo>
                    <a:pt x="571118" y="0"/>
                  </a:moveTo>
                  <a:lnTo>
                    <a:pt x="61567" y="1225623"/>
                  </a:lnTo>
                  <a:lnTo>
                    <a:pt x="123177" y="1251241"/>
                  </a:lnTo>
                  <a:lnTo>
                    <a:pt x="632713" y="25653"/>
                  </a:lnTo>
                  <a:lnTo>
                    <a:pt x="57111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4246" y="5100065"/>
              <a:ext cx="3408045" cy="6350"/>
            </a:xfrm>
            <a:custGeom>
              <a:avLst/>
              <a:gdLst/>
              <a:ahLst/>
              <a:cxnLst/>
              <a:rect l="l" t="t" r="r" b="b"/>
              <a:pathLst>
                <a:path w="3408045" h="6350">
                  <a:moveTo>
                    <a:pt x="0" y="0"/>
                  </a:moveTo>
                  <a:lnTo>
                    <a:pt x="1232280" y="0"/>
                  </a:lnTo>
                </a:path>
                <a:path w="3408045" h="6350">
                  <a:moveTo>
                    <a:pt x="1767839" y="6095"/>
                  </a:moveTo>
                  <a:lnTo>
                    <a:pt x="3407918" y="6095"/>
                  </a:lnTo>
                </a:path>
              </a:pathLst>
            </a:custGeom>
            <a:ln w="349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3954" y="5103113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4801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5051" y="3088386"/>
            <a:ext cx="628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empDF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8517" y="3082544"/>
            <a:ext cx="637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deptDF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9615" y="5234178"/>
            <a:ext cx="7974330" cy="634365"/>
            <a:chOff x="729615" y="5234178"/>
            <a:chExt cx="7974330" cy="6343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140" y="5266944"/>
              <a:ext cx="7955280" cy="5471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4377" y="5262181"/>
              <a:ext cx="7964805" cy="556895"/>
            </a:xfrm>
            <a:custGeom>
              <a:avLst/>
              <a:gdLst/>
              <a:ahLst/>
              <a:cxnLst/>
              <a:rect l="l" t="t" r="r" b="b"/>
              <a:pathLst>
                <a:path w="7964805" h="556895">
                  <a:moveTo>
                    <a:pt x="0" y="556640"/>
                  </a:moveTo>
                  <a:lnTo>
                    <a:pt x="7964805" y="556640"/>
                  </a:lnTo>
                  <a:lnTo>
                    <a:pt x="7964805" y="0"/>
                  </a:lnTo>
                  <a:lnTo>
                    <a:pt x="0" y="0"/>
                  </a:lnTo>
                  <a:lnTo>
                    <a:pt x="0" y="556640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6005" y="5234178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h="634364">
                  <a:moveTo>
                    <a:pt x="0" y="0"/>
                  </a:moveTo>
                  <a:lnTo>
                    <a:pt x="0" y="633869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Inner</a:t>
            </a:r>
            <a:r>
              <a:rPr sz="2750" spc="40" dirty="0"/>
              <a:t> </a:t>
            </a:r>
            <a:r>
              <a:rPr sz="2600" dirty="0">
                <a:solidFill>
                  <a:srgbClr val="3333CC"/>
                </a:solidFill>
              </a:rPr>
              <a:t>join()</a:t>
            </a:r>
            <a:r>
              <a:rPr sz="2600" spc="15" dirty="0">
                <a:solidFill>
                  <a:srgbClr val="3333CC"/>
                </a:solidFill>
              </a:rPr>
              <a:t> </a:t>
            </a:r>
            <a:r>
              <a:rPr sz="2600" dirty="0"/>
              <a:t>using</a:t>
            </a:r>
            <a:r>
              <a:rPr sz="2600" spc="5" dirty="0"/>
              <a:t> </a:t>
            </a:r>
            <a:r>
              <a:rPr sz="2600" spc="-10" dirty="0"/>
              <a:t>DataFrames</a:t>
            </a:r>
            <a:endParaRPr sz="2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1374647"/>
            <a:ext cx="8327135" cy="40531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669" y="1369822"/>
            <a:ext cx="8336915" cy="4118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592580">
              <a:lnSpc>
                <a:spcPct val="100000"/>
              </a:lnSpc>
            </a:pPr>
            <a:r>
              <a:rPr sz="1800" b="1" dirty="0">
                <a:latin typeface="Arial Narrow"/>
                <a:cs typeface="Arial Narrow"/>
              </a:rPr>
              <a:t>Join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column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1669" y="1905761"/>
            <a:ext cx="183515" cy="352425"/>
          </a:xfrm>
          <a:custGeom>
            <a:avLst/>
            <a:gdLst/>
            <a:ahLst/>
            <a:cxnLst/>
            <a:rect l="l" t="t" r="r" b="b"/>
            <a:pathLst>
              <a:path w="183514" h="352425">
                <a:moveTo>
                  <a:pt x="92747" y="128799"/>
                </a:moveTo>
                <a:lnTo>
                  <a:pt x="46374" y="149489"/>
                </a:lnTo>
                <a:lnTo>
                  <a:pt x="136651" y="352043"/>
                </a:lnTo>
                <a:lnTo>
                  <a:pt x="183133" y="331342"/>
                </a:lnTo>
                <a:lnTo>
                  <a:pt x="92747" y="128799"/>
                </a:lnTo>
                <a:close/>
              </a:path>
              <a:path w="183514" h="352425">
                <a:moveTo>
                  <a:pt x="7493" y="0"/>
                </a:moveTo>
                <a:lnTo>
                  <a:pt x="0" y="170179"/>
                </a:lnTo>
                <a:lnTo>
                  <a:pt x="46374" y="149489"/>
                </a:lnTo>
                <a:lnTo>
                  <a:pt x="36068" y="126364"/>
                </a:lnTo>
                <a:lnTo>
                  <a:pt x="82423" y="105663"/>
                </a:lnTo>
                <a:lnTo>
                  <a:pt x="136251" y="105663"/>
                </a:lnTo>
                <a:lnTo>
                  <a:pt x="7493" y="0"/>
                </a:lnTo>
                <a:close/>
              </a:path>
              <a:path w="183514" h="352425">
                <a:moveTo>
                  <a:pt x="82423" y="105663"/>
                </a:moveTo>
                <a:lnTo>
                  <a:pt x="36068" y="126364"/>
                </a:lnTo>
                <a:lnTo>
                  <a:pt x="46374" y="149489"/>
                </a:lnTo>
                <a:lnTo>
                  <a:pt x="92747" y="128799"/>
                </a:lnTo>
                <a:lnTo>
                  <a:pt x="82423" y="105663"/>
                </a:lnTo>
                <a:close/>
              </a:path>
              <a:path w="183514" h="352425">
                <a:moveTo>
                  <a:pt x="136251" y="105663"/>
                </a:moveTo>
                <a:lnTo>
                  <a:pt x="82423" y="105663"/>
                </a:lnTo>
                <a:lnTo>
                  <a:pt x="92747" y="128799"/>
                </a:lnTo>
                <a:lnTo>
                  <a:pt x="139192" y="108076"/>
                </a:lnTo>
                <a:lnTo>
                  <a:pt x="136251" y="105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Left</a:t>
            </a:r>
            <a:r>
              <a:rPr sz="2600" spc="-20" dirty="0">
                <a:solidFill>
                  <a:srgbClr val="3333CC"/>
                </a:solidFill>
              </a:rPr>
              <a:t> </a:t>
            </a:r>
            <a:r>
              <a:rPr sz="2600" dirty="0">
                <a:solidFill>
                  <a:srgbClr val="3333CC"/>
                </a:solidFill>
              </a:rPr>
              <a:t>join()</a:t>
            </a:r>
            <a:r>
              <a:rPr sz="2600" spc="-15" dirty="0">
                <a:solidFill>
                  <a:srgbClr val="3333CC"/>
                </a:solidFill>
              </a:rPr>
              <a:t> </a:t>
            </a:r>
            <a:r>
              <a:rPr sz="2600" dirty="0"/>
              <a:t>using</a:t>
            </a:r>
            <a:r>
              <a:rPr sz="2600" spc="-25" dirty="0"/>
              <a:t> </a:t>
            </a:r>
            <a:r>
              <a:rPr sz="2600" spc="-10" dirty="0"/>
              <a:t>DataFrames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344043" y="2608643"/>
            <a:ext cx="8276590" cy="4039870"/>
            <a:chOff x="344043" y="2608643"/>
            <a:chExt cx="8276590" cy="4039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2618231"/>
              <a:ext cx="7322820" cy="9311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8805" y="2613405"/>
              <a:ext cx="7332345" cy="941069"/>
            </a:xfrm>
            <a:custGeom>
              <a:avLst/>
              <a:gdLst/>
              <a:ahLst/>
              <a:cxnLst/>
              <a:rect l="l" t="t" r="r" b="b"/>
              <a:pathLst>
                <a:path w="7332345" h="941070">
                  <a:moveTo>
                    <a:pt x="0" y="940688"/>
                  </a:moveTo>
                  <a:lnTo>
                    <a:pt x="7332345" y="940688"/>
                  </a:lnTo>
                  <a:lnTo>
                    <a:pt x="7332345" y="0"/>
                  </a:lnTo>
                  <a:lnTo>
                    <a:pt x="0" y="0"/>
                  </a:lnTo>
                  <a:lnTo>
                    <a:pt x="0" y="940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188" y="3962400"/>
              <a:ext cx="8061960" cy="1188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8805" y="3957573"/>
              <a:ext cx="8101965" cy="1198245"/>
            </a:xfrm>
            <a:custGeom>
              <a:avLst/>
              <a:gdLst/>
              <a:ahLst/>
              <a:cxnLst/>
              <a:rect l="l" t="t" r="r" b="b"/>
              <a:pathLst>
                <a:path w="8101965" h="1198245">
                  <a:moveTo>
                    <a:pt x="0" y="1198245"/>
                  </a:moveTo>
                  <a:lnTo>
                    <a:pt x="8101965" y="1198245"/>
                  </a:lnTo>
                  <a:lnTo>
                    <a:pt x="8101965" y="0"/>
                  </a:lnTo>
                  <a:lnTo>
                    <a:pt x="0" y="0"/>
                  </a:lnTo>
                  <a:lnTo>
                    <a:pt x="0" y="1198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962" y="2954654"/>
              <a:ext cx="1163320" cy="1313815"/>
            </a:xfrm>
            <a:custGeom>
              <a:avLst/>
              <a:gdLst/>
              <a:ahLst/>
              <a:cxnLst/>
              <a:rect l="l" t="t" r="r" b="b"/>
              <a:pathLst>
                <a:path w="1163320" h="1313814">
                  <a:moveTo>
                    <a:pt x="46418" y="1138301"/>
                  </a:moveTo>
                  <a:lnTo>
                    <a:pt x="0" y="1313307"/>
                  </a:lnTo>
                  <a:lnTo>
                    <a:pt x="167843" y="1245489"/>
                  </a:lnTo>
                  <a:lnTo>
                    <a:pt x="150291" y="1229995"/>
                  </a:lnTo>
                  <a:lnTo>
                    <a:pt x="109512" y="1229995"/>
                  </a:lnTo>
                  <a:lnTo>
                    <a:pt x="69037" y="1194308"/>
                  </a:lnTo>
                  <a:lnTo>
                    <a:pt x="86913" y="1174047"/>
                  </a:lnTo>
                  <a:lnTo>
                    <a:pt x="46418" y="1138301"/>
                  </a:lnTo>
                  <a:close/>
                </a:path>
                <a:path w="1163320" h="1313814">
                  <a:moveTo>
                    <a:pt x="86913" y="1174047"/>
                  </a:moveTo>
                  <a:lnTo>
                    <a:pt x="69037" y="1194308"/>
                  </a:lnTo>
                  <a:lnTo>
                    <a:pt x="109512" y="1229995"/>
                  </a:lnTo>
                  <a:lnTo>
                    <a:pt x="127367" y="1209758"/>
                  </a:lnTo>
                  <a:lnTo>
                    <a:pt x="86913" y="1174047"/>
                  </a:lnTo>
                  <a:close/>
                </a:path>
                <a:path w="1163320" h="1313814">
                  <a:moveTo>
                    <a:pt x="127367" y="1209758"/>
                  </a:moveTo>
                  <a:lnTo>
                    <a:pt x="109512" y="1229995"/>
                  </a:lnTo>
                  <a:lnTo>
                    <a:pt x="150291" y="1229995"/>
                  </a:lnTo>
                  <a:lnTo>
                    <a:pt x="127367" y="1209758"/>
                  </a:lnTo>
                  <a:close/>
                </a:path>
                <a:path w="1163320" h="1313814">
                  <a:moveTo>
                    <a:pt x="1122807" y="0"/>
                  </a:moveTo>
                  <a:lnTo>
                    <a:pt x="86913" y="1174047"/>
                  </a:lnTo>
                  <a:lnTo>
                    <a:pt x="127367" y="1209758"/>
                  </a:lnTo>
                  <a:lnTo>
                    <a:pt x="1163193" y="35814"/>
                  </a:lnTo>
                  <a:lnTo>
                    <a:pt x="112280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4456938"/>
              <a:ext cx="7988934" cy="155575"/>
            </a:xfrm>
            <a:custGeom>
              <a:avLst/>
              <a:gdLst/>
              <a:ahLst/>
              <a:cxnLst/>
              <a:rect l="l" t="t" r="r" b="b"/>
              <a:pathLst>
                <a:path w="7988934" h="155575">
                  <a:moveTo>
                    <a:pt x="0" y="155448"/>
                  </a:moveTo>
                  <a:lnTo>
                    <a:pt x="7988808" y="155448"/>
                  </a:lnTo>
                  <a:lnTo>
                    <a:pt x="798880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4658105"/>
              <a:ext cx="7988934" cy="502920"/>
            </a:xfrm>
            <a:custGeom>
              <a:avLst/>
              <a:gdLst/>
              <a:ahLst/>
              <a:cxnLst/>
              <a:rect l="l" t="t" r="r" b="b"/>
              <a:pathLst>
                <a:path w="7988934" h="502920">
                  <a:moveTo>
                    <a:pt x="0" y="502920"/>
                  </a:moveTo>
                  <a:lnTo>
                    <a:pt x="7988808" y="502920"/>
                  </a:lnTo>
                  <a:lnTo>
                    <a:pt x="7988808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317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5494020"/>
              <a:ext cx="8228059" cy="11445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8805" y="5489257"/>
              <a:ext cx="8267065" cy="1154430"/>
            </a:xfrm>
            <a:custGeom>
              <a:avLst/>
              <a:gdLst/>
              <a:ahLst/>
              <a:cxnLst/>
              <a:rect l="l" t="t" r="r" b="b"/>
              <a:pathLst>
                <a:path w="8267065" h="1154429">
                  <a:moveTo>
                    <a:pt x="0" y="1154048"/>
                  </a:moveTo>
                  <a:lnTo>
                    <a:pt x="8266557" y="1154048"/>
                  </a:lnTo>
                  <a:lnTo>
                    <a:pt x="8266557" y="0"/>
                  </a:lnTo>
                  <a:lnTo>
                    <a:pt x="0" y="0"/>
                  </a:lnTo>
                  <a:lnTo>
                    <a:pt x="0" y="11540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754" y="3535298"/>
              <a:ext cx="1306195" cy="1960245"/>
            </a:xfrm>
            <a:custGeom>
              <a:avLst/>
              <a:gdLst/>
              <a:ahLst/>
              <a:cxnLst/>
              <a:rect l="l" t="t" r="r" b="b"/>
              <a:pathLst>
                <a:path w="1306195" h="1960245">
                  <a:moveTo>
                    <a:pt x="21602" y="1780413"/>
                  </a:moveTo>
                  <a:lnTo>
                    <a:pt x="0" y="1960117"/>
                  </a:lnTo>
                  <a:lnTo>
                    <a:pt x="156756" y="1869566"/>
                  </a:lnTo>
                  <a:lnTo>
                    <a:pt x="145782" y="1862327"/>
                  </a:lnTo>
                  <a:lnTo>
                    <a:pt x="96837" y="1862327"/>
                  </a:lnTo>
                  <a:lnTo>
                    <a:pt x="51790" y="1832610"/>
                  </a:lnTo>
                  <a:lnTo>
                    <a:pt x="66633" y="1810117"/>
                  </a:lnTo>
                  <a:lnTo>
                    <a:pt x="21602" y="1780413"/>
                  </a:lnTo>
                  <a:close/>
                </a:path>
                <a:path w="1306195" h="1960245">
                  <a:moveTo>
                    <a:pt x="66633" y="1810117"/>
                  </a:moveTo>
                  <a:lnTo>
                    <a:pt x="51790" y="1832610"/>
                  </a:lnTo>
                  <a:lnTo>
                    <a:pt x="96837" y="1862327"/>
                  </a:lnTo>
                  <a:lnTo>
                    <a:pt x="111681" y="1839833"/>
                  </a:lnTo>
                  <a:lnTo>
                    <a:pt x="66633" y="1810117"/>
                  </a:lnTo>
                  <a:close/>
                </a:path>
                <a:path w="1306195" h="1960245">
                  <a:moveTo>
                    <a:pt x="111681" y="1839833"/>
                  </a:moveTo>
                  <a:lnTo>
                    <a:pt x="96837" y="1862327"/>
                  </a:lnTo>
                  <a:lnTo>
                    <a:pt x="145782" y="1862327"/>
                  </a:lnTo>
                  <a:lnTo>
                    <a:pt x="111681" y="1839833"/>
                  </a:lnTo>
                  <a:close/>
                </a:path>
                <a:path w="1306195" h="1960245">
                  <a:moveTo>
                    <a:pt x="1261109" y="0"/>
                  </a:moveTo>
                  <a:lnTo>
                    <a:pt x="66633" y="1810117"/>
                  </a:lnTo>
                  <a:lnTo>
                    <a:pt x="111681" y="1839833"/>
                  </a:lnTo>
                  <a:lnTo>
                    <a:pt x="1306195" y="29717"/>
                  </a:lnTo>
                  <a:lnTo>
                    <a:pt x="126110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615" y="1219200"/>
            <a:ext cx="7063740" cy="1127760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47090" y="1209611"/>
          <a:ext cx="8314055" cy="113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5295" indent="-329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 Narrow"/>
                          <a:cs typeface="Arial Narrow"/>
                        </a:rPr>
                        <a:t>Put</a:t>
                      </a:r>
                      <a:r>
                        <a:rPr sz="1800" b="1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invalid</a:t>
                      </a:r>
                      <a:r>
                        <a:rPr sz="1800" b="1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Dept</a:t>
                      </a:r>
                      <a:r>
                        <a:rPr sz="1800" b="1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5" dirty="0">
                          <a:latin typeface="Arial Narrow"/>
                          <a:cs typeface="Arial Narrow"/>
                        </a:rPr>
                        <a:t>99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then</a:t>
                      </a:r>
                      <a:r>
                        <a:rPr sz="1800" b="1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do</a:t>
                      </a:r>
                      <a:r>
                        <a:rPr sz="1800" b="1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Left</a:t>
                      </a:r>
                      <a:r>
                        <a:rPr sz="1800" b="1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5" dirty="0">
                          <a:latin typeface="Arial Narrow"/>
                          <a:cs typeface="Arial Narrow"/>
                        </a:rPr>
                        <a:t>Ou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16205" indent="-35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 Narrow"/>
                          <a:cs typeface="Arial Narrow"/>
                        </a:rPr>
                        <a:t>9</a:t>
                      </a:r>
                      <a:r>
                        <a:rPr sz="1800" b="1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in</a:t>
                      </a:r>
                      <a:r>
                        <a:rPr sz="1800" b="1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40" dirty="0">
                          <a:latin typeface="Arial Narrow"/>
                          <a:cs typeface="Arial Narrow"/>
                        </a:rPr>
                        <a:t>empDF, </a:t>
                      </a:r>
                      <a:r>
                        <a:rPr sz="1800" b="1" dirty="0">
                          <a:latin typeface="Arial Narrow"/>
                          <a:cs typeface="Arial Narrow"/>
                        </a:rPr>
                        <a:t>ter</a:t>
                      </a:r>
                      <a:r>
                        <a:rPr sz="1800" b="1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0" dirty="0">
                          <a:latin typeface="Arial Narrow"/>
                          <a:cs typeface="Arial Narrow"/>
                        </a:rPr>
                        <a:t>Join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5">
                <a:tc gridSpan="2"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570782" y="4102989"/>
            <a:ext cx="459105" cy="10642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3333CC"/>
                </a:solidFill>
                <a:latin typeface="Arial Narrow"/>
                <a:cs typeface="Arial Narrow"/>
              </a:rPr>
              <a:t>Matching</a:t>
            </a:r>
            <a:endParaRPr sz="1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Non-</a:t>
            </a: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match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98647"/>
            <a:ext cx="9144000" cy="1061085"/>
          </a:xfrm>
          <a:custGeom>
            <a:avLst/>
            <a:gdLst/>
            <a:ahLst/>
            <a:cxnLst/>
            <a:rect l="l" t="t" r="r" b="b"/>
            <a:pathLst>
              <a:path w="9144000" h="1061085">
                <a:moveTo>
                  <a:pt x="0" y="0"/>
                </a:moveTo>
                <a:lnTo>
                  <a:pt x="0" y="1060703"/>
                </a:lnTo>
                <a:lnTo>
                  <a:pt x="9143999" y="1060703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3797" y="2958845"/>
            <a:ext cx="6295390" cy="8661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573530" marR="5080" indent="-1561465">
              <a:lnSpc>
                <a:spcPts val="3260"/>
              </a:lnSpc>
              <a:spcBef>
                <a:spcPts val="28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Miscellaneous</a:t>
            </a:r>
            <a:r>
              <a:rPr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Functions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(No</a:t>
            </a:r>
            <a:r>
              <a:rPr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labs</a:t>
            </a:r>
            <a:r>
              <a:rPr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these)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Non-Aggregate</a:t>
            </a:r>
            <a:r>
              <a:rPr sz="2750" spc="135" dirty="0">
                <a:solidFill>
                  <a:srgbClr val="006FC0"/>
                </a:solidFill>
              </a:rPr>
              <a:t> </a:t>
            </a:r>
            <a:r>
              <a:rPr sz="2750" dirty="0"/>
              <a:t>Built-in</a:t>
            </a:r>
            <a:r>
              <a:rPr sz="2750" spc="155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050" y="1136650"/>
          <a:ext cx="8838565" cy="265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based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lit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Creates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literal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8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IsNull</a:t>
                      </a:r>
                      <a:r>
                        <a:rPr sz="1800" b="1" spc="-15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79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|</a:t>
                      </a:r>
                      <a:r>
                        <a:rPr sz="1800" b="1" spc="-14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isNotNull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true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null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95" dirty="0">
                          <a:latin typeface="Tahoma"/>
                          <a:cs typeface="Tahoma"/>
                        </a:rPr>
                        <a:t>|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true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Null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concat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Concatenates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multiple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input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together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single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rand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7912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Generate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random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independent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identically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distributed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70" dirty="0">
                          <a:latin typeface="Tahoma"/>
                          <a:cs typeface="Tahoma"/>
                        </a:rPr>
                        <a:t>(i.i.d.)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samples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uniformly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distributed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[0.0,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1.0)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6234" y="4496879"/>
            <a:ext cx="5603240" cy="596900"/>
            <a:chOff x="356234" y="4496879"/>
            <a:chExt cx="5603240" cy="596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4506467"/>
              <a:ext cx="5583936" cy="5775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997" y="4501641"/>
              <a:ext cx="5593715" cy="587375"/>
            </a:xfrm>
            <a:custGeom>
              <a:avLst/>
              <a:gdLst/>
              <a:ahLst/>
              <a:cxnLst/>
              <a:rect l="l" t="t" r="r" b="b"/>
              <a:pathLst>
                <a:path w="5593715" h="587375">
                  <a:moveTo>
                    <a:pt x="0" y="587120"/>
                  </a:moveTo>
                  <a:lnTo>
                    <a:pt x="5593461" y="587120"/>
                  </a:lnTo>
                  <a:lnTo>
                    <a:pt x="5593461" y="0"/>
                  </a:lnTo>
                  <a:lnTo>
                    <a:pt x="0" y="0"/>
                  </a:lnTo>
                  <a:lnTo>
                    <a:pt x="0" y="5871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6905" y="5025389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5">
                  <a:moveTo>
                    <a:pt x="0" y="0"/>
                  </a:moveTo>
                  <a:lnTo>
                    <a:pt x="431926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84887" y="4496942"/>
            <a:ext cx="709930" cy="1380490"/>
            <a:chOff x="6084887" y="4496942"/>
            <a:chExt cx="709930" cy="13804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475" y="4506467"/>
              <a:ext cx="690372" cy="13609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89650" y="4501705"/>
              <a:ext cx="700405" cy="1370965"/>
            </a:xfrm>
            <a:custGeom>
              <a:avLst/>
              <a:gdLst/>
              <a:ahLst/>
              <a:cxnLst/>
              <a:rect l="l" t="t" r="r" b="b"/>
              <a:pathLst>
                <a:path w="700404" h="1370964">
                  <a:moveTo>
                    <a:pt x="0" y="1370456"/>
                  </a:moveTo>
                  <a:lnTo>
                    <a:pt x="699897" y="1370456"/>
                  </a:lnTo>
                  <a:lnTo>
                    <a:pt x="699897" y="0"/>
                  </a:lnTo>
                  <a:lnTo>
                    <a:pt x="0" y="0"/>
                  </a:lnTo>
                  <a:lnTo>
                    <a:pt x="0" y="1370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14553" y="3403472"/>
            <a:ext cx="2059939" cy="1530985"/>
          </a:xfrm>
          <a:custGeom>
            <a:avLst/>
            <a:gdLst/>
            <a:ahLst/>
            <a:cxnLst/>
            <a:rect l="l" t="t" r="r" b="b"/>
            <a:pathLst>
              <a:path w="2059939" h="1530985">
                <a:moveTo>
                  <a:pt x="1887141" y="1443442"/>
                </a:moveTo>
                <a:lnTo>
                  <a:pt x="1849424" y="1494535"/>
                </a:lnTo>
                <a:lnTo>
                  <a:pt x="2059355" y="1530984"/>
                </a:lnTo>
                <a:lnTo>
                  <a:pt x="2024312" y="1462277"/>
                </a:lnTo>
                <a:lnTo>
                  <a:pt x="1912670" y="1462277"/>
                </a:lnTo>
                <a:lnTo>
                  <a:pt x="1887141" y="1443442"/>
                </a:lnTo>
                <a:close/>
              </a:path>
              <a:path w="2059939" h="1530985">
                <a:moveTo>
                  <a:pt x="1924840" y="1392373"/>
                </a:moveTo>
                <a:lnTo>
                  <a:pt x="1887141" y="1443442"/>
                </a:lnTo>
                <a:lnTo>
                  <a:pt x="1912670" y="1462277"/>
                </a:lnTo>
                <a:lnTo>
                  <a:pt x="1950389" y="1411224"/>
                </a:lnTo>
                <a:lnTo>
                  <a:pt x="1924840" y="1392373"/>
                </a:lnTo>
                <a:close/>
              </a:path>
              <a:path w="2059939" h="1530985">
                <a:moveTo>
                  <a:pt x="1962581" y="1341246"/>
                </a:moveTo>
                <a:lnTo>
                  <a:pt x="1924840" y="1392373"/>
                </a:lnTo>
                <a:lnTo>
                  <a:pt x="1950389" y="1411224"/>
                </a:lnTo>
                <a:lnTo>
                  <a:pt x="1912670" y="1462277"/>
                </a:lnTo>
                <a:lnTo>
                  <a:pt x="2024312" y="1462277"/>
                </a:lnTo>
                <a:lnTo>
                  <a:pt x="1962581" y="1341246"/>
                </a:lnTo>
                <a:close/>
              </a:path>
              <a:path w="2059939" h="1530985">
                <a:moveTo>
                  <a:pt x="37693" y="0"/>
                </a:moveTo>
                <a:lnTo>
                  <a:pt x="0" y="51053"/>
                </a:lnTo>
                <a:lnTo>
                  <a:pt x="1887141" y="1443442"/>
                </a:lnTo>
                <a:lnTo>
                  <a:pt x="1924840" y="1392373"/>
                </a:lnTo>
                <a:lnTo>
                  <a:pt x="376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985571" y="4496942"/>
            <a:ext cx="661035" cy="1380490"/>
            <a:chOff x="6985571" y="4496942"/>
            <a:chExt cx="661035" cy="13804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159" y="4506467"/>
              <a:ext cx="641603" cy="13609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90333" y="4501705"/>
              <a:ext cx="651510" cy="1370965"/>
            </a:xfrm>
            <a:custGeom>
              <a:avLst/>
              <a:gdLst/>
              <a:ahLst/>
              <a:cxnLst/>
              <a:rect l="l" t="t" r="r" b="b"/>
              <a:pathLst>
                <a:path w="651509" h="1370964">
                  <a:moveTo>
                    <a:pt x="0" y="1370456"/>
                  </a:moveTo>
                  <a:lnTo>
                    <a:pt x="651128" y="1370456"/>
                  </a:lnTo>
                  <a:lnTo>
                    <a:pt x="651128" y="0"/>
                  </a:lnTo>
                  <a:lnTo>
                    <a:pt x="0" y="0"/>
                  </a:lnTo>
                  <a:lnTo>
                    <a:pt x="0" y="1370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837487" y="4474083"/>
            <a:ext cx="671830" cy="1403350"/>
            <a:chOff x="7837487" y="4474083"/>
            <a:chExt cx="671830" cy="140335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7075" y="4483608"/>
              <a:ext cx="652272" cy="13837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42250" y="4478845"/>
              <a:ext cx="662305" cy="1393825"/>
            </a:xfrm>
            <a:custGeom>
              <a:avLst/>
              <a:gdLst/>
              <a:ahLst/>
              <a:cxnLst/>
              <a:rect l="l" t="t" r="r" b="b"/>
              <a:pathLst>
                <a:path w="662304" h="1393825">
                  <a:moveTo>
                    <a:pt x="0" y="1393316"/>
                  </a:moveTo>
                  <a:lnTo>
                    <a:pt x="661797" y="1393316"/>
                  </a:lnTo>
                  <a:lnTo>
                    <a:pt x="661797" y="0"/>
                  </a:lnTo>
                  <a:lnTo>
                    <a:pt x="0" y="0"/>
                  </a:lnTo>
                  <a:lnTo>
                    <a:pt x="0" y="13933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00647" y="4217289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1st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2408" y="4211573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2nd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2170" y="4194809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3rd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String</a:t>
            </a:r>
            <a:r>
              <a:rPr sz="2750" spc="70" dirty="0">
                <a:solidFill>
                  <a:srgbClr val="006FC0"/>
                </a:solidFill>
              </a:rPr>
              <a:t> </a:t>
            </a:r>
            <a:r>
              <a:rPr sz="2750" dirty="0"/>
              <a:t>Built-in</a:t>
            </a:r>
            <a:r>
              <a:rPr sz="2750" spc="95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517522"/>
          <a:ext cx="8534400" cy="360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translate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Translate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character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src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character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replaceString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regexp_replace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4064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Replace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substrings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that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match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regexp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rep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regexp_extract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Extract</a:t>
                      </a:r>
                      <a:r>
                        <a:rPr sz="1800" spc="229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specific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group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matched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800" spc="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Java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regex,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specified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ltrim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172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Removes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leading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space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characters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string column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lower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Converts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string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lowercase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split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Splits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str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around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matches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given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pattern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Na</a:t>
            </a:r>
            <a:r>
              <a:rPr sz="2750" spc="50" dirty="0">
                <a:solidFill>
                  <a:srgbClr val="006FC0"/>
                </a:solidFill>
              </a:rPr>
              <a:t> </a:t>
            </a:r>
            <a:r>
              <a:rPr sz="2750" dirty="0"/>
              <a:t>Built-in</a:t>
            </a:r>
            <a:r>
              <a:rPr sz="2750" spc="80" dirty="0"/>
              <a:t> </a:t>
            </a:r>
            <a:r>
              <a:rPr sz="2750" spc="-10" dirty="0"/>
              <a:t>functions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517522"/>
          <a:ext cx="8534400" cy="294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594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na.drop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5429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omitting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rows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65" dirty="0">
                          <a:latin typeface="Tahoma"/>
                          <a:cs typeface="Tahoma"/>
                        </a:rPr>
                        <a:t>any,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all,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number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null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values,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considering</a:t>
                      </a:r>
                      <a:r>
                        <a:rPr sz="18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optional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subset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spc="-10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na.fill</a:t>
                      </a:r>
                      <a:r>
                        <a:rPr sz="1800" b="1" spc="-1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(value)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Replace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60" dirty="0">
                          <a:latin typeface="Tahoma"/>
                          <a:cs typeface="Tahoma"/>
                        </a:rPr>
                        <a:t>NULL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values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optional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subset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columns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594">
                <a:tc>
                  <a:txBody>
                    <a:bodyPr/>
                    <a:lstStyle/>
                    <a:p>
                      <a:pPr marL="63500" marR="99821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replace </a:t>
                      </a:r>
                      <a:r>
                        <a:rPr sz="1800" b="1" spc="-10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(str,</a:t>
                      </a:r>
                      <a:r>
                        <a:rPr sz="1800" b="1" spc="-13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search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[,replace])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977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DataFrame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replacing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another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value,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considering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optional</a:t>
                      </a:r>
                      <a:r>
                        <a:rPr sz="18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subset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columns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(Replaces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occurrences</a:t>
                      </a:r>
                      <a:r>
                        <a:rPr sz="18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8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'search'</a:t>
                      </a:r>
                      <a:r>
                        <a:rPr sz="18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8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'replace'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4334" y="4710303"/>
            <a:ext cx="8454390" cy="1776730"/>
            <a:chOff x="394334" y="4710303"/>
            <a:chExt cx="8454390" cy="177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3707" y="4719828"/>
              <a:ext cx="3555491" cy="15681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78881" y="4715065"/>
              <a:ext cx="3565525" cy="1577975"/>
            </a:xfrm>
            <a:custGeom>
              <a:avLst/>
              <a:gdLst/>
              <a:ahLst/>
              <a:cxnLst/>
              <a:rect l="l" t="t" r="r" b="b"/>
              <a:pathLst>
                <a:path w="3565525" h="1577975">
                  <a:moveTo>
                    <a:pt x="0" y="1577721"/>
                  </a:moveTo>
                  <a:lnTo>
                    <a:pt x="3565016" y="1577721"/>
                  </a:lnTo>
                  <a:lnTo>
                    <a:pt x="3565016" y="0"/>
                  </a:lnTo>
                  <a:lnTo>
                    <a:pt x="0" y="0"/>
                  </a:lnTo>
                  <a:lnTo>
                    <a:pt x="0" y="15777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9162" y="5139690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>
                  <a:moveTo>
                    <a:pt x="0" y="0"/>
                  </a:moveTo>
                  <a:lnTo>
                    <a:pt x="559942" y="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59" y="4719828"/>
              <a:ext cx="4762500" cy="17571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9097" y="4715065"/>
              <a:ext cx="4772025" cy="1767205"/>
            </a:xfrm>
            <a:custGeom>
              <a:avLst/>
              <a:gdLst/>
              <a:ahLst/>
              <a:cxnLst/>
              <a:rect l="l" t="t" r="r" b="b"/>
              <a:pathLst>
                <a:path w="4772025" h="1767204">
                  <a:moveTo>
                    <a:pt x="0" y="1766697"/>
                  </a:moveTo>
                  <a:lnTo>
                    <a:pt x="4772025" y="1766697"/>
                  </a:lnTo>
                  <a:lnTo>
                    <a:pt x="4772025" y="0"/>
                  </a:lnTo>
                  <a:lnTo>
                    <a:pt x="0" y="0"/>
                  </a:lnTo>
                  <a:lnTo>
                    <a:pt x="0" y="17666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0045" y="4943094"/>
              <a:ext cx="677545" cy="0"/>
            </a:xfrm>
            <a:custGeom>
              <a:avLst/>
              <a:gdLst/>
              <a:ahLst/>
              <a:cxnLst/>
              <a:rect l="l" t="t" r="r" b="b"/>
              <a:pathLst>
                <a:path w="677544">
                  <a:moveTo>
                    <a:pt x="0" y="0"/>
                  </a:moveTo>
                  <a:lnTo>
                    <a:pt x="677545" y="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799" y="5317236"/>
              <a:ext cx="3019425" cy="584200"/>
            </a:xfrm>
            <a:custGeom>
              <a:avLst/>
              <a:gdLst/>
              <a:ahLst/>
              <a:cxnLst/>
              <a:rect l="l" t="t" r="r" b="b"/>
              <a:pathLst>
                <a:path w="3019425" h="584200">
                  <a:moveTo>
                    <a:pt x="3019044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3019044" y="583691"/>
                  </a:lnTo>
                  <a:lnTo>
                    <a:pt x="30190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799" y="5317236"/>
              <a:ext cx="3019425" cy="584200"/>
            </a:xfrm>
            <a:custGeom>
              <a:avLst/>
              <a:gdLst/>
              <a:ahLst/>
              <a:cxnLst/>
              <a:rect l="l" t="t" r="r" b="b"/>
              <a:pathLst>
                <a:path w="3019425" h="584200">
                  <a:moveTo>
                    <a:pt x="0" y="583691"/>
                  </a:moveTo>
                  <a:lnTo>
                    <a:pt x="3019044" y="583691"/>
                  </a:lnTo>
                  <a:lnTo>
                    <a:pt x="3019044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09800" y="5317235"/>
            <a:ext cx="2961640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latin typeface="Arial Narrow"/>
                <a:cs typeface="Arial Narrow"/>
              </a:rPr>
              <a:t>Fill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NULL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for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'age'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with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50</a:t>
            </a:r>
            <a:endParaRPr sz="16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 Narrow"/>
                <a:cs typeface="Arial Narrow"/>
              </a:rPr>
              <a:t>Fill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NULL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for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'name'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with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'unknown'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4667" y="5317235"/>
            <a:ext cx="242824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latin typeface="Arial Narrow"/>
                <a:cs typeface="Arial Narrow"/>
              </a:rPr>
              <a:t>Replace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'abc'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with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'DEF'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27782" y="3165170"/>
            <a:ext cx="348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Widgets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Widgets</a:t>
            </a:r>
            <a:r>
              <a:rPr sz="2750" dirty="0"/>
              <a:t>:</a:t>
            </a:r>
            <a:r>
              <a:rPr sz="2750" spc="100" dirty="0"/>
              <a:t> </a:t>
            </a:r>
            <a:r>
              <a:rPr sz="2750" dirty="0"/>
              <a:t>Parameterize</a:t>
            </a:r>
            <a:r>
              <a:rPr sz="2750" spc="125" dirty="0"/>
              <a:t> </a:t>
            </a:r>
            <a:r>
              <a:rPr sz="2750" dirty="0"/>
              <a:t>your</a:t>
            </a:r>
            <a:r>
              <a:rPr sz="2750" spc="140" dirty="0"/>
              <a:t> </a:t>
            </a:r>
            <a:r>
              <a:rPr sz="2750" spc="-10" dirty="0"/>
              <a:t>Notebook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7386383" y="6391275"/>
            <a:ext cx="1741170" cy="240029"/>
            <a:chOff x="7386383" y="6391275"/>
            <a:chExt cx="1741170" cy="2400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5971" y="6400800"/>
              <a:ext cx="1722120" cy="220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91145" y="6396037"/>
              <a:ext cx="1731645" cy="230504"/>
            </a:xfrm>
            <a:custGeom>
              <a:avLst/>
              <a:gdLst/>
              <a:ahLst/>
              <a:cxnLst/>
              <a:rect l="l" t="t" r="r" b="b"/>
              <a:pathLst>
                <a:path w="1731645" h="230504">
                  <a:moveTo>
                    <a:pt x="0" y="230504"/>
                  </a:moveTo>
                  <a:lnTo>
                    <a:pt x="1731645" y="230504"/>
                  </a:lnTo>
                  <a:lnTo>
                    <a:pt x="1731645" y="0"/>
                  </a:lnTo>
                  <a:lnTo>
                    <a:pt x="0" y="0"/>
                  </a:lnTo>
                  <a:lnTo>
                    <a:pt x="0" y="230504"/>
                  </a:lnTo>
                  <a:close/>
                </a:path>
              </a:pathLst>
            </a:custGeom>
            <a:ln w="9524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395221"/>
            <a:ext cx="3281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Widgets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096" y="1975561"/>
            <a:ext cx="1317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Char char="•"/>
              <a:tabLst>
                <a:tab pos="191135" algn="l"/>
              </a:tabLst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text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spcBef>
                <a:spcPts val="5"/>
              </a:spcBef>
              <a:buChar char="•"/>
              <a:tabLst>
                <a:tab pos="191135" algn="l"/>
              </a:tabLst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dropdown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buChar char="•"/>
              <a:tabLst>
                <a:tab pos="191135" algn="l"/>
              </a:tabLst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combobox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1107" y="1975561"/>
            <a:ext cx="5065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Input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text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  <a:p>
            <a:pPr marL="12700" marR="5080" indent="120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Select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value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list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provided</a:t>
            </a:r>
            <a:r>
              <a:rPr sz="1800" spc="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values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Combination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text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dropdown.</a:t>
            </a:r>
            <a:r>
              <a:rPr sz="1800" spc="3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Select</a:t>
            </a:r>
            <a:r>
              <a:rPr sz="1800" spc="-3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provided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list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input one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text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box.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096" y="3073400"/>
            <a:ext cx="709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Char char="•"/>
              <a:tabLst>
                <a:tab pos="191135" algn="l"/>
                <a:tab pos="1459230" algn="l"/>
              </a:tabLst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multiselect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	Select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one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more</a:t>
            </a:r>
            <a:r>
              <a:rPr sz="1800" spc="-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list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provided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Widgets</a:t>
            </a:r>
            <a:r>
              <a:rPr sz="2750" dirty="0"/>
              <a:t>:</a:t>
            </a:r>
            <a:r>
              <a:rPr sz="2750" spc="100" dirty="0"/>
              <a:t> </a:t>
            </a:r>
            <a:r>
              <a:rPr sz="2750" dirty="0"/>
              <a:t>Parameterize</a:t>
            </a:r>
            <a:r>
              <a:rPr sz="2750" spc="125" dirty="0"/>
              <a:t> </a:t>
            </a:r>
            <a:r>
              <a:rPr sz="2750" dirty="0"/>
              <a:t>your</a:t>
            </a:r>
            <a:r>
              <a:rPr sz="2750" spc="140" dirty="0"/>
              <a:t> </a:t>
            </a:r>
            <a:r>
              <a:rPr sz="2750" spc="-10" dirty="0"/>
              <a:t>Notebook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7386383" y="6391275"/>
            <a:ext cx="1741170" cy="240029"/>
            <a:chOff x="7386383" y="6391275"/>
            <a:chExt cx="1741170" cy="2400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5971" y="6400800"/>
              <a:ext cx="1722120" cy="220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91145" y="6396037"/>
              <a:ext cx="1731645" cy="230504"/>
            </a:xfrm>
            <a:custGeom>
              <a:avLst/>
              <a:gdLst/>
              <a:ahLst/>
              <a:cxnLst/>
              <a:rect l="l" t="t" r="r" b="b"/>
              <a:pathLst>
                <a:path w="1731645" h="230504">
                  <a:moveTo>
                    <a:pt x="0" y="230504"/>
                  </a:moveTo>
                  <a:lnTo>
                    <a:pt x="1731645" y="230504"/>
                  </a:lnTo>
                  <a:lnTo>
                    <a:pt x="1731645" y="0"/>
                  </a:lnTo>
                  <a:lnTo>
                    <a:pt x="0" y="0"/>
                  </a:lnTo>
                  <a:lnTo>
                    <a:pt x="0" y="230504"/>
                  </a:lnTo>
                  <a:close/>
                </a:path>
              </a:pathLst>
            </a:custGeom>
            <a:ln w="9524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5419" y="3963479"/>
            <a:ext cx="7773670" cy="1083310"/>
            <a:chOff x="685419" y="3963479"/>
            <a:chExt cx="7773670" cy="1083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4" y="3973067"/>
              <a:ext cx="7754111" cy="10637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181" y="3968241"/>
              <a:ext cx="7764145" cy="1073785"/>
            </a:xfrm>
            <a:custGeom>
              <a:avLst/>
              <a:gdLst/>
              <a:ahLst/>
              <a:cxnLst/>
              <a:rect l="l" t="t" r="r" b="b"/>
              <a:pathLst>
                <a:path w="7764145" h="1073785">
                  <a:moveTo>
                    <a:pt x="0" y="1073277"/>
                  </a:moveTo>
                  <a:lnTo>
                    <a:pt x="7763636" y="1073277"/>
                  </a:lnTo>
                  <a:lnTo>
                    <a:pt x="7763636" y="0"/>
                  </a:lnTo>
                  <a:lnTo>
                    <a:pt x="0" y="0"/>
                  </a:lnTo>
                  <a:lnTo>
                    <a:pt x="0" y="10732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65962" y="1267523"/>
            <a:ext cx="8204834" cy="2065655"/>
            <a:chOff x="465962" y="1267523"/>
            <a:chExt cx="8204834" cy="20656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487" y="1368552"/>
              <a:ext cx="8185404" cy="15163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0725" y="1272286"/>
              <a:ext cx="8195309" cy="1617345"/>
            </a:xfrm>
            <a:custGeom>
              <a:avLst/>
              <a:gdLst/>
              <a:ahLst/>
              <a:cxnLst/>
              <a:rect l="l" t="t" r="r" b="b"/>
              <a:pathLst>
                <a:path w="8195309" h="1617345">
                  <a:moveTo>
                    <a:pt x="0" y="1617345"/>
                  </a:moveTo>
                  <a:lnTo>
                    <a:pt x="8194929" y="1617345"/>
                  </a:lnTo>
                  <a:lnTo>
                    <a:pt x="8194929" y="0"/>
                  </a:lnTo>
                  <a:lnTo>
                    <a:pt x="0" y="0"/>
                  </a:lnTo>
                  <a:lnTo>
                    <a:pt x="0" y="16173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7271" y="1306068"/>
              <a:ext cx="1959864" cy="20269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251" y="1327404"/>
              <a:ext cx="1927860" cy="1508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6487" y="1536192"/>
              <a:ext cx="960119" cy="228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3308" y="1583436"/>
              <a:ext cx="137160" cy="1828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3638" y="1521078"/>
            <a:ext cx="152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Free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text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57272" y="3332988"/>
            <a:ext cx="1958975" cy="0"/>
          </a:xfrm>
          <a:custGeom>
            <a:avLst/>
            <a:gdLst/>
            <a:ahLst/>
            <a:cxnLst/>
            <a:rect l="l" t="t" r="r" b="b"/>
            <a:pathLst>
              <a:path w="1958975">
                <a:moveTo>
                  <a:pt x="0" y="0"/>
                </a:moveTo>
                <a:lnTo>
                  <a:pt x="1958466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99337" cy="5651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844550" y="2490673"/>
            <a:ext cx="6997699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00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Intro and Setup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Spark Architecture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SparkSQL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(Read/Write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/Tables)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lang="en-US" sz="1200" dirty="0">
                <a:solidFill>
                  <a:srgbClr val="FF0000"/>
                </a:solidFill>
              </a:rPr>
              <a:t> 00 (Dates) / 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03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06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Streaming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07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03 (Stream) /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04 (Air)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457200" y="1210270"/>
            <a:ext cx="794904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343400" y="326509"/>
            <a:ext cx="45202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006FC0"/>
                </a:solidFill>
              </a:rPr>
              <a:t>Widgets</a:t>
            </a:r>
            <a:r>
              <a:rPr sz="2750" dirty="0"/>
              <a:t>:</a:t>
            </a:r>
            <a:r>
              <a:rPr sz="2750" spc="100" dirty="0"/>
              <a:t> </a:t>
            </a:r>
            <a:r>
              <a:rPr sz="2750" dirty="0"/>
              <a:t>Parameterize</a:t>
            </a:r>
            <a:r>
              <a:rPr sz="2750" spc="125" dirty="0"/>
              <a:t> </a:t>
            </a:r>
            <a:r>
              <a:rPr sz="2750" dirty="0"/>
              <a:t>your</a:t>
            </a:r>
            <a:r>
              <a:rPr sz="2750" spc="140" dirty="0"/>
              <a:t> </a:t>
            </a:r>
            <a:r>
              <a:rPr sz="2750" spc="-10" dirty="0"/>
              <a:t>Notebook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7206551" y="6523863"/>
            <a:ext cx="1741170" cy="240029"/>
            <a:chOff x="7206551" y="6523863"/>
            <a:chExt cx="1741170" cy="2400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140" y="6533386"/>
              <a:ext cx="1722120" cy="2209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1314" y="6528625"/>
              <a:ext cx="1731645" cy="230504"/>
            </a:xfrm>
            <a:custGeom>
              <a:avLst/>
              <a:gdLst/>
              <a:ahLst/>
              <a:cxnLst/>
              <a:rect l="l" t="t" r="r" b="b"/>
              <a:pathLst>
                <a:path w="1731645" h="230504">
                  <a:moveTo>
                    <a:pt x="0" y="230504"/>
                  </a:moveTo>
                  <a:lnTo>
                    <a:pt x="1731645" y="230504"/>
                  </a:lnTo>
                  <a:lnTo>
                    <a:pt x="1731645" y="0"/>
                  </a:lnTo>
                  <a:lnTo>
                    <a:pt x="0" y="0"/>
                  </a:lnTo>
                  <a:lnTo>
                    <a:pt x="0" y="230504"/>
                  </a:lnTo>
                  <a:close/>
                </a:path>
              </a:pathLst>
            </a:custGeom>
            <a:ln w="9524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9075" y="1339278"/>
            <a:ext cx="5583555" cy="3094355"/>
            <a:chOff x="219075" y="1339278"/>
            <a:chExt cx="5583555" cy="30943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380057"/>
              <a:ext cx="3852672" cy="13936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837" y="1344041"/>
              <a:ext cx="3862704" cy="1434465"/>
            </a:xfrm>
            <a:custGeom>
              <a:avLst/>
              <a:gdLst/>
              <a:ahLst/>
              <a:cxnLst/>
              <a:rect l="l" t="t" r="r" b="b"/>
              <a:pathLst>
                <a:path w="3862704" h="1434464">
                  <a:moveTo>
                    <a:pt x="0" y="1434464"/>
                  </a:moveTo>
                  <a:lnTo>
                    <a:pt x="3862197" y="1434464"/>
                  </a:lnTo>
                  <a:lnTo>
                    <a:pt x="3862197" y="0"/>
                  </a:lnTo>
                  <a:lnTo>
                    <a:pt x="0" y="0"/>
                  </a:lnTo>
                  <a:lnTo>
                    <a:pt x="0" y="14344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2921508"/>
              <a:ext cx="5564124" cy="15026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3837" y="2916682"/>
              <a:ext cx="5574030" cy="1512570"/>
            </a:xfrm>
            <a:custGeom>
              <a:avLst/>
              <a:gdLst/>
              <a:ahLst/>
              <a:cxnLst/>
              <a:rect l="l" t="t" r="r" b="b"/>
              <a:pathLst>
                <a:path w="5574030" h="1512570">
                  <a:moveTo>
                    <a:pt x="0" y="1512189"/>
                  </a:moveTo>
                  <a:lnTo>
                    <a:pt x="5573649" y="1512189"/>
                  </a:lnTo>
                  <a:lnTo>
                    <a:pt x="5573649" y="0"/>
                  </a:lnTo>
                  <a:lnTo>
                    <a:pt x="0" y="0"/>
                  </a:lnTo>
                  <a:lnTo>
                    <a:pt x="0" y="1512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109" y="1654937"/>
              <a:ext cx="3673475" cy="2529205"/>
            </a:xfrm>
            <a:custGeom>
              <a:avLst/>
              <a:gdLst/>
              <a:ahLst/>
              <a:cxnLst/>
              <a:rect l="l" t="t" r="r" b="b"/>
              <a:pathLst>
                <a:path w="3673475" h="2529204">
                  <a:moveTo>
                    <a:pt x="3524094" y="2459841"/>
                  </a:moveTo>
                  <a:lnTo>
                    <a:pt x="3493528" y="2504440"/>
                  </a:lnTo>
                  <a:lnTo>
                    <a:pt x="3672852" y="2529205"/>
                  </a:lnTo>
                  <a:lnTo>
                    <a:pt x="3642873" y="2475103"/>
                  </a:lnTo>
                  <a:lnTo>
                    <a:pt x="3546360" y="2475103"/>
                  </a:lnTo>
                  <a:lnTo>
                    <a:pt x="3524094" y="2459841"/>
                  </a:lnTo>
                  <a:close/>
                </a:path>
                <a:path w="3673475" h="2529204">
                  <a:moveTo>
                    <a:pt x="3554563" y="2415384"/>
                  </a:moveTo>
                  <a:lnTo>
                    <a:pt x="3524094" y="2459841"/>
                  </a:lnTo>
                  <a:lnTo>
                    <a:pt x="3546360" y="2475103"/>
                  </a:lnTo>
                  <a:lnTo>
                    <a:pt x="3576840" y="2430653"/>
                  </a:lnTo>
                  <a:lnTo>
                    <a:pt x="3554563" y="2415384"/>
                  </a:lnTo>
                  <a:close/>
                </a:path>
                <a:path w="3673475" h="2529204">
                  <a:moveTo>
                    <a:pt x="3585095" y="2370836"/>
                  </a:moveTo>
                  <a:lnTo>
                    <a:pt x="3554563" y="2415384"/>
                  </a:lnTo>
                  <a:lnTo>
                    <a:pt x="3576840" y="2430653"/>
                  </a:lnTo>
                  <a:lnTo>
                    <a:pt x="3546360" y="2475103"/>
                  </a:lnTo>
                  <a:lnTo>
                    <a:pt x="3642873" y="2475103"/>
                  </a:lnTo>
                  <a:lnTo>
                    <a:pt x="3585095" y="2370836"/>
                  </a:lnTo>
                  <a:close/>
                </a:path>
                <a:path w="3673475" h="2529204">
                  <a:moveTo>
                    <a:pt x="30505" y="0"/>
                  </a:moveTo>
                  <a:lnTo>
                    <a:pt x="0" y="44450"/>
                  </a:lnTo>
                  <a:lnTo>
                    <a:pt x="3524094" y="2459841"/>
                  </a:lnTo>
                  <a:lnTo>
                    <a:pt x="3554563" y="2415384"/>
                  </a:lnTo>
                  <a:lnTo>
                    <a:pt x="305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9075" y="4557839"/>
            <a:ext cx="4559300" cy="2206625"/>
            <a:chOff x="219075" y="4557839"/>
            <a:chExt cx="4559300" cy="22066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936" y="4658036"/>
              <a:ext cx="1267067" cy="6795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3837" y="4562602"/>
              <a:ext cx="1337310" cy="840105"/>
            </a:xfrm>
            <a:custGeom>
              <a:avLst/>
              <a:gdLst/>
              <a:ahLst/>
              <a:cxnLst/>
              <a:rect l="l" t="t" r="r" b="b"/>
              <a:pathLst>
                <a:path w="1337310" h="840104">
                  <a:moveTo>
                    <a:pt x="0" y="840105"/>
                  </a:moveTo>
                  <a:lnTo>
                    <a:pt x="1336929" y="840105"/>
                  </a:lnTo>
                  <a:lnTo>
                    <a:pt x="1336929" y="0"/>
                  </a:lnTo>
                  <a:lnTo>
                    <a:pt x="0" y="0"/>
                  </a:lnTo>
                  <a:lnTo>
                    <a:pt x="0" y="8401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5542786"/>
              <a:ext cx="4539996" cy="12115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3837" y="5538025"/>
              <a:ext cx="4549775" cy="1221105"/>
            </a:xfrm>
            <a:custGeom>
              <a:avLst/>
              <a:gdLst/>
              <a:ahLst/>
              <a:cxnLst/>
              <a:rect l="l" t="t" r="r" b="b"/>
              <a:pathLst>
                <a:path w="4549775" h="1221104">
                  <a:moveTo>
                    <a:pt x="0" y="1221105"/>
                  </a:moveTo>
                  <a:lnTo>
                    <a:pt x="4549521" y="1221105"/>
                  </a:lnTo>
                  <a:lnTo>
                    <a:pt x="4549521" y="0"/>
                  </a:lnTo>
                  <a:lnTo>
                    <a:pt x="0" y="0"/>
                  </a:lnTo>
                  <a:lnTo>
                    <a:pt x="0" y="12211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5179" y="5054600"/>
              <a:ext cx="2377440" cy="1568450"/>
            </a:xfrm>
            <a:custGeom>
              <a:avLst/>
              <a:gdLst/>
              <a:ahLst/>
              <a:cxnLst/>
              <a:rect l="l" t="t" r="r" b="b"/>
              <a:pathLst>
                <a:path w="2377440" h="1568450">
                  <a:moveTo>
                    <a:pt x="2226714" y="1502180"/>
                  </a:moveTo>
                  <a:lnTo>
                    <a:pt x="2197150" y="1547368"/>
                  </a:lnTo>
                  <a:lnTo>
                    <a:pt x="2376982" y="1568284"/>
                  </a:lnTo>
                  <a:lnTo>
                    <a:pt x="2347078" y="1516989"/>
                  </a:lnTo>
                  <a:lnTo>
                    <a:pt x="2249347" y="1516989"/>
                  </a:lnTo>
                  <a:lnTo>
                    <a:pt x="2226714" y="1502180"/>
                  </a:lnTo>
                  <a:close/>
                </a:path>
                <a:path w="2377440" h="1568450">
                  <a:moveTo>
                    <a:pt x="2256241" y="1457046"/>
                  </a:moveTo>
                  <a:lnTo>
                    <a:pt x="2226714" y="1502180"/>
                  </a:lnTo>
                  <a:lnTo>
                    <a:pt x="2249347" y="1516989"/>
                  </a:lnTo>
                  <a:lnTo>
                    <a:pt x="2278811" y="1471815"/>
                  </a:lnTo>
                  <a:lnTo>
                    <a:pt x="2256241" y="1457046"/>
                  </a:lnTo>
                  <a:close/>
                </a:path>
                <a:path w="2377440" h="1568450">
                  <a:moveTo>
                    <a:pt x="2285796" y="1411871"/>
                  </a:moveTo>
                  <a:lnTo>
                    <a:pt x="2256241" y="1457046"/>
                  </a:lnTo>
                  <a:lnTo>
                    <a:pt x="2278811" y="1471815"/>
                  </a:lnTo>
                  <a:lnTo>
                    <a:pt x="2249347" y="1516989"/>
                  </a:lnTo>
                  <a:lnTo>
                    <a:pt x="2347078" y="1516989"/>
                  </a:lnTo>
                  <a:lnTo>
                    <a:pt x="2285796" y="1411871"/>
                  </a:lnTo>
                  <a:close/>
                </a:path>
                <a:path w="2377440" h="1568450">
                  <a:moveTo>
                    <a:pt x="29565" y="0"/>
                  </a:moveTo>
                  <a:lnTo>
                    <a:pt x="0" y="45212"/>
                  </a:lnTo>
                  <a:lnTo>
                    <a:pt x="2226714" y="1502180"/>
                  </a:lnTo>
                  <a:lnTo>
                    <a:pt x="2256241" y="1457046"/>
                  </a:lnTo>
                  <a:lnTo>
                    <a:pt x="295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6434" y="3165170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User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Defined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Functions</a:t>
            </a:r>
            <a:r>
              <a:rPr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(UDFs)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UDF</a:t>
            </a:r>
            <a:r>
              <a:rPr sz="2600" spc="-35" dirty="0"/>
              <a:t> </a:t>
            </a:r>
            <a:r>
              <a:rPr sz="2600" dirty="0"/>
              <a:t>Performance</a:t>
            </a:r>
            <a:r>
              <a:rPr sz="2600" spc="-25" dirty="0"/>
              <a:t> </a:t>
            </a:r>
            <a:r>
              <a:rPr sz="2600" dirty="0"/>
              <a:t>compared</a:t>
            </a:r>
            <a:r>
              <a:rPr sz="2600" spc="-35" dirty="0"/>
              <a:t> </a:t>
            </a:r>
            <a:r>
              <a:rPr sz="2600" dirty="0"/>
              <a:t>to</a:t>
            </a:r>
            <a:r>
              <a:rPr sz="2600" spc="-30" dirty="0"/>
              <a:t> </a:t>
            </a:r>
            <a:r>
              <a:rPr sz="2600" dirty="0"/>
              <a:t>built-in</a:t>
            </a:r>
            <a:r>
              <a:rPr sz="2600" spc="-25" dirty="0"/>
              <a:t> </a:t>
            </a:r>
            <a:r>
              <a:rPr sz="2600" spc="-10" dirty="0"/>
              <a:t>Functions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93039" y="1246378"/>
            <a:ext cx="868108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21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natively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standard</a:t>
            </a:r>
            <a:r>
              <a:rPr sz="1800" spc="-10" dirty="0">
                <a:latin typeface="Arial"/>
                <a:cs typeface="Arial"/>
              </a:rPr>
              <a:t> access </a:t>
            </a:r>
            <a:r>
              <a:rPr sz="1800" dirty="0">
                <a:latin typeface="Arial"/>
                <a:cs typeface="Arial"/>
              </a:rPr>
              <a:t>methods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hand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forth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words,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well </a:t>
            </a:r>
            <a:r>
              <a:rPr sz="1800" dirty="0">
                <a:latin typeface="Arial"/>
                <a:cs typeface="Arial"/>
              </a:rPr>
              <a:t>integrated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Catalyst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Tungsten.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execution plan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benefit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Whole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Tungsten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optimizations.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Moreover,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"native" representation</a:t>
            </a: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Preference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important:</a:t>
            </a:r>
            <a:endParaRPr sz="1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Higher-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Order</a:t>
            </a:r>
            <a:r>
              <a:rPr sz="18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Pandas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UDFs</a:t>
            </a:r>
            <a:endParaRPr sz="1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UDFs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4211" y="4486211"/>
            <a:ext cx="4483100" cy="863600"/>
            <a:chOff x="3724211" y="4486211"/>
            <a:chExt cx="4483100" cy="863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4495799"/>
              <a:ext cx="4463796" cy="8442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28973" y="4490973"/>
              <a:ext cx="4473575" cy="854075"/>
            </a:xfrm>
            <a:custGeom>
              <a:avLst/>
              <a:gdLst/>
              <a:ahLst/>
              <a:cxnLst/>
              <a:rect l="l" t="t" r="r" b="b"/>
              <a:pathLst>
                <a:path w="4473575" h="854075">
                  <a:moveTo>
                    <a:pt x="0" y="853820"/>
                  </a:moveTo>
                  <a:lnTo>
                    <a:pt x="4473321" y="853820"/>
                  </a:lnTo>
                  <a:lnTo>
                    <a:pt x="4473321" y="0"/>
                  </a:lnTo>
                  <a:lnTo>
                    <a:pt x="0" y="0"/>
                  </a:lnTo>
                  <a:lnTo>
                    <a:pt x="0" y="85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5300" y="5865876"/>
            <a:ext cx="8153400" cy="340360"/>
          </a:xfrm>
          <a:prstGeom prst="rect">
            <a:avLst/>
          </a:prstGeom>
          <a:solidFill>
            <a:srgbClr val="FFFF00"/>
          </a:solidFill>
          <a:ln w="9525">
            <a:solidFill>
              <a:srgbClr val="00CC99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Using</a:t>
            </a:r>
            <a:r>
              <a:rPr sz="16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Scala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UDFs</a:t>
            </a:r>
            <a:r>
              <a:rPr sz="16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in</a:t>
            </a: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PySpark. TL;DR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|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by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WB</a:t>
            </a:r>
            <a:r>
              <a:rPr sz="1600" b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Advanced</a:t>
            </a:r>
            <a:r>
              <a:rPr sz="16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Analytics</a:t>
            </a:r>
            <a:r>
              <a:rPr sz="16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|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wbaa</a:t>
            </a:r>
            <a:r>
              <a:rPr sz="16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|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Medium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-25" dirty="0">
                <a:solidFill>
                  <a:srgbClr val="3333CC"/>
                </a:solidFill>
              </a:rPr>
              <a:t> </a:t>
            </a:r>
            <a:r>
              <a:rPr sz="2600" dirty="0"/>
              <a:t>for</a:t>
            </a:r>
            <a:r>
              <a:rPr sz="2600" spc="-10" dirty="0"/>
              <a:t> </a:t>
            </a:r>
            <a:r>
              <a:rPr sz="2600" dirty="0"/>
              <a:t>DataFrames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10" dirty="0"/>
              <a:t> Tables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93039" y="1246378"/>
            <a:ext cx="87255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UDF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wish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 custom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  <a:tab pos="1043305" algn="l"/>
              </a:tabLst>
            </a:pPr>
            <a:r>
              <a:rPr sz="1800" dirty="0">
                <a:latin typeface="Arial"/>
                <a:cs typeface="Arial"/>
              </a:rPr>
              <a:t>UDFs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'black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Catalyst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query.</a:t>
            </a:r>
            <a:r>
              <a:rPr sz="1800" dirty="0">
                <a:latin typeface="Arial"/>
                <a:cs typeface="Arial"/>
              </a:rPr>
              <a:t>	Hence,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'built-in'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Scala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UDFs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Python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incurs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additional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 </a:t>
            </a:r>
            <a:r>
              <a:rPr sz="1800" spc="-10" dirty="0">
                <a:latin typeface="Arial"/>
                <a:cs typeface="Arial"/>
              </a:rPr>
              <a:t>interpreter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UDF's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Serialized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22103" y="4143311"/>
            <a:ext cx="3245485" cy="1123950"/>
            <a:chOff x="3622103" y="4143311"/>
            <a:chExt cx="3245485" cy="1123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691" y="4152899"/>
              <a:ext cx="3226308" cy="1104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26865" y="4148073"/>
              <a:ext cx="3235960" cy="1114425"/>
            </a:xfrm>
            <a:custGeom>
              <a:avLst/>
              <a:gdLst/>
              <a:ahLst/>
              <a:cxnLst/>
              <a:rect l="l" t="t" r="r" b="b"/>
              <a:pathLst>
                <a:path w="3235959" h="1114425">
                  <a:moveTo>
                    <a:pt x="0" y="1114425"/>
                  </a:moveTo>
                  <a:lnTo>
                    <a:pt x="3235833" y="1114425"/>
                  </a:lnTo>
                  <a:lnTo>
                    <a:pt x="3235833" y="0"/>
                  </a:lnTo>
                  <a:lnTo>
                    <a:pt x="0" y="0"/>
                  </a:lnTo>
                  <a:lnTo>
                    <a:pt x="0" y="1114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0600" y="4390644"/>
            <a:ext cx="223139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56235" marR="106045" indent="-24257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Arial Narrow"/>
                <a:cs typeface="Arial Narrow"/>
              </a:rPr>
              <a:t>This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registers</a:t>
            </a:r>
            <a:r>
              <a:rPr sz="1800" b="1" spc="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the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25" dirty="0">
                <a:latin typeface="Arial Narrow"/>
                <a:cs typeface="Arial Narrow"/>
              </a:rPr>
              <a:t>UDF </a:t>
            </a:r>
            <a:r>
              <a:rPr sz="1800" b="1" dirty="0">
                <a:latin typeface="Arial Narrow"/>
                <a:cs typeface="Arial Narrow"/>
              </a:rPr>
              <a:t>on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the </a:t>
            </a:r>
            <a:r>
              <a:rPr sz="1800" b="1" spc="-10" dirty="0">
                <a:latin typeface="Arial Narrow"/>
                <a:cs typeface="Arial Narrow"/>
              </a:rPr>
              <a:t>Executors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1576" y="4628641"/>
            <a:ext cx="420370" cy="152400"/>
          </a:xfrm>
          <a:custGeom>
            <a:avLst/>
            <a:gdLst/>
            <a:ahLst/>
            <a:cxnLst/>
            <a:rect l="l" t="t" r="r" b="b"/>
            <a:pathLst>
              <a:path w="420370" h="152400">
                <a:moveTo>
                  <a:pt x="268477" y="0"/>
                </a:moveTo>
                <a:lnTo>
                  <a:pt x="267971" y="50695"/>
                </a:lnTo>
                <a:lnTo>
                  <a:pt x="293370" y="50926"/>
                </a:lnTo>
                <a:lnTo>
                  <a:pt x="292862" y="101726"/>
                </a:lnTo>
                <a:lnTo>
                  <a:pt x="267460" y="101726"/>
                </a:lnTo>
                <a:lnTo>
                  <a:pt x="266953" y="152399"/>
                </a:lnTo>
                <a:lnTo>
                  <a:pt x="370708" y="101726"/>
                </a:lnTo>
                <a:lnTo>
                  <a:pt x="292862" y="101726"/>
                </a:lnTo>
                <a:lnTo>
                  <a:pt x="371182" y="101495"/>
                </a:lnTo>
                <a:lnTo>
                  <a:pt x="420115" y="77596"/>
                </a:lnTo>
                <a:lnTo>
                  <a:pt x="268477" y="0"/>
                </a:lnTo>
                <a:close/>
              </a:path>
              <a:path w="420370" h="152400">
                <a:moveTo>
                  <a:pt x="267971" y="50695"/>
                </a:moveTo>
                <a:lnTo>
                  <a:pt x="267463" y="101495"/>
                </a:lnTo>
                <a:lnTo>
                  <a:pt x="292862" y="101726"/>
                </a:lnTo>
                <a:lnTo>
                  <a:pt x="293370" y="50926"/>
                </a:lnTo>
                <a:lnTo>
                  <a:pt x="267971" y="50695"/>
                </a:lnTo>
                <a:close/>
              </a:path>
              <a:path w="420370" h="152400">
                <a:moveTo>
                  <a:pt x="507" y="48259"/>
                </a:moveTo>
                <a:lnTo>
                  <a:pt x="0" y="99059"/>
                </a:lnTo>
                <a:lnTo>
                  <a:pt x="267463" y="101495"/>
                </a:lnTo>
                <a:lnTo>
                  <a:pt x="267971" y="50695"/>
                </a:lnTo>
                <a:lnTo>
                  <a:pt x="507" y="482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760220"/>
            <a:ext cx="8385048" cy="29596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Python</a:t>
            </a:r>
            <a:r>
              <a:rPr sz="2600" spc="-15" dirty="0"/>
              <a:t> </a:t>
            </a:r>
            <a:r>
              <a:rPr sz="2600" dirty="0"/>
              <a:t>UDFs</a:t>
            </a:r>
            <a:r>
              <a:rPr sz="2600" spc="-30" dirty="0"/>
              <a:t> </a:t>
            </a:r>
            <a:r>
              <a:rPr sz="2600" dirty="0"/>
              <a:t>incur</a:t>
            </a:r>
            <a:r>
              <a:rPr sz="2600" spc="-30" dirty="0"/>
              <a:t> </a:t>
            </a:r>
            <a:r>
              <a:rPr sz="2600" dirty="0"/>
              <a:t>more</a:t>
            </a:r>
            <a:r>
              <a:rPr sz="2600" spc="-10" dirty="0"/>
              <a:t> </a:t>
            </a:r>
            <a:r>
              <a:rPr sz="2600" dirty="0"/>
              <a:t>cost</a:t>
            </a:r>
            <a:r>
              <a:rPr sz="2600" spc="-25" dirty="0"/>
              <a:t> </a:t>
            </a:r>
            <a:r>
              <a:rPr sz="2600" dirty="0"/>
              <a:t>compared</a:t>
            </a:r>
            <a:r>
              <a:rPr sz="2600" spc="-35" dirty="0"/>
              <a:t> </a:t>
            </a:r>
            <a:r>
              <a:rPr sz="2600" dirty="0"/>
              <a:t>to</a:t>
            </a:r>
            <a:r>
              <a:rPr sz="2600" spc="-10" dirty="0"/>
              <a:t> </a:t>
            </a:r>
            <a:r>
              <a:rPr sz="2600" dirty="0"/>
              <a:t>Scala</a:t>
            </a:r>
            <a:r>
              <a:rPr sz="2600" spc="-10" dirty="0"/>
              <a:t> </a:t>
            </a:r>
            <a:r>
              <a:rPr sz="2600" spc="-20" dirty="0"/>
              <a:t>UDFs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489204" y="5346191"/>
            <a:ext cx="82423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latin typeface="Arial Narrow"/>
                <a:cs typeface="Arial Narrow"/>
              </a:rPr>
              <a:t>https://medium.com/quantumblack/spark-udf-deep-</a:t>
            </a:r>
            <a:r>
              <a:rPr sz="1800" b="1" dirty="0">
                <a:latin typeface="Arial Narrow"/>
                <a:cs typeface="Arial Narrow"/>
              </a:rPr>
              <a:t>insights-</a:t>
            </a:r>
            <a:r>
              <a:rPr sz="1800" b="1" spc="-10" dirty="0">
                <a:latin typeface="Arial Narrow"/>
                <a:cs typeface="Arial Narrow"/>
              </a:rPr>
              <a:t>in-performance-f0a95a4d8c62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27" y="1246377"/>
            <a:ext cx="7658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Inter-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Communication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(IPC)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UDF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Spark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JVM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1815" y="1455419"/>
            <a:ext cx="1475105" cy="2699385"/>
            <a:chOff x="6901815" y="1455419"/>
            <a:chExt cx="1475105" cy="2699385"/>
          </a:xfrm>
        </p:grpSpPr>
        <p:sp>
          <p:nvSpPr>
            <p:cNvPr id="8" name="object 8"/>
            <p:cNvSpPr/>
            <p:nvPr/>
          </p:nvSpPr>
          <p:spPr>
            <a:xfrm>
              <a:off x="7006590" y="2564130"/>
              <a:ext cx="189230" cy="1569720"/>
            </a:xfrm>
            <a:custGeom>
              <a:avLst/>
              <a:gdLst/>
              <a:ahLst/>
              <a:cxnLst/>
              <a:rect l="l" t="t" r="r" b="b"/>
              <a:pathLst>
                <a:path w="189229" h="1569720">
                  <a:moveTo>
                    <a:pt x="0" y="199644"/>
                  </a:moveTo>
                  <a:lnTo>
                    <a:pt x="185927" y="199644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199644"/>
                  </a:lnTo>
                  <a:close/>
                </a:path>
                <a:path w="189229" h="1569720">
                  <a:moveTo>
                    <a:pt x="4571" y="1569720"/>
                  </a:moveTo>
                  <a:lnTo>
                    <a:pt x="188975" y="1569720"/>
                  </a:lnTo>
                  <a:lnTo>
                    <a:pt x="188975" y="1368552"/>
                  </a:lnTo>
                  <a:lnTo>
                    <a:pt x="4571" y="1368552"/>
                  </a:lnTo>
                  <a:lnTo>
                    <a:pt x="4571" y="1569720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1815" y="1455419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4" h="13969">
                  <a:moveTo>
                    <a:pt x="8702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870203" y="1371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4977" y="1457959"/>
              <a:ext cx="1322070" cy="2657475"/>
            </a:xfrm>
            <a:custGeom>
              <a:avLst/>
              <a:gdLst/>
              <a:ahLst/>
              <a:cxnLst/>
              <a:rect l="l" t="t" r="r" b="b"/>
              <a:pathLst>
                <a:path w="1322070" h="2657475">
                  <a:moveTo>
                    <a:pt x="503936" y="8636"/>
                  </a:moveTo>
                  <a:lnTo>
                    <a:pt x="457073" y="0"/>
                  </a:lnTo>
                  <a:lnTo>
                    <a:pt x="455701" y="7467"/>
                  </a:lnTo>
                  <a:lnTo>
                    <a:pt x="445516" y="3683"/>
                  </a:lnTo>
                  <a:lnTo>
                    <a:pt x="111379" y="907300"/>
                  </a:lnTo>
                  <a:lnTo>
                    <a:pt x="66675" y="890778"/>
                  </a:lnTo>
                  <a:lnTo>
                    <a:pt x="84201" y="1049528"/>
                  </a:lnTo>
                  <a:lnTo>
                    <a:pt x="194538" y="946150"/>
                  </a:lnTo>
                  <a:lnTo>
                    <a:pt x="200787" y="940308"/>
                  </a:lnTo>
                  <a:lnTo>
                    <a:pt x="156083" y="923810"/>
                  </a:lnTo>
                  <a:lnTo>
                    <a:pt x="417537" y="216484"/>
                  </a:lnTo>
                  <a:lnTo>
                    <a:pt x="46824" y="2246426"/>
                  </a:lnTo>
                  <a:lnTo>
                    <a:pt x="0" y="2237867"/>
                  </a:lnTo>
                  <a:lnTo>
                    <a:pt x="44577" y="2391283"/>
                  </a:lnTo>
                  <a:lnTo>
                    <a:pt x="129298" y="2278380"/>
                  </a:lnTo>
                  <a:lnTo>
                    <a:pt x="140462" y="2263521"/>
                  </a:lnTo>
                  <a:lnTo>
                    <a:pt x="93675" y="2254986"/>
                  </a:lnTo>
                  <a:lnTo>
                    <a:pt x="503936" y="8636"/>
                  </a:lnTo>
                  <a:close/>
                </a:path>
                <a:path w="1322070" h="2657475">
                  <a:moveTo>
                    <a:pt x="1253490" y="2070989"/>
                  </a:moveTo>
                  <a:lnTo>
                    <a:pt x="799998" y="1651304"/>
                  </a:lnTo>
                  <a:lnTo>
                    <a:pt x="815924" y="1634109"/>
                  </a:lnTo>
                  <a:lnTo>
                    <a:pt x="834517" y="1614043"/>
                  </a:lnTo>
                  <a:lnTo>
                    <a:pt x="670941" y="1566418"/>
                  </a:lnTo>
                  <a:lnTo>
                    <a:pt x="731012" y="1725803"/>
                  </a:lnTo>
                  <a:lnTo>
                    <a:pt x="765505" y="1688566"/>
                  </a:lnTo>
                  <a:lnTo>
                    <a:pt x="1218946" y="2108327"/>
                  </a:lnTo>
                  <a:lnTo>
                    <a:pt x="1253490" y="2070989"/>
                  </a:lnTo>
                  <a:close/>
                </a:path>
                <a:path w="1322070" h="2657475">
                  <a:moveTo>
                    <a:pt x="1321689" y="2108085"/>
                  </a:moveTo>
                  <a:lnTo>
                    <a:pt x="1287780" y="2070227"/>
                  </a:lnTo>
                  <a:lnTo>
                    <a:pt x="767486" y="2536609"/>
                  </a:lnTo>
                  <a:lnTo>
                    <a:pt x="733552" y="2498725"/>
                  </a:lnTo>
                  <a:lnTo>
                    <a:pt x="670941" y="2657221"/>
                  </a:lnTo>
                  <a:lnTo>
                    <a:pt x="835279" y="2612263"/>
                  </a:lnTo>
                  <a:lnTo>
                    <a:pt x="816495" y="2591308"/>
                  </a:lnTo>
                  <a:lnTo>
                    <a:pt x="801331" y="2574391"/>
                  </a:lnTo>
                  <a:lnTo>
                    <a:pt x="1321689" y="21080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22692" y="3262884"/>
            <a:ext cx="1245235" cy="5232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00660" marR="92710" indent="-100965">
              <a:lnSpc>
                <a:spcPct val="100000"/>
              </a:lnSpc>
              <a:spcBef>
                <a:spcPts val="330"/>
              </a:spcBef>
            </a:pPr>
            <a:r>
              <a:rPr sz="1400" b="1" dirty="0">
                <a:latin typeface="Arial Narrow"/>
                <a:cs typeface="Arial Narrow"/>
              </a:rPr>
              <a:t>UDF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10" dirty="0">
                <a:latin typeface="Arial Narrow"/>
                <a:cs typeface="Arial Narrow"/>
              </a:rPr>
              <a:t>registered </a:t>
            </a:r>
            <a:r>
              <a:rPr sz="1400" b="1" dirty="0">
                <a:latin typeface="Arial Narrow"/>
                <a:cs typeface="Arial Narrow"/>
              </a:rPr>
              <a:t>on</a:t>
            </a:r>
            <a:r>
              <a:rPr sz="1400" b="1" spc="-5" dirty="0">
                <a:latin typeface="Arial Narrow"/>
                <a:cs typeface="Arial Narrow"/>
              </a:rPr>
              <a:t> </a:t>
            </a:r>
            <a:r>
              <a:rPr sz="1400" b="1" spc="-10" dirty="0">
                <a:latin typeface="Arial Narrow"/>
                <a:cs typeface="Arial Narrow"/>
              </a:rPr>
              <a:t>Executor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-30" dirty="0">
                <a:solidFill>
                  <a:srgbClr val="3333CC"/>
                </a:solidFill>
              </a:rPr>
              <a:t> </a:t>
            </a:r>
            <a:r>
              <a:rPr sz="2600" dirty="0"/>
              <a:t>for</a:t>
            </a:r>
            <a:r>
              <a:rPr sz="2600" spc="-10" dirty="0"/>
              <a:t> </a:t>
            </a:r>
            <a:r>
              <a:rPr sz="2600" dirty="0"/>
              <a:t>DataFrames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10" dirty="0"/>
              <a:t> </a:t>
            </a:r>
            <a:r>
              <a:rPr sz="2600" dirty="0"/>
              <a:t>Tables</a:t>
            </a:r>
            <a:r>
              <a:rPr sz="2600" spc="-15" dirty="0"/>
              <a:t> </a:t>
            </a:r>
            <a:r>
              <a:rPr sz="2600" spc="-10" dirty="0"/>
              <a:t>(</a:t>
            </a:r>
            <a:r>
              <a:rPr sz="2600" spc="-10" dirty="0">
                <a:solidFill>
                  <a:srgbClr val="FF0000"/>
                </a:solidFill>
              </a:rPr>
              <a:t>Scala</a:t>
            </a:r>
            <a:r>
              <a:rPr sz="2600" spc="-10" dirty="0"/>
              <a:t>)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04800" y="5593079"/>
            <a:ext cx="8537575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34099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"/>
                <a:cs typeface="Arial"/>
              </a:rPr>
              <a:t>https://databricks.com/blog/2020/05/20/new-pandas-udfs-and-python-type-hints- in-the-upcoming-release-of-apache-spark-3-0.html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8411" y="2658935"/>
            <a:ext cx="1683385" cy="412750"/>
            <a:chOff x="3038411" y="2658935"/>
            <a:chExt cx="1683385" cy="4127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9" y="2668524"/>
              <a:ext cx="1664207" cy="3931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3173" y="2663698"/>
              <a:ext cx="1673860" cy="403225"/>
            </a:xfrm>
            <a:custGeom>
              <a:avLst/>
              <a:gdLst/>
              <a:ahLst/>
              <a:cxnLst/>
              <a:rect l="l" t="t" r="r" b="b"/>
              <a:pathLst>
                <a:path w="1673860" h="403225">
                  <a:moveTo>
                    <a:pt x="0" y="402716"/>
                  </a:moveTo>
                  <a:lnTo>
                    <a:pt x="1673732" y="402716"/>
                  </a:lnTo>
                  <a:lnTo>
                    <a:pt x="1673732" y="0"/>
                  </a:lnTo>
                  <a:lnTo>
                    <a:pt x="0" y="0"/>
                  </a:lnTo>
                  <a:lnTo>
                    <a:pt x="0" y="402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2100" y="1311401"/>
            <a:ext cx="7688580" cy="32531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Python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UDF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(slow)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4"/>
              </a:spcBef>
              <a:buChar char="–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Serialize/Deserialize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Pickle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0"/>
              </a:spcBef>
              <a:buChar char="–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Fetch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Pandas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UDF</a:t>
            </a:r>
            <a:r>
              <a:rPr sz="1800" b="1" spc="-10" dirty="0">
                <a:latin typeface="Arial"/>
                <a:cs typeface="Arial"/>
              </a:rPr>
              <a:t> (faster)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4"/>
              </a:spcBef>
              <a:buChar char="–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Serialization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Arrow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30"/>
              </a:spcBef>
              <a:buChar char="–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Fetch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block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marL="818515" marR="5080" indent="280670">
              <a:lnSpc>
                <a:spcPct val="100000"/>
              </a:lnSpc>
            </a:pPr>
            <a:r>
              <a:rPr sz="1800" dirty="0">
                <a:solidFill>
                  <a:srgbClr val="00CC99"/>
                </a:solidFill>
                <a:latin typeface="Arial"/>
                <a:cs typeface="Arial"/>
              </a:rPr>
              <a:t>Arrow</a:t>
            </a:r>
            <a:r>
              <a:rPr sz="1800" spc="-2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in-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 format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specifically </a:t>
            </a:r>
            <a:r>
              <a:rPr sz="1800" dirty="0">
                <a:latin typeface="Arial"/>
                <a:cs typeface="Arial"/>
              </a:rPr>
              <a:t>designed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exchange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efficiently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-40" dirty="0">
                <a:solidFill>
                  <a:srgbClr val="3333CC"/>
                </a:solidFill>
              </a:rPr>
              <a:t> </a:t>
            </a:r>
            <a:r>
              <a:rPr sz="2600" dirty="0"/>
              <a:t>with/without</a:t>
            </a:r>
            <a:r>
              <a:rPr sz="2600" spc="-45" dirty="0"/>
              <a:t> </a:t>
            </a:r>
            <a:r>
              <a:rPr sz="2600" dirty="0"/>
              <a:t>Apache</a:t>
            </a:r>
            <a:r>
              <a:rPr sz="2600" spc="-25" dirty="0"/>
              <a:t> </a:t>
            </a:r>
            <a:r>
              <a:rPr sz="2600" dirty="0"/>
              <a:t>Arrow</a:t>
            </a:r>
            <a:r>
              <a:rPr sz="2600" spc="-20" dirty="0"/>
              <a:t> </a:t>
            </a:r>
            <a:r>
              <a:rPr sz="2600" dirty="0"/>
              <a:t>on</a:t>
            </a:r>
            <a:r>
              <a:rPr sz="2600" spc="-15" dirty="0"/>
              <a:t> </a:t>
            </a:r>
            <a:r>
              <a:rPr sz="2600" spc="-10" dirty="0"/>
              <a:t>Pandas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1504188" y="2526323"/>
            <a:ext cx="6006465" cy="3619500"/>
            <a:chOff x="1504188" y="2526323"/>
            <a:chExt cx="6006465" cy="3619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9387" y="2526323"/>
              <a:ext cx="5590687" cy="361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98013" y="4370070"/>
              <a:ext cx="1187450" cy="320040"/>
            </a:xfrm>
            <a:custGeom>
              <a:avLst/>
              <a:gdLst/>
              <a:ahLst/>
              <a:cxnLst/>
              <a:rect l="l" t="t" r="r" b="b"/>
              <a:pathLst>
                <a:path w="1187450" h="320039">
                  <a:moveTo>
                    <a:pt x="0" y="320039"/>
                  </a:moveTo>
                  <a:lnTo>
                    <a:pt x="1187196" y="320039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7078" y="4370070"/>
              <a:ext cx="1065530" cy="448309"/>
            </a:xfrm>
            <a:custGeom>
              <a:avLst/>
              <a:gdLst/>
              <a:ahLst/>
              <a:cxnLst/>
              <a:rect l="l" t="t" r="r" b="b"/>
              <a:pathLst>
                <a:path w="1065529" h="448310">
                  <a:moveTo>
                    <a:pt x="0" y="448055"/>
                  </a:moveTo>
                  <a:lnTo>
                    <a:pt x="1065276" y="448055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412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4188" y="4447032"/>
              <a:ext cx="761365" cy="228600"/>
            </a:xfrm>
            <a:custGeom>
              <a:avLst/>
              <a:gdLst/>
              <a:ahLst/>
              <a:cxnLst/>
              <a:rect l="l" t="t" r="r" b="b"/>
              <a:pathLst>
                <a:path w="761364" h="228600">
                  <a:moveTo>
                    <a:pt x="532638" y="0"/>
                  </a:moveTo>
                  <a:lnTo>
                    <a:pt x="532638" y="228600"/>
                  </a:lnTo>
                  <a:lnTo>
                    <a:pt x="685038" y="152400"/>
                  </a:lnTo>
                  <a:lnTo>
                    <a:pt x="570738" y="152400"/>
                  </a:lnTo>
                  <a:lnTo>
                    <a:pt x="570738" y="76200"/>
                  </a:lnTo>
                  <a:lnTo>
                    <a:pt x="685038" y="76200"/>
                  </a:lnTo>
                  <a:lnTo>
                    <a:pt x="532638" y="0"/>
                  </a:lnTo>
                  <a:close/>
                </a:path>
                <a:path w="761364" h="228600">
                  <a:moveTo>
                    <a:pt x="532638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532638" y="152400"/>
                  </a:lnTo>
                  <a:lnTo>
                    <a:pt x="532638" y="76200"/>
                  </a:lnTo>
                  <a:close/>
                </a:path>
                <a:path w="761364" h="228600">
                  <a:moveTo>
                    <a:pt x="685038" y="76200"/>
                  </a:moveTo>
                  <a:lnTo>
                    <a:pt x="570738" y="76200"/>
                  </a:lnTo>
                  <a:lnTo>
                    <a:pt x="570738" y="152400"/>
                  </a:lnTo>
                  <a:lnTo>
                    <a:pt x="685038" y="152400"/>
                  </a:lnTo>
                  <a:lnTo>
                    <a:pt x="761238" y="114300"/>
                  </a:lnTo>
                  <a:lnTo>
                    <a:pt x="685038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401" y="4397502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9030" y="4403597"/>
            <a:ext cx="94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8835" y="4447032"/>
            <a:ext cx="777240" cy="228600"/>
          </a:xfrm>
          <a:custGeom>
            <a:avLst/>
            <a:gdLst/>
            <a:ahLst/>
            <a:cxnLst/>
            <a:rect l="l" t="t" r="r" b="b"/>
            <a:pathLst>
              <a:path w="77724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77724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777240" h="228600">
                <a:moveTo>
                  <a:pt x="77685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776859" y="152400"/>
                </a:lnTo>
                <a:lnTo>
                  <a:pt x="77685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140" y="1322577"/>
            <a:ext cx="82188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Narrow"/>
                <a:cs typeface="Arial Narrow"/>
              </a:rPr>
              <a:t>Apache</a:t>
            </a:r>
            <a:r>
              <a:rPr sz="2000" spc="-110" dirty="0"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FF0000"/>
                </a:solidFill>
                <a:latin typeface="Arial Narrow"/>
                <a:cs typeface="Arial Narrow"/>
              </a:rPr>
              <a:t>Arrow</a:t>
            </a:r>
            <a:r>
              <a:rPr sz="2000" spc="-3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is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spc="-10" dirty="0">
                <a:latin typeface="Arial Narrow"/>
                <a:cs typeface="Arial Narrow"/>
              </a:rPr>
              <a:t>in-</a:t>
            </a:r>
            <a:r>
              <a:rPr sz="2000" dirty="0">
                <a:latin typeface="Arial Narrow"/>
                <a:cs typeface="Arial Narrow"/>
              </a:rPr>
              <a:t>memory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columnar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format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used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in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Spark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to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efficiently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transfer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spc="-20" dirty="0">
                <a:latin typeface="Arial Narrow"/>
                <a:cs typeface="Arial Narrow"/>
              </a:rPr>
              <a:t>data </a:t>
            </a:r>
            <a:r>
              <a:rPr sz="2000" dirty="0">
                <a:latin typeface="Arial Narrow"/>
                <a:cs typeface="Arial Narrow"/>
              </a:rPr>
              <a:t>between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JVM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and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Python.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Beneficial</a:t>
            </a:r>
            <a:r>
              <a:rPr sz="2000" spc="-1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to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Python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users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that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work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with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Pandas/NumPy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spc="-20" dirty="0">
                <a:latin typeface="Arial Narrow"/>
                <a:cs typeface="Arial Narrow"/>
              </a:rPr>
              <a:t>data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UDFs</a:t>
            </a:r>
            <a:r>
              <a:rPr sz="2600" spc="-20" dirty="0"/>
              <a:t> </a:t>
            </a:r>
            <a:r>
              <a:rPr sz="2600" dirty="0"/>
              <a:t>vs Panda</a:t>
            </a:r>
            <a:r>
              <a:rPr sz="2600" spc="-5" dirty="0"/>
              <a:t> </a:t>
            </a:r>
            <a:r>
              <a:rPr sz="2600" spc="-20" dirty="0"/>
              <a:t>UDFs</a:t>
            </a:r>
            <a:endParaRPr sz="2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145" y="1930397"/>
            <a:ext cx="1822202" cy="4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1930401"/>
            <a:ext cx="1809250" cy="4134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271" y="1498629"/>
            <a:ext cx="2538079" cy="123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0482" y="1509021"/>
            <a:ext cx="2540889" cy="12331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-30" dirty="0">
                <a:solidFill>
                  <a:srgbClr val="3333CC"/>
                </a:solidFill>
              </a:rPr>
              <a:t> </a:t>
            </a:r>
            <a:r>
              <a:rPr sz="2600" dirty="0"/>
              <a:t>for</a:t>
            </a:r>
            <a:r>
              <a:rPr sz="2600" spc="-10" dirty="0"/>
              <a:t> </a:t>
            </a:r>
            <a:r>
              <a:rPr sz="2600" dirty="0"/>
              <a:t>DataFrames</a:t>
            </a:r>
            <a:r>
              <a:rPr sz="2600" spc="-25" dirty="0"/>
              <a:t> </a:t>
            </a:r>
            <a:r>
              <a:rPr sz="2600" dirty="0"/>
              <a:t>and</a:t>
            </a:r>
            <a:r>
              <a:rPr sz="2600" spc="-10" dirty="0"/>
              <a:t> </a:t>
            </a:r>
            <a:r>
              <a:rPr sz="2600" dirty="0"/>
              <a:t>Tables</a:t>
            </a:r>
            <a:r>
              <a:rPr sz="2600" spc="-15" dirty="0"/>
              <a:t> </a:t>
            </a:r>
            <a:r>
              <a:rPr sz="2600" spc="-10" dirty="0"/>
              <a:t>(</a:t>
            </a:r>
            <a:r>
              <a:rPr sz="2600" spc="-10" dirty="0">
                <a:solidFill>
                  <a:srgbClr val="FF0000"/>
                </a:solidFill>
              </a:rPr>
              <a:t>Scala</a:t>
            </a:r>
            <a:r>
              <a:rPr sz="2600" spc="-10" dirty="0"/>
              <a:t>)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1823466" y="2300858"/>
            <a:ext cx="6949440" cy="3809365"/>
            <a:chOff x="1823466" y="2300858"/>
            <a:chExt cx="6949440" cy="3809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075" y="2338953"/>
              <a:ext cx="6191250" cy="37140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33701" y="2305621"/>
              <a:ext cx="6334125" cy="3799840"/>
            </a:xfrm>
            <a:custGeom>
              <a:avLst/>
              <a:gdLst/>
              <a:ahLst/>
              <a:cxnLst/>
              <a:rect l="l" t="t" r="r" b="b"/>
              <a:pathLst>
                <a:path w="6334125" h="3799840">
                  <a:moveTo>
                    <a:pt x="0" y="3799713"/>
                  </a:moveTo>
                  <a:lnTo>
                    <a:pt x="6334125" y="3799713"/>
                  </a:lnTo>
                  <a:lnTo>
                    <a:pt x="6334125" y="0"/>
                  </a:lnTo>
                  <a:lnTo>
                    <a:pt x="0" y="0"/>
                  </a:lnTo>
                  <a:lnTo>
                    <a:pt x="0" y="3799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3466" y="3931030"/>
              <a:ext cx="1910714" cy="626110"/>
            </a:xfrm>
            <a:custGeom>
              <a:avLst/>
              <a:gdLst/>
              <a:ahLst/>
              <a:cxnLst/>
              <a:rect l="l" t="t" r="r" b="b"/>
              <a:pathLst>
                <a:path w="1910714" h="626110">
                  <a:moveTo>
                    <a:pt x="767334" y="164211"/>
                  </a:moveTo>
                  <a:lnTo>
                    <a:pt x="563372" y="10287"/>
                  </a:lnTo>
                  <a:lnTo>
                    <a:pt x="549490" y="85178"/>
                  </a:lnTo>
                  <a:lnTo>
                    <a:pt x="88519" y="0"/>
                  </a:lnTo>
                  <a:lnTo>
                    <a:pt x="74549" y="74930"/>
                  </a:lnTo>
                  <a:lnTo>
                    <a:pt x="535609" y="160096"/>
                  </a:lnTo>
                  <a:lnTo>
                    <a:pt x="521716" y="235077"/>
                  </a:lnTo>
                  <a:lnTo>
                    <a:pt x="757643" y="167005"/>
                  </a:lnTo>
                  <a:lnTo>
                    <a:pt x="767334" y="164211"/>
                  </a:lnTo>
                  <a:close/>
                </a:path>
                <a:path w="1910714" h="626110">
                  <a:moveTo>
                    <a:pt x="1910334" y="545084"/>
                  </a:moveTo>
                  <a:lnTo>
                    <a:pt x="1700149" y="399796"/>
                  </a:lnTo>
                  <a:lnTo>
                    <a:pt x="1689392" y="475208"/>
                  </a:lnTo>
                  <a:lnTo>
                    <a:pt x="10668" y="235966"/>
                  </a:lnTo>
                  <a:lnTo>
                    <a:pt x="0" y="311404"/>
                  </a:lnTo>
                  <a:lnTo>
                    <a:pt x="1678647" y="550633"/>
                  </a:lnTo>
                  <a:lnTo>
                    <a:pt x="1667891" y="626110"/>
                  </a:lnTo>
                  <a:lnTo>
                    <a:pt x="1877644" y="556006"/>
                  </a:lnTo>
                  <a:lnTo>
                    <a:pt x="1910334" y="545084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00" y="3816096"/>
            <a:ext cx="1524000" cy="58547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9380" marR="11303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Arial Narrow"/>
                <a:cs typeface="Arial Narrow"/>
              </a:rPr>
              <a:t>I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create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my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35" dirty="0">
                <a:latin typeface="Arial Narrow"/>
                <a:cs typeface="Arial Narrow"/>
              </a:rPr>
              <a:t>UDF, </a:t>
            </a:r>
            <a:r>
              <a:rPr sz="1600" b="1" dirty="0">
                <a:latin typeface="Arial Narrow"/>
                <a:cs typeface="Arial Narrow"/>
              </a:rPr>
              <a:t>then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call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it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DF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3837" y="4777549"/>
            <a:ext cx="3129280" cy="733425"/>
            <a:chOff x="223837" y="4777549"/>
            <a:chExt cx="3129280" cy="733425"/>
          </a:xfrm>
        </p:grpSpPr>
        <p:sp>
          <p:nvSpPr>
            <p:cNvPr id="10" name="object 10"/>
            <p:cNvSpPr/>
            <p:nvPr/>
          </p:nvSpPr>
          <p:spPr>
            <a:xfrm>
              <a:off x="2198751" y="5084190"/>
              <a:ext cx="1154430" cy="426720"/>
            </a:xfrm>
            <a:custGeom>
              <a:avLst/>
              <a:gdLst/>
              <a:ahLst/>
              <a:cxnLst/>
              <a:rect l="l" t="t" r="r" b="b"/>
              <a:pathLst>
                <a:path w="1154429" h="426720">
                  <a:moveTo>
                    <a:pt x="924234" y="353650"/>
                  </a:moveTo>
                  <a:lnTo>
                    <a:pt x="902081" y="426592"/>
                  </a:lnTo>
                  <a:lnTo>
                    <a:pt x="1154049" y="383666"/>
                  </a:lnTo>
                  <a:lnTo>
                    <a:pt x="1134073" y="364743"/>
                  </a:lnTo>
                  <a:lnTo>
                    <a:pt x="960755" y="364743"/>
                  </a:lnTo>
                  <a:lnTo>
                    <a:pt x="924234" y="353650"/>
                  </a:lnTo>
                  <a:close/>
                </a:path>
                <a:path w="1154429" h="426720">
                  <a:moveTo>
                    <a:pt x="946371" y="280764"/>
                  </a:moveTo>
                  <a:lnTo>
                    <a:pt x="924234" y="353650"/>
                  </a:lnTo>
                  <a:lnTo>
                    <a:pt x="960755" y="364743"/>
                  </a:lnTo>
                  <a:lnTo>
                    <a:pt x="982853" y="291845"/>
                  </a:lnTo>
                  <a:lnTo>
                    <a:pt x="946371" y="280764"/>
                  </a:lnTo>
                  <a:close/>
                </a:path>
                <a:path w="1154429" h="426720">
                  <a:moveTo>
                    <a:pt x="968501" y="207898"/>
                  </a:moveTo>
                  <a:lnTo>
                    <a:pt x="946371" y="280764"/>
                  </a:lnTo>
                  <a:lnTo>
                    <a:pt x="982853" y="291845"/>
                  </a:lnTo>
                  <a:lnTo>
                    <a:pt x="960755" y="364743"/>
                  </a:lnTo>
                  <a:lnTo>
                    <a:pt x="1134073" y="364743"/>
                  </a:lnTo>
                  <a:lnTo>
                    <a:pt x="968501" y="207898"/>
                  </a:lnTo>
                  <a:close/>
                </a:path>
                <a:path w="1154429" h="426720">
                  <a:moveTo>
                    <a:pt x="22098" y="0"/>
                  </a:moveTo>
                  <a:lnTo>
                    <a:pt x="0" y="72897"/>
                  </a:lnTo>
                  <a:lnTo>
                    <a:pt x="924234" y="353650"/>
                  </a:lnTo>
                  <a:lnTo>
                    <a:pt x="946371" y="28076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4782311"/>
              <a:ext cx="2209800" cy="584200"/>
            </a:xfrm>
            <a:custGeom>
              <a:avLst/>
              <a:gdLst/>
              <a:ahLst/>
              <a:cxnLst/>
              <a:rect l="l" t="t" r="r" b="b"/>
              <a:pathLst>
                <a:path w="2209800" h="584200">
                  <a:moveTo>
                    <a:pt x="0" y="583691"/>
                  </a:moveTo>
                  <a:lnTo>
                    <a:pt x="2209800" y="583691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" y="4782311"/>
            <a:ext cx="2209800" cy="584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325120" marR="112395" indent="-207645">
              <a:lnSpc>
                <a:spcPct val="100000"/>
              </a:lnSpc>
              <a:spcBef>
                <a:spcPts val="330"/>
              </a:spcBef>
            </a:pPr>
            <a:r>
              <a:rPr sz="1600" b="1" spc="-30" dirty="0">
                <a:latin typeface="Arial Narrow"/>
                <a:cs typeface="Arial Narrow"/>
              </a:rPr>
              <a:t>To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use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UDF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SQL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table, </a:t>
            </a:r>
            <a:r>
              <a:rPr sz="1600" b="1" dirty="0">
                <a:latin typeface="Arial Narrow"/>
                <a:cs typeface="Arial Narrow"/>
              </a:rPr>
              <a:t>must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register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it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first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28800" y="2287523"/>
            <a:ext cx="6029325" cy="4351655"/>
            <a:chOff x="1828800" y="2287523"/>
            <a:chExt cx="6029325" cy="43516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0844" y="3915155"/>
              <a:ext cx="1048511" cy="12862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86017" y="3910329"/>
              <a:ext cx="1058545" cy="1296035"/>
            </a:xfrm>
            <a:custGeom>
              <a:avLst/>
              <a:gdLst/>
              <a:ahLst/>
              <a:cxnLst/>
              <a:rect l="l" t="t" r="r" b="b"/>
              <a:pathLst>
                <a:path w="1058545" h="1296035">
                  <a:moveTo>
                    <a:pt x="0" y="1295781"/>
                  </a:moveTo>
                  <a:lnTo>
                    <a:pt x="1058037" y="1295781"/>
                  </a:lnTo>
                  <a:lnTo>
                    <a:pt x="1058037" y="0"/>
                  </a:lnTo>
                  <a:lnTo>
                    <a:pt x="0" y="0"/>
                  </a:lnTo>
                  <a:lnTo>
                    <a:pt x="0" y="12957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6411" y="5343144"/>
              <a:ext cx="742188" cy="12862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01585" y="5338381"/>
              <a:ext cx="751840" cy="1296035"/>
            </a:xfrm>
            <a:custGeom>
              <a:avLst/>
              <a:gdLst/>
              <a:ahLst/>
              <a:cxnLst/>
              <a:rect l="l" t="t" r="r" b="b"/>
              <a:pathLst>
                <a:path w="751840" h="1296034">
                  <a:moveTo>
                    <a:pt x="0" y="1295780"/>
                  </a:moveTo>
                  <a:lnTo>
                    <a:pt x="751712" y="1295780"/>
                  </a:lnTo>
                  <a:lnTo>
                    <a:pt x="751712" y="0"/>
                  </a:lnTo>
                  <a:lnTo>
                    <a:pt x="0" y="0"/>
                  </a:lnTo>
                  <a:lnTo>
                    <a:pt x="0" y="12957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9156" y="4439411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5" h="1656714">
                  <a:moveTo>
                    <a:pt x="533400" y="114300"/>
                  </a:moveTo>
                  <a:lnTo>
                    <a:pt x="457200" y="76200"/>
                  </a:lnTo>
                  <a:lnTo>
                    <a:pt x="304800" y="0"/>
                  </a:lnTo>
                  <a:lnTo>
                    <a:pt x="30480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228600"/>
                  </a:lnTo>
                  <a:lnTo>
                    <a:pt x="457200" y="152400"/>
                  </a:lnTo>
                  <a:lnTo>
                    <a:pt x="533400" y="114300"/>
                  </a:lnTo>
                  <a:close/>
                </a:path>
                <a:path w="1656715" h="1656714">
                  <a:moveTo>
                    <a:pt x="1656588" y="1542288"/>
                  </a:moveTo>
                  <a:lnTo>
                    <a:pt x="1580388" y="1504188"/>
                  </a:lnTo>
                  <a:lnTo>
                    <a:pt x="1427988" y="1427988"/>
                  </a:lnTo>
                  <a:lnTo>
                    <a:pt x="1427988" y="1504188"/>
                  </a:lnTo>
                  <a:lnTo>
                    <a:pt x="1123188" y="1504188"/>
                  </a:lnTo>
                  <a:lnTo>
                    <a:pt x="1123188" y="1580388"/>
                  </a:lnTo>
                  <a:lnTo>
                    <a:pt x="1427988" y="1580388"/>
                  </a:lnTo>
                  <a:lnTo>
                    <a:pt x="1427988" y="1656588"/>
                  </a:lnTo>
                  <a:lnTo>
                    <a:pt x="1580388" y="1580388"/>
                  </a:lnTo>
                  <a:lnTo>
                    <a:pt x="1656588" y="15422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1562" y="4205477"/>
              <a:ext cx="2095500" cy="1853564"/>
            </a:xfrm>
            <a:custGeom>
              <a:avLst/>
              <a:gdLst/>
              <a:ahLst/>
              <a:cxnLst/>
              <a:rect l="l" t="t" r="r" b="b"/>
              <a:pathLst>
                <a:path w="2095500" h="1853564">
                  <a:moveTo>
                    <a:pt x="266700" y="0"/>
                  </a:moveTo>
                  <a:lnTo>
                    <a:pt x="847725" y="0"/>
                  </a:lnTo>
                </a:path>
                <a:path w="2095500" h="1853564">
                  <a:moveTo>
                    <a:pt x="1143000" y="434340"/>
                  </a:moveTo>
                  <a:lnTo>
                    <a:pt x="1724025" y="434340"/>
                  </a:lnTo>
                </a:path>
                <a:path w="2095500" h="1853564">
                  <a:moveTo>
                    <a:pt x="0" y="1434084"/>
                  </a:moveTo>
                  <a:lnTo>
                    <a:pt x="1524000" y="1434084"/>
                  </a:lnTo>
                </a:path>
                <a:path w="2095500" h="1853564">
                  <a:moveTo>
                    <a:pt x="1638300" y="1434084"/>
                  </a:moveTo>
                  <a:lnTo>
                    <a:pt x="1895475" y="1434084"/>
                  </a:lnTo>
                </a:path>
                <a:path w="2095500" h="1853564">
                  <a:moveTo>
                    <a:pt x="1837943" y="1853184"/>
                  </a:moveTo>
                  <a:lnTo>
                    <a:pt x="2095118" y="1853184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0" y="2287523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457200" y="0"/>
                  </a:moveTo>
                  <a:lnTo>
                    <a:pt x="457200" y="228600"/>
                  </a:lnTo>
                  <a:lnTo>
                    <a:pt x="609600" y="152400"/>
                  </a:lnTo>
                  <a:lnTo>
                    <a:pt x="495300" y="152400"/>
                  </a:lnTo>
                  <a:lnTo>
                    <a:pt x="495300" y="76200"/>
                  </a:lnTo>
                  <a:lnTo>
                    <a:pt x="609600" y="76200"/>
                  </a:lnTo>
                  <a:lnTo>
                    <a:pt x="457200" y="0"/>
                  </a:lnTo>
                  <a:close/>
                </a:path>
                <a:path w="685800" h="228600">
                  <a:moveTo>
                    <a:pt x="457200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  <a:path w="685800" h="228600">
                  <a:moveTo>
                    <a:pt x="609600" y="76200"/>
                  </a:moveTo>
                  <a:lnTo>
                    <a:pt x="495300" y="76200"/>
                  </a:lnTo>
                  <a:lnTo>
                    <a:pt x="495300" y="152400"/>
                  </a:lnTo>
                  <a:lnTo>
                    <a:pt x="609600" y="152400"/>
                  </a:lnTo>
                  <a:lnTo>
                    <a:pt x="685800" y="114300"/>
                  </a:lnTo>
                  <a:lnTo>
                    <a:pt x="609600" y="762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8600" y="2223516"/>
            <a:ext cx="190500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latin typeface="Arial Narrow"/>
                <a:cs typeface="Arial Narrow"/>
              </a:rPr>
              <a:t>Need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this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UDF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library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984884"/>
            <a:ext cx="720852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(UDF).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must: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Install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library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working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Create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either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Tables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Creating</a:t>
            </a:r>
            <a:r>
              <a:rPr sz="2600" spc="-15" dirty="0"/>
              <a:t> </a:t>
            </a: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-20" dirty="0">
                <a:solidFill>
                  <a:srgbClr val="3333CC"/>
                </a:solidFill>
              </a:rPr>
              <a:t> </a:t>
            </a:r>
            <a:r>
              <a:rPr sz="2600" dirty="0"/>
              <a:t>for</a:t>
            </a:r>
            <a:r>
              <a:rPr sz="2600" spc="-5" dirty="0"/>
              <a:t> </a:t>
            </a:r>
            <a:r>
              <a:rPr sz="2600" u="sng" spc="-10" dirty="0">
                <a:uFill>
                  <a:solidFill>
                    <a:srgbClr val="000000"/>
                  </a:solidFill>
                </a:uFill>
              </a:rPr>
              <a:t>DataFrames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1418399" y="1249235"/>
            <a:ext cx="6336030" cy="5460365"/>
            <a:chOff x="1418399" y="1249235"/>
            <a:chExt cx="6336030" cy="5460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987" y="1258823"/>
              <a:ext cx="6288023" cy="28163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3288" y="1253997"/>
              <a:ext cx="6297930" cy="2826385"/>
            </a:xfrm>
            <a:custGeom>
              <a:avLst/>
              <a:gdLst/>
              <a:ahLst/>
              <a:cxnLst/>
              <a:rect l="l" t="t" r="r" b="b"/>
              <a:pathLst>
                <a:path w="6297930" h="2826385">
                  <a:moveTo>
                    <a:pt x="0" y="2825877"/>
                  </a:moveTo>
                  <a:lnTo>
                    <a:pt x="6297549" y="2825877"/>
                  </a:lnTo>
                  <a:lnTo>
                    <a:pt x="6297549" y="0"/>
                  </a:lnTo>
                  <a:lnTo>
                    <a:pt x="0" y="0"/>
                  </a:lnTo>
                  <a:lnTo>
                    <a:pt x="0" y="28258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5807" y="4190999"/>
              <a:ext cx="422272" cy="25085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3161" y="4186237"/>
              <a:ext cx="487045" cy="2518410"/>
            </a:xfrm>
            <a:custGeom>
              <a:avLst/>
              <a:gdLst/>
              <a:ahLst/>
              <a:cxnLst/>
              <a:rect l="l" t="t" r="r" b="b"/>
              <a:pathLst>
                <a:path w="487044" h="2518409">
                  <a:moveTo>
                    <a:pt x="0" y="2518029"/>
                  </a:moveTo>
                  <a:lnTo>
                    <a:pt x="486537" y="2518029"/>
                  </a:lnTo>
                  <a:lnTo>
                    <a:pt x="486537" y="0"/>
                  </a:lnTo>
                  <a:lnTo>
                    <a:pt x="0" y="0"/>
                  </a:lnTo>
                  <a:lnTo>
                    <a:pt x="0" y="25180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0270" y="3336671"/>
              <a:ext cx="432434" cy="854710"/>
            </a:xfrm>
            <a:custGeom>
              <a:avLst/>
              <a:gdLst/>
              <a:ahLst/>
              <a:cxnLst/>
              <a:rect l="l" t="t" r="r" b="b"/>
              <a:pathLst>
                <a:path w="432435" h="854710">
                  <a:moveTo>
                    <a:pt x="0" y="598804"/>
                  </a:moveTo>
                  <a:lnTo>
                    <a:pt x="6985" y="854328"/>
                  </a:lnTo>
                  <a:lnTo>
                    <a:pt x="204257" y="697737"/>
                  </a:lnTo>
                  <a:lnTo>
                    <a:pt x="122047" y="697737"/>
                  </a:lnTo>
                  <a:lnTo>
                    <a:pt x="52959" y="665606"/>
                  </a:lnTo>
                  <a:lnTo>
                    <a:pt x="69074" y="631034"/>
                  </a:lnTo>
                  <a:lnTo>
                    <a:pt x="0" y="598804"/>
                  </a:lnTo>
                  <a:close/>
                </a:path>
                <a:path w="432435" h="854710">
                  <a:moveTo>
                    <a:pt x="69074" y="631034"/>
                  </a:moveTo>
                  <a:lnTo>
                    <a:pt x="52959" y="665606"/>
                  </a:lnTo>
                  <a:lnTo>
                    <a:pt x="122047" y="697737"/>
                  </a:lnTo>
                  <a:lnTo>
                    <a:pt x="138125" y="663252"/>
                  </a:lnTo>
                  <a:lnTo>
                    <a:pt x="69074" y="631034"/>
                  </a:lnTo>
                  <a:close/>
                </a:path>
                <a:path w="432435" h="854710">
                  <a:moveTo>
                    <a:pt x="138125" y="663252"/>
                  </a:moveTo>
                  <a:lnTo>
                    <a:pt x="122047" y="697737"/>
                  </a:lnTo>
                  <a:lnTo>
                    <a:pt x="204257" y="697737"/>
                  </a:lnTo>
                  <a:lnTo>
                    <a:pt x="207137" y="695451"/>
                  </a:lnTo>
                  <a:lnTo>
                    <a:pt x="138125" y="663252"/>
                  </a:lnTo>
                  <a:close/>
                </a:path>
                <a:path w="432435" h="854710">
                  <a:moveTo>
                    <a:pt x="363220" y="0"/>
                  </a:moveTo>
                  <a:lnTo>
                    <a:pt x="69074" y="631034"/>
                  </a:lnTo>
                  <a:lnTo>
                    <a:pt x="138125" y="663252"/>
                  </a:lnTo>
                  <a:lnTo>
                    <a:pt x="432308" y="32257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5247" y="4322063"/>
              <a:ext cx="1546860" cy="23317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9941" y="4286821"/>
              <a:ext cx="1609725" cy="2417445"/>
            </a:xfrm>
            <a:custGeom>
              <a:avLst/>
              <a:gdLst/>
              <a:ahLst/>
              <a:cxnLst/>
              <a:rect l="l" t="t" r="r" b="b"/>
              <a:pathLst>
                <a:path w="1609725" h="2417445">
                  <a:moveTo>
                    <a:pt x="0" y="2417445"/>
                  </a:moveTo>
                  <a:lnTo>
                    <a:pt x="1609725" y="2417445"/>
                  </a:lnTo>
                  <a:lnTo>
                    <a:pt x="1609725" y="0"/>
                  </a:lnTo>
                  <a:lnTo>
                    <a:pt x="0" y="0"/>
                  </a:lnTo>
                  <a:lnTo>
                    <a:pt x="0" y="2417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94272" y="4031615"/>
              <a:ext cx="407034" cy="371475"/>
            </a:xfrm>
            <a:custGeom>
              <a:avLst/>
              <a:gdLst/>
              <a:ahLst/>
              <a:cxnLst/>
              <a:rect l="l" t="t" r="r" b="b"/>
              <a:pathLst>
                <a:path w="407035" h="371475">
                  <a:moveTo>
                    <a:pt x="211163" y="246756"/>
                  </a:moveTo>
                  <a:lnTo>
                    <a:pt x="160147" y="303403"/>
                  </a:lnTo>
                  <a:lnTo>
                    <a:pt x="406526" y="371348"/>
                  </a:lnTo>
                  <a:lnTo>
                    <a:pt x="367654" y="272288"/>
                  </a:lnTo>
                  <a:lnTo>
                    <a:pt x="239522" y="272288"/>
                  </a:lnTo>
                  <a:lnTo>
                    <a:pt x="211163" y="246756"/>
                  </a:lnTo>
                  <a:close/>
                </a:path>
                <a:path w="407035" h="371475">
                  <a:moveTo>
                    <a:pt x="262143" y="190148"/>
                  </a:moveTo>
                  <a:lnTo>
                    <a:pt x="211163" y="246756"/>
                  </a:lnTo>
                  <a:lnTo>
                    <a:pt x="239522" y="272288"/>
                  </a:lnTo>
                  <a:lnTo>
                    <a:pt x="290449" y="215646"/>
                  </a:lnTo>
                  <a:lnTo>
                    <a:pt x="262143" y="190148"/>
                  </a:lnTo>
                  <a:close/>
                </a:path>
                <a:path w="407035" h="371475">
                  <a:moveTo>
                    <a:pt x="313181" y="133477"/>
                  </a:moveTo>
                  <a:lnTo>
                    <a:pt x="262143" y="190148"/>
                  </a:lnTo>
                  <a:lnTo>
                    <a:pt x="290449" y="215646"/>
                  </a:lnTo>
                  <a:lnTo>
                    <a:pt x="239522" y="272288"/>
                  </a:lnTo>
                  <a:lnTo>
                    <a:pt x="367654" y="272288"/>
                  </a:lnTo>
                  <a:lnTo>
                    <a:pt x="313181" y="133477"/>
                  </a:lnTo>
                  <a:close/>
                </a:path>
                <a:path w="407035" h="371475">
                  <a:moveTo>
                    <a:pt x="51053" y="0"/>
                  </a:moveTo>
                  <a:lnTo>
                    <a:pt x="0" y="56642"/>
                  </a:lnTo>
                  <a:lnTo>
                    <a:pt x="211163" y="246756"/>
                  </a:lnTo>
                  <a:lnTo>
                    <a:pt x="262143" y="190148"/>
                  </a:lnTo>
                  <a:lnTo>
                    <a:pt x="51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85875"/>
            <a:ext cx="7814309" cy="5200650"/>
            <a:chOff x="676275" y="1285875"/>
            <a:chExt cx="7814309" cy="5200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95400"/>
              <a:ext cx="7795259" cy="5181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1037" y="1290637"/>
              <a:ext cx="7804784" cy="5191125"/>
            </a:xfrm>
            <a:custGeom>
              <a:avLst/>
              <a:gdLst/>
              <a:ahLst/>
              <a:cxnLst/>
              <a:rect l="l" t="t" r="r" b="b"/>
              <a:pathLst>
                <a:path w="7804784" h="5191125">
                  <a:moveTo>
                    <a:pt x="0" y="5191125"/>
                  </a:moveTo>
                  <a:lnTo>
                    <a:pt x="7804784" y="5191125"/>
                  </a:lnTo>
                  <a:lnTo>
                    <a:pt x="7804784" y="0"/>
                  </a:lnTo>
                  <a:lnTo>
                    <a:pt x="0" y="0"/>
                  </a:lnTo>
                  <a:lnTo>
                    <a:pt x="0" y="5191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Before</a:t>
            </a:r>
            <a:r>
              <a:rPr sz="2750" spc="114" dirty="0"/>
              <a:t> </a:t>
            </a:r>
            <a:r>
              <a:rPr sz="2750" dirty="0"/>
              <a:t>we</a:t>
            </a:r>
            <a:r>
              <a:rPr sz="2750" spc="105" dirty="0"/>
              <a:t> </a:t>
            </a:r>
            <a:r>
              <a:rPr sz="2750" dirty="0"/>
              <a:t>Begin:</a:t>
            </a:r>
            <a:r>
              <a:rPr sz="2750" spc="90" dirty="0"/>
              <a:t> </a:t>
            </a:r>
            <a:r>
              <a:rPr sz="2750" dirty="0"/>
              <a:t>Open</a:t>
            </a:r>
            <a:r>
              <a:rPr sz="2750" spc="100" dirty="0"/>
              <a:t> </a:t>
            </a:r>
            <a:r>
              <a:rPr sz="2750" dirty="0"/>
              <a:t>Notebook</a:t>
            </a:r>
            <a:r>
              <a:rPr sz="2750" spc="100" dirty="0"/>
              <a:t> </a:t>
            </a:r>
            <a:r>
              <a:rPr sz="2750" dirty="0">
                <a:solidFill>
                  <a:srgbClr val="3333CC"/>
                </a:solidFill>
              </a:rPr>
              <a:t>Mod-</a:t>
            </a:r>
            <a:r>
              <a:rPr sz="2750" spc="-25" dirty="0">
                <a:solidFill>
                  <a:srgbClr val="3333CC"/>
                </a:solidFill>
              </a:rPr>
              <a:t>03a</a:t>
            </a:r>
            <a:endParaRPr sz="2750"/>
          </a:p>
        </p:txBody>
      </p:sp>
      <p:sp>
        <p:nvSpPr>
          <p:cNvPr id="7" name="object 7"/>
          <p:cNvSpPr/>
          <p:nvPr/>
        </p:nvSpPr>
        <p:spPr>
          <a:xfrm>
            <a:off x="648462" y="2478785"/>
            <a:ext cx="550545" cy="426720"/>
          </a:xfrm>
          <a:custGeom>
            <a:avLst/>
            <a:gdLst/>
            <a:ahLst/>
            <a:cxnLst/>
            <a:rect l="l" t="t" r="r" b="b"/>
            <a:pathLst>
              <a:path w="550544" h="426719">
                <a:moveTo>
                  <a:pt x="0" y="426720"/>
                </a:moveTo>
                <a:lnTo>
                  <a:pt x="550163" y="426720"/>
                </a:lnTo>
                <a:lnTo>
                  <a:pt x="550163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444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Creating</a:t>
            </a:r>
            <a:r>
              <a:rPr sz="2750" spc="55" dirty="0"/>
              <a:t> </a:t>
            </a:r>
            <a:r>
              <a:rPr sz="2600" dirty="0">
                <a:solidFill>
                  <a:srgbClr val="3333CC"/>
                </a:solidFill>
              </a:rPr>
              <a:t>UDFs</a:t>
            </a:r>
            <a:r>
              <a:rPr sz="2600" spc="20" dirty="0">
                <a:solidFill>
                  <a:srgbClr val="3333CC"/>
                </a:solidFill>
              </a:rPr>
              <a:t> </a:t>
            </a:r>
            <a:r>
              <a:rPr sz="2600" dirty="0"/>
              <a:t>for</a:t>
            </a:r>
            <a:r>
              <a:rPr sz="2600" spc="30" dirty="0"/>
              <a:t> </a:t>
            </a:r>
            <a:r>
              <a:rPr sz="2600" u="sng" spc="-10" dirty="0">
                <a:uFill>
                  <a:solidFill>
                    <a:srgbClr val="000000"/>
                  </a:solidFill>
                </a:uFill>
              </a:rPr>
              <a:t>Table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83540" y="1106804"/>
            <a:ext cx="6746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UDF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526" y="1451927"/>
            <a:ext cx="4868545" cy="1986914"/>
            <a:chOff x="406526" y="1451927"/>
            <a:chExt cx="4868545" cy="198691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" y="1461515"/>
              <a:ext cx="4849368" cy="19674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1289" y="1456689"/>
              <a:ext cx="4859020" cy="1977389"/>
            </a:xfrm>
            <a:custGeom>
              <a:avLst/>
              <a:gdLst/>
              <a:ahLst/>
              <a:cxnLst/>
              <a:rect l="l" t="t" r="r" b="b"/>
              <a:pathLst>
                <a:path w="4859020" h="1977389">
                  <a:moveTo>
                    <a:pt x="0" y="1977008"/>
                  </a:moveTo>
                  <a:lnTo>
                    <a:pt x="4858893" y="1977008"/>
                  </a:lnTo>
                  <a:lnTo>
                    <a:pt x="4858893" y="0"/>
                  </a:lnTo>
                  <a:lnTo>
                    <a:pt x="0" y="0"/>
                  </a:lnTo>
                  <a:lnTo>
                    <a:pt x="0" y="197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1954" y="3521581"/>
            <a:ext cx="4568190" cy="3289935"/>
            <a:chOff x="401954" y="3521581"/>
            <a:chExt cx="4568190" cy="32899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79" y="3531106"/>
              <a:ext cx="4549140" cy="32705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717" y="3526344"/>
              <a:ext cx="4558665" cy="3280410"/>
            </a:xfrm>
            <a:custGeom>
              <a:avLst/>
              <a:gdLst/>
              <a:ahLst/>
              <a:cxnLst/>
              <a:rect l="l" t="t" r="r" b="b"/>
              <a:pathLst>
                <a:path w="4558665" h="3280409">
                  <a:moveTo>
                    <a:pt x="0" y="3280029"/>
                  </a:moveTo>
                  <a:lnTo>
                    <a:pt x="4558665" y="3280029"/>
                  </a:lnTo>
                  <a:lnTo>
                    <a:pt x="4558665" y="0"/>
                  </a:lnTo>
                  <a:lnTo>
                    <a:pt x="0" y="0"/>
                  </a:lnTo>
                  <a:lnTo>
                    <a:pt x="0" y="32800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80" dirty="0"/>
              <a:t> </a:t>
            </a:r>
            <a:r>
              <a:rPr dirty="0"/>
              <a:t>Review:</a:t>
            </a:r>
            <a:r>
              <a:rPr spc="-65" dirty="0"/>
              <a:t> </a:t>
            </a:r>
            <a:r>
              <a:rPr dirty="0"/>
              <a:t>Spark</a:t>
            </a:r>
            <a:r>
              <a:rPr spc="-70" dirty="0"/>
              <a:t>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263777"/>
            <a:ext cx="853249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you'll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including: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Transformations</a:t>
            </a:r>
            <a:r>
              <a:rPr sz="1800" spc="-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01</a:t>
            </a:r>
            <a:r>
              <a:rPr sz="1800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Notebook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Columns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4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Operators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Methods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Transformation</a:t>
            </a:r>
            <a:r>
              <a:rPr sz="1800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Arial"/>
                <a:cs typeface="Arial"/>
              </a:rPr>
              <a:t>02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Timestamps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02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Aggregations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03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Widgets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spc="-2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Aggregate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Other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built-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 dirty="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04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114425"/>
            <a:ext cx="853249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you'll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Transformations</a:t>
            </a:r>
            <a:r>
              <a:rPr sz="1800" spc="-7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01</a:t>
            </a:r>
            <a:r>
              <a:rPr sz="1800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Notebook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Columns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4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Operators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Methods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Arial"/>
                <a:cs typeface="Arial"/>
              </a:rPr>
              <a:t>Transformation</a:t>
            </a:r>
            <a:r>
              <a:rPr sz="1800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Timestamps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02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Aggregations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03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Widgets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spc="-1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Aggregate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Other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built-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Lab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04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Module</a:t>
            </a:r>
            <a:r>
              <a:rPr sz="2750" spc="50" dirty="0"/>
              <a:t> </a:t>
            </a:r>
            <a:r>
              <a:rPr sz="2750" dirty="0"/>
              <a:t>03</a:t>
            </a:r>
            <a:r>
              <a:rPr sz="2750" spc="65" dirty="0"/>
              <a:t> </a:t>
            </a:r>
            <a:r>
              <a:rPr sz="2750" dirty="0"/>
              <a:t>–</a:t>
            </a:r>
            <a:r>
              <a:rPr sz="2750" spc="70" dirty="0"/>
              <a:t> </a:t>
            </a:r>
            <a:r>
              <a:rPr sz="2750" dirty="0"/>
              <a:t>Spark</a:t>
            </a:r>
            <a:r>
              <a:rPr sz="2750" spc="60" dirty="0"/>
              <a:t> </a:t>
            </a:r>
            <a:r>
              <a:rPr sz="2750" spc="-25" dirty="0"/>
              <a:t>SQL</a:t>
            </a:r>
            <a:endParaRPr sz="2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36928" y="3165170"/>
            <a:ext cx="646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SQL</a:t>
            </a:r>
            <a:r>
              <a:rPr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Expressions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spc="-10" dirty="0"/>
              <a:t>Columns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80238" y="1150111"/>
            <a:ext cx="796226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Column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DataFrame/Table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various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syntax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238" y="4204842"/>
            <a:ext cx="821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You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manufacture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Operators/Methods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900" y="2354579"/>
            <a:ext cx="3124200" cy="158496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Arial"/>
                <a:cs typeface="Arial"/>
              </a:rPr>
              <a:t>df["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columnName</a:t>
            </a:r>
            <a:r>
              <a:rPr sz="1800" b="1" spc="-10" dirty="0">
                <a:latin typeface="Arial"/>
                <a:cs typeface="Arial"/>
              </a:rPr>
              <a:t>"]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1000"/>
              </a:spcBef>
            </a:pPr>
            <a:r>
              <a:rPr sz="1800" b="1" spc="-10" dirty="0">
                <a:latin typeface="Arial"/>
                <a:cs typeface="Arial"/>
              </a:rPr>
              <a:t>df.columnName</a:t>
            </a:r>
            <a:endParaRPr sz="1800">
              <a:latin typeface="Arial"/>
              <a:cs typeface="Arial"/>
            </a:endParaRPr>
          </a:p>
          <a:p>
            <a:pPr marL="182880" marR="264160">
              <a:lnSpc>
                <a:spcPct val="1461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1800" b="1" spc="-10" dirty="0">
                <a:latin typeface="Arial"/>
                <a:cs typeface="Arial"/>
              </a:rPr>
              <a:t>("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columnName</a:t>
            </a:r>
            <a:r>
              <a:rPr sz="1800" b="1" spc="-10" dirty="0">
                <a:latin typeface="Arial"/>
                <a:cs typeface="Arial"/>
              </a:rPr>
              <a:t>")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1800" b="1" spc="-10" dirty="0">
                <a:latin typeface="Arial"/>
                <a:cs typeface="Arial"/>
              </a:rPr>
              <a:t>("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columnName.field</a:t>
            </a:r>
            <a:r>
              <a:rPr sz="1800" b="1" spc="-10" dirty="0">
                <a:latin typeface="Arial"/>
                <a:cs typeface="Arial"/>
              </a:rPr>
              <a:t>")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9900" y="4733544"/>
            <a:ext cx="3124200" cy="127762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1800" b="1" dirty="0">
                <a:latin typeface="Arial"/>
                <a:cs typeface="Arial"/>
              </a:rPr>
              <a:t>("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")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10" dirty="0">
                <a:latin typeface="Arial"/>
                <a:cs typeface="Arial"/>
              </a:rPr>
              <a:t> col("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")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133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1800" b="1" spc="-10" dirty="0">
                <a:latin typeface="Arial"/>
                <a:cs typeface="Arial"/>
              </a:rPr>
              <a:t>("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spc="-10" dirty="0">
                <a:latin typeface="Arial"/>
                <a:cs typeface="Arial"/>
              </a:rPr>
              <a:t>").asc()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132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1800" b="1" dirty="0">
                <a:latin typeface="Arial"/>
                <a:cs typeface="Arial"/>
              </a:rPr>
              <a:t>("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").cast("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800" b="1" dirty="0">
                <a:latin typeface="Arial"/>
                <a:cs typeface="Arial"/>
              </a:rPr>
              <a:t>")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8761D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Column</a:t>
            </a:r>
            <a:r>
              <a:rPr sz="2750" spc="80" dirty="0"/>
              <a:t> </a:t>
            </a:r>
            <a:r>
              <a:rPr sz="2750" dirty="0"/>
              <a:t>Operators</a:t>
            </a:r>
            <a:r>
              <a:rPr sz="2750" spc="114" dirty="0"/>
              <a:t> </a:t>
            </a:r>
            <a:r>
              <a:rPr sz="2750" dirty="0"/>
              <a:t>and</a:t>
            </a:r>
            <a:r>
              <a:rPr sz="2750" spc="95" dirty="0"/>
              <a:t> </a:t>
            </a:r>
            <a:r>
              <a:rPr sz="2750" spc="-10" dirty="0"/>
              <a:t>Methods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55076"/>
              </p:ext>
            </p:extLst>
          </p:nvPr>
        </p:nvGraphicFramePr>
        <p:xfrm>
          <a:off x="298450" y="1390650"/>
          <a:ext cx="8534400" cy="430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Operator/Method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spc="-12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&amp;,</a:t>
                      </a:r>
                      <a:r>
                        <a:rPr sz="1800" b="1" spc="-16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844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|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Boolean</a:t>
                      </a:r>
                      <a:r>
                        <a:rPr sz="1800" spc="-2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AND,</a:t>
                      </a:r>
                      <a:r>
                        <a:rPr sz="1800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9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Python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26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*,</a:t>
                      </a:r>
                      <a:r>
                        <a:rPr sz="1800" b="1" spc="-17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60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+</a:t>
                      </a:r>
                      <a:r>
                        <a:rPr sz="1800" b="1" spc="-17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9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,</a:t>
                      </a:r>
                      <a:r>
                        <a:rPr sz="1800" b="1" spc="-16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35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&lt;,</a:t>
                      </a:r>
                      <a:r>
                        <a:rPr sz="1800" b="1" spc="-17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63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&gt;=</a:t>
                      </a:r>
                      <a:r>
                        <a:rPr lang="en-US" sz="1800" b="1" spc="-63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 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0" dirty="0">
                          <a:latin typeface="Tahoma"/>
                          <a:cs typeface="Tahoma"/>
                        </a:rPr>
                        <a:t>Math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comparison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operators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GB" sz="1800" b="1" spc="-434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==,</a:t>
                      </a:r>
                      <a:r>
                        <a:rPr lang="en-GB" sz="1800" b="1" spc="-16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lang="en-GB" sz="1800" b="1" spc="-33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!=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Equality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inequality</a:t>
                      </a:r>
                      <a:r>
                        <a:rPr sz="18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tests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Python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11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alias,</a:t>
                      </a:r>
                      <a:r>
                        <a:rPr sz="1800" b="1" spc="-114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as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Gives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alias,</a:t>
                      </a:r>
                      <a:r>
                        <a:rPr sz="1800" spc="-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9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800" b="1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only</a:t>
                      </a:r>
                      <a:r>
                        <a:rPr sz="1800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Scala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7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cast,</a:t>
                      </a:r>
                      <a:r>
                        <a:rPr sz="1800" b="1" spc="-15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astype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Casts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8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8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different</a:t>
                      </a:r>
                      <a:r>
                        <a:rPr sz="18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18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type,</a:t>
                      </a:r>
                      <a:r>
                        <a:rPr sz="1800" spc="-2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00" dirty="0">
                          <a:latin typeface="Tahoma"/>
                          <a:cs typeface="Tahoma"/>
                        </a:rPr>
                        <a:t>astype</a:t>
                      </a:r>
                      <a:r>
                        <a:rPr sz="1800" b="1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only</a:t>
                      </a:r>
                      <a:r>
                        <a:rPr sz="1800" spc="-1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8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Python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12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isNull,</a:t>
                      </a:r>
                      <a:r>
                        <a:rPr sz="1800" b="1" spc="-13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isNotNull,</a:t>
                      </a:r>
                      <a:endParaRPr sz="1800" dirty="0">
                        <a:latin typeface="+mn-lt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isNan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8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null,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null,</a:t>
                      </a:r>
                      <a:r>
                        <a:rPr sz="1800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800" spc="-1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NaN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(Not</a:t>
                      </a:r>
                      <a:r>
                        <a:rPr sz="1800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Number)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2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isin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Boolean</a:t>
                      </a:r>
                      <a:r>
                        <a:rPr sz="14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evaluated</a:t>
                      </a:r>
                      <a:r>
                        <a:rPr sz="1400" spc="-1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true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contained</a:t>
                      </a:r>
                      <a:r>
                        <a:rPr sz="1400" spc="-1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values</a:t>
                      </a:r>
                      <a:r>
                        <a:rPr sz="14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arguments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7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asc,</a:t>
                      </a:r>
                      <a:r>
                        <a:rPr sz="1800" b="1" spc="-155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+mn-lt"/>
                          <a:cs typeface="Tahoma"/>
                        </a:rPr>
                        <a:t>desc</a:t>
                      </a:r>
                      <a:endParaRPr sz="1800" dirty="0">
                        <a:latin typeface="+mn-lt"/>
                        <a:cs typeface="Tahom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Returns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sort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expression</a:t>
                      </a:r>
                      <a:r>
                        <a:rPr sz="1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based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4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ascending/descending</a:t>
                      </a:r>
                      <a:r>
                        <a:rPr sz="14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order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column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61366"/>
            <a:ext cx="381952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dirty="0">
                <a:latin typeface="Arial"/>
                <a:cs typeface="Arial"/>
              </a:rPr>
              <a:t>DataFrame</a:t>
            </a:r>
            <a:r>
              <a:rPr sz="2750" b="1" spc="16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Operations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637" y="1482661"/>
            <a:ext cx="525145" cy="525145"/>
            <a:chOff x="147637" y="1482661"/>
            <a:chExt cx="525145" cy="525145"/>
          </a:xfrm>
        </p:grpSpPr>
        <p:sp>
          <p:nvSpPr>
            <p:cNvPr id="4" name="object 4"/>
            <p:cNvSpPr/>
            <p:nvPr/>
          </p:nvSpPr>
          <p:spPr>
            <a:xfrm>
              <a:off x="152400" y="1487424"/>
              <a:ext cx="515620" cy="515620"/>
            </a:xfrm>
            <a:custGeom>
              <a:avLst/>
              <a:gdLst/>
              <a:ahLst/>
              <a:cxnLst/>
              <a:rect l="l" t="t" r="r" b="b"/>
              <a:pathLst>
                <a:path w="515620" h="515619">
                  <a:moveTo>
                    <a:pt x="257556" y="0"/>
                  </a:moveTo>
                  <a:lnTo>
                    <a:pt x="211261" y="4149"/>
                  </a:lnTo>
                  <a:lnTo>
                    <a:pt x="167688" y="16113"/>
                  </a:lnTo>
                  <a:lnTo>
                    <a:pt x="127564" y="35164"/>
                  </a:lnTo>
                  <a:lnTo>
                    <a:pt x="91617" y="60575"/>
                  </a:lnTo>
                  <a:lnTo>
                    <a:pt x="60575" y="91617"/>
                  </a:lnTo>
                  <a:lnTo>
                    <a:pt x="35164" y="127564"/>
                  </a:lnTo>
                  <a:lnTo>
                    <a:pt x="16113" y="167688"/>
                  </a:lnTo>
                  <a:lnTo>
                    <a:pt x="4149" y="211261"/>
                  </a:lnTo>
                  <a:lnTo>
                    <a:pt x="0" y="257555"/>
                  </a:lnTo>
                  <a:lnTo>
                    <a:pt x="4149" y="303850"/>
                  </a:lnTo>
                  <a:lnTo>
                    <a:pt x="16113" y="347423"/>
                  </a:lnTo>
                  <a:lnTo>
                    <a:pt x="35164" y="387547"/>
                  </a:lnTo>
                  <a:lnTo>
                    <a:pt x="60575" y="423494"/>
                  </a:lnTo>
                  <a:lnTo>
                    <a:pt x="91617" y="454536"/>
                  </a:lnTo>
                  <a:lnTo>
                    <a:pt x="127564" y="479947"/>
                  </a:lnTo>
                  <a:lnTo>
                    <a:pt x="167688" y="498998"/>
                  </a:lnTo>
                  <a:lnTo>
                    <a:pt x="211261" y="510962"/>
                  </a:lnTo>
                  <a:lnTo>
                    <a:pt x="257556" y="515112"/>
                  </a:lnTo>
                  <a:lnTo>
                    <a:pt x="303850" y="510962"/>
                  </a:lnTo>
                  <a:lnTo>
                    <a:pt x="347423" y="498998"/>
                  </a:lnTo>
                  <a:lnTo>
                    <a:pt x="387547" y="479947"/>
                  </a:lnTo>
                  <a:lnTo>
                    <a:pt x="423494" y="454536"/>
                  </a:lnTo>
                  <a:lnTo>
                    <a:pt x="454536" y="423494"/>
                  </a:lnTo>
                  <a:lnTo>
                    <a:pt x="479947" y="387547"/>
                  </a:lnTo>
                  <a:lnTo>
                    <a:pt x="498998" y="347423"/>
                  </a:lnTo>
                  <a:lnTo>
                    <a:pt x="510962" y="303850"/>
                  </a:lnTo>
                  <a:lnTo>
                    <a:pt x="515112" y="257555"/>
                  </a:lnTo>
                  <a:lnTo>
                    <a:pt x="510962" y="211261"/>
                  </a:lnTo>
                  <a:lnTo>
                    <a:pt x="498998" y="167688"/>
                  </a:lnTo>
                  <a:lnTo>
                    <a:pt x="479947" y="127564"/>
                  </a:lnTo>
                  <a:lnTo>
                    <a:pt x="454536" y="91617"/>
                  </a:lnTo>
                  <a:lnTo>
                    <a:pt x="423494" y="60575"/>
                  </a:lnTo>
                  <a:lnTo>
                    <a:pt x="387547" y="35164"/>
                  </a:lnTo>
                  <a:lnTo>
                    <a:pt x="347423" y="16113"/>
                  </a:lnTo>
                  <a:lnTo>
                    <a:pt x="303850" y="414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487424"/>
              <a:ext cx="515620" cy="515620"/>
            </a:xfrm>
            <a:custGeom>
              <a:avLst/>
              <a:gdLst/>
              <a:ahLst/>
              <a:cxnLst/>
              <a:rect l="l" t="t" r="r" b="b"/>
              <a:pathLst>
                <a:path w="515620" h="515619">
                  <a:moveTo>
                    <a:pt x="0" y="257555"/>
                  </a:moveTo>
                  <a:lnTo>
                    <a:pt x="4149" y="211261"/>
                  </a:lnTo>
                  <a:lnTo>
                    <a:pt x="16113" y="167688"/>
                  </a:lnTo>
                  <a:lnTo>
                    <a:pt x="35164" y="127564"/>
                  </a:lnTo>
                  <a:lnTo>
                    <a:pt x="60575" y="91617"/>
                  </a:lnTo>
                  <a:lnTo>
                    <a:pt x="91617" y="60575"/>
                  </a:lnTo>
                  <a:lnTo>
                    <a:pt x="127564" y="35164"/>
                  </a:lnTo>
                  <a:lnTo>
                    <a:pt x="167688" y="16113"/>
                  </a:lnTo>
                  <a:lnTo>
                    <a:pt x="211261" y="4149"/>
                  </a:lnTo>
                  <a:lnTo>
                    <a:pt x="257556" y="0"/>
                  </a:lnTo>
                  <a:lnTo>
                    <a:pt x="303850" y="4149"/>
                  </a:lnTo>
                  <a:lnTo>
                    <a:pt x="347423" y="16113"/>
                  </a:lnTo>
                  <a:lnTo>
                    <a:pt x="387547" y="35164"/>
                  </a:lnTo>
                  <a:lnTo>
                    <a:pt x="423494" y="60575"/>
                  </a:lnTo>
                  <a:lnTo>
                    <a:pt x="454536" y="91617"/>
                  </a:lnTo>
                  <a:lnTo>
                    <a:pt x="479947" y="127564"/>
                  </a:lnTo>
                  <a:lnTo>
                    <a:pt x="498998" y="167688"/>
                  </a:lnTo>
                  <a:lnTo>
                    <a:pt x="510962" y="211261"/>
                  </a:lnTo>
                  <a:lnTo>
                    <a:pt x="515112" y="257555"/>
                  </a:lnTo>
                  <a:lnTo>
                    <a:pt x="510962" y="303850"/>
                  </a:lnTo>
                  <a:lnTo>
                    <a:pt x="498998" y="347423"/>
                  </a:lnTo>
                  <a:lnTo>
                    <a:pt x="479947" y="387547"/>
                  </a:lnTo>
                  <a:lnTo>
                    <a:pt x="454536" y="423494"/>
                  </a:lnTo>
                  <a:lnTo>
                    <a:pt x="423494" y="454536"/>
                  </a:lnTo>
                  <a:lnTo>
                    <a:pt x="387547" y="479947"/>
                  </a:lnTo>
                  <a:lnTo>
                    <a:pt x="347423" y="498998"/>
                  </a:lnTo>
                  <a:lnTo>
                    <a:pt x="303850" y="510962"/>
                  </a:lnTo>
                  <a:lnTo>
                    <a:pt x="257556" y="515112"/>
                  </a:lnTo>
                  <a:lnTo>
                    <a:pt x="211261" y="510962"/>
                  </a:lnTo>
                  <a:lnTo>
                    <a:pt x="167688" y="498998"/>
                  </a:lnTo>
                  <a:lnTo>
                    <a:pt x="127564" y="479947"/>
                  </a:lnTo>
                  <a:lnTo>
                    <a:pt x="91617" y="454536"/>
                  </a:lnTo>
                  <a:lnTo>
                    <a:pt x="60575" y="423494"/>
                  </a:lnTo>
                  <a:lnTo>
                    <a:pt x="35164" y="387547"/>
                  </a:lnTo>
                  <a:lnTo>
                    <a:pt x="16113" y="347423"/>
                  </a:lnTo>
                  <a:lnTo>
                    <a:pt x="4149" y="303850"/>
                  </a:lnTo>
                  <a:lnTo>
                    <a:pt x="0" y="2575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7637" y="3116389"/>
            <a:ext cx="525145" cy="525145"/>
            <a:chOff x="147637" y="3116389"/>
            <a:chExt cx="525145" cy="525145"/>
          </a:xfrm>
        </p:grpSpPr>
        <p:sp>
          <p:nvSpPr>
            <p:cNvPr id="7" name="object 7"/>
            <p:cNvSpPr/>
            <p:nvPr/>
          </p:nvSpPr>
          <p:spPr>
            <a:xfrm>
              <a:off x="152400" y="3121151"/>
              <a:ext cx="515620" cy="515620"/>
            </a:xfrm>
            <a:custGeom>
              <a:avLst/>
              <a:gdLst/>
              <a:ahLst/>
              <a:cxnLst/>
              <a:rect l="l" t="t" r="r" b="b"/>
              <a:pathLst>
                <a:path w="515620" h="515620">
                  <a:moveTo>
                    <a:pt x="257556" y="0"/>
                  </a:moveTo>
                  <a:lnTo>
                    <a:pt x="211261" y="4149"/>
                  </a:lnTo>
                  <a:lnTo>
                    <a:pt x="167688" y="16113"/>
                  </a:lnTo>
                  <a:lnTo>
                    <a:pt x="127564" y="35164"/>
                  </a:lnTo>
                  <a:lnTo>
                    <a:pt x="91617" y="60575"/>
                  </a:lnTo>
                  <a:lnTo>
                    <a:pt x="60575" y="91617"/>
                  </a:lnTo>
                  <a:lnTo>
                    <a:pt x="35164" y="127564"/>
                  </a:lnTo>
                  <a:lnTo>
                    <a:pt x="16113" y="167688"/>
                  </a:lnTo>
                  <a:lnTo>
                    <a:pt x="4149" y="211261"/>
                  </a:lnTo>
                  <a:lnTo>
                    <a:pt x="0" y="257556"/>
                  </a:lnTo>
                  <a:lnTo>
                    <a:pt x="4149" y="303850"/>
                  </a:lnTo>
                  <a:lnTo>
                    <a:pt x="16113" y="347423"/>
                  </a:lnTo>
                  <a:lnTo>
                    <a:pt x="35164" y="387547"/>
                  </a:lnTo>
                  <a:lnTo>
                    <a:pt x="60575" y="423494"/>
                  </a:lnTo>
                  <a:lnTo>
                    <a:pt x="91617" y="454536"/>
                  </a:lnTo>
                  <a:lnTo>
                    <a:pt x="127564" y="479947"/>
                  </a:lnTo>
                  <a:lnTo>
                    <a:pt x="167688" y="498998"/>
                  </a:lnTo>
                  <a:lnTo>
                    <a:pt x="211261" y="510962"/>
                  </a:lnTo>
                  <a:lnTo>
                    <a:pt x="257556" y="515112"/>
                  </a:lnTo>
                  <a:lnTo>
                    <a:pt x="303850" y="510962"/>
                  </a:lnTo>
                  <a:lnTo>
                    <a:pt x="347423" y="498998"/>
                  </a:lnTo>
                  <a:lnTo>
                    <a:pt x="387547" y="479947"/>
                  </a:lnTo>
                  <a:lnTo>
                    <a:pt x="423494" y="454536"/>
                  </a:lnTo>
                  <a:lnTo>
                    <a:pt x="454536" y="423494"/>
                  </a:lnTo>
                  <a:lnTo>
                    <a:pt x="479947" y="387547"/>
                  </a:lnTo>
                  <a:lnTo>
                    <a:pt x="498998" y="347423"/>
                  </a:lnTo>
                  <a:lnTo>
                    <a:pt x="510962" y="303850"/>
                  </a:lnTo>
                  <a:lnTo>
                    <a:pt x="515112" y="257556"/>
                  </a:lnTo>
                  <a:lnTo>
                    <a:pt x="510962" y="211261"/>
                  </a:lnTo>
                  <a:lnTo>
                    <a:pt x="498998" y="167688"/>
                  </a:lnTo>
                  <a:lnTo>
                    <a:pt x="479947" y="127564"/>
                  </a:lnTo>
                  <a:lnTo>
                    <a:pt x="454536" y="91617"/>
                  </a:lnTo>
                  <a:lnTo>
                    <a:pt x="423494" y="60575"/>
                  </a:lnTo>
                  <a:lnTo>
                    <a:pt x="387547" y="35164"/>
                  </a:lnTo>
                  <a:lnTo>
                    <a:pt x="347423" y="16113"/>
                  </a:lnTo>
                  <a:lnTo>
                    <a:pt x="303850" y="414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3121151"/>
              <a:ext cx="515620" cy="515620"/>
            </a:xfrm>
            <a:custGeom>
              <a:avLst/>
              <a:gdLst/>
              <a:ahLst/>
              <a:cxnLst/>
              <a:rect l="l" t="t" r="r" b="b"/>
              <a:pathLst>
                <a:path w="515620" h="515620">
                  <a:moveTo>
                    <a:pt x="0" y="257556"/>
                  </a:moveTo>
                  <a:lnTo>
                    <a:pt x="4149" y="211261"/>
                  </a:lnTo>
                  <a:lnTo>
                    <a:pt x="16113" y="167688"/>
                  </a:lnTo>
                  <a:lnTo>
                    <a:pt x="35164" y="127564"/>
                  </a:lnTo>
                  <a:lnTo>
                    <a:pt x="60575" y="91617"/>
                  </a:lnTo>
                  <a:lnTo>
                    <a:pt x="91617" y="60575"/>
                  </a:lnTo>
                  <a:lnTo>
                    <a:pt x="127564" y="35164"/>
                  </a:lnTo>
                  <a:lnTo>
                    <a:pt x="167688" y="16113"/>
                  </a:lnTo>
                  <a:lnTo>
                    <a:pt x="211261" y="4149"/>
                  </a:lnTo>
                  <a:lnTo>
                    <a:pt x="257556" y="0"/>
                  </a:lnTo>
                  <a:lnTo>
                    <a:pt x="303850" y="4149"/>
                  </a:lnTo>
                  <a:lnTo>
                    <a:pt x="347423" y="16113"/>
                  </a:lnTo>
                  <a:lnTo>
                    <a:pt x="387547" y="35164"/>
                  </a:lnTo>
                  <a:lnTo>
                    <a:pt x="423494" y="60575"/>
                  </a:lnTo>
                  <a:lnTo>
                    <a:pt x="454536" y="91617"/>
                  </a:lnTo>
                  <a:lnTo>
                    <a:pt x="479947" y="127564"/>
                  </a:lnTo>
                  <a:lnTo>
                    <a:pt x="498998" y="167688"/>
                  </a:lnTo>
                  <a:lnTo>
                    <a:pt x="510962" y="211261"/>
                  </a:lnTo>
                  <a:lnTo>
                    <a:pt x="515112" y="257556"/>
                  </a:lnTo>
                  <a:lnTo>
                    <a:pt x="510962" y="303850"/>
                  </a:lnTo>
                  <a:lnTo>
                    <a:pt x="498998" y="347423"/>
                  </a:lnTo>
                  <a:lnTo>
                    <a:pt x="479947" y="387547"/>
                  </a:lnTo>
                  <a:lnTo>
                    <a:pt x="454536" y="423494"/>
                  </a:lnTo>
                  <a:lnTo>
                    <a:pt x="423494" y="454536"/>
                  </a:lnTo>
                  <a:lnTo>
                    <a:pt x="387547" y="479947"/>
                  </a:lnTo>
                  <a:lnTo>
                    <a:pt x="347423" y="498998"/>
                  </a:lnTo>
                  <a:lnTo>
                    <a:pt x="303850" y="510962"/>
                  </a:lnTo>
                  <a:lnTo>
                    <a:pt x="257556" y="515112"/>
                  </a:lnTo>
                  <a:lnTo>
                    <a:pt x="211261" y="510962"/>
                  </a:lnTo>
                  <a:lnTo>
                    <a:pt x="167688" y="498998"/>
                  </a:lnTo>
                  <a:lnTo>
                    <a:pt x="127564" y="479947"/>
                  </a:lnTo>
                  <a:lnTo>
                    <a:pt x="91617" y="454536"/>
                  </a:lnTo>
                  <a:lnTo>
                    <a:pt x="60575" y="423494"/>
                  </a:lnTo>
                  <a:lnTo>
                    <a:pt x="35164" y="387547"/>
                  </a:lnTo>
                  <a:lnTo>
                    <a:pt x="16113" y="347423"/>
                  </a:lnTo>
                  <a:lnTo>
                    <a:pt x="4149" y="303850"/>
                  </a:lnTo>
                  <a:lnTo>
                    <a:pt x="0" y="2575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40" y="1170178"/>
            <a:ext cx="884428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86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DataFrames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support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two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ts val="4020"/>
              </a:lnSpc>
              <a:tabLst>
                <a:tab pos="735965" algn="l"/>
              </a:tabLst>
            </a:pPr>
            <a:r>
              <a:rPr sz="5400" b="1" spc="-37" baseline="-7716" dirty="0">
                <a:latin typeface="Arial"/>
                <a:cs typeface="Arial"/>
              </a:rPr>
              <a:t>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Actions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DataFrame</a:t>
            </a:r>
            <a:endParaRPr sz="1800">
              <a:latin typeface="Arial"/>
              <a:cs typeface="Arial"/>
            </a:endParaRPr>
          </a:p>
          <a:p>
            <a:pPr marL="11938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93800" algn="l"/>
                <a:tab pos="1194435" algn="l"/>
              </a:tabLst>
            </a:pPr>
            <a:r>
              <a:rPr sz="1800" dirty="0">
                <a:latin typeface="Arial"/>
                <a:cs typeface="Arial"/>
              </a:rPr>
              <a:t>Actions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either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written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1193800" marR="541020" indent="-228600">
              <a:lnSpc>
                <a:spcPct val="100000"/>
              </a:lnSpc>
              <a:buChar char="•"/>
              <a:tabLst>
                <a:tab pos="1193800" algn="l"/>
                <a:tab pos="1194435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earlier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display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()</a:t>
            </a:r>
            <a:r>
              <a:rPr sz="1800" b="1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an </a:t>
            </a:r>
            <a:r>
              <a:rPr sz="1800" dirty="0">
                <a:latin typeface="Arial"/>
                <a:cs typeface="Arial"/>
              </a:rPr>
              <a:t>Action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 set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console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ts val="3720"/>
              </a:lnSpc>
              <a:tabLst>
                <a:tab pos="735965" algn="l"/>
              </a:tabLst>
            </a:pPr>
            <a:r>
              <a:rPr sz="5400" b="1" spc="-37" baseline="-10030" dirty="0">
                <a:latin typeface="Arial"/>
                <a:cs typeface="Arial"/>
              </a:rPr>
              <a:t>2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Transformations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 </a:t>
            </a:r>
            <a:r>
              <a:rPr sz="1800" spc="-10" dirty="0">
                <a:latin typeface="Arial"/>
                <a:cs typeface="Arial"/>
              </a:rPr>
              <a:t>DataFrame</a:t>
            </a:r>
            <a:endParaRPr sz="1800">
              <a:latin typeface="Arial"/>
              <a:cs typeface="Arial"/>
            </a:endParaRPr>
          </a:p>
          <a:p>
            <a:pPr marL="1193800" marR="64579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93800" algn="l"/>
                <a:tab pos="1194435" algn="l"/>
                <a:tab pos="4354830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isin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 </a:t>
            </a:r>
            <a:r>
              <a:rPr sz="1800" spc="-10" dirty="0">
                <a:latin typeface="Arial"/>
                <a:cs typeface="Arial"/>
              </a:rPr>
              <a:t>evaluation.</a:t>
            </a:r>
            <a:r>
              <a:rPr sz="1800" dirty="0">
                <a:latin typeface="Arial"/>
                <a:cs typeface="Arial"/>
              </a:rPr>
              <a:t>	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returned</a:t>
            </a:r>
            <a:endParaRPr sz="1800">
              <a:latin typeface="Arial"/>
              <a:cs typeface="Arial"/>
            </a:endParaRPr>
          </a:p>
          <a:p>
            <a:pPr marL="1193800" marR="43180" indent="-228600">
              <a:lnSpc>
                <a:spcPct val="100000"/>
              </a:lnSpc>
              <a:spcBef>
                <a:spcPts val="960"/>
              </a:spcBef>
              <a:buChar char="•"/>
              <a:tabLst>
                <a:tab pos="1193800" algn="l"/>
                <a:tab pos="1194435" algn="l"/>
              </a:tabLst>
            </a:pPr>
            <a:r>
              <a:rPr sz="1800" dirty="0">
                <a:latin typeface="Arial"/>
                <a:cs typeface="Arial"/>
              </a:rPr>
              <a:t>All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Transformations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lazy,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their </a:t>
            </a:r>
            <a:r>
              <a:rPr sz="1800" dirty="0">
                <a:latin typeface="Arial"/>
                <a:cs typeface="Arial"/>
              </a:rPr>
              <a:t>results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right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away.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just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remember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applied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file).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computed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Driver</a:t>
            </a:r>
            <a:r>
              <a:rPr sz="1800" spc="-10" dirty="0">
                <a:latin typeface="Arial"/>
                <a:cs typeface="Arial"/>
              </a:rPr>
              <a:t> program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2219</Words>
  <Application>Microsoft Office PowerPoint</Application>
  <PresentationFormat>On-screen Show (4:3)</PresentationFormat>
  <Paragraphs>324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Narrow</vt:lpstr>
      <vt:lpstr>Calibri</vt:lpstr>
      <vt:lpstr>Century Gothic</vt:lpstr>
      <vt:lpstr>Lucida Grande</vt:lpstr>
      <vt:lpstr>Tahoma</vt:lpstr>
      <vt:lpstr>Times New Roman</vt:lpstr>
      <vt:lpstr>Office Theme</vt:lpstr>
      <vt:lpstr>C7084 Big Data</vt:lpstr>
      <vt:lpstr>PowerPoint Presentation</vt:lpstr>
      <vt:lpstr>Table of Contents</vt:lpstr>
      <vt:lpstr>Before we Begin: Open Notebook Mod-03a</vt:lpstr>
      <vt:lpstr>Module 03 – Spark SQL</vt:lpstr>
      <vt:lpstr>Spark SQL – Columns and Expressions</vt:lpstr>
      <vt:lpstr>Columns</vt:lpstr>
      <vt:lpstr>Column Operators and Methods</vt:lpstr>
      <vt:lpstr>PowerPoint Presentation</vt:lpstr>
      <vt:lpstr>DataFrame Transformations</vt:lpstr>
      <vt:lpstr>DataFrame Actions</vt:lpstr>
      <vt:lpstr>Spark SQL – Date and Timestamps (Start of Transformations 02)</vt:lpstr>
      <vt:lpstr>What is Unix Time?</vt:lpstr>
      <vt:lpstr>Built-in functions</vt:lpstr>
      <vt:lpstr>Date/Time Patterns</vt:lpstr>
      <vt:lpstr>Spark SQL – Aggregations and Joins</vt:lpstr>
      <vt:lpstr>Aggregate functions</vt:lpstr>
      <vt:lpstr>'groupBy' and 'count'</vt:lpstr>
      <vt:lpstr>groupBy() with agg()</vt:lpstr>
      <vt:lpstr>Join functions</vt:lpstr>
      <vt:lpstr>Inner join() using DataFrames</vt:lpstr>
      <vt:lpstr>Left join() using DataFrames</vt:lpstr>
      <vt:lpstr>Spark SQL – Miscellaneous Functions (No labs on these)</vt:lpstr>
      <vt:lpstr>Non-Aggregate Built-in functions</vt:lpstr>
      <vt:lpstr>String Built-in functions</vt:lpstr>
      <vt:lpstr>Na Built-in functions</vt:lpstr>
      <vt:lpstr>Spark SQL – Widgets</vt:lpstr>
      <vt:lpstr>Widgets: Parameterize your Notebook</vt:lpstr>
      <vt:lpstr>Widgets: Parameterize your Notebook</vt:lpstr>
      <vt:lpstr>Widgets: Parameterize your Notebook</vt:lpstr>
      <vt:lpstr>Spark SQL – User Defined Functions (UDFs)</vt:lpstr>
      <vt:lpstr>UDF Performance compared to built-in Functions</vt:lpstr>
      <vt:lpstr>UDFs for DataFrames and Tables</vt:lpstr>
      <vt:lpstr>Python UDFs incur more cost compared to Scala UDFs</vt:lpstr>
      <vt:lpstr>UDFs for DataFrames and Tables (Scala)</vt:lpstr>
      <vt:lpstr>UDFs with/without Apache Arrow on Pandas</vt:lpstr>
      <vt:lpstr>UDFs vs Panda UDFs</vt:lpstr>
      <vt:lpstr>UDFs for DataFrames and Tables (Scala)</vt:lpstr>
      <vt:lpstr>Creating UDFs for DataFrames</vt:lpstr>
      <vt:lpstr>Creating UDFs for Table</vt:lpstr>
      <vt:lpstr>In Review: Spark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2</cp:revision>
  <dcterms:created xsi:type="dcterms:W3CDTF">2023-02-05T09:28:00Z</dcterms:created>
  <dcterms:modified xsi:type="dcterms:W3CDTF">2023-02-05T11:59:33Z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