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304" r:id="rId3"/>
    <p:sldId id="30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2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301353"/>
            <a:ext cx="8476488" cy="86433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Lucida Grande"/>
              <a:buChar char="-"/>
              <a:defRPr sz="1350"/>
            </a:lvl2pPr>
            <a:lvl3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32663" y="92151"/>
            <a:ext cx="8113877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5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663" y="92151"/>
            <a:ext cx="8113877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54778" y="905002"/>
            <a:ext cx="4336415" cy="333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hyperlink" Target="https://medium.com/%40mrpowers/working-with-spark-arraytype-and-maptype-columns-4d85f3c8b2b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7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4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jpg"/><Relationship Id="rId4" Type="http://schemas.openxmlformats.org/officeDocument/2006/relationships/image" Target="../media/image76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3905251" y="2690735"/>
            <a:ext cx="1368479" cy="18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13" y="123538"/>
            <a:ext cx="5216586" cy="479362"/>
          </a:xfrm>
        </p:spPr>
        <p:txBody>
          <a:bodyPr/>
          <a:lstStyle/>
          <a:p>
            <a:pPr algn="ctr"/>
            <a:r>
              <a:rPr lang="en-GB" sz="3115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198629" y="856259"/>
            <a:ext cx="926857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5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1285875" y="1952626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1285875" y="2445391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1285875" y="2941298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2659093" y="21343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2853546" y="21343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2494405" y="261060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2688858" y="261060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2682905" y="30868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2877359" y="30868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881037" y="1619456"/>
            <a:ext cx="1342259" cy="833311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1349406" y="2013826"/>
            <a:ext cx="1192623" cy="80962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GB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377670" y="3258044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377670" y="3046095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377670" y="2822162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3219826" y="2461150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3190875" y="2843148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38" y="3477483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55" y="3477483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5" y="3476625"/>
            <a:ext cx="382523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4955738" y="1809750"/>
            <a:ext cx="13227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QUERY</a:t>
            </a:r>
            <a:endParaRPr lang="en-GB" sz="25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334000" y="2476501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334000" y="2856489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6127120" y="2100153"/>
            <a:ext cx="1692224" cy="13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6176899" y="3416729"/>
            <a:ext cx="1766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Knowledge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Standard functions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for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Complex Data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Types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(DML)</a:t>
            </a:r>
          </a:p>
        </p:txBody>
      </p:sp>
      <p:sp>
        <p:nvSpPr>
          <p:cNvPr id="5" name="object 5"/>
          <p:cNvSpPr/>
          <p:nvPr/>
        </p:nvSpPr>
        <p:spPr>
          <a:xfrm>
            <a:off x="1616963" y="4619244"/>
            <a:ext cx="5916295" cy="247015"/>
          </a:xfrm>
          <a:custGeom>
            <a:avLst/>
            <a:gdLst/>
            <a:ahLst/>
            <a:cxnLst/>
            <a:rect l="l" t="t" r="r" b="b"/>
            <a:pathLst>
              <a:path w="5916295" h="247014">
                <a:moveTo>
                  <a:pt x="0" y="246887"/>
                </a:moveTo>
                <a:lnTo>
                  <a:pt x="5916168" y="246887"/>
                </a:lnTo>
                <a:lnTo>
                  <a:pt x="5916168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6963" y="4619244"/>
            <a:ext cx="5916295" cy="2470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1660"/>
              </a:lnSpc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https://jaceklaskowski.gitbooks.io/mastering-spark-sql/spark-sql-functions-collection.html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51" y="1058671"/>
            <a:ext cx="237617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6F2F9F"/>
                </a:solidFill>
                <a:latin typeface="Century Gothic"/>
                <a:cs typeface="Century Gothic"/>
              </a:rPr>
              <a:t>from_json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6F2F9F"/>
                </a:solidFill>
                <a:latin typeface="Century Gothic"/>
                <a:cs typeface="Century Gothic"/>
              </a:rPr>
              <a:t>array_contains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6F2F9F"/>
                </a:solidFill>
                <a:latin typeface="Century Gothic"/>
                <a:cs typeface="Century Gothic"/>
              </a:rPr>
              <a:t>explode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6F2F9F"/>
                </a:solidFill>
                <a:latin typeface="Century Gothic"/>
                <a:cs typeface="Century Gothic"/>
              </a:rPr>
              <a:t>explode_outer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20" dirty="0">
                <a:solidFill>
                  <a:srgbClr val="6F2F9F"/>
                </a:solidFill>
                <a:latin typeface="Century Gothic"/>
                <a:cs typeface="Century Gothic"/>
              </a:rPr>
              <a:t>size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6F2F9F"/>
                </a:solidFill>
                <a:latin typeface="Century Gothic"/>
                <a:cs typeface="Century Gothic"/>
              </a:rPr>
              <a:t>posexplode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6F2F9F"/>
                </a:solidFill>
                <a:latin typeface="Century Gothic"/>
                <a:cs typeface="Century Gothic"/>
              </a:rPr>
              <a:t>posexplode_outer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6F2F9F"/>
                </a:solidFill>
                <a:latin typeface="Century Gothic"/>
                <a:cs typeface="Century Gothic"/>
              </a:rPr>
              <a:t>reverse*</a:t>
            </a:r>
            <a:r>
              <a:rPr sz="1800" b="1" spc="-15" dirty="0">
                <a:solidFill>
                  <a:srgbClr val="6F2F9F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entury Gothic"/>
                <a:cs typeface="Century Gothic"/>
              </a:rPr>
              <a:t>(2.4)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6F2F9F"/>
                </a:solidFill>
                <a:latin typeface="Century Gothic"/>
                <a:cs typeface="Century Gothic"/>
              </a:rPr>
              <a:t>map_keys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5655" y="1058671"/>
            <a:ext cx="620331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586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Extract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values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into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/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Array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Used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WHERE|FILTER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1:Many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transformation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/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1:Many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transformation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/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r>
              <a:rPr sz="1800" spc="-6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(&amp;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Nulls)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Returns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count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Parts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given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/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Returns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position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value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Returns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position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value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(&amp;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Null 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Arrays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  <a:p>
            <a:pPr marL="12700" marR="10020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Returns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reversed string/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reverse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order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Returns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just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'key'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151" y="3527882"/>
            <a:ext cx="8693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355600" algn="l"/>
                <a:tab pos="2755900" algn="l"/>
              </a:tabLst>
            </a:pPr>
            <a:r>
              <a:rPr sz="1800" b="1" spc="-10" dirty="0">
                <a:solidFill>
                  <a:srgbClr val="6F2F9F"/>
                </a:solidFill>
                <a:latin typeface="Century Gothic"/>
                <a:cs typeface="Century Gothic"/>
              </a:rPr>
              <a:t>map_values</a:t>
            </a:r>
            <a:r>
              <a:rPr sz="1800" b="1" dirty="0">
                <a:solidFill>
                  <a:srgbClr val="6F2F9F"/>
                </a:solidFill>
                <a:latin typeface="Century Gothic"/>
                <a:cs typeface="Century Gothic"/>
              </a:rPr>
              <a:t>	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Returns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just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'value'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10"/>
              <a:tabLst>
                <a:tab pos="355600" algn="l"/>
                <a:tab pos="1918970" algn="l"/>
              </a:tabLst>
            </a:pPr>
            <a:r>
              <a:rPr sz="18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element_at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	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Returns element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array</a:t>
            </a:r>
            <a:r>
              <a:rPr sz="1400" spc="39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if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array. Returns value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given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key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if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map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51" y="4077106"/>
            <a:ext cx="156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12.</a:t>
            </a:r>
            <a:r>
              <a:rPr sz="1800" b="1" spc="-3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collect_set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1255" y="4127398"/>
            <a:ext cx="5098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Returns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set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objects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duplicate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elements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eliminated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8155" y="4881371"/>
            <a:ext cx="6658609" cy="247015"/>
          </a:xfrm>
          <a:custGeom>
            <a:avLst/>
            <a:gdLst/>
            <a:ahLst/>
            <a:cxnLst/>
            <a:rect l="l" t="t" r="r" b="b"/>
            <a:pathLst>
              <a:path w="6658609" h="247014">
                <a:moveTo>
                  <a:pt x="0" y="246887"/>
                </a:moveTo>
                <a:lnTo>
                  <a:pt x="6658356" y="246887"/>
                </a:lnTo>
                <a:lnTo>
                  <a:pt x="66583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48155" y="4881371"/>
            <a:ext cx="6658609" cy="2470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1660"/>
              </a:lnSpc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https://stackoverflow.com/questions/39739072/spark-sql-how-to-explode-without-losing-null-values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" y="4352544"/>
            <a:ext cx="8841105" cy="248920"/>
          </a:xfrm>
          <a:custGeom>
            <a:avLst/>
            <a:gdLst/>
            <a:ahLst/>
            <a:cxnLst/>
            <a:rect l="l" t="t" r="r" b="b"/>
            <a:pathLst>
              <a:path w="8841105" h="248920">
                <a:moveTo>
                  <a:pt x="0" y="248411"/>
                </a:moveTo>
                <a:lnTo>
                  <a:pt x="8840724" y="248411"/>
                </a:lnTo>
                <a:lnTo>
                  <a:pt x="8840724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400" y="4352544"/>
            <a:ext cx="8841105" cy="2489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1550"/>
              </a:lnSpc>
            </a:pPr>
            <a:r>
              <a:rPr sz="1300" spc="-20" dirty="0">
                <a:solidFill>
                  <a:srgbClr val="3B3B3A"/>
                </a:solidFill>
                <a:latin typeface="Arial Narrow"/>
                <a:cs typeface="Arial Narrow"/>
              </a:rPr>
              <a:t>https://databricks.com/blog/2018/11/16/introducing-new-</a:t>
            </a:r>
            <a:r>
              <a:rPr sz="1300" spc="-10" dirty="0">
                <a:solidFill>
                  <a:srgbClr val="3B3B3A"/>
                </a:solidFill>
                <a:latin typeface="Arial Narrow"/>
                <a:cs typeface="Arial Narrow"/>
              </a:rPr>
              <a:t>built-in-functions-</a:t>
            </a:r>
            <a:r>
              <a:rPr sz="1300" spc="-20" dirty="0">
                <a:solidFill>
                  <a:srgbClr val="3B3B3A"/>
                </a:solidFill>
                <a:latin typeface="Arial Narrow"/>
                <a:cs typeface="Arial Narrow"/>
              </a:rPr>
              <a:t>and-higher-order-</a:t>
            </a:r>
            <a:r>
              <a:rPr sz="1300" spc="-10" dirty="0">
                <a:solidFill>
                  <a:srgbClr val="3B3B3A"/>
                </a:solidFill>
                <a:latin typeface="Arial Narrow"/>
                <a:cs typeface="Arial Narrow"/>
              </a:rPr>
              <a:t>functions-for-complex-</a:t>
            </a:r>
            <a:r>
              <a:rPr sz="1300" spc="-20" dirty="0">
                <a:solidFill>
                  <a:srgbClr val="3B3B3A"/>
                </a:solidFill>
                <a:latin typeface="Arial Narrow"/>
                <a:cs typeface="Arial Narrow"/>
              </a:rPr>
              <a:t>data-</a:t>
            </a:r>
            <a:r>
              <a:rPr sz="1300" spc="-10" dirty="0">
                <a:solidFill>
                  <a:srgbClr val="3B3B3A"/>
                </a:solidFill>
                <a:latin typeface="Arial Narrow"/>
                <a:cs typeface="Arial Narrow"/>
              </a:rPr>
              <a:t>types-in-apache-spark.html</a:t>
            </a:r>
            <a:endParaRPr sz="13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Can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source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Complex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 Types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Hive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tables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2900" y="1347216"/>
            <a:ext cx="4645660" cy="1036319"/>
          </a:xfrm>
          <a:prstGeom prst="rect">
            <a:avLst/>
          </a:prstGeom>
          <a:solidFill>
            <a:srgbClr val="D9D9D9"/>
          </a:solidFill>
          <a:ln w="952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0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4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Temperature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(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dt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string,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city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string,</a:t>
            </a:r>
            <a:r>
              <a:rPr sz="14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mytemps</a:t>
            </a:r>
            <a:r>
              <a:rPr sz="1400" b="1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4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entury Gothic"/>
                <a:cs typeface="Century Gothic"/>
              </a:rPr>
              <a:t>&lt;double&gt;</a:t>
            </a:r>
            <a:r>
              <a:rPr sz="14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row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format</a:t>
            </a:r>
            <a:r>
              <a:rPr sz="14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fields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'\t'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collection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items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',';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900" y="2478023"/>
            <a:ext cx="5576570" cy="1036319"/>
          </a:xfrm>
          <a:prstGeom prst="rect">
            <a:avLst/>
          </a:prstGeom>
          <a:solidFill>
            <a:srgbClr val="D9D9D9"/>
          </a:solidFill>
          <a:ln w="952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MySchools</a:t>
            </a:r>
            <a:endParaRPr sz="1400">
              <a:latin typeface="Century Gothic"/>
              <a:cs typeface="Century Gothic"/>
            </a:endParaRPr>
          </a:p>
          <a:p>
            <a:pPr marL="90805" marR="74295">
              <a:lnSpc>
                <a:spcPct val="100000"/>
              </a:lnSpc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(schooltype</a:t>
            </a:r>
            <a:r>
              <a:rPr sz="1400" b="1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string,state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string,gender</a:t>
            </a:r>
            <a:r>
              <a:rPr sz="14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string,</a:t>
            </a:r>
            <a:r>
              <a:rPr sz="14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total</a:t>
            </a:r>
            <a:r>
              <a:rPr sz="14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r>
              <a:rPr sz="1400" b="1" spc="-5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&lt;int,int&gt;</a:t>
            </a:r>
            <a:r>
              <a:rPr sz="1400" b="1" spc="-10" dirty="0">
                <a:latin typeface="Century Gothic"/>
                <a:cs typeface="Century Gothic"/>
              </a:rPr>
              <a:t>)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row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format</a:t>
            </a:r>
            <a:r>
              <a:rPr sz="14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fields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'\t'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collection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items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 by</a:t>
            </a:r>
            <a:r>
              <a:rPr sz="14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‘,’</a:t>
            </a:r>
            <a:r>
              <a:rPr sz="14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map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keys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400" b="1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4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':';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00" y="3608832"/>
            <a:ext cx="7242175" cy="824865"/>
          </a:xfrm>
          <a:prstGeom prst="rect">
            <a:avLst/>
          </a:prstGeom>
          <a:solidFill>
            <a:srgbClr val="D9D9D9"/>
          </a:solidFill>
          <a:ln w="9525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15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MyBikes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(name</a:t>
            </a:r>
            <a:r>
              <a:rPr sz="14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string,</a:t>
            </a:r>
            <a:r>
              <a:rPr sz="14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entury Gothic"/>
                <a:cs typeface="Century Gothic"/>
              </a:rPr>
              <a:t>BikeFeatures</a:t>
            </a:r>
            <a:r>
              <a:rPr sz="1400" b="1" spc="-2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entury Gothic"/>
                <a:cs typeface="Century Gothic"/>
              </a:rPr>
              <a:t>struct&lt;EngineType:string,cc:float,power:float,gears:int&gt;</a:t>
            </a:r>
            <a:r>
              <a:rPr sz="1400" b="1" spc="-10" dirty="0">
                <a:latin typeface="Century Gothic"/>
                <a:cs typeface="Century Gothic"/>
              </a:rPr>
              <a:t>)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row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format</a:t>
            </a:r>
            <a:r>
              <a:rPr sz="14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fields</a:t>
            </a:r>
            <a:r>
              <a:rPr sz="14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'\t'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collection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items</a:t>
            </a:r>
            <a:r>
              <a:rPr sz="14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',';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927" y="4657344"/>
            <a:ext cx="8010525" cy="304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975">
              <a:lnSpc>
                <a:spcPts val="2135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Most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types are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hosted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tables or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files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88" y="949274"/>
            <a:ext cx="70046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leverage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types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tables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66494" cy="664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CSV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doesn't support </a:t>
            </a:r>
            <a:r>
              <a:rPr dirty="0">
                <a:solidFill>
                  <a:srgbClr val="FF0000"/>
                </a:solidFill>
              </a:rPr>
              <a:t>Array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(1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3)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388" y="949274"/>
            <a:ext cx="8832850" cy="7943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Although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possible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unstructured</a:t>
            </a:r>
            <a:r>
              <a:rPr sz="18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files(like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CSV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types,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typically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must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 manipulate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beforehand.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Common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include:</a:t>
            </a:r>
            <a:r>
              <a:rPr sz="1800" spc="2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concat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col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lit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na.fill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withColumn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etc.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88" y="1790776"/>
            <a:ext cx="5986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Without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manipulation,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CSV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not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fail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during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Action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2171700"/>
            <a:ext cx="8801100" cy="2849880"/>
          </a:xfrm>
          <a:custGeom>
            <a:avLst/>
            <a:gdLst/>
            <a:ahLst/>
            <a:cxnLst/>
            <a:rect l="l" t="t" r="r" b="b"/>
            <a:pathLst>
              <a:path w="8801100" h="2849879">
                <a:moveTo>
                  <a:pt x="8801100" y="0"/>
                </a:moveTo>
                <a:lnTo>
                  <a:pt x="0" y="0"/>
                </a:lnTo>
                <a:lnTo>
                  <a:pt x="0" y="2849880"/>
                </a:lnTo>
                <a:lnTo>
                  <a:pt x="8801100" y="2849880"/>
                </a:lnTo>
                <a:lnTo>
                  <a:pt x="88011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" y="2171700"/>
            <a:ext cx="8801100" cy="2849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import</a:t>
            </a:r>
            <a:r>
              <a:rPr sz="1600" b="1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org.apache.spark.sql.types._</a:t>
            </a:r>
            <a:endParaRPr sz="1600">
              <a:latin typeface="Arial Narrow"/>
              <a:cs typeface="Arial Narrow"/>
            </a:endParaRPr>
          </a:p>
          <a:p>
            <a:pPr marL="9144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schema1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StructType(Array(StructField("dt",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StringType,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true),</a:t>
            </a:r>
            <a:endParaRPr sz="1600">
              <a:latin typeface="Arial Narrow"/>
              <a:cs typeface="Arial Narrow"/>
            </a:endParaRPr>
          </a:p>
          <a:p>
            <a:pPr marL="2670175" marR="2108835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StructField("city",</a:t>
            </a:r>
            <a:r>
              <a:rPr sz="1600" b="1" spc="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StringType,</a:t>
            </a:r>
            <a:r>
              <a:rPr sz="1600" b="1" spc="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true), StructField("mytemp"</a:t>
            </a: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,</a:t>
            </a:r>
            <a:r>
              <a:rPr sz="1600" b="1" spc="-5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 Narrow"/>
                <a:cs typeface="Arial Narrow"/>
              </a:rPr>
              <a:t>ArrayType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(FloatType,</a:t>
            </a:r>
            <a:r>
              <a:rPr sz="1600" b="1" spc="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true)))</a:t>
            </a:r>
            <a:endParaRPr sz="1600">
              <a:latin typeface="Arial Narrow"/>
              <a:cs typeface="Arial Narrow"/>
            </a:endParaRPr>
          </a:p>
          <a:p>
            <a:pPr marL="91440">
              <a:lnSpc>
                <a:spcPct val="100000"/>
              </a:lnSpc>
              <a:spcBef>
                <a:spcPts val="47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df.spark.read.format("csv").option("sep", "\t").schema(schema1).load("file:/opt/temperature.tsv")</a:t>
            </a:r>
            <a:endParaRPr sz="1600">
              <a:latin typeface="Arial Narrow"/>
              <a:cs typeface="Arial Narro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df.printSchema()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Narrow"/>
              <a:cs typeface="Arial Narrow"/>
            </a:endParaRPr>
          </a:p>
          <a:p>
            <a:pPr marL="9144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df.show()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7363" y="2194686"/>
            <a:ext cx="8664575" cy="2593975"/>
            <a:chOff x="237363" y="2194686"/>
            <a:chExt cx="8664575" cy="259397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3184" y="2218943"/>
              <a:ext cx="3223260" cy="5913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58358" y="2214117"/>
              <a:ext cx="3232785" cy="601345"/>
            </a:xfrm>
            <a:custGeom>
              <a:avLst/>
              <a:gdLst/>
              <a:ahLst/>
              <a:cxnLst/>
              <a:rect l="l" t="t" r="r" b="b"/>
              <a:pathLst>
                <a:path w="3232784" h="601344">
                  <a:moveTo>
                    <a:pt x="0" y="600837"/>
                  </a:moveTo>
                  <a:lnTo>
                    <a:pt x="3232785" y="600837"/>
                  </a:lnTo>
                  <a:lnTo>
                    <a:pt x="3232785" y="0"/>
                  </a:lnTo>
                  <a:lnTo>
                    <a:pt x="0" y="0"/>
                  </a:lnTo>
                  <a:lnTo>
                    <a:pt x="0" y="6008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276" y="3656075"/>
              <a:ext cx="3307079" cy="7132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22577" y="3651313"/>
              <a:ext cx="3316604" cy="723265"/>
            </a:xfrm>
            <a:custGeom>
              <a:avLst/>
              <a:gdLst/>
              <a:ahLst/>
              <a:cxnLst/>
              <a:rect l="l" t="t" r="r" b="b"/>
              <a:pathLst>
                <a:path w="3316604" h="723264">
                  <a:moveTo>
                    <a:pt x="0" y="722757"/>
                  </a:moveTo>
                  <a:lnTo>
                    <a:pt x="3316604" y="722757"/>
                  </a:lnTo>
                  <a:lnTo>
                    <a:pt x="3316604" y="0"/>
                  </a:lnTo>
                  <a:lnTo>
                    <a:pt x="0" y="0"/>
                  </a:lnTo>
                  <a:lnTo>
                    <a:pt x="0" y="7227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888" y="4543044"/>
              <a:ext cx="8365235" cy="2103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2125" y="4538281"/>
              <a:ext cx="8375015" cy="220345"/>
            </a:xfrm>
            <a:custGeom>
              <a:avLst/>
              <a:gdLst/>
              <a:ahLst/>
              <a:cxnLst/>
              <a:rect l="l" t="t" r="r" b="b"/>
              <a:pathLst>
                <a:path w="8375015" h="220345">
                  <a:moveTo>
                    <a:pt x="0" y="219836"/>
                  </a:moveTo>
                  <a:lnTo>
                    <a:pt x="8374760" y="219836"/>
                  </a:lnTo>
                  <a:lnTo>
                    <a:pt x="8374760" y="0"/>
                  </a:lnTo>
                  <a:lnTo>
                    <a:pt x="0" y="0"/>
                  </a:lnTo>
                  <a:lnTo>
                    <a:pt x="0" y="2198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6941" y="4523994"/>
              <a:ext cx="4853940" cy="241300"/>
            </a:xfrm>
            <a:custGeom>
              <a:avLst/>
              <a:gdLst/>
              <a:ahLst/>
              <a:cxnLst/>
              <a:rect l="l" t="t" r="r" b="b"/>
              <a:pathLst>
                <a:path w="4853940" h="241300">
                  <a:moveTo>
                    <a:pt x="0" y="240791"/>
                  </a:moveTo>
                  <a:lnTo>
                    <a:pt x="4853940" y="240791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240791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37410" y="4062222"/>
              <a:ext cx="996950" cy="271780"/>
            </a:xfrm>
            <a:custGeom>
              <a:avLst/>
              <a:gdLst/>
              <a:ahLst/>
              <a:cxnLst/>
              <a:rect l="l" t="t" r="r" b="b"/>
              <a:pathLst>
                <a:path w="996950" h="271779">
                  <a:moveTo>
                    <a:pt x="0" y="271271"/>
                  </a:moveTo>
                  <a:lnTo>
                    <a:pt x="996696" y="271271"/>
                  </a:lnTo>
                  <a:lnTo>
                    <a:pt x="996696" y="0"/>
                  </a:lnTo>
                  <a:lnTo>
                    <a:pt x="0" y="0"/>
                  </a:lnTo>
                  <a:lnTo>
                    <a:pt x="0" y="271271"/>
                  </a:lnTo>
                  <a:close/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2564" y="2214371"/>
              <a:ext cx="533400" cy="1844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66481" y="2210561"/>
              <a:ext cx="1219200" cy="620395"/>
            </a:xfrm>
            <a:custGeom>
              <a:avLst/>
              <a:gdLst/>
              <a:ahLst/>
              <a:cxnLst/>
              <a:rect l="l" t="t" r="r" b="b"/>
              <a:pathLst>
                <a:path w="1219200" h="620394">
                  <a:moveTo>
                    <a:pt x="0" y="620268"/>
                  </a:moveTo>
                  <a:lnTo>
                    <a:pt x="1219200" y="620268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620268"/>
                  </a:lnTo>
                  <a:close/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45881" y="1879803"/>
            <a:ext cx="612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CSV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doesn't support </a:t>
            </a:r>
            <a:r>
              <a:rPr dirty="0">
                <a:solidFill>
                  <a:srgbClr val="0079DB"/>
                </a:solidFill>
              </a:rPr>
              <a:t>Map</a:t>
            </a:r>
            <a:r>
              <a:rPr spc="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(2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3)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4388" y="949274"/>
            <a:ext cx="2527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Here's 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r>
              <a:rPr sz="18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example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1353311"/>
            <a:ext cx="8801100" cy="2849880"/>
          </a:xfrm>
          <a:custGeom>
            <a:avLst/>
            <a:gdLst/>
            <a:ahLst/>
            <a:cxnLst/>
            <a:rect l="l" t="t" r="r" b="b"/>
            <a:pathLst>
              <a:path w="8801100" h="2849879">
                <a:moveTo>
                  <a:pt x="8801100" y="0"/>
                </a:moveTo>
                <a:lnTo>
                  <a:pt x="0" y="0"/>
                </a:lnTo>
                <a:lnTo>
                  <a:pt x="0" y="2849879"/>
                </a:lnTo>
                <a:lnTo>
                  <a:pt x="8801100" y="2849879"/>
                </a:lnTo>
                <a:lnTo>
                  <a:pt x="88011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90702" y="1392936"/>
            <a:ext cx="8321675" cy="2481580"/>
            <a:chOff x="290702" y="1392936"/>
            <a:chExt cx="8321675" cy="24815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912" y="1392936"/>
              <a:ext cx="2458212" cy="5806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8883" y="2624327"/>
              <a:ext cx="3913632" cy="7528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5465" y="2619502"/>
              <a:ext cx="8206105" cy="1210945"/>
            </a:xfrm>
            <a:custGeom>
              <a:avLst/>
              <a:gdLst/>
              <a:ahLst/>
              <a:cxnLst/>
              <a:rect l="l" t="t" r="r" b="b"/>
              <a:pathLst>
                <a:path w="8206105" h="1210945">
                  <a:moveTo>
                    <a:pt x="1438592" y="762381"/>
                  </a:moveTo>
                  <a:lnTo>
                    <a:pt x="5361749" y="762381"/>
                  </a:lnTo>
                  <a:lnTo>
                    <a:pt x="5361749" y="0"/>
                  </a:lnTo>
                  <a:lnTo>
                    <a:pt x="1438592" y="0"/>
                  </a:lnTo>
                  <a:lnTo>
                    <a:pt x="1438592" y="762381"/>
                  </a:lnTo>
                  <a:close/>
                </a:path>
                <a:path w="8206105" h="1210945">
                  <a:moveTo>
                    <a:pt x="0" y="1210437"/>
                  </a:moveTo>
                  <a:lnTo>
                    <a:pt x="8205597" y="1210437"/>
                  </a:lnTo>
                  <a:lnTo>
                    <a:pt x="8205597" y="986028"/>
                  </a:lnTo>
                  <a:lnTo>
                    <a:pt x="0" y="986028"/>
                  </a:lnTo>
                  <a:lnTo>
                    <a:pt x="0" y="12104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8025" y="3588258"/>
              <a:ext cx="4479290" cy="262255"/>
            </a:xfrm>
            <a:custGeom>
              <a:avLst/>
              <a:gdLst/>
              <a:ahLst/>
              <a:cxnLst/>
              <a:rect l="l" t="t" r="r" b="b"/>
              <a:pathLst>
                <a:path w="4479290" h="262254">
                  <a:moveTo>
                    <a:pt x="0" y="262127"/>
                  </a:moveTo>
                  <a:lnTo>
                    <a:pt x="4479035" y="262127"/>
                  </a:lnTo>
                  <a:lnTo>
                    <a:pt x="4479035" y="0"/>
                  </a:lnTo>
                  <a:lnTo>
                    <a:pt x="0" y="0"/>
                  </a:lnTo>
                  <a:lnTo>
                    <a:pt x="0" y="262127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9310" y="2897886"/>
              <a:ext cx="1519555" cy="436245"/>
            </a:xfrm>
            <a:custGeom>
              <a:avLst/>
              <a:gdLst/>
              <a:ahLst/>
              <a:cxnLst/>
              <a:rect l="l" t="t" r="r" b="b"/>
              <a:pathLst>
                <a:path w="1519554" h="436245">
                  <a:moveTo>
                    <a:pt x="0" y="435863"/>
                  </a:moveTo>
                  <a:lnTo>
                    <a:pt x="1519427" y="435863"/>
                  </a:lnTo>
                  <a:lnTo>
                    <a:pt x="1519427" y="0"/>
                  </a:lnTo>
                  <a:lnTo>
                    <a:pt x="0" y="0"/>
                  </a:lnTo>
                  <a:lnTo>
                    <a:pt x="0" y="435863"/>
                  </a:lnTo>
                  <a:close/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7637" y="1337436"/>
          <a:ext cx="8802369" cy="284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0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import</a:t>
                      </a:r>
                      <a:r>
                        <a:rPr sz="1600" b="1" spc="-6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org.apache.spark.sql.types._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  <a:p>
                      <a:pPr marL="91440">
                        <a:lnSpc>
                          <a:spcPts val="1689"/>
                        </a:lnSpc>
                        <a:spcBef>
                          <a:spcPts val="484"/>
                        </a:spcBef>
                      </a:pP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val</a:t>
                      </a:r>
                      <a:r>
                        <a:rPr sz="1600" b="1" spc="-3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schema1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=</a:t>
                      </a:r>
                      <a:r>
                        <a:rPr sz="1600" b="1" spc="-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StructType(Array(StructField("name",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StringType,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true),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0">
                <a:tc gridSpan="4">
                  <a:txBody>
                    <a:bodyPr/>
                    <a:lstStyle/>
                    <a:p>
                      <a:pPr marL="26644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StructField("grades",</a:t>
                      </a:r>
                      <a:r>
                        <a:rPr sz="1600" b="1" spc="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MapType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(StringType,</a:t>
                      </a:r>
                      <a:r>
                        <a:rPr sz="1600" b="1" spc="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IntegerType),</a:t>
                      </a:r>
                      <a:r>
                        <a:rPr sz="1600" b="1" spc="3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true)))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val</a:t>
                      </a:r>
                      <a:r>
                        <a:rPr sz="1600" b="1" spc="3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df.spark.read.format("csv").option("sep",</a:t>
                      </a:r>
                      <a:r>
                        <a:rPr sz="1600" b="1" spc="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"\t").schema(schema1).load("file:/opt/school_map.tsv")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df.printSchema()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df.show()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227" y="3610355"/>
            <a:ext cx="8196072" cy="2148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02245" y="1043432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CSV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doesn't support </a:t>
            </a:r>
            <a:r>
              <a:rPr dirty="0">
                <a:solidFill>
                  <a:srgbClr val="00AF50"/>
                </a:solidFill>
              </a:rPr>
              <a:t>Struct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(2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 </a:t>
            </a:r>
            <a:r>
              <a:rPr spc="-25" dirty="0">
                <a:solidFill>
                  <a:srgbClr val="EB871D"/>
                </a:solidFill>
              </a:rPr>
              <a:t>3)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4388" y="950467"/>
            <a:ext cx="2632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Here's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AF50"/>
                </a:solidFill>
                <a:latin typeface="Century Gothic"/>
                <a:cs typeface="Century Gothic"/>
              </a:rPr>
              <a:t>Struct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example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637" y="1351597"/>
            <a:ext cx="8810625" cy="3211830"/>
            <a:chOff x="147637" y="1351597"/>
            <a:chExt cx="8810625" cy="3211830"/>
          </a:xfrm>
        </p:grpSpPr>
        <p:sp>
          <p:nvSpPr>
            <p:cNvPr id="8" name="object 8"/>
            <p:cNvSpPr/>
            <p:nvPr/>
          </p:nvSpPr>
          <p:spPr>
            <a:xfrm>
              <a:off x="152400" y="1356360"/>
              <a:ext cx="8801100" cy="3202305"/>
            </a:xfrm>
            <a:custGeom>
              <a:avLst/>
              <a:gdLst/>
              <a:ahLst/>
              <a:cxnLst/>
              <a:rect l="l" t="t" r="r" b="b"/>
              <a:pathLst>
                <a:path w="8801100" h="3202304">
                  <a:moveTo>
                    <a:pt x="8801100" y="0"/>
                  </a:moveTo>
                  <a:lnTo>
                    <a:pt x="0" y="0"/>
                  </a:lnTo>
                  <a:lnTo>
                    <a:pt x="0" y="3201924"/>
                  </a:lnTo>
                  <a:lnTo>
                    <a:pt x="8801100" y="3201924"/>
                  </a:lnTo>
                  <a:lnTo>
                    <a:pt x="88011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356360"/>
              <a:ext cx="8801100" cy="3202305"/>
            </a:xfrm>
            <a:custGeom>
              <a:avLst/>
              <a:gdLst/>
              <a:ahLst/>
              <a:cxnLst/>
              <a:rect l="l" t="t" r="r" b="b"/>
              <a:pathLst>
                <a:path w="8801100" h="3202304">
                  <a:moveTo>
                    <a:pt x="0" y="3201924"/>
                  </a:moveTo>
                  <a:lnTo>
                    <a:pt x="8801100" y="3201924"/>
                  </a:lnTo>
                  <a:lnTo>
                    <a:pt x="8801100" y="0"/>
                  </a:lnTo>
                  <a:lnTo>
                    <a:pt x="0" y="0"/>
                  </a:lnTo>
                  <a:lnTo>
                    <a:pt x="0" y="3201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444" y="1371371"/>
            <a:ext cx="8256270" cy="2967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import</a:t>
            </a:r>
            <a:r>
              <a:rPr sz="1600" b="1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org.apache.spark.sql.types._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8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AttribSchema</a:t>
            </a:r>
            <a:r>
              <a:rPr sz="1600" b="1" spc="-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StructType(StructField("wt",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IntegerType)</a:t>
            </a:r>
            <a:r>
              <a:rPr sz="1600" b="1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::</a:t>
            </a:r>
            <a:endParaRPr sz="1600">
              <a:latin typeface="Arial Narrow"/>
              <a:cs typeface="Arial Narrow"/>
            </a:endParaRPr>
          </a:p>
          <a:p>
            <a:pPr marL="2591435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StructField("mpg",</a:t>
            </a:r>
            <a:r>
              <a:rPr sz="1600" b="1" spc="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FloatType)</a:t>
            </a:r>
            <a:r>
              <a:rPr sz="16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::</a:t>
            </a:r>
            <a:endParaRPr sz="1600">
              <a:latin typeface="Arial Narrow"/>
              <a:cs typeface="Arial Narrow"/>
            </a:endParaRPr>
          </a:p>
          <a:p>
            <a:pPr marL="2591435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StructField("trans",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StringType)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::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Nil)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lnSpc>
                <a:spcPct val="125000"/>
              </a:lnSpc>
              <a:spcBef>
                <a:spcPts val="120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schema1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StructType(StructFIeld("name",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StringType)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::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StructField("attribute",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attribSchema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)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::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Nil)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df.spark.read.format("csv").option("sep",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"\t").schema(schema1).load("file:/optauto_struct.tsv")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df.printSchema()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df.show()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9865" y="1386966"/>
            <a:ext cx="7538084" cy="2993390"/>
            <a:chOff x="1209865" y="1386966"/>
            <a:chExt cx="7538084" cy="29933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8275" y="1402079"/>
              <a:ext cx="2712720" cy="7421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13449" y="1397253"/>
              <a:ext cx="2722245" cy="751840"/>
            </a:xfrm>
            <a:custGeom>
              <a:avLst/>
              <a:gdLst/>
              <a:ahLst/>
              <a:cxnLst/>
              <a:rect l="l" t="t" r="r" b="b"/>
              <a:pathLst>
                <a:path w="2722245" h="751839">
                  <a:moveTo>
                    <a:pt x="0" y="751713"/>
                  </a:moveTo>
                  <a:lnTo>
                    <a:pt x="2722245" y="751713"/>
                  </a:lnTo>
                  <a:lnTo>
                    <a:pt x="2722245" y="0"/>
                  </a:lnTo>
                  <a:lnTo>
                    <a:pt x="0" y="0"/>
                  </a:lnTo>
                  <a:lnTo>
                    <a:pt x="0" y="7517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3831" y="3195827"/>
              <a:ext cx="2712720" cy="7711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99005" y="3191065"/>
              <a:ext cx="2722245" cy="781050"/>
            </a:xfrm>
            <a:custGeom>
              <a:avLst/>
              <a:gdLst/>
              <a:ahLst/>
              <a:cxnLst/>
              <a:rect l="l" t="t" r="r" b="b"/>
              <a:pathLst>
                <a:path w="2722245" h="781050">
                  <a:moveTo>
                    <a:pt x="0" y="780669"/>
                  </a:moveTo>
                  <a:lnTo>
                    <a:pt x="2722245" y="780669"/>
                  </a:lnTo>
                  <a:lnTo>
                    <a:pt x="2722245" y="0"/>
                  </a:lnTo>
                  <a:lnTo>
                    <a:pt x="0" y="0"/>
                  </a:lnTo>
                  <a:lnTo>
                    <a:pt x="0" y="7806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2059" y="4114799"/>
              <a:ext cx="7338059" cy="2042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37297" y="4110037"/>
              <a:ext cx="7347584" cy="213995"/>
            </a:xfrm>
            <a:custGeom>
              <a:avLst/>
              <a:gdLst/>
              <a:ahLst/>
              <a:cxnLst/>
              <a:rect l="l" t="t" r="r" b="b"/>
              <a:pathLst>
                <a:path w="7347584" h="213995">
                  <a:moveTo>
                    <a:pt x="0" y="213740"/>
                  </a:moveTo>
                  <a:lnTo>
                    <a:pt x="7347584" y="213740"/>
                  </a:lnTo>
                  <a:lnTo>
                    <a:pt x="7347584" y="0"/>
                  </a:lnTo>
                  <a:lnTo>
                    <a:pt x="0" y="0"/>
                  </a:lnTo>
                  <a:lnTo>
                    <a:pt x="0" y="2137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3677" y="4100321"/>
              <a:ext cx="7366000" cy="256540"/>
            </a:xfrm>
            <a:custGeom>
              <a:avLst/>
              <a:gdLst/>
              <a:ahLst/>
              <a:cxnLst/>
              <a:rect l="l" t="t" r="r" b="b"/>
              <a:pathLst>
                <a:path w="7366000" h="256539">
                  <a:moveTo>
                    <a:pt x="0" y="256031"/>
                  </a:moveTo>
                  <a:lnTo>
                    <a:pt x="7365492" y="256031"/>
                  </a:lnTo>
                  <a:lnTo>
                    <a:pt x="7365492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</a:pathLst>
            </a:custGeom>
            <a:ln w="47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3486" y="1402841"/>
              <a:ext cx="6748780" cy="2565400"/>
            </a:xfrm>
            <a:custGeom>
              <a:avLst/>
              <a:gdLst/>
              <a:ahLst/>
              <a:cxnLst/>
              <a:rect l="l" t="t" r="r" b="b"/>
              <a:pathLst>
                <a:path w="6748780" h="2565400">
                  <a:moveTo>
                    <a:pt x="0" y="2564891"/>
                  </a:moveTo>
                  <a:lnTo>
                    <a:pt x="1251203" y="2564891"/>
                  </a:lnTo>
                  <a:lnTo>
                    <a:pt x="1251203" y="2043683"/>
                  </a:lnTo>
                  <a:lnTo>
                    <a:pt x="0" y="2043683"/>
                  </a:lnTo>
                  <a:lnTo>
                    <a:pt x="0" y="2564891"/>
                  </a:lnTo>
                  <a:close/>
                </a:path>
                <a:path w="6748780" h="2565400">
                  <a:moveTo>
                    <a:pt x="5169408" y="742187"/>
                  </a:moveTo>
                  <a:lnTo>
                    <a:pt x="6748271" y="742187"/>
                  </a:lnTo>
                  <a:lnTo>
                    <a:pt x="6748271" y="0"/>
                  </a:lnTo>
                  <a:lnTo>
                    <a:pt x="5169408" y="0"/>
                  </a:lnTo>
                  <a:lnTo>
                    <a:pt x="5169408" y="742187"/>
                  </a:lnTo>
                  <a:close/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32954" y="1062990"/>
            <a:ext cx="649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Struct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Type </a:t>
            </a:r>
            <a:r>
              <a:rPr spc="-10" dirty="0"/>
              <a:t>Overview</a:t>
            </a:r>
          </a:p>
          <a:p>
            <a:pPr marL="5276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25" dirty="0">
                <a:solidFill>
                  <a:srgbClr val="0079DB"/>
                </a:solidFill>
              </a:rPr>
              <a:t>Map</a:t>
            </a: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solidFill>
                  <a:srgbClr val="00AF50"/>
                </a:solidFill>
              </a:rPr>
              <a:t>Struct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Putting</a:t>
            </a:r>
            <a:r>
              <a:rPr spc="20" dirty="0"/>
              <a:t> </a:t>
            </a:r>
            <a:r>
              <a:rPr dirty="0"/>
              <a:t>it</a:t>
            </a:r>
            <a:r>
              <a:rPr spc="-1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spc="-10" dirty="0"/>
              <a:t>Together</a:t>
            </a: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/>
              <a:t>Hackathon</a:t>
            </a: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6F2F92"/>
                </a:solidFill>
              </a:rPr>
              <a:t>Querying</a:t>
            </a:r>
            <a:r>
              <a:rPr spc="-20" dirty="0">
                <a:solidFill>
                  <a:srgbClr val="6F2F92"/>
                </a:solidFill>
              </a:rPr>
              <a:t> </a:t>
            </a:r>
            <a:r>
              <a:rPr dirty="0">
                <a:solidFill>
                  <a:srgbClr val="6F2F92"/>
                </a:solidFill>
              </a:rPr>
              <a:t>JSON </a:t>
            </a:r>
            <a:r>
              <a:rPr spc="-10" dirty="0">
                <a:solidFill>
                  <a:srgbClr val="6F2F92"/>
                </a:solidFill>
              </a:rPr>
              <a:t>objects</a:t>
            </a: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/>
              <a:t>Summary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6844" y="4300728"/>
            <a:ext cx="7830820" cy="56261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670685" marR="363855" indent="-1299210">
              <a:lnSpc>
                <a:spcPts val="1680"/>
              </a:lnSpc>
              <a:spcBef>
                <a:spcPts val="30"/>
              </a:spcBef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https://databricks.com/blog/2017/06/13/five-spark-sql-utility-functions-</a:t>
            </a:r>
            <a:r>
              <a:rPr sz="1400" dirty="0">
                <a:solidFill>
                  <a:srgbClr val="3B3B3A"/>
                </a:solidFill>
                <a:latin typeface="Arial Narrow"/>
                <a:cs typeface="Arial Narrow"/>
              </a:rPr>
              <a:t>extract-</a:t>
            </a: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explore-complex-</a:t>
            </a:r>
            <a:r>
              <a:rPr sz="1400" dirty="0">
                <a:solidFill>
                  <a:srgbClr val="3B3B3A"/>
                </a:solidFill>
                <a:latin typeface="Arial Narrow"/>
                <a:cs typeface="Arial Narrow"/>
              </a:rPr>
              <a:t>data-</a:t>
            </a: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types.html https://docs.databricks.com/spark/latest/spark-sql/complex-types.html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Array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Definition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444" y="962990"/>
            <a:ext cx="8166100" cy="1039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2105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Arrays</a:t>
            </a:r>
            <a:r>
              <a:rPr sz="18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collection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variable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length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elements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similar</a:t>
            </a:r>
            <a:r>
              <a:rPr sz="1800" u="sng" spc="-4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8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types</a:t>
            </a:r>
            <a:endParaRPr sz="1800">
              <a:latin typeface="Century Gothic"/>
              <a:cs typeface="Century Gothic"/>
            </a:endParaRPr>
          </a:p>
          <a:p>
            <a:pPr marL="240665">
              <a:lnSpc>
                <a:spcPts val="2105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(ie: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String,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Int,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Date,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etc)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pluck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Individual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elements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via</a:t>
            </a:r>
            <a:r>
              <a:rPr sz="18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Index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number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(starting</a:t>
            </a:r>
            <a:r>
              <a:rPr sz="18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at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0)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900" y="3673570"/>
            <a:ext cx="306070" cy="969644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file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70926" y="3654615"/>
            <a:ext cx="5096510" cy="1005840"/>
            <a:chOff x="1570926" y="3654615"/>
            <a:chExt cx="5096510" cy="10058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387" y="3671316"/>
              <a:ext cx="5068823" cy="97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75688" y="3666553"/>
              <a:ext cx="5078730" cy="980440"/>
            </a:xfrm>
            <a:custGeom>
              <a:avLst/>
              <a:gdLst/>
              <a:ahLst/>
              <a:cxnLst/>
              <a:rect l="l" t="t" r="r" b="b"/>
              <a:pathLst>
                <a:path w="5078730" h="980439">
                  <a:moveTo>
                    <a:pt x="0" y="980312"/>
                  </a:moveTo>
                  <a:lnTo>
                    <a:pt x="5078349" y="980312"/>
                  </a:lnTo>
                  <a:lnTo>
                    <a:pt x="5078349" y="0"/>
                  </a:lnTo>
                  <a:lnTo>
                    <a:pt x="0" y="0"/>
                  </a:lnTo>
                  <a:lnTo>
                    <a:pt x="0" y="9803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0234" y="3672078"/>
              <a:ext cx="1729739" cy="970915"/>
            </a:xfrm>
            <a:custGeom>
              <a:avLst/>
              <a:gdLst/>
              <a:ahLst/>
              <a:cxnLst/>
              <a:rect l="l" t="t" r="r" b="b"/>
              <a:pathLst>
                <a:path w="1729740" h="970914">
                  <a:moveTo>
                    <a:pt x="0" y="970788"/>
                  </a:moveTo>
                  <a:lnTo>
                    <a:pt x="1729739" y="970788"/>
                  </a:lnTo>
                  <a:lnTo>
                    <a:pt x="1729739" y="0"/>
                  </a:lnTo>
                  <a:lnTo>
                    <a:pt x="0" y="0"/>
                  </a:lnTo>
                  <a:lnTo>
                    <a:pt x="0" y="970788"/>
                  </a:lnTo>
                  <a:close/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1444" y="2658617"/>
            <a:ext cx="8415655" cy="2015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2105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below,</a:t>
            </a:r>
            <a:r>
              <a:rPr sz="18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2C2C2C"/>
                </a:solidFill>
                <a:latin typeface="Century Gothic"/>
                <a:cs typeface="Century Gothic"/>
              </a:rPr>
              <a:t>Temperature.tsv</a:t>
            </a:r>
            <a:r>
              <a:rPr sz="1800" b="1" spc="-45" dirty="0">
                <a:solidFill>
                  <a:srgbClr val="2C2C2C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has fields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 the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endParaRPr sz="1800">
              <a:latin typeface="Century Gothic"/>
              <a:cs typeface="Century Gothic"/>
            </a:endParaRPr>
          </a:p>
          <a:p>
            <a:pPr marL="240665">
              <a:lnSpc>
                <a:spcPts val="2105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values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'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endParaRPr sz="1800">
              <a:latin typeface="Century Gothic"/>
              <a:cs typeface="Century Gothic"/>
            </a:endParaRPr>
          </a:p>
          <a:p>
            <a:pPr marL="5254625">
              <a:lnSpc>
                <a:spcPct val="100000"/>
              </a:lnSpc>
              <a:spcBef>
                <a:spcPts val="1175"/>
              </a:spcBef>
            </a:pP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6518275">
              <a:lnSpc>
                <a:spcPts val="2050"/>
              </a:lnSpc>
              <a:spcBef>
                <a:spcPts val="130"/>
              </a:spcBef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4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elements</a:t>
            </a:r>
            <a:endParaRPr sz="1800">
              <a:latin typeface="Century Gothic"/>
              <a:cs typeface="Century Gothic"/>
            </a:endParaRPr>
          </a:p>
          <a:p>
            <a:pPr marL="6518275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1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element</a:t>
            </a:r>
            <a:endParaRPr sz="1800">
              <a:latin typeface="Century Gothic"/>
              <a:cs typeface="Century Gothic"/>
            </a:endParaRPr>
          </a:p>
          <a:p>
            <a:pPr marL="6518275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3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elements</a:t>
            </a:r>
            <a:endParaRPr sz="1800">
              <a:latin typeface="Century Gothic"/>
              <a:cs typeface="Century Gothic"/>
            </a:endParaRPr>
          </a:p>
          <a:p>
            <a:pPr marL="6518275">
              <a:lnSpc>
                <a:spcPts val="2050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2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elements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8855" y="2165604"/>
            <a:ext cx="3072765" cy="338455"/>
          </a:xfrm>
          <a:prstGeom prst="rect">
            <a:avLst/>
          </a:prstGeom>
          <a:solidFill>
            <a:srgbClr val="D9D9D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2130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parent_column.[&lt;Index</a:t>
            </a:r>
            <a:r>
              <a:rPr sz="1800" b="1" spc="-1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#&gt;]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Array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in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 Hive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table</a:t>
            </a:r>
          </a:p>
        </p:txBody>
      </p:sp>
      <p:sp>
        <p:nvSpPr>
          <p:cNvPr id="5" name="object 5"/>
          <p:cNvSpPr/>
          <p:nvPr/>
        </p:nvSpPr>
        <p:spPr>
          <a:xfrm>
            <a:off x="1610867" y="3732276"/>
            <a:ext cx="5306695" cy="1283335"/>
          </a:xfrm>
          <a:custGeom>
            <a:avLst/>
            <a:gdLst/>
            <a:ahLst/>
            <a:cxnLst/>
            <a:rect l="l" t="t" r="r" b="b"/>
            <a:pathLst>
              <a:path w="5306695" h="1283335">
                <a:moveTo>
                  <a:pt x="5306567" y="0"/>
                </a:moveTo>
                <a:lnTo>
                  <a:pt x="0" y="0"/>
                </a:lnTo>
                <a:lnTo>
                  <a:pt x="0" y="1283208"/>
                </a:lnTo>
                <a:lnTo>
                  <a:pt x="5306567" y="1283208"/>
                </a:lnTo>
                <a:lnTo>
                  <a:pt x="530656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0867" y="3732276"/>
            <a:ext cx="5306695" cy="12833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95"/>
              </a:spcBef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8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latin typeface="Century Gothic"/>
                <a:cs typeface="Century Gothic"/>
              </a:rPr>
              <a:t>temperature</a:t>
            </a:r>
            <a:endParaRPr sz="1800">
              <a:latin typeface="Century Gothic"/>
              <a:cs typeface="Century Gothic"/>
            </a:endParaRPr>
          </a:p>
          <a:p>
            <a:pPr marL="90805" marR="171450">
              <a:lnSpc>
                <a:spcPct val="100000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(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dt</a:t>
            </a:r>
            <a:r>
              <a:rPr sz="18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date,</a:t>
            </a:r>
            <a:r>
              <a:rPr sz="18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city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string,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mytemp</a:t>
            </a:r>
            <a:r>
              <a:rPr sz="18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array&lt;double&gt;</a:t>
            </a:r>
            <a:r>
              <a:rPr sz="18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)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row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format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fields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'\t'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collection</a:t>
            </a:r>
            <a:r>
              <a:rPr sz="18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items</a:t>
            </a:r>
            <a:r>
              <a:rPr sz="18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8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',';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9577" y="4113400"/>
            <a:ext cx="306070" cy="50736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464" y="2222087"/>
            <a:ext cx="306070" cy="969644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file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42326" y="2203767"/>
            <a:ext cx="5096510" cy="1005840"/>
            <a:chOff x="1342326" y="2203767"/>
            <a:chExt cx="5096510" cy="10058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787" y="2220467"/>
              <a:ext cx="5068824" cy="9707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47088" y="2215641"/>
              <a:ext cx="5078730" cy="980440"/>
            </a:xfrm>
            <a:custGeom>
              <a:avLst/>
              <a:gdLst/>
              <a:ahLst/>
              <a:cxnLst/>
              <a:rect l="l" t="t" r="r" b="b"/>
              <a:pathLst>
                <a:path w="5078730" h="980439">
                  <a:moveTo>
                    <a:pt x="0" y="980313"/>
                  </a:moveTo>
                  <a:lnTo>
                    <a:pt x="5078349" y="980313"/>
                  </a:lnTo>
                  <a:lnTo>
                    <a:pt x="5078349" y="0"/>
                  </a:lnTo>
                  <a:lnTo>
                    <a:pt x="0" y="0"/>
                  </a:lnTo>
                  <a:lnTo>
                    <a:pt x="0" y="9803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1634" y="2221229"/>
              <a:ext cx="1729739" cy="970915"/>
            </a:xfrm>
            <a:custGeom>
              <a:avLst/>
              <a:gdLst/>
              <a:ahLst/>
              <a:cxnLst/>
              <a:rect l="l" t="t" r="r" b="b"/>
              <a:pathLst>
                <a:path w="1729739" h="970914">
                  <a:moveTo>
                    <a:pt x="0" y="970788"/>
                  </a:moveTo>
                  <a:lnTo>
                    <a:pt x="1729739" y="970788"/>
                  </a:lnTo>
                  <a:lnTo>
                    <a:pt x="1729739" y="0"/>
                  </a:lnTo>
                  <a:lnTo>
                    <a:pt x="0" y="0"/>
                  </a:lnTo>
                  <a:lnTo>
                    <a:pt x="0" y="970788"/>
                  </a:lnTo>
                  <a:close/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1444" y="874287"/>
            <a:ext cx="7831455" cy="27800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below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table,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mytemp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Parent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defined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statement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ts val="1885"/>
              </a:lnSpc>
              <a:spcBef>
                <a:spcPts val="6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has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4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possible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Index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numbers</a:t>
            </a:r>
            <a:endParaRPr sz="1800">
              <a:latin typeface="Century Gothic"/>
              <a:cs typeface="Century Gothic"/>
            </a:endParaRPr>
          </a:p>
          <a:p>
            <a:pPr marL="5026025">
              <a:lnSpc>
                <a:spcPts val="1885"/>
              </a:lnSpc>
            </a:pP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6311900">
              <a:lnSpc>
                <a:spcPts val="2005"/>
              </a:lnSpc>
              <a:spcBef>
                <a:spcPts val="155"/>
              </a:spcBef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0-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3</a:t>
            </a:r>
            <a:r>
              <a:rPr sz="18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Index</a:t>
            </a:r>
            <a:endParaRPr sz="1800">
              <a:latin typeface="Arial Narrow"/>
              <a:cs typeface="Arial Narrow"/>
            </a:endParaRPr>
          </a:p>
          <a:p>
            <a:pPr marL="6311900">
              <a:lnSpc>
                <a:spcPts val="1855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0</a:t>
            </a:r>
            <a:r>
              <a:rPr sz="18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Index</a:t>
            </a:r>
            <a:endParaRPr sz="1800">
              <a:latin typeface="Arial Narrow"/>
              <a:cs typeface="Arial Narrow"/>
            </a:endParaRPr>
          </a:p>
          <a:p>
            <a:pPr marL="6311900">
              <a:lnSpc>
                <a:spcPts val="1860"/>
              </a:lnSpc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0-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2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Index</a:t>
            </a:r>
            <a:endParaRPr sz="1800">
              <a:latin typeface="Arial Narrow"/>
              <a:cs typeface="Arial Narrow"/>
            </a:endParaRPr>
          </a:p>
          <a:p>
            <a:pPr marL="6311900">
              <a:lnSpc>
                <a:spcPts val="2010"/>
              </a:lnSpc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0-</a:t>
            </a:r>
            <a:r>
              <a:rPr sz="1800" b="1" spc="-50" dirty="0">
                <a:solidFill>
                  <a:srgbClr val="3B3B3A"/>
                </a:solidFill>
                <a:latin typeface="Arial Narrow"/>
                <a:cs typeface="Arial Narrow"/>
              </a:rPr>
              <a:t>1</a:t>
            </a:r>
            <a:endParaRPr sz="1800">
              <a:latin typeface="Arial Narrow"/>
              <a:cs typeface="Arial Narrow"/>
            </a:endParaRPr>
          </a:p>
          <a:p>
            <a:pPr marL="3943350">
              <a:lnSpc>
                <a:spcPct val="100000"/>
              </a:lnSpc>
              <a:spcBef>
                <a:spcPts val="1714"/>
              </a:spcBef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Parent</a:t>
            </a:r>
            <a:r>
              <a:rPr sz="16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85715" y="3594100"/>
            <a:ext cx="364490" cy="582295"/>
          </a:xfrm>
          <a:custGeom>
            <a:avLst/>
            <a:gdLst/>
            <a:ahLst/>
            <a:cxnLst/>
            <a:rect l="l" t="t" r="r" b="b"/>
            <a:pathLst>
              <a:path w="364489" h="582295">
                <a:moveTo>
                  <a:pt x="14605" y="390575"/>
                </a:moveTo>
                <a:lnTo>
                  <a:pt x="0" y="581698"/>
                </a:lnTo>
                <a:lnTo>
                  <a:pt x="161671" y="478701"/>
                </a:lnTo>
                <a:lnTo>
                  <a:pt x="153553" y="473837"/>
                </a:lnTo>
                <a:lnTo>
                  <a:pt x="97917" y="473837"/>
                </a:lnTo>
                <a:lnTo>
                  <a:pt x="48895" y="444461"/>
                </a:lnTo>
                <a:lnTo>
                  <a:pt x="63593" y="419930"/>
                </a:lnTo>
                <a:lnTo>
                  <a:pt x="14605" y="390575"/>
                </a:lnTo>
                <a:close/>
              </a:path>
              <a:path w="364489" h="582295">
                <a:moveTo>
                  <a:pt x="63593" y="419930"/>
                </a:moveTo>
                <a:lnTo>
                  <a:pt x="48895" y="444461"/>
                </a:lnTo>
                <a:lnTo>
                  <a:pt x="97917" y="473837"/>
                </a:lnTo>
                <a:lnTo>
                  <a:pt x="112617" y="449307"/>
                </a:lnTo>
                <a:lnTo>
                  <a:pt x="63593" y="419930"/>
                </a:lnTo>
                <a:close/>
              </a:path>
              <a:path w="364489" h="582295">
                <a:moveTo>
                  <a:pt x="112617" y="449307"/>
                </a:moveTo>
                <a:lnTo>
                  <a:pt x="97917" y="473837"/>
                </a:lnTo>
                <a:lnTo>
                  <a:pt x="153553" y="473837"/>
                </a:lnTo>
                <a:lnTo>
                  <a:pt x="112617" y="449307"/>
                </a:lnTo>
                <a:close/>
              </a:path>
              <a:path w="364489" h="582295">
                <a:moveTo>
                  <a:pt x="315213" y="0"/>
                </a:moveTo>
                <a:lnTo>
                  <a:pt x="63593" y="419930"/>
                </a:lnTo>
                <a:lnTo>
                  <a:pt x="112617" y="449307"/>
                </a:lnTo>
                <a:lnTo>
                  <a:pt x="364236" y="29463"/>
                </a:lnTo>
                <a:lnTo>
                  <a:pt x="3152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01a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TempView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DataFrame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802947" y="1040447"/>
            <a:ext cx="3253104" cy="639445"/>
            <a:chOff x="5802947" y="1040447"/>
            <a:chExt cx="3253104" cy="6394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2535" y="1050036"/>
              <a:ext cx="3233927" cy="6202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07709" y="1045210"/>
              <a:ext cx="3243580" cy="629920"/>
            </a:xfrm>
            <a:custGeom>
              <a:avLst/>
              <a:gdLst/>
              <a:ahLst/>
              <a:cxnLst/>
              <a:rect l="l" t="t" r="r" b="b"/>
              <a:pathLst>
                <a:path w="3243579" h="629919">
                  <a:moveTo>
                    <a:pt x="0" y="629793"/>
                  </a:moveTo>
                  <a:lnTo>
                    <a:pt x="3243453" y="629793"/>
                  </a:lnTo>
                  <a:lnTo>
                    <a:pt x="3243453" y="0"/>
                  </a:lnTo>
                  <a:lnTo>
                    <a:pt x="0" y="0"/>
                  </a:lnTo>
                  <a:lnTo>
                    <a:pt x="0" y="6297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8238" y="1040511"/>
            <a:ext cx="5321300" cy="3908425"/>
            <a:chOff x="388238" y="1040511"/>
            <a:chExt cx="5321300" cy="39084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763" y="1050036"/>
              <a:ext cx="5301996" cy="38892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001" y="1045273"/>
              <a:ext cx="5311775" cy="3898900"/>
            </a:xfrm>
            <a:custGeom>
              <a:avLst/>
              <a:gdLst/>
              <a:ahLst/>
              <a:cxnLst/>
              <a:rect l="l" t="t" r="r" b="b"/>
              <a:pathLst>
                <a:path w="5311775" h="3898900">
                  <a:moveTo>
                    <a:pt x="0" y="3898773"/>
                  </a:moveTo>
                  <a:lnTo>
                    <a:pt x="5311521" y="3898773"/>
                  </a:lnTo>
                  <a:lnTo>
                    <a:pt x="5311521" y="0"/>
                  </a:lnTo>
                  <a:lnTo>
                    <a:pt x="0" y="0"/>
                  </a:lnTo>
                  <a:lnTo>
                    <a:pt x="0" y="38987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045" y="4555997"/>
              <a:ext cx="2865120" cy="365760"/>
            </a:xfrm>
            <a:custGeom>
              <a:avLst/>
              <a:gdLst/>
              <a:ahLst/>
              <a:cxnLst/>
              <a:rect l="l" t="t" r="r" b="b"/>
              <a:pathLst>
                <a:path w="2865120" h="365760">
                  <a:moveTo>
                    <a:pt x="0" y="365759"/>
                  </a:moveTo>
                  <a:lnTo>
                    <a:pt x="2865120" y="365759"/>
                  </a:lnTo>
                  <a:lnTo>
                    <a:pt x="286512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01b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Permanent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Table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u="sng" spc="-10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TempView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51798" y="1115186"/>
            <a:ext cx="4240530" cy="3600450"/>
            <a:chOff x="2451798" y="1115186"/>
            <a:chExt cx="4240530" cy="36004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1259" y="1124711"/>
              <a:ext cx="4221480" cy="3581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56560" y="1119949"/>
              <a:ext cx="4231005" cy="3590925"/>
            </a:xfrm>
            <a:custGeom>
              <a:avLst/>
              <a:gdLst/>
              <a:ahLst/>
              <a:cxnLst/>
              <a:rect l="l" t="t" r="r" b="b"/>
              <a:pathLst>
                <a:path w="4231005" h="3590925">
                  <a:moveTo>
                    <a:pt x="0" y="3590925"/>
                  </a:moveTo>
                  <a:lnTo>
                    <a:pt x="4231004" y="3590925"/>
                  </a:lnTo>
                  <a:lnTo>
                    <a:pt x="4231004" y="0"/>
                  </a:lnTo>
                  <a:lnTo>
                    <a:pt x="0" y="0"/>
                  </a:lnTo>
                  <a:lnTo>
                    <a:pt x="0" y="3590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012872"/>
            <a:ext cx="3891759" cy="3886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1280980" y="2228850"/>
            <a:ext cx="17235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/>
              <a:t>BIG</a:t>
            </a:r>
          </a:p>
          <a:p>
            <a:pPr algn="ctr"/>
            <a:r>
              <a:rPr lang="en-US" sz="450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01c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Array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u="sng" spc="-10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TempView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802947" y="1942655"/>
            <a:ext cx="3253104" cy="639445"/>
            <a:chOff x="5802947" y="1942655"/>
            <a:chExt cx="3253104" cy="6394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2535" y="1952243"/>
              <a:ext cx="3233927" cy="6202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07709" y="1947417"/>
              <a:ext cx="3243580" cy="629920"/>
            </a:xfrm>
            <a:custGeom>
              <a:avLst/>
              <a:gdLst/>
              <a:ahLst/>
              <a:cxnLst/>
              <a:rect l="l" t="t" r="r" b="b"/>
              <a:pathLst>
                <a:path w="3243579" h="629919">
                  <a:moveTo>
                    <a:pt x="0" y="629793"/>
                  </a:moveTo>
                  <a:lnTo>
                    <a:pt x="3243453" y="629793"/>
                  </a:lnTo>
                  <a:lnTo>
                    <a:pt x="3243453" y="0"/>
                  </a:lnTo>
                  <a:lnTo>
                    <a:pt x="0" y="0"/>
                  </a:lnTo>
                  <a:lnTo>
                    <a:pt x="0" y="6297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15086" y="1800986"/>
            <a:ext cx="4458970" cy="2952750"/>
            <a:chOff x="315086" y="1800986"/>
            <a:chExt cx="4458970" cy="29527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611" y="1810511"/>
              <a:ext cx="4439412" cy="29337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9849" y="1805749"/>
              <a:ext cx="4449445" cy="2943225"/>
            </a:xfrm>
            <a:custGeom>
              <a:avLst/>
              <a:gdLst/>
              <a:ahLst/>
              <a:cxnLst/>
              <a:rect l="l" t="t" r="r" b="b"/>
              <a:pathLst>
                <a:path w="4449445" h="2943225">
                  <a:moveTo>
                    <a:pt x="0" y="2943225"/>
                  </a:moveTo>
                  <a:lnTo>
                    <a:pt x="4448937" y="2943225"/>
                  </a:lnTo>
                  <a:lnTo>
                    <a:pt x="4448937" y="0"/>
                  </a:lnTo>
                  <a:lnTo>
                    <a:pt x="0" y="0"/>
                  </a:lnTo>
                  <a:lnTo>
                    <a:pt x="0" y="2943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1444" y="962990"/>
            <a:ext cx="8502015" cy="95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2105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Via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client,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pluck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part,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Index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#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starting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0.</a:t>
            </a:r>
            <a:endParaRPr sz="1800">
              <a:latin typeface="Century Gothic"/>
              <a:cs typeface="Century Gothic"/>
            </a:endParaRPr>
          </a:p>
          <a:p>
            <a:pPr marL="240665">
              <a:lnSpc>
                <a:spcPts val="2105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Square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brackets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around the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Index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#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preceded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Array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name</a:t>
            </a:r>
            <a:endParaRPr sz="1800">
              <a:latin typeface="Century Gothic"/>
              <a:cs typeface="Century Gothic"/>
            </a:endParaRPr>
          </a:p>
          <a:p>
            <a:pPr marL="5560060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0417" y="2769870"/>
            <a:ext cx="1811655" cy="0"/>
          </a:xfrm>
          <a:custGeom>
            <a:avLst/>
            <a:gdLst/>
            <a:ahLst/>
            <a:cxnLst/>
            <a:rect l="l" t="t" r="r" b="b"/>
            <a:pathLst>
              <a:path w="1811654">
                <a:moveTo>
                  <a:pt x="0" y="0"/>
                </a:moveTo>
                <a:lnTo>
                  <a:pt x="1811401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01d</a:t>
            </a:r>
          </a:p>
          <a:p>
            <a:pPr marL="84772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Array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u="sng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DF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using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array_contains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7637" y="1525333"/>
            <a:ext cx="8810625" cy="3501390"/>
            <a:chOff x="147637" y="1525333"/>
            <a:chExt cx="8810625" cy="3501390"/>
          </a:xfrm>
        </p:grpSpPr>
        <p:sp>
          <p:nvSpPr>
            <p:cNvPr id="7" name="object 7"/>
            <p:cNvSpPr/>
            <p:nvPr/>
          </p:nvSpPr>
          <p:spPr>
            <a:xfrm>
              <a:off x="152400" y="1530096"/>
              <a:ext cx="8801100" cy="3491865"/>
            </a:xfrm>
            <a:custGeom>
              <a:avLst/>
              <a:gdLst/>
              <a:ahLst/>
              <a:cxnLst/>
              <a:rect l="l" t="t" r="r" b="b"/>
              <a:pathLst>
                <a:path w="8801100" h="3491865">
                  <a:moveTo>
                    <a:pt x="8801100" y="0"/>
                  </a:moveTo>
                  <a:lnTo>
                    <a:pt x="0" y="0"/>
                  </a:lnTo>
                  <a:lnTo>
                    <a:pt x="0" y="3491484"/>
                  </a:lnTo>
                  <a:lnTo>
                    <a:pt x="8801100" y="3491484"/>
                  </a:lnTo>
                  <a:lnTo>
                    <a:pt x="88011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30096"/>
              <a:ext cx="8801100" cy="3491865"/>
            </a:xfrm>
            <a:custGeom>
              <a:avLst/>
              <a:gdLst/>
              <a:ahLst/>
              <a:cxnLst/>
              <a:rect l="l" t="t" r="r" b="b"/>
              <a:pathLst>
                <a:path w="8801100" h="3491865">
                  <a:moveTo>
                    <a:pt x="0" y="3491484"/>
                  </a:moveTo>
                  <a:lnTo>
                    <a:pt x="8801100" y="3491484"/>
                  </a:lnTo>
                  <a:lnTo>
                    <a:pt x="8801100" y="0"/>
                  </a:lnTo>
                  <a:lnTo>
                    <a:pt x="0" y="0"/>
                  </a:lnTo>
                  <a:lnTo>
                    <a:pt x="0" y="34914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1444" y="919988"/>
            <a:ext cx="6078855" cy="27076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pull</a:t>
            </a:r>
            <a:r>
              <a:rPr sz="1800" spc="4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 type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objects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Hive</a:t>
            </a:r>
            <a:r>
              <a:rPr sz="18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tables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Parquet</a:t>
            </a:r>
            <a:r>
              <a:rPr sz="1800" b="1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files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into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DataFrame/View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issues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df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spark.table("</a:t>
            </a:r>
            <a:r>
              <a:rPr sz="1600" b="1" spc="-10" dirty="0">
                <a:latin typeface="Arial Narrow"/>
                <a:cs typeface="Arial Narrow"/>
              </a:rPr>
              <a:t>temperature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</a:t>
            </a:r>
            <a:endParaRPr sz="1600">
              <a:latin typeface="Arial Narrow"/>
              <a:cs typeface="Arial Narrow"/>
            </a:endParaRPr>
          </a:p>
          <a:p>
            <a:pPr marL="12700" marR="4736465">
              <a:lnSpc>
                <a:spcPts val="4320"/>
              </a:lnSpc>
              <a:spcBef>
                <a:spcPts val="65"/>
              </a:spcBef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df.printSchema()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df.show(5,</a:t>
            </a:r>
            <a:r>
              <a:rPr sz="1600" b="1" spc="-7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df.select("city").where(</a:t>
            </a:r>
            <a:r>
              <a:rPr sz="1600" b="1" spc="-10" dirty="0">
                <a:solidFill>
                  <a:srgbClr val="6F2F9F"/>
                </a:solidFill>
                <a:latin typeface="Arial Narrow"/>
                <a:cs typeface="Arial Narrow"/>
              </a:rPr>
              <a:t>array_contains</a:t>
            </a:r>
            <a:r>
              <a:rPr sz="1600" b="1" spc="-5" dirty="0">
                <a:solidFill>
                  <a:srgbClr val="6F2F9F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(df.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mytemp,</a:t>
            </a:r>
            <a:r>
              <a:rPr sz="1600" b="1" spc="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68.0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)).show()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7843" y="1153667"/>
            <a:ext cx="8155940" cy="3369945"/>
            <a:chOff x="267843" y="1153667"/>
            <a:chExt cx="8155940" cy="3369945"/>
          </a:xfrm>
        </p:grpSpPr>
        <p:sp>
          <p:nvSpPr>
            <p:cNvPr id="11" name="object 11"/>
            <p:cNvSpPr/>
            <p:nvPr/>
          </p:nvSpPr>
          <p:spPr>
            <a:xfrm>
              <a:off x="3011423" y="1153667"/>
              <a:ext cx="1987550" cy="640080"/>
            </a:xfrm>
            <a:custGeom>
              <a:avLst/>
              <a:gdLst/>
              <a:ahLst/>
              <a:cxnLst/>
              <a:rect l="l" t="t" r="r" b="b"/>
              <a:pathLst>
                <a:path w="1987550" h="640080">
                  <a:moveTo>
                    <a:pt x="140588" y="475234"/>
                  </a:moveTo>
                  <a:lnTo>
                    <a:pt x="0" y="605536"/>
                  </a:lnTo>
                  <a:lnTo>
                    <a:pt x="188594" y="639826"/>
                  </a:lnTo>
                  <a:lnTo>
                    <a:pt x="174926" y="592963"/>
                  </a:lnTo>
                  <a:lnTo>
                    <a:pt x="145161" y="592963"/>
                  </a:lnTo>
                  <a:lnTo>
                    <a:pt x="129158" y="538099"/>
                  </a:lnTo>
                  <a:lnTo>
                    <a:pt x="156588" y="530087"/>
                  </a:lnTo>
                  <a:lnTo>
                    <a:pt x="140588" y="475234"/>
                  </a:lnTo>
                  <a:close/>
                </a:path>
                <a:path w="1987550" h="640080">
                  <a:moveTo>
                    <a:pt x="156588" y="530087"/>
                  </a:moveTo>
                  <a:lnTo>
                    <a:pt x="129158" y="538099"/>
                  </a:lnTo>
                  <a:lnTo>
                    <a:pt x="145161" y="592963"/>
                  </a:lnTo>
                  <a:lnTo>
                    <a:pt x="172590" y="584951"/>
                  </a:lnTo>
                  <a:lnTo>
                    <a:pt x="156588" y="530087"/>
                  </a:lnTo>
                  <a:close/>
                </a:path>
                <a:path w="1987550" h="640080">
                  <a:moveTo>
                    <a:pt x="172590" y="584951"/>
                  </a:moveTo>
                  <a:lnTo>
                    <a:pt x="145161" y="592963"/>
                  </a:lnTo>
                  <a:lnTo>
                    <a:pt x="174926" y="592963"/>
                  </a:lnTo>
                  <a:lnTo>
                    <a:pt x="172590" y="584951"/>
                  </a:lnTo>
                  <a:close/>
                </a:path>
                <a:path w="1987550" h="640080">
                  <a:moveTo>
                    <a:pt x="1971548" y="0"/>
                  </a:moveTo>
                  <a:lnTo>
                    <a:pt x="156588" y="530087"/>
                  </a:lnTo>
                  <a:lnTo>
                    <a:pt x="172590" y="584951"/>
                  </a:lnTo>
                  <a:lnTo>
                    <a:pt x="1987550" y="54864"/>
                  </a:lnTo>
                  <a:lnTo>
                    <a:pt x="1971548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1951" y="1930907"/>
              <a:ext cx="3089148" cy="6766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97125" y="1926081"/>
              <a:ext cx="3098800" cy="686435"/>
            </a:xfrm>
            <a:custGeom>
              <a:avLst/>
              <a:gdLst/>
              <a:ahLst/>
              <a:cxnLst/>
              <a:rect l="l" t="t" r="r" b="b"/>
              <a:pathLst>
                <a:path w="3098800" h="686435">
                  <a:moveTo>
                    <a:pt x="0" y="686181"/>
                  </a:moveTo>
                  <a:lnTo>
                    <a:pt x="3098673" y="686181"/>
                  </a:lnTo>
                  <a:lnTo>
                    <a:pt x="3098673" y="0"/>
                  </a:lnTo>
                  <a:lnTo>
                    <a:pt x="0" y="0"/>
                  </a:lnTo>
                  <a:lnTo>
                    <a:pt x="0" y="6861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368" y="3694175"/>
              <a:ext cx="1097280" cy="8199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2605" y="3689413"/>
              <a:ext cx="1106805" cy="829944"/>
            </a:xfrm>
            <a:custGeom>
              <a:avLst/>
              <a:gdLst/>
              <a:ahLst/>
              <a:cxnLst/>
              <a:rect l="l" t="t" r="r" b="b"/>
              <a:pathLst>
                <a:path w="1106805" h="829945">
                  <a:moveTo>
                    <a:pt x="0" y="829437"/>
                  </a:moveTo>
                  <a:lnTo>
                    <a:pt x="1106805" y="829437"/>
                  </a:lnTo>
                  <a:lnTo>
                    <a:pt x="1106805" y="0"/>
                  </a:lnTo>
                  <a:lnTo>
                    <a:pt x="0" y="0"/>
                  </a:lnTo>
                  <a:lnTo>
                    <a:pt x="0" y="8294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2273" y="2297429"/>
              <a:ext cx="2790825" cy="260985"/>
            </a:xfrm>
            <a:custGeom>
              <a:avLst/>
              <a:gdLst/>
              <a:ahLst/>
              <a:cxnLst/>
              <a:rect l="l" t="t" r="r" b="b"/>
              <a:pathLst>
                <a:path w="2790825" h="260985">
                  <a:moveTo>
                    <a:pt x="0" y="260604"/>
                  </a:moveTo>
                  <a:lnTo>
                    <a:pt x="2790444" y="260604"/>
                  </a:lnTo>
                  <a:lnTo>
                    <a:pt x="2790444" y="0"/>
                  </a:lnTo>
                  <a:lnTo>
                    <a:pt x="0" y="0"/>
                  </a:lnTo>
                  <a:lnTo>
                    <a:pt x="0" y="260604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5815" y="2726054"/>
              <a:ext cx="3629660" cy="171450"/>
            </a:xfrm>
            <a:custGeom>
              <a:avLst/>
              <a:gdLst/>
              <a:ahLst/>
              <a:cxnLst/>
              <a:rect l="l" t="t" r="r" b="b"/>
              <a:pathLst>
                <a:path w="3629660" h="171450">
                  <a:moveTo>
                    <a:pt x="3457702" y="0"/>
                  </a:moveTo>
                  <a:lnTo>
                    <a:pt x="3457702" y="171450"/>
                  </a:lnTo>
                  <a:lnTo>
                    <a:pt x="3572002" y="114300"/>
                  </a:lnTo>
                  <a:lnTo>
                    <a:pt x="3486277" y="114300"/>
                  </a:lnTo>
                  <a:lnTo>
                    <a:pt x="3486277" y="57150"/>
                  </a:lnTo>
                  <a:lnTo>
                    <a:pt x="3572002" y="57150"/>
                  </a:lnTo>
                  <a:lnTo>
                    <a:pt x="3457702" y="0"/>
                  </a:lnTo>
                  <a:close/>
                </a:path>
                <a:path w="3629660" h="171450">
                  <a:moveTo>
                    <a:pt x="3457702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3457702" y="114300"/>
                  </a:lnTo>
                  <a:lnTo>
                    <a:pt x="3457702" y="57150"/>
                  </a:lnTo>
                  <a:close/>
                </a:path>
                <a:path w="3629660" h="171450">
                  <a:moveTo>
                    <a:pt x="3572002" y="57150"/>
                  </a:moveTo>
                  <a:lnTo>
                    <a:pt x="3486277" y="57150"/>
                  </a:lnTo>
                  <a:lnTo>
                    <a:pt x="3486277" y="114300"/>
                  </a:lnTo>
                  <a:lnTo>
                    <a:pt x="3572002" y="114300"/>
                  </a:lnTo>
                  <a:lnTo>
                    <a:pt x="3629152" y="85725"/>
                  </a:lnTo>
                  <a:lnTo>
                    <a:pt x="3572002" y="5715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4459" y="2369819"/>
              <a:ext cx="3209543" cy="9631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199633" y="2364993"/>
              <a:ext cx="3219450" cy="972819"/>
            </a:xfrm>
            <a:custGeom>
              <a:avLst/>
              <a:gdLst/>
              <a:ahLst/>
              <a:cxnLst/>
              <a:rect l="l" t="t" r="r" b="b"/>
              <a:pathLst>
                <a:path w="3219450" h="972820">
                  <a:moveTo>
                    <a:pt x="0" y="972693"/>
                  </a:moveTo>
                  <a:lnTo>
                    <a:pt x="3219068" y="972693"/>
                  </a:lnTo>
                  <a:lnTo>
                    <a:pt x="3219068" y="0"/>
                  </a:lnTo>
                  <a:lnTo>
                    <a:pt x="0" y="0"/>
                  </a:lnTo>
                  <a:lnTo>
                    <a:pt x="0" y="9726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32170" y="2836925"/>
              <a:ext cx="1254760" cy="143510"/>
            </a:xfrm>
            <a:custGeom>
              <a:avLst/>
              <a:gdLst/>
              <a:ahLst/>
              <a:cxnLst/>
              <a:rect l="l" t="t" r="r" b="b"/>
              <a:pathLst>
                <a:path w="1254759" h="143510">
                  <a:moveTo>
                    <a:pt x="0" y="143256"/>
                  </a:moveTo>
                  <a:lnTo>
                    <a:pt x="1254252" y="143256"/>
                  </a:lnTo>
                  <a:lnTo>
                    <a:pt x="1254252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444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34211" y="4698491"/>
            <a:ext cx="7277100" cy="24701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660"/>
              </a:lnSpc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https://stackoverflow.com/questions/34833653/filter-spark-dataframe-with-row-field-</a:t>
            </a:r>
            <a:r>
              <a:rPr sz="1400" dirty="0">
                <a:solidFill>
                  <a:srgbClr val="3B3B3A"/>
                </a:solidFill>
                <a:latin typeface="Arial Narrow"/>
                <a:cs typeface="Arial Narrow"/>
              </a:rPr>
              <a:t>that-</a:t>
            </a: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is-</a:t>
            </a:r>
            <a:r>
              <a:rPr sz="1400" dirty="0">
                <a:solidFill>
                  <a:srgbClr val="3B3B3A"/>
                </a:solidFill>
                <a:latin typeface="Arial Narrow"/>
                <a:cs typeface="Arial Narrow"/>
              </a:rPr>
              <a:t>an-array-</a:t>
            </a: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of-strings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02</a:t>
            </a:r>
            <a:r>
              <a:rPr spc="1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Query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Array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u="sng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Spark</a:t>
            </a:r>
            <a:r>
              <a:rPr u="sng" spc="-10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 </a:t>
            </a:r>
            <a:r>
              <a:rPr u="sng" spc="-25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DF</a:t>
            </a:r>
          </a:p>
          <a:p>
            <a:pPr marL="244792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using</a:t>
            </a:r>
            <a:r>
              <a:rPr spc="-4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6F2F92"/>
                </a:solidFill>
              </a:rPr>
              <a:t>explode,</a:t>
            </a:r>
            <a:r>
              <a:rPr spc="-15" dirty="0">
                <a:solidFill>
                  <a:srgbClr val="6F2F92"/>
                </a:solidFill>
              </a:rPr>
              <a:t> </a:t>
            </a:r>
            <a:r>
              <a:rPr dirty="0">
                <a:solidFill>
                  <a:srgbClr val="6F2F92"/>
                </a:solidFill>
              </a:rPr>
              <a:t>explode_outer,</a:t>
            </a:r>
            <a:r>
              <a:rPr spc="-15" dirty="0">
                <a:solidFill>
                  <a:srgbClr val="6F2F92"/>
                </a:solidFill>
              </a:rPr>
              <a:t> </a:t>
            </a:r>
            <a:r>
              <a:rPr spc="-20" dirty="0">
                <a:solidFill>
                  <a:srgbClr val="6F2F92"/>
                </a:solidFill>
              </a:rPr>
              <a:t>size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781" y="947737"/>
            <a:ext cx="8810625" cy="4142740"/>
            <a:chOff x="156781" y="947737"/>
            <a:chExt cx="8810625" cy="4142740"/>
          </a:xfrm>
        </p:grpSpPr>
        <p:sp>
          <p:nvSpPr>
            <p:cNvPr id="7" name="object 7"/>
            <p:cNvSpPr/>
            <p:nvPr/>
          </p:nvSpPr>
          <p:spPr>
            <a:xfrm>
              <a:off x="161544" y="952500"/>
              <a:ext cx="8801100" cy="4133215"/>
            </a:xfrm>
            <a:custGeom>
              <a:avLst/>
              <a:gdLst/>
              <a:ahLst/>
              <a:cxnLst/>
              <a:rect l="l" t="t" r="r" b="b"/>
              <a:pathLst>
                <a:path w="8801100" h="4133215">
                  <a:moveTo>
                    <a:pt x="8801100" y="0"/>
                  </a:moveTo>
                  <a:lnTo>
                    <a:pt x="0" y="0"/>
                  </a:lnTo>
                  <a:lnTo>
                    <a:pt x="0" y="4133088"/>
                  </a:lnTo>
                  <a:lnTo>
                    <a:pt x="8801100" y="4133088"/>
                  </a:lnTo>
                  <a:lnTo>
                    <a:pt x="88011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544" y="952500"/>
              <a:ext cx="8801100" cy="4133215"/>
            </a:xfrm>
            <a:custGeom>
              <a:avLst/>
              <a:gdLst/>
              <a:ahLst/>
              <a:cxnLst/>
              <a:rect l="l" t="t" r="r" b="b"/>
              <a:pathLst>
                <a:path w="8801100" h="4133215">
                  <a:moveTo>
                    <a:pt x="0" y="4133088"/>
                  </a:moveTo>
                  <a:lnTo>
                    <a:pt x="8801100" y="4133088"/>
                  </a:lnTo>
                  <a:lnTo>
                    <a:pt x="8801100" y="0"/>
                  </a:lnTo>
                  <a:lnTo>
                    <a:pt x="0" y="0"/>
                  </a:lnTo>
                  <a:lnTo>
                    <a:pt x="0" y="4133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5901" y="2011680"/>
              <a:ext cx="2320290" cy="1024890"/>
            </a:xfrm>
            <a:custGeom>
              <a:avLst/>
              <a:gdLst/>
              <a:ahLst/>
              <a:cxnLst/>
              <a:rect l="l" t="t" r="r" b="b"/>
              <a:pathLst>
                <a:path w="2320290" h="1024889">
                  <a:moveTo>
                    <a:pt x="2094624" y="954220"/>
                  </a:moveTo>
                  <a:lnTo>
                    <a:pt x="2065020" y="1024382"/>
                  </a:lnTo>
                  <a:lnTo>
                    <a:pt x="2320036" y="1007999"/>
                  </a:lnTo>
                  <a:lnTo>
                    <a:pt x="2286704" y="969009"/>
                  </a:lnTo>
                  <a:lnTo>
                    <a:pt x="2129663" y="969009"/>
                  </a:lnTo>
                  <a:lnTo>
                    <a:pt x="2094624" y="954220"/>
                  </a:lnTo>
                  <a:close/>
                </a:path>
                <a:path w="2320290" h="1024889">
                  <a:moveTo>
                    <a:pt x="2124269" y="883960"/>
                  </a:moveTo>
                  <a:lnTo>
                    <a:pt x="2094624" y="954220"/>
                  </a:lnTo>
                  <a:lnTo>
                    <a:pt x="2129663" y="969009"/>
                  </a:lnTo>
                  <a:lnTo>
                    <a:pt x="2159381" y="898778"/>
                  </a:lnTo>
                  <a:lnTo>
                    <a:pt x="2124269" y="883960"/>
                  </a:lnTo>
                  <a:close/>
                </a:path>
                <a:path w="2320290" h="1024889">
                  <a:moveTo>
                    <a:pt x="2153920" y="813688"/>
                  </a:moveTo>
                  <a:lnTo>
                    <a:pt x="2124269" y="883960"/>
                  </a:lnTo>
                  <a:lnTo>
                    <a:pt x="2159381" y="898778"/>
                  </a:lnTo>
                  <a:lnTo>
                    <a:pt x="2129663" y="969009"/>
                  </a:lnTo>
                  <a:lnTo>
                    <a:pt x="2286704" y="969009"/>
                  </a:lnTo>
                  <a:lnTo>
                    <a:pt x="2153920" y="813688"/>
                  </a:lnTo>
                  <a:close/>
                </a:path>
                <a:path w="2320290" h="1024889">
                  <a:moveTo>
                    <a:pt x="29718" y="0"/>
                  </a:moveTo>
                  <a:lnTo>
                    <a:pt x="0" y="70103"/>
                  </a:lnTo>
                  <a:lnTo>
                    <a:pt x="2094624" y="954220"/>
                  </a:lnTo>
                  <a:lnTo>
                    <a:pt x="2124269" y="883960"/>
                  </a:lnTo>
                  <a:lnTo>
                    <a:pt x="29718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2144" y="1034796"/>
              <a:ext cx="3285744" cy="13609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57317" y="1029969"/>
              <a:ext cx="3295650" cy="1370965"/>
            </a:xfrm>
            <a:custGeom>
              <a:avLst/>
              <a:gdLst/>
              <a:ahLst/>
              <a:cxnLst/>
              <a:rect l="l" t="t" r="r" b="b"/>
              <a:pathLst>
                <a:path w="3295650" h="1370964">
                  <a:moveTo>
                    <a:pt x="0" y="1370456"/>
                  </a:moveTo>
                  <a:lnTo>
                    <a:pt x="3295268" y="1370456"/>
                  </a:lnTo>
                  <a:lnTo>
                    <a:pt x="3295268" y="0"/>
                  </a:lnTo>
                  <a:lnTo>
                    <a:pt x="0" y="0"/>
                  </a:lnTo>
                  <a:lnTo>
                    <a:pt x="0" y="13704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88814" y="2085594"/>
              <a:ext cx="1918970" cy="170815"/>
            </a:xfrm>
            <a:custGeom>
              <a:avLst/>
              <a:gdLst/>
              <a:ahLst/>
              <a:cxnLst/>
              <a:rect l="l" t="t" r="r" b="b"/>
              <a:pathLst>
                <a:path w="1918970" h="170814">
                  <a:moveTo>
                    <a:pt x="0" y="170687"/>
                  </a:moveTo>
                  <a:lnTo>
                    <a:pt x="1918715" y="170687"/>
                  </a:lnTo>
                  <a:lnTo>
                    <a:pt x="1918715" y="0"/>
                  </a:lnTo>
                  <a:lnTo>
                    <a:pt x="0" y="0"/>
                  </a:lnTo>
                  <a:lnTo>
                    <a:pt x="0" y="170687"/>
                  </a:lnTo>
                  <a:close/>
                </a:path>
              </a:pathLst>
            </a:custGeom>
            <a:ln w="444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1435" y="2787395"/>
              <a:ext cx="932688" cy="19522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26609" y="2782633"/>
              <a:ext cx="942340" cy="1962150"/>
            </a:xfrm>
            <a:custGeom>
              <a:avLst/>
              <a:gdLst/>
              <a:ahLst/>
              <a:cxnLst/>
              <a:rect l="l" t="t" r="r" b="b"/>
              <a:pathLst>
                <a:path w="942339" h="1962150">
                  <a:moveTo>
                    <a:pt x="0" y="1961769"/>
                  </a:moveTo>
                  <a:lnTo>
                    <a:pt x="942213" y="1961769"/>
                  </a:lnTo>
                  <a:lnTo>
                    <a:pt x="942213" y="0"/>
                  </a:lnTo>
                  <a:lnTo>
                    <a:pt x="0" y="0"/>
                  </a:lnTo>
                  <a:lnTo>
                    <a:pt x="0" y="19617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3496" y="2772155"/>
              <a:ext cx="999744" cy="21046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68670" y="2767393"/>
              <a:ext cx="1009650" cy="2114550"/>
            </a:xfrm>
            <a:custGeom>
              <a:avLst/>
              <a:gdLst/>
              <a:ahLst/>
              <a:cxnLst/>
              <a:rect l="l" t="t" r="r" b="b"/>
              <a:pathLst>
                <a:path w="1009650" h="2114550">
                  <a:moveTo>
                    <a:pt x="0" y="2114169"/>
                  </a:moveTo>
                  <a:lnTo>
                    <a:pt x="1009269" y="2114169"/>
                  </a:lnTo>
                  <a:lnTo>
                    <a:pt x="1009269" y="0"/>
                  </a:lnTo>
                  <a:lnTo>
                    <a:pt x="0" y="0"/>
                  </a:lnTo>
                  <a:lnTo>
                    <a:pt x="0" y="21141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452" y="3686555"/>
              <a:ext cx="1609344" cy="12573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3689" y="3681793"/>
              <a:ext cx="1619250" cy="1266825"/>
            </a:xfrm>
            <a:custGeom>
              <a:avLst/>
              <a:gdLst/>
              <a:ahLst/>
              <a:cxnLst/>
              <a:rect l="l" t="t" r="r" b="b"/>
              <a:pathLst>
                <a:path w="1619250" h="1266825">
                  <a:moveTo>
                    <a:pt x="0" y="1266825"/>
                  </a:moveTo>
                  <a:lnTo>
                    <a:pt x="1618869" y="1266825"/>
                  </a:lnTo>
                  <a:lnTo>
                    <a:pt x="1618869" y="0"/>
                  </a:lnTo>
                  <a:lnTo>
                    <a:pt x="0" y="0"/>
                  </a:lnTo>
                  <a:lnTo>
                    <a:pt x="0" y="1266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9473" y="2589148"/>
              <a:ext cx="3223895" cy="2084070"/>
            </a:xfrm>
            <a:custGeom>
              <a:avLst/>
              <a:gdLst/>
              <a:ahLst/>
              <a:cxnLst/>
              <a:rect l="l" t="t" r="r" b="b"/>
              <a:pathLst>
                <a:path w="3223895" h="2084070">
                  <a:moveTo>
                    <a:pt x="3010604" y="1992302"/>
                  </a:moveTo>
                  <a:lnTo>
                    <a:pt x="2969514" y="2056447"/>
                  </a:lnTo>
                  <a:lnTo>
                    <a:pt x="3223641" y="2083485"/>
                  </a:lnTo>
                  <a:lnTo>
                    <a:pt x="3181546" y="2012835"/>
                  </a:lnTo>
                  <a:lnTo>
                    <a:pt x="3042666" y="2012835"/>
                  </a:lnTo>
                  <a:lnTo>
                    <a:pt x="3010604" y="1992302"/>
                  </a:lnTo>
                  <a:close/>
                </a:path>
                <a:path w="3223895" h="2084070">
                  <a:moveTo>
                    <a:pt x="3051724" y="1928111"/>
                  </a:moveTo>
                  <a:lnTo>
                    <a:pt x="3010604" y="1992302"/>
                  </a:lnTo>
                  <a:lnTo>
                    <a:pt x="3042666" y="2012835"/>
                  </a:lnTo>
                  <a:lnTo>
                    <a:pt x="3083814" y="1948662"/>
                  </a:lnTo>
                  <a:lnTo>
                    <a:pt x="3051724" y="1928111"/>
                  </a:lnTo>
                  <a:close/>
                </a:path>
                <a:path w="3223895" h="2084070">
                  <a:moveTo>
                    <a:pt x="3092830" y="1863940"/>
                  </a:moveTo>
                  <a:lnTo>
                    <a:pt x="3051724" y="1928111"/>
                  </a:lnTo>
                  <a:lnTo>
                    <a:pt x="3083814" y="1948662"/>
                  </a:lnTo>
                  <a:lnTo>
                    <a:pt x="3042666" y="2012835"/>
                  </a:lnTo>
                  <a:lnTo>
                    <a:pt x="3181546" y="2012835"/>
                  </a:lnTo>
                  <a:lnTo>
                    <a:pt x="3092830" y="1863940"/>
                  </a:lnTo>
                  <a:close/>
                </a:path>
                <a:path w="3223895" h="2084070">
                  <a:moveTo>
                    <a:pt x="41148" y="0"/>
                  </a:moveTo>
                  <a:lnTo>
                    <a:pt x="0" y="64262"/>
                  </a:lnTo>
                  <a:lnTo>
                    <a:pt x="3010604" y="1992302"/>
                  </a:lnTo>
                  <a:lnTo>
                    <a:pt x="3051724" y="1928111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74258" y="4588002"/>
              <a:ext cx="984885" cy="170815"/>
            </a:xfrm>
            <a:custGeom>
              <a:avLst/>
              <a:gdLst/>
              <a:ahLst/>
              <a:cxnLst/>
              <a:rect l="l" t="t" r="r" b="b"/>
              <a:pathLst>
                <a:path w="984884" h="170814">
                  <a:moveTo>
                    <a:pt x="0" y="170688"/>
                  </a:moveTo>
                  <a:lnTo>
                    <a:pt x="984504" y="170688"/>
                  </a:lnTo>
                  <a:lnTo>
                    <a:pt x="984504" y="0"/>
                  </a:lnTo>
                  <a:lnTo>
                    <a:pt x="0" y="0"/>
                  </a:lnTo>
                  <a:lnTo>
                    <a:pt x="0" y="170688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3172" y="1324355"/>
              <a:ext cx="3440429" cy="2499360"/>
            </a:xfrm>
            <a:custGeom>
              <a:avLst/>
              <a:gdLst/>
              <a:ahLst/>
              <a:cxnLst/>
              <a:rect l="l" t="t" r="r" b="b"/>
              <a:pathLst>
                <a:path w="3440429" h="2499360">
                  <a:moveTo>
                    <a:pt x="274193" y="2033143"/>
                  </a:moveTo>
                  <a:lnTo>
                    <a:pt x="205867" y="1999361"/>
                  </a:lnTo>
                  <a:lnTo>
                    <a:pt x="68224" y="2277351"/>
                  </a:lnTo>
                  <a:lnTo>
                    <a:pt x="0" y="2243582"/>
                  </a:lnTo>
                  <a:lnTo>
                    <a:pt x="1016" y="2499106"/>
                  </a:lnTo>
                  <a:lnTo>
                    <a:pt x="204343" y="2345309"/>
                  </a:lnTo>
                  <a:lnTo>
                    <a:pt x="204851" y="2344928"/>
                  </a:lnTo>
                  <a:lnTo>
                    <a:pt x="136550" y="2311146"/>
                  </a:lnTo>
                  <a:lnTo>
                    <a:pt x="274193" y="2033143"/>
                  </a:lnTo>
                  <a:close/>
                </a:path>
                <a:path w="3440429" h="2499360">
                  <a:moveTo>
                    <a:pt x="3440049" y="114300"/>
                  </a:moveTo>
                  <a:lnTo>
                    <a:pt x="3363849" y="76200"/>
                  </a:lnTo>
                  <a:lnTo>
                    <a:pt x="3211449" y="0"/>
                  </a:lnTo>
                  <a:lnTo>
                    <a:pt x="3211449" y="76200"/>
                  </a:lnTo>
                  <a:lnTo>
                    <a:pt x="220472" y="76200"/>
                  </a:lnTo>
                  <a:lnTo>
                    <a:pt x="220472" y="152400"/>
                  </a:lnTo>
                  <a:lnTo>
                    <a:pt x="3211449" y="152400"/>
                  </a:lnTo>
                  <a:lnTo>
                    <a:pt x="3211449" y="228600"/>
                  </a:lnTo>
                  <a:lnTo>
                    <a:pt x="3363849" y="152400"/>
                  </a:lnTo>
                  <a:lnTo>
                    <a:pt x="3440049" y="11430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0893" y="1028446"/>
            <a:ext cx="4810125" cy="321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df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spark.table("</a:t>
            </a:r>
            <a:r>
              <a:rPr sz="1600" b="1" spc="-10" dirty="0">
                <a:latin typeface="Arial Narrow"/>
                <a:cs typeface="Arial Narrow"/>
              </a:rPr>
              <a:t>temp_array_null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df.show(20,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  <a:p>
            <a:pPr marL="12700" marR="512445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//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'</a:t>
            </a:r>
            <a:r>
              <a:rPr sz="1600" b="1" dirty="0">
                <a:solidFill>
                  <a:srgbClr val="6F2F92"/>
                </a:solidFill>
                <a:latin typeface="Arial Narrow"/>
                <a:cs typeface="Arial Narrow"/>
              </a:rPr>
              <a:t>explode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'</a:t>
            </a:r>
            <a:r>
              <a:rPr sz="1600" b="1" spc="-7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will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not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display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the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NULL</a:t>
            </a:r>
            <a:r>
              <a:rPr sz="1600" b="1" spc="-8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Array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rows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df.select($"city",</a:t>
            </a:r>
            <a:r>
              <a:rPr sz="1600" b="1" spc="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explode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($"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mytemp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")).show(20,</a:t>
            </a:r>
            <a:r>
              <a:rPr sz="1600" b="1" spc="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lnSpc>
                <a:spcPct val="100000"/>
              </a:lnSpc>
              <a:spcBef>
                <a:spcPts val="47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//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'explode_outer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'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will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display</a:t>
            </a:r>
            <a:r>
              <a:rPr sz="1600" b="1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the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NULL</a:t>
            </a:r>
            <a:r>
              <a:rPr sz="1600" b="1" spc="-8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Array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rows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df.select($"city",</a:t>
            </a:r>
            <a:r>
              <a:rPr sz="1600" b="1" spc="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explode_outer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($"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mytemp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")).show(20,</a:t>
            </a:r>
            <a:r>
              <a:rPr sz="1600" b="1" spc="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824865">
              <a:lnSpc>
                <a:spcPct val="100000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//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'</a:t>
            </a:r>
            <a:r>
              <a:rPr sz="1600" b="1" dirty="0">
                <a:solidFill>
                  <a:srgbClr val="6F2F92"/>
                </a:solidFill>
                <a:latin typeface="Arial Narrow"/>
                <a:cs typeface="Arial Narrow"/>
              </a:rPr>
              <a:t>size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'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will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count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values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in</a:t>
            </a:r>
            <a:r>
              <a:rPr sz="1600" b="1" spc="-8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Array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(-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1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Null</a:t>
            </a:r>
            <a:r>
              <a:rPr sz="1600" b="1" spc="-7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Array) df.select($"city",</a:t>
            </a:r>
            <a:r>
              <a:rPr sz="1600" b="1" spc="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size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($"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mytemp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")).show(20,</a:t>
            </a:r>
            <a:r>
              <a:rPr sz="1600" b="1" spc="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 Narrow"/>
              <a:cs typeface="Arial Narrow"/>
            </a:endParaRPr>
          </a:p>
          <a:p>
            <a:pPr marL="2001520" marR="685800">
              <a:lnSpc>
                <a:spcPct val="100000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Some Spark</a:t>
            </a:r>
            <a:r>
              <a:rPr sz="18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versions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won't</a:t>
            </a:r>
            <a:r>
              <a:rPr sz="18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display</a:t>
            </a:r>
            <a:r>
              <a:rPr sz="18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NULL</a:t>
            </a:r>
            <a:r>
              <a:rPr sz="18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25" dirty="0">
                <a:solidFill>
                  <a:srgbClr val="3B3B3A"/>
                </a:solidFill>
                <a:latin typeface="Arial Narrow"/>
                <a:cs typeface="Arial Narrow"/>
              </a:rPr>
              <a:t>row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081" y="92151"/>
            <a:ext cx="559562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03</a:t>
            </a:r>
          </a:p>
          <a:p>
            <a:pPr marL="12700">
              <a:lnSpc>
                <a:spcPts val="2810"/>
              </a:lnSpc>
              <a:tabLst>
                <a:tab pos="3637279" algn="l"/>
              </a:tabLst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Array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u="sng" spc="-25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DF</a:t>
            </a:r>
            <a:r>
              <a:rPr dirty="0">
                <a:solidFill>
                  <a:srgbClr val="EB871D"/>
                </a:solidFill>
              </a:rPr>
              <a:t>	using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6F2F9F"/>
                </a:solidFill>
              </a:rPr>
              <a:t>reverse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781" y="1453705"/>
            <a:ext cx="8810625" cy="3124835"/>
            <a:chOff x="156781" y="1453705"/>
            <a:chExt cx="8810625" cy="3124835"/>
          </a:xfrm>
        </p:grpSpPr>
        <p:sp>
          <p:nvSpPr>
            <p:cNvPr id="7" name="object 7"/>
            <p:cNvSpPr/>
            <p:nvPr/>
          </p:nvSpPr>
          <p:spPr>
            <a:xfrm>
              <a:off x="161544" y="1458467"/>
              <a:ext cx="8801100" cy="3115310"/>
            </a:xfrm>
            <a:custGeom>
              <a:avLst/>
              <a:gdLst/>
              <a:ahLst/>
              <a:cxnLst/>
              <a:rect l="l" t="t" r="r" b="b"/>
              <a:pathLst>
                <a:path w="8801100" h="3115310">
                  <a:moveTo>
                    <a:pt x="8801100" y="0"/>
                  </a:moveTo>
                  <a:lnTo>
                    <a:pt x="0" y="0"/>
                  </a:lnTo>
                  <a:lnTo>
                    <a:pt x="0" y="3115056"/>
                  </a:lnTo>
                  <a:lnTo>
                    <a:pt x="8801100" y="3115056"/>
                  </a:lnTo>
                  <a:lnTo>
                    <a:pt x="88011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544" y="1458467"/>
              <a:ext cx="8801100" cy="3115310"/>
            </a:xfrm>
            <a:custGeom>
              <a:avLst/>
              <a:gdLst/>
              <a:ahLst/>
              <a:cxnLst/>
              <a:rect l="l" t="t" r="r" b="b"/>
              <a:pathLst>
                <a:path w="8801100" h="3115310">
                  <a:moveTo>
                    <a:pt x="0" y="3115056"/>
                  </a:moveTo>
                  <a:lnTo>
                    <a:pt x="8801100" y="3115056"/>
                  </a:lnTo>
                  <a:lnTo>
                    <a:pt x="8801100" y="0"/>
                  </a:lnTo>
                  <a:lnTo>
                    <a:pt x="0" y="0"/>
                  </a:lnTo>
                  <a:lnTo>
                    <a:pt x="0" y="311505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69208" y="2343911"/>
              <a:ext cx="1834514" cy="228600"/>
            </a:xfrm>
            <a:custGeom>
              <a:avLst/>
              <a:gdLst/>
              <a:ahLst/>
              <a:cxnLst/>
              <a:rect l="l" t="t" r="r" b="b"/>
              <a:pathLst>
                <a:path w="1834514" h="228600">
                  <a:moveTo>
                    <a:pt x="1605533" y="0"/>
                  </a:moveTo>
                  <a:lnTo>
                    <a:pt x="1605533" y="228600"/>
                  </a:lnTo>
                  <a:lnTo>
                    <a:pt x="1757933" y="152400"/>
                  </a:lnTo>
                  <a:lnTo>
                    <a:pt x="1643633" y="152400"/>
                  </a:lnTo>
                  <a:lnTo>
                    <a:pt x="1643633" y="76200"/>
                  </a:lnTo>
                  <a:lnTo>
                    <a:pt x="1757933" y="76200"/>
                  </a:lnTo>
                  <a:lnTo>
                    <a:pt x="1605533" y="0"/>
                  </a:lnTo>
                  <a:close/>
                </a:path>
                <a:path w="1834514" h="228600">
                  <a:moveTo>
                    <a:pt x="1605533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1605533" y="152400"/>
                  </a:lnTo>
                  <a:lnTo>
                    <a:pt x="1605533" y="76200"/>
                  </a:lnTo>
                  <a:close/>
                </a:path>
                <a:path w="1834514" h="228600">
                  <a:moveTo>
                    <a:pt x="1757933" y="76200"/>
                  </a:moveTo>
                  <a:lnTo>
                    <a:pt x="1643633" y="76200"/>
                  </a:lnTo>
                  <a:lnTo>
                    <a:pt x="1643633" y="152400"/>
                  </a:lnTo>
                  <a:lnTo>
                    <a:pt x="1757933" y="152400"/>
                  </a:lnTo>
                  <a:lnTo>
                    <a:pt x="1834133" y="114300"/>
                  </a:lnTo>
                  <a:lnTo>
                    <a:pt x="1757933" y="7620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0893" y="1072388"/>
            <a:ext cx="3924935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Reverses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Parts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df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spark.table("</a:t>
            </a:r>
            <a:r>
              <a:rPr sz="1600" b="1" spc="-10" dirty="0">
                <a:latin typeface="Arial Narrow"/>
                <a:cs typeface="Arial Narrow"/>
              </a:rPr>
              <a:t>state_city_array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df.show(20,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df.select($"state",</a:t>
            </a:r>
            <a:r>
              <a:rPr sz="16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$"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city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").show(5,</a:t>
            </a:r>
            <a:r>
              <a:rPr sz="1600" b="1" spc="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550">
              <a:latin typeface="Arial Narrow"/>
              <a:cs typeface="Arial Narrow"/>
            </a:endParaRPr>
          </a:p>
          <a:p>
            <a:pPr marL="12700" marR="5080">
              <a:lnSpc>
                <a:spcPct val="100000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//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'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reverse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'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will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reverse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Parts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in</a:t>
            </a:r>
            <a:r>
              <a:rPr sz="1600" b="1" spc="-6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Array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df.select($"state",</a:t>
            </a:r>
            <a:r>
              <a:rPr sz="1600" b="1" spc="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reverse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($"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city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")).show(5,</a:t>
            </a:r>
            <a:r>
              <a:rPr sz="1600" b="1" spc="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59579" y="1538795"/>
            <a:ext cx="4569460" cy="2765425"/>
            <a:chOff x="4259579" y="1538795"/>
            <a:chExt cx="4569460" cy="2765425"/>
          </a:xfrm>
        </p:grpSpPr>
        <p:sp>
          <p:nvSpPr>
            <p:cNvPr id="12" name="object 12"/>
            <p:cNvSpPr/>
            <p:nvPr/>
          </p:nvSpPr>
          <p:spPr>
            <a:xfrm>
              <a:off x="4259579" y="3345180"/>
              <a:ext cx="1144270" cy="228600"/>
            </a:xfrm>
            <a:custGeom>
              <a:avLst/>
              <a:gdLst/>
              <a:ahLst/>
              <a:cxnLst/>
              <a:rect l="l" t="t" r="r" b="b"/>
              <a:pathLst>
                <a:path w="1144270" h="228600">
                  <a:moveTo>
                    <a:pt x="915289" y="0"/>
                  </a:moveTo>
                  <a:lnTo>
                    <a:pt x="915289" y="228600"/>
                  </a:lnTo>
                  <a:lnTo>
                    <a:pt x="1067689" y="152400"/>
                  </a:lnTo>
                  <a:lnTo>
                    <a:pt x="953389" y="152400"/>
                  </a:lnTo>
                  <a:lnTo>
                    <a:pt x="953389" y="76200"/>
                  </a:lnTo>
                  <a:lnTo>
                    <a:pt x="1067689" y="76200"/>
                  </a:lnTo>
                  <a:lnTo>
                    <a:pt x="915289" y="0"/>
                  </a:lnTo>
                  <a:close/>
                </a:path>
                <a:path w="1144270" h="228600">
                  <a:moveTo>
                    <a:pt x="915289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915289" y="152400"/>
                  </a:lnTo>
                  <a:lnTo>
                    <a:pt x="915289" y="76200"/>
                  </a:lnTo>
                  <a:close/>
                </a:path>
                <a:path w="1144270" h="228600">
                  <a:moveTo>
                    <a:pt x="1067689" y="76200"/>
                  </a:moveTo>
                  <a:lnTo>
                    <a:pt x="953389" y="76200"/>
                  </a:lnTo>
                  <a:lnTo>
                    <a:pt x="953389" y="152400"/>
                  </a:lnTo>
                  <a:lnTo>
                    <a:pt x="1067689" y="152400"/>
                  </a:lnTo>
                  <a:lnTo>
                    <a:pt x="1143889" y="114300"/>
                  </a:lnTo>
                  <a:lnTo>
                    <a:pt x="1067689" y="7620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543" y="1548384"/>
              <a:ext cx="3323844" cy="13487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90717" y="1543558"/>
              <a:ext cx="3333750" cy="1358265"/>
            </a:xfrm>
            <a:custGeom>
              <a:avLst/>
              <a:gdLst/>
              <a:ahLst/>
              <a:cxnLst/>
              <a:rect l="l" t="t" r="r" b="b"/>
              <a:pathLst>
                <a:path w="3333750" h="1358264">
                  <a:moveTo>
                    <a:pt x="0" y="1358264"/>
                  </a:moveTo>
                  <a:lnTo>
                    <a:pt x="3333368" y="1358264"/>
                  </a:lnTo>
                  <a:lnTo>
                    <a:pt x="3333368" y="0"/>
                  </a:lnTo>
                  <a:lnTo>
                    <a:pt x="0" y="0"/>
                  </a:lnTo>
                  <a:lnTo>
                    <a:pt x="0" y="13582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5543" y="2999232"/>
              <a:ext cx="2369820" cy="12954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490717" y="2994469"/>
              <a:ext cx="2379345" cy="1304925"/>
            </a:xfrm>
            <a:custGeom>
              <a:avLst/>
              <a:gdLst/>
              <a:ahLst/>
              <a:cxnLst/>
              <a:rect l="l" t="t" r="r" b="b"/>
              <a:pathLst>
                <a:path w="2379345" h="1304925">
                  <a:moveTo>
                    <a:pt x="0" y="1304925"/>
                  </a:moveTo>
                  <a:lnTo>
                    <a:pt x="2379344" y="1304925"/>
                  </a:lnTo>
                  <a:lnTo>
                    <a:pt x="2379344" y="0"/>
                  </a:lnTo>
                  <a:lnTo>
                    <a:pt x="0" y="0"/>
                  </a:lnTo>
                  <a:lnTo>
                    <a:pt x="0" y="1304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04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Array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on-the-</a:t>
            </a:r>
            <a:r>
              <a:rPr spc="-25" dirty="0">
                <a:solidFill>
                  <a:srgbClr val="EB871D"/>
                </a:solidFill>
              </a:rPr>
              <a:t>fly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6301" y="1037653"/>
            <a:ext cx="8841105" cy="3589654"/>
            <a:chOff x="126301" y="1037653"/>
            <a:chExt cx="8841105" cy="3589654"/>
          </a:xfrm>
        </p:grpSpPr>
        <p:sp>
          <p:nvSpPr>
            <p:cNvPr id="7" name="object 7"/>
            <p:cNvSpPr/>
            <p:nvPr/>
          </p:nvSpPr>
          <p:spPr>
            <a:xfrm>
              <a:off x="131063" y="1042416"/>
              <a:ext cx="8831580" cy="3580129"/>
            </a:xfrm>
            <a:custGeom>
              <a:avLst/>
              <a:gdLst/>
              <a:ahLst/>
              <a:cxnLst/>
              <a:rect l="l" t="t" r="r" b="b"/>
              <a:pathLst>
                <a:path w="8831580" h="3580129">
                  <a:moveTo>
                    <a:pt x="8831580" y="0"/>
                  </a:moveTo>
                  <a:lnTo>
                    <a:pt x="0" y="0"/>
                  </a:lnTo>
                  <a:lnTo>
                    <a:pt x="0" y="3579876"/>
                  </a:lnTo>
                  <a:lnTo>
                    <a:pt x="8831580" y="3579876"/>
                  </a:lnTo>
                  <a:lnTo>
                    <a:pt x="88315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042416"/>
              <a:ext cx="8831580" cy="3580129"/>
            </a:xfrm>
            <a:custGeom>
              <a:avLst/>
              <a:gdLst/>
              <a:ahLst/>
              <a:cxnLst/>
              <a:rect l="l" t="t" r="r" b="b"/>
              <a:pathLst>
                <a:path w="8831580" h="3580129">
                  <a:moveTo>
                    <a:pt x="0" y="3579876"/>
                  </a:moveTo>
                  <a:lnTo>
                    <a:pt x="8831580" y="3579876"/>
                  </a:lnTo>
                  <a:lnTo>
                    <a:pt x="8831580" y="0"/>
                  </a:lnTo>
                  <a:lnTo>
                    <a:pt x="0" y="0"/>
                  </a:lnTo>
                  <a:lnTo>
                    <a:pt x="0" y="35798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503" y="3445764"/>
              <a:ext cx="3211068" cy="9570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7741" y="3441001"/>
              <a:ext cx="3220720" cy="967105"/>
            </a:xfrm>
            <a:custGeom>
              <a:avLst/>
              <a:gdLst/>
              <a:ahLst/>
              <a:cxnLst/>
              <a:rect l="l" t="t" r="r" b="b"/>
              <a:pathLst>
                <a:path w="3220720" h="967104">
                  <a:moveTo>
                    <a:pt x="0" y="966597"/>
                  </a:moveTo>
                  <a:lnTo>
                    <a:pt x="3220593" y="966597"/>
                  </a:lnTo>
                  <a:lnTo>
                    <a:pt x="3220593" y="0"/>
                  </a:lnTo>
                  <a:lnTo>
                    <a:pt x="0" y="0"/>
                  </a:lnTo>
                  <a:lnTo>
                    <a:pt x="0" y="9665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503" y="2415540"/>
              <a:ext cx="3454908" cy="5029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7741" y="2410713"/>
              <a:ext cx="3464560" cy="512445"/>
            </a:xfrm>
            <a:custGeom>
              <a:avLst/>
              <a:gdLst/>
              <a:ahLst/>
              <a:cxnLst/>
              <a:rect l="l" t="t" r="r" b="b"/>
              <a:pathLst>
                <a:path w="3464560" h="512444">
                  <a:moveTo>
                    <a:pt x="0" y="512444"/>
                  </a:moveTo>
                  <a:lnTo>
                    <a:pt x="3464433" y="512444"/>
                  </a:lnTo>
                  <a:lnTo>
                    <a:pt x="3464433" y="0"/>
                  </a:lnTo>
                  <a:lnTo>
                    <a:pt x="0" y="0"/>
                  </a:lnTo>
                  <a:lnTo>
                    <a:pt x="0" y="5124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9560" y="2796539"/>
              <a:ext cx="4728972" cy="16291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94734" y="2791777"/>
              <a:ext cx="4739005" cy="1638935"/>
            </a:xfrm>
            <a:custGeom>
              <a:avLst/>
              <a:gdLst/>
              <a:ahLst/>
              <a:cxnLst/>
              <a:rect l="l" t="t" r="r" b="b"/>
              <a:pathLst>
                <a:path w="4739005" h="1638935">
                  <a:moveTo>
                    <a:pt x="0" y="1638681"/>
                  </a:moveTo>
                  <a:lnTo>
                    <a:pt x="4738496" y="1638681"/>
                  </a:lnTo>
                  <a:lnTo>
                    <a:pt x="4738496" y="0"/>
                  </a:lnTo>
                  <a:lnTo>
                    <a:pt x="0" y="0"/>
                  </a:lnTo>
                  <a:lnTo>
                    <a:pt x="0" y="163868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9495" y="1965960"/>
              <a:ext cx="655320" cy="6934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54670" y="1961133"/>
              <a:ext cx="664845" cy="702945"/>
            </a:xfrm>
            <a:custGeom>
              <a:avLst/>
              <a:gdLst/>
              <a:ahLst/>
              <a:cxnLst/>
              <a:rect l="l" t="t" r="r" b="b"/>
              <a:pathLst>
                <a:path w="664845" h="702944">
                  <a:moveTo>
                    <a:pt x="0" y="702944"/>
                  </a:moveTo>
                  <a:lnTo>
                    <a:pt x="664845" y="702944"/>
                  </a:lnTo>
                  <a:lnTo>
                    <a:pt x="664845" y="0"/>
                  </a:lnTo>
                  <a:lnTo>
                    <a:pt x="0" y="0"/>
                  </a:lnTo>
                  <a:lnTo>
                    <a:pt x="0" y="702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9804" y="1117854"/>
            <a:ext cx="598170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79DB"/>
                </a:solidFill>
                <a:latin typeface="Arial Narrow"/>
                <a:cs typeface="Arial Narrow"/>
              </a:rPr>
              <a:t>df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Seq(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("beatles",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"help|penney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lane")</a:t>
            </a:r>
            <a:endParaRPr sz="1600">
              <a:latin typeface="Arial Narrow"/>
              <a:cs typeface="Arial Narrow"/>
            </a:endParaRPr>
          </a:p>
          <a:p>
            <a:pPr marL="107188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("supertramp",</a:t>
            </a:r>
            <a:r>
              <a:rPr sz="1600" b="1" spc="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"breakfast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in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America").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toDF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("band",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"songs")</a:t>
            </a:r>
            <a:endParaRPr sz="1600">
              <a:latin typeface="Arial Narrow"/>
              <a:cs typeface="Arial Narrow"/>
            </a:endParaRPr>
          </a:p>
          <a:p>
            <a:pPr marL="12700" marR="1029335">
              <a:lnSpc>
                <a:spcPct val="150000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79DB"/>
                </a:solidFill>
                <a:latin typeface="Arial Narrow"/>
                <a:cs typeface="Arial Narrow"/>
              </a:rPr>
              <a:t>bandDF</a:t>
            </a:r>
            <a:r>
              <a:rPr sz="1600" b="1" spc="10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 </a:t>
            </a: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df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.withColumn("songs",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split(col("songs"), "\\|")) bandDF.printSchema</a:t>
            </a:r>
            <a:endParaRPr sz="1600">
              <a:latin typeface="Arial Narrow"/>
              <a:cs typeface="Arial Narrow"/>
            </a:endParaRPr>
          </a:p>
          <a:p>
            <a:pPr marL="3890010">
              <a:lnSpc>
                <a:spcPct val="100000"/>
              </a:lnSpc>
              <a:spcBef>
                <a:spcPts val="745"/>
              </a:spcBef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Python</a:t>
            </a:r>
            <a:r>
              <a:rPr sz="18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equivalent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bandDF.show(2,</a:t>
            </a:r>
            <a:r>
              <a:rPr sz="1600" b="1" spc="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284" y="4773167"/>
            <a:ext cx="8448040" cy="262255"/>
          </a:xfrm>
          <a:prstGeom prst="rect">
            <a:avLst/>
          </a:prstGeom>
          <a:solidFill>
            <a:srgbClr val="FFFF00"/>
          </a:solidFill>
          <a:ln w="9525">
            <a:solidFill>
              <a:srgbClr val="1E1E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2065"/>
              </a:lnSpc>
            </a:pP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  <a:hlinkClick r:id="rId7"/>
              </a:rPr>
              <a:t>https://medium.com/@mrpowers/working-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  <a:hlinkClick r:id="rId7"/>
              </a:rPr>
              <a:t>with-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  <a:hlinkClick r:id="rId7"/>
              </a:rPr>
              <a:t>spark-arraytype-and-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  <a:hlinkClick r:id="rId7"/>
              </a:rPr>
              <a:t>maptype-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  <a:hlinkClick r:id="rId7"/>
              </a:rPr>
              <a:t>columns-4d85f3c8b2b3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3172" y="2572511"/>
            <a:ext cx="6903720" cy="1841500"/>
          </a:xfrm>
          <a:custGeom>
            <a:avLst/>
            <a:gdLst/>
            <a:ahLst/>
            <a:cxnLst/>
            <a:rect l="l" t="t" r="r" b="b"/>
            <a:pathLst>
              <a:path w="6903720" h="1841500">
                <a:moveTo>
                  <a:pt x="0" y="345948"/>
                </a:moveTo>
                <a:lnTo>
                  <a:pt x="3444240" y="345948"/>
                </a:lnTo>
                <a:lnTo>
                  <a:pt x="3444240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  <a:path w="6903720" h="1841500">
                <a:moveTo>
                  <a:pt x="996696" y="1769364"/>
                </a:moveTo>
                <a:lnTo>
                  <a:pt x="3200400" y="1769364"/>
                </a:lnTo>
                <a:lnTo>
                  <a:pt x="3200400" y="900683"/>
                </a:lnTo>
                <a:lnTo>
                  <a:pt x="996696" y="900683"/>
                </a:lnTo>
                <a:lnTo>
                  <a:pt x="996696" y="1769364"/>
                </a:lnTo>
                <a:close/>
              </a:path>
              <a:path w="6903720" h="1841500">
                <a:moveTo>
                  <a:pt x="4119372" y="900683"/>
                </a:moveTo>
                <a:lnTo>
                  <a:pt x="6903720" y="900683"/>
                </a:lnTo>
                <a:lnTo>
                  <a:pt x="6903720" y="583691"/>
                </a:lnTo>
                <a:lnTo>
                  <a:pt x="4119372" y="583691"/>
                </a:lnTo>
                <a:lnTo>
                  <a:pt x="4119372" y="900683"/>
                </a:lnTo>
                <a:close/>
              </a:path>
              <a:path w="6903720" h="1841500">
                <a:moveTo>
                  <a:pt x="3866388" y="1840992"/>
                </a:moveTo>
                <a:lnTo>
                  <a:pt x="4835652" y="1840992"/>
                </a:lnTo>
                <a:lnTo>
                  <a:pt x="4835652" y="1136904"/>
                </a:lnTo>
                <a:lnTo>
                  <a:pt x="3866388" y="1136904"/>
                </a:lnTo>
                <a:lnTo>
                  <a:pt x="3866388" y="1840992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1729" y="1026985"/>
            <a:ext cx="8810625" cy="3932554"/>
            <a:chOff x="121729" y="1026985"/>
            <a:chExt cx="8810625" cy="3932554"/>
          </a:xfrm>
        </p:grpSpPr>
        <p:sp>
          <p:nvSpPr>
            <p:cNvPr id="6" name="object 6"/>
            <p:cNvSpPr/>
            <p:nvPr/>
          </p:nvSpPr>
          <p:spPr>
            <a:xfrm>
              <a:off x="126492" y="1031747"/>
              <a:ext cx="8801100" cy="3923029"/>
            </a:xfrm>
            <a:custGeom>
              <a:avLst/>
              <a:gdLst/>
              <a:ahLst/>
              <a:cxnLst/>
              <a:rect l="l" t="t" r="r" b="b"/>
              <a:pathLst>
                <a:path w="8801100" h="3923029">
                  <a:moveTo>
                    <a:pt x="8801100" y="0"/>
                  </a:moveTo>
                  <a:lnTo>
                    <a:pt x="0" y="0"/>
                  </a:lnTo>
                  <a:lnTo>
                    <a:pt x="0" y="3922776"/>
                  </a:lnTo>
                  <a:lnTo>
                    <a:pt x="8801100" y="3922776"/>
                  </a:lnTo>
                  <a:lnTo>
                    <a:pt x="88011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492" y="1031747"/>
              <a:ext cx="8801100" cy="3923029"/>
            </a:xfrm>
            <a:custGeom>
              <a:avLst/>
              <a:gdLst/>
              <a:ahLst/>
              <a:cxnLst/>
              <a:rect l="l" t="t" r="r" b="b"/>
              <a:pathLst>
                <a:path w="8801100" h="3923029">
                  <a:moveTo>
                    <a:pt x="0" y="3922776"/>
                  </a:moveTo>
                  <a:lnTo>
                    <a:pt x="8801100" y="3922776"/>
                  </a:lnTo>
                  <a:lnTo>
                    <a:pt x="8801100" y="0"/>
                  </a:lnTo>
                  <a:lnTo>
                    <a:pt x="0" y="0"/>
                  </a:lnTo>
                  <a:lnTo>
                    <a:pt x="0" y="39227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5841" y="1107186"/>
            <a:ext cx="39731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9311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import</a:t>
            </a:r>
            <a:r>
              <a:rPr sz="1600" b="1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org.apache.spark.sql.functions._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import</a:t>
            </a:r>
            <a:r>
              <a:rPr sz="1600" b="1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org.apache.spark.sql.Column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79DB"/>
                </a:solidFill>
                <a:latin typeface="Arial Narrow"/>
                <a:cs typeface="Arial Narrow"/>
              </a:rPr>
              <a:t>df1</a:t>
            </a:r>
            <a:r>
              <a:rPr sz="1600" b="1" spc="-20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spark.read.csv("file:/opt/array_file1.csv")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df1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.printSchema()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841" y="3455034"/>
            <a:ext cx="8585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df1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.show()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291" y="4623815"/>
            <a:ext cx="8289290" cy="262255"/>
          </a:xfrm>
          <a:prstGeom prst="rect">
            <a:avLst/>
          </a:prstGeom>
          <a:solidFill>
            <a:srgbClr val="EB871D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1780"/>
              </a:lnSpc>
            </a:pPr>
            <a:r>
              <a:rPr sz="1500" spc="-10" dirty="0">
                <a:solidFill>
                  <a:srgbClr val="3B3B3A"/>
                </a:solidFill>
                <a:latin typeface="Arial Narrow"/>
                <a:cs typeface="Arial Narrow"/>
              </a:rPr>
              <a:t>https://stackoverflow.com/questions/47824961/how-to-load-the-csv-file-into-the-spark-dataframe-</a:t>
            </a:r>
            <a:r>
              <a:rPr sz="1500" dirty="0">
                <a:solidFill>
                  <a:srgbClr val="3B3B3A"/>
                </a:solidFill>
                <a:latin typeface="Arial Narrow"/>
                <a:cs typeface="Arial Narrow"/>
              </a:rPr>
              <a:t>with-</a:t>
            </a:r>
            <a:r>
              <a:rPr sz="1500" spc="-10" dirty="0">
                <a:solidFill>
                  <a:srgbClr val="3B3B3A"/>
                </a:solidFill>
                <a:latin typeface="Arial Narrow"/>
                <a:cs typeface="Arial Narrow"/>
              </a:rPr>
              <a:t>arrayint?rq=1</a:t>
            </a:r>
            <a:endParaRPr sz="1500">
              <a:latin typeface="Arial Narrow"/>
              <a:cs typeface="Arial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49051" y="3340989"/>
            <a:ext cx="3998595" cy="1096010"/>
            <a:chOff x="4349051" y="3340989"/>
            <a:chExt cx="3998595" cy="10960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8640" y="3352800"/>
              <a:ext cx="3979164" cy="10744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53814" y="3348037"/>
              <a:ext cx="3989070" cy="1083945"/>
            </a:xfrm>
            <a:custGeom>
              <a:avLst/>
              <a:gdLst/>
              <a:ahLst/>
              <a:cxnLst/>
              <a:rect l="l" t="t" r="r" b="b"/>
              <a:pathLst>
                <a:path w="3989070" h="1083945">
                  <a:moveTo>
                    <a:pt x="0" y="1083945"/>
                  </a:moveTo>
                  <a:lnTo>
                    <a:pt x="3988689" y="1083945"/>
                  </a:lnTo>
                  <a:lnTo>
                    <a:pt x="3988689" y="0"/>
                  </a:lnTo>
                  <a:lnTo>
                    <a:pt x="0" y="0"/>
                  </a:lnTo>
                  <a:lnTo>
                    <a:pt x="0" y="10839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2600" y="3369564"/>
              <a:ext cx="2746375" cy="1013460"/>
            </a:xfrm>
            <a:custGeom>
              <a:avLst/>
              <a:gdLst/>
              <a:ahLst/>
              <a:cxnLst/>
              <a:rect l="l" t="t" r="r" b="b"/>
              <a:pathLst>
                <a:path w="2746375" h="1013460">
                  <a:moveTo>
                    <a:pt x="0" y="1013460"/>
                  </a:moveTo>
                  <a:lnTo>
                    <a:pt x="2746248" y="1013460"/>
                  </a:lnTo>
                  <a:lnTo>
                    <a:pt x="2746248" y="0"/>
                  </a:lnTo>
                  <a:lnTo>
                    <a:pt x="0" y="0"/>
                  </a:lnTo>
                  <a:lnTo>
                    <a:pt x="0" y="101346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79541" y="3030092"/>
            <a:ext cx="2606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Goal: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Make _c2</a:t>
            </a:r>
            <a:r>
              <a:rPr sz="1800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to_c9</a:t>
            </a:r>
            <a:r>
              <a:rPr sz="1800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an</a:t>
            </a:r>
            <a:r>
              <a:rPr sz="1800" spc="-7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Array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3375" y="1636331"/>
            <a:ext cx="5417185" cy="2055495"/>
            <a:chOff x="1103375" y="1636331"/>
            <a:chExt cx="5417185" cy="205549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8640" y="1645920"/>
              <a:ext cx="2151888" cy="13472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53813" y="1641094"/>
              <a:ext cx="2161540" cy="1356995"/>
            </a:xfrm>
            <a:custGeom>
              <a:avLst/>
              <a:gdLst/>
              <a:ahLst/>
              <a:cxnLst/>
              <a:rect l="l" t="t" r="r" b="b"/>
              <a:pathLst>
                <a:path w="2161540" h="1356995">
                  <a:moveTo>
                    <a:pt x="0" y="1356740"/>
                  </a:moveTo>
                  <a:lnTo>
                    <a:pt x="2161413" y="1356740"/>
                  </a:lnTo>
                  <a:lnTo>
                    <a:pt x="2161413" y="0"/>
                  </a:lnTo>
                  <a:lnTo>
                    <a:pt x="0" y="0"/>
                  </a:lnTo>
                  <a:lnTo>
                    <a:pt x="0" y="13567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03376" y="2281046"/>
              <a:ext cx="3168015" cy="1410970"/>
            </a:xfrm>
            <a:custGeom>
              <a:avLst/>
              <a:gdLst/>
              <a:ahLst/>
              <a:cxnLst/>
              <a:rect l="l" t="t" r="r" b="b"/>
              <a:pathLst>
                <a:path w="3168015" h="1410970">
                  <a:moveTo>
                    <a:pt x="3167253" y="1324737"/>
                  </a:moveTo>
                  <a:lnTo>
                    <a:pt x="3110103" y="1296162"/>
                  </a:lnTo>
                  <a:lnTo>
                    <a:pt x="2995803" y="1239012"/>
                  </a:lnTo>
                  <a:lnTo>
                    <a:pt x="2995803" y="1296162"/>
                  </a:lnTo>
                  <a:lnTo>
                    <a:pt x="0" y="1296162"/>
                  </a:lnTo>
                  <a:lnTo>
                    <a:pt x="0" y="1353312"/>
                  </a:lnTo>
                  <a:lnTo>
                    <a:pt x="2995803" y="1353312"/>
                  </a:lnTo>
                  <a:lnTo>
                    <a:pt x="2995803" y="1410462"/>
                  </a:lnTo>
                  <a:lnTo>
                    <a:pt x="3110103" y="1353312"/>
                  </a:lnTo>
                  <a:lnTo>
                    <a:pt x="3167253" y="1324737"/>
                  </a:lnTo>
                  <a:close/>
                </a:path>
                <a:path w="3168015" h="1410970">
                  <a:moveTo>
                    <a:pt x="3167507" y="85725"/>
                  </a:moveTo>
                  <a:lnTo>
                    <a:pt x="3110357" y="57150"/>
                  </a:lnTo>
                  <a:lnTo>
                    <a:pt x="2996057" y="0"/>
                  </a:lnTo>
                  <a:lnTo>
                    <a:pt x="2996057" y="57150"/>
                  </a:lnTo>
                  <a:lnTo>
                    <a:pt x="582168" y="57150"/>
                  </a:lnTo>
                  <a:lnTo>
                    <a:pt x="582168" y="114300"/>
                  </a:lnTo>
                  <a:lnTo>
                    <a:pt x="2996057" y="114300"/>
                  </a:lnTo>
                  <a:lnTo>
                    <a:pt x="2996057" y="171450"/>
                  </a:lnTo>
                  <a:lnTo>
                    <a:pt x="3110357" y="114300"/>
                  </a:lnTo>
                  <a:lnTo>
                    <a:pt x="3167507" y="85725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Demo:</a:t>
            </a:r>
            <a:r>
              <a:rPr spc="-3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7.02g (In AdvSpark:Mod</a:t>
            </a:r>
            <a:r>
              <a:rPr spc="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07</a:t>
            </a:r>
            <a:r>
              <a:rPr spc="-10" dirty="0">
                <a:solidFill>
                  <a:srgbClr val="00AF50"/>
                </a:solidFill>
              </a:rPr>
              <a:t> Notebook)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Array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DF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u="sng" spc="-20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file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081" y="92151"/>
            <a:ext cx="530225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Demo:</a:t>
            </a:r>
            <a:r>
              <a:rPr spc="-2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Lab</a:t>
            </a:r>
            <a:r>
              <a:rPr spc="-10" dirty="0">
                <a:solidFill>
                  <a:srgbClr val="00AF50"/>
                </a:solidFill>
              </a:rPr>
              <a:t> 7.02g</a:t>
            </a:r>
          </a:p>
          <a:p>
            <a:pPr marL="12700">
              <a:lnSpc>
                <a:spcPts val="2810"/>
              </a:lnSpc>
              <a:tabLst>
                <a:tab pos="4263390" algn="l"/>
              </a:tabLst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Array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DF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u="sng" spc="-20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file</a:t>
            </a:r>
            <a:r>
              <a:rPr dirty="0">
                <a:solidFill>
                  <a:srgbClr val="EB871D"/>
                </a:solidFill>
              </a:rPr>
              <a:t>	(2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1729" y="1026985"/>
            <a:ext cx="8896350" cy="3932554"/>
            <a:chOff x="121729" y="1026985"/>
            <a:chExt cx="8896350" cy="3932554"/>
          </a:xfrm>
        </p:grpSpPr>
        <p:sp>
          <p:nvSpPr>
            <p:cNvPr id="7" name="object 7"/>
            <p:cNvSpPr/>
            <p:nvPr/>
          </p:nvSpPr>
          <p:spPr>
            <a:xfrm>
              <a:off x="126492" y="1031747"/>
              <a:ext cx="8886825" cy="3923029"/>
            </a:xfrm>
            <a:custGeom>
              <a:avLst/>
              <a:gdLst/>
              <a:ahLst/>
              <a:cxnLst/>
              <a:rect l="l" t="t" r="r" b="b"/>
              <a:pathLst>
                <a:path w="8886825" h="3923029">
                  <a:moveTo>
                    <a:pt x="8886444" y="0"/>
                  </a:moveTo>
                  <a:lnTo>
                    <a:pt x="0" y="0"/>
                  </a:lnTo>
                  <a:lnTo>
                    <a:pt x="0" y="3922776"/>
                  </a:lnTo>
                  <a:lnTo>
                    <a:pt x="8886444" y="3922776"/>
                  </a:lnTo>
                  <a:lnTo>
                    <a:pt x="888644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492" y="1031747"/>
              <a:ext cx="8886825" cy="3923029"/>
            </a:xfrm>
            <a:custGeom>
              <a:avLst/>
              <a:gdLst/>
              <a:ahLst/>
              <a:cxnLst/>
              <a:rect l="l" t="t" r="r" b="b"/>
              <a:pathLst>
                <a:path w="8886825" h="3923029">
                  <a:moveTo>
                    <a:pt x="0" y="3922776"/>
                  </a:moveTo>
                  <a:lnTo>
                    <a:pt x="8886444" y="3922776"/>
                  </a:lnTo>
                  <a:lnTo>
                    <a:pt x="8886444" y="0"/>
                  </a:lnTo>
                  <a:lnTo>
                    <a:pt x="0" y="0"/>
                  </a:lnTo>
                  <a:lnTo>
                    <a:pt x="0" y="39227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5841" y="1107186"/>
            <a:ext cx="49117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Create</a:t>
            </a:r>
            <a:r>
              <a:rPr sz="1600" b="1" spc="-5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column</a:t>
            </a:r>
            <a:r>
              <a:rPr sz="1600" b="1" spc="-4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by</a:t>
            </a:r>
            <a:r>
              <a:rPr sz="1600" b="1" spc="-4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combining</a:t>
            </a:r>
            <a:r>
              <a:rPr sz="1600" b="1" spc="-4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_c2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–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_c9</a:t>
            </a:r>
            <a:r>
              <a:rPr sz="1600" b="1" spc="-5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data</a:t>
            </a:r>
            <a:r>
              <a:rPr sz="1600" b="1" spc="-5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into</a:t>
            </a:r>
            <a:r>
              <a:rPr sz="1600" b="1" spc="-6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Array</a:t>
            </a:r>
            <a:endParaRPr sz="1600">
              <a:latin typeface="Arial Narrow"/>
              <a:cs typeface="Arial Narrow"/>
            </a:endParaRPr>
          </a:p>
          <a:p>
            <a:pPr marL="58419">
              <a:lnSpc>
                <a:spcPct val="100000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array1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: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Column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array(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df1.columns.drop(2).map(col):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_*)</a:t>
            </a:r>
            <a:endParaRPr sz="1600">
              <a:latin typeface="Arial Narrow"/>
              <a:cs typeface="Arial Narrow"/>
            </a:endParaRPr>
          </a:p>
          <a:p>
            <a:pPr marL="2256155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.cast("array&lt;int&gt;")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3032" y="1351279"/>
            <a:ext cx="19215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600" b="1" spc="-3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Skip</a:t>
            </a:r>
            <a:r>
              <a:rPr sz="1600" b="1" spc="-4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first</a:t>
            </a:r>
            <a:r>
              <a:rPr sz="1600" b="1" spc="-2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2</a:t>
            </a:r>
            <a:r>
              <a:rPr sz="1600" b="1" spc="-2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columns</a:t>
            </a:r>
            <a:endParaRPr sz="1600">
              <a:latin typeface="Arial Narrow"/>
              <a:cs typeface="Arial Narrow"/>
            </a:endParaRPr>
          </a:p>
          <a:p>
            <a:pPr marL="106680">
              <a:lnSpc>
                <a:spcPct val="100000"/>
              </a:lnSpc>
            </a:pP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Cast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to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required</a:t>
            </a:r>
            <a:r>
              <a:rPr sz="1600" b="1" spc="-3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00AF50"/>
                </a:solidFill>
                <a:latin typeface="Arial Narrow"/>
                <a:cs typeface="Arial Narrow"/>
              </a:rPr>
              <a:t>type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841" y="2113279"/>
            <a:ext cx="512508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Put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all</a:t>
            </a:r>
            <a:r>
              <a:rPr sz="1600" b="1" spc="-4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columns</a:t>
            </a:r>
            <a:r>
              <a:rPr sz="1600" b="1" spc="-5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back</a:t>
            </a:r>
            <a:r>
              <a:rPr sz="1600" b="1" spc="-5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together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cols:</a:t>
            </a:r>
            <a:r>
              <a:rPr sz="1600" b="1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Array[Column]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87A8"/>
                </a:solidFill>
                <a:latin typeface="Arial Narrow"/>
                <a:cs typeface="Arial Narrow"/>
              </a:rPr>
              <a:t>df1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.columns.take(2).map(col)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:+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array1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635000">
              <a:lnSpc>
                <a:spcPct val="200199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79DB"/>
                </a:solidFill>
                <a:latin typeface="Arial Narrow"/>
                <a:cs typeface="Arial Narrow"/>
              </a:rPr>
              <a:t>df2 =</a:t>
            </a:r>
            <a:r>
              <a:rPr sz="1600" b="1" spc="-5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df1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.select(cols: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_*).toDF("uid",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 "date",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array1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 </a:t>
            </a: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df2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.printSchema()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df2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.show()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6311" y="588263"/>
            <a:ext cx="2706624" cy="73761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0138" y="1872551"/>
            <a:ext cx="8591550" cy="2850515"/>
            <a:chOff x="350138" y="1872551"/>
            <a:chExt cx="8591550" cy="285051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663" y="1882140"/>
              <a:ext cx="8407908" cy="2148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4901" y="1877314"/>
              <a:ext cx="8417560" cy="224790"/>
            </a:xfrm>
            <a:custGeom>
              <a:avLst/>
              <a:gdLst/>
              <a:ahLst/>
              <a:cxnLst/>
              <a:rect l="l" t="t" r="r" b="b"/>
              <a:pathLst>
                <a:path w="8417560" h="224789">
                  <a:moveTo>
                    <a:pt x="0" y="224409"/>
                  </a:moveTo>
                  <a:lnTo>
                    <a:pt x="8417433" y="224409"/>
                  </a:lnTo>
                  <a:lnTo>
                    <a:pt x="8417433" y="0"/>
                  </a:lnTo>
                  <a:lnTo>
                    <a:pt x="0" y="0"/>
                  </a:lnTo>
                  <a:lnTo>
                    <a:pt x="0" y="2244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663" y="2724912"/>
              <a:ext cx="8407908" cy="1798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4901" y="2720086"/>
              <a:ext cx="8417560" cy="189865"/>
            </a:xfrm>
            <a:custGeom>
              <a:avLst/>
              <a:gdLst/>
              <a:ahLst/>
              <a:cxnLst/>
              <a:rect l="l" t="t" r="r" b="b"/>
              <a:pathLst>
                <a:path w="8417560" h="189864">
                  <a:moveTo>
                    <a:pt x="0" y="189356"/>
                  </a:moveTo>
                  <a:lnTo>
                    <a:pt x="8417433" y="189356"/>
                  </a:lnTo>
                  <a:lnTo>
                    <a:pt x="8417433" y="0"/>
                  </a:lnTo>
                  <a:lnTo>
                    <a:pt x="0" y="0"/>
                  </a:lnTo>
                  <a:lnTo>
                    <a:pt x="0" y="1893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2411" y="3491484"/>
              <a:ext cx="3180588" cy="5471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67713" y="3486721"/>
              <a:ext cx="3190240" cy="556895"/>
            </a:xfrm>
            <a:custGeom>
              <a:avLst/>
              <a:gdLst/>
              <a:ahLst/>
              <a:cxnLst/>
              <a:rect l="l" t="t" r="r" b="b"/>
              <a:pathLst>
                <a:path w="3190240" h="556895">
                  <a:moveTo>
                    <a:pt x="0" y="556640"/>
                  </a:moveTo>
                  <a:lnTo>
                    <a:pt x="3190113" y="556640"/>
                  </a:lnTo>
                  <a:lnTo>
                    <a:pt x="3190113" y="0"/>
                  </a:lnTo>
                  <a:lnTo>
                    <a:pt x="0" y="0"/>
                  </a:lnTo>
                  <a:lnTo>
                    <a:pt x="0" y="5566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4731" y="4115943"/>
              <a:ext cx="3783965" cy="171450"/>
            </a:xfrm>
            <a:custGeom>
              <a:avLst/>
              <a:gdLst/>
              <a:ahLst/>
              <a:cxnLst/>
              <a:rect l="l" t="t" r="r" b="b"/>
              <a:pathLst>
                <a:path w="3783965" h="171450">
                  <a:moveTo>
                    <a:pt x="3612260" y="0"/>
                  </a:moveTo>
                  <a:lnTo>
                    <a:pt x="3612260" y="171449"/>
                  </a:lnTo>
                  <a:lnTo>
                    <a:pt x="3726560" y="114299"/>
                  </a:lnTo>
                  <a:lnTo>
                    <a:pt x="3640835" y="114299"/>
                  </a:lnTo>
                  <a:lnTo>
                    <a:pt x="3640835" y="57149"/>
                  </a:lnTo>
                  <a:lnTo>
                    <a:pt x="3726560" y="57149"/>
                  </a:lnTo>
                  <a:lnTo>
                    <a:pt x="3612260" y="0"/>
                  </a:lnTo>
                  <a:close/>
                </a:path>
                <a:path w="3783965" h="171450">
                  <a:moveTo>
                    <a:pt x="3612260" y="57149"/>
                  </a:moveTo>
                  <a:lnTo>
                    <a:pt x="0" y="57149"/>
                  </a:lnTo>
                  <a:lnTo>
                    <a:pt x="0" y="114299"/>
                  </a:lnTo>
                  <a:lnTo>
                    <a:pt x="3612260" y="114299"/>
                  </a:lnTo>
                  <a:lnTo>
                    <a:pt x="3612260" y="57149"/>
                  </a:lnTo>
                  <a:close/>
                </a:path>
                <a:path w="3783965" h="171450">
                  <a:moveTo>
                    <a:pt x="3726560" y="57149"/>
                  </a:moveTo>
                  <a:lnTo>
                    <a:pt x="3640835" y="57149"/>
                  </a:lnTo>
                  <a:lnTo>
                    <a:pt x="3640835" y="114299"/>
                  </a:lnTo>
                  <a:lnTo>
                    <a:pt x="3726560" y="114299"/>
                  </a:lnTo>
                  <a:lnTo>
                    <a:pt x="3783710" y="85724"/>
                  </a:lnTo>
                  <a:lnTo>
                    <a:pt x="3726560" y="57149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1308" y="3713988"/>
              <a:ext cx="3800855" cy="9753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26481" y="3709225"/>
              <a:ext cx="3810635" cy="984885"/>
            </a:xfrm>
            <a:custGeom>
              <a:avLst/>
              <a:gdLst/>
              <a:ahLst/>
              <a:cxnLst/>
              <a:rect l="l" t="t" r="r" b="b"/>
              <a:pathLst>
                <a:path w="3810634" h="984885">
                  <a:moveTo>
                    <a:pt x="0" y="984885"/>
                  </a:moveTo>
                  <a:lnTo>
                    <a:pt x="3810381" y="984885"/>
                  </a:lnTo>
                  <a:lnTo>
                    <a:pt x="3810381" y="0"/>
                  </a:lnTo>
                  <a:lnTo>
                    <a:pt x="0" y="0"/>
                  </a:lnTo>
                  <a:lnTo>
                    <a:pt x="0" y="9848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8339" y="3718560"/>
              <a:ext cx="6934200" cy="975360"/>
            </a:xfrm>
            <a:custGeom>
              <a:avLst/>
              <a:gdLst/>
              <a:ahLst/>
              <a:cxnLst/>
              <a:rect l="l" t="t" r="r" b="b"/>
              <a:pathLst>
                <a:path w="6934200" h="975360">
                  <a:moveTo>
                    <a:pt x="4247388" y="975359"/>
                  </a:moveTo>
                  <a:lnTo>
                    <a:pt x="6934200" y="975359"/>
                  </a:lnTo>
                  <a:lnTo>
                    <a:pt x="6934200" y="0"/>
                  </a:lnTo>
                  <a:lnTo>
                    <a:pt x="4247388" y="0"/>
                  </a:lnTo>
                  <a:lnTo>
                    <a:pt x="4247388" y="975359"/>
                  </a:lnTo>
                  <a:close/>
                </a:path>
                <a:path w="6934200" h="975360">
                  <a:moveTo>
                    <a:pt x="0" y="304799"/>
                  </a:moveTo>
                  <a:lnTo>
                    <a:pt x="2994660" y="304799"/>
                  </a:lnTo>
                  <a:lnTo>
                    <a:pt x="2994660" y="21335"/>
                  </a:lnTo>
                  <a:lnTo>
                    <a:pt x="0" y="21335"/>
                  </a:lnTo>
                  <a:lnTo>
                    <a:pt x="0" y="304799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25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54778" y="905002"/>
            <a:ext cx="3821429" cy="3647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Overview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functions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Where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Source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Putting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Together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Hackathon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Querying</a:t>
            </a:r>
            <a:r>
              <a:rPr sz="1800" spc="-20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JSON </a:t>
            </a:r>
            <a:r>
              <a:rPr sz="1800" spc="-10" dirty="0">
                <a:solidFill>
                  <a:srgbClr val="6F2F92"/>
                </a:solidFill>
                <a:latin typeface="Century Gothic"/>
                <a:cs typeface="Century Gothic"/>
              </a:rPr>
              <a:t>objects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Summary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2153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9DB"/>
                </a:solidFill>
              </a:rPr>
              <a:t>Map </a:t>
            </a:r>
            <a:r>
              <a:rPr spc="-10" dirty="0">
                <a:solidFill>
                  <a:srgbClr val="EB871D"/>
                </a:solidFill>
              </a:rPr>
              <a:t>Definition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444" y="824630"/>
            <a:ext cx="8023225" cy="168211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collection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variable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length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'Key-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Value'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pairs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Maps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represent</a:t>
            </a:r>
            <a:r>
              <a:rPr sz="18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multiple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fields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single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item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'Keys'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 all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'Values'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ts val="2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element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accessed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using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DOT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(.)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notation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follows:</a:t>
            </a:r>
            <a:endParaRPr sz="1800">
              <a:latin typeface="Century Gothic"/>
              <a:cs typeface="Century Gothic"/>
            </a:endParaRPr>
          </a:p>
          <a:p>
            <a:pPr marL="240665">
              <a:lnSpc>
                <a:spcPts val="2000"/>
              </a:lnSpc>
            </a:pP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You</a:t>
            </a:r>
            <a:r>
              <a:rPr sz="1800" u="sng" spc="-3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point</a:t>
            </a:r>
            <a:r>
              <a:rPr sz="1800" u="sng" spc="-3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to</a:t>
            </a:r>
            <a:r>
              <a:rPr sz="1800" u="sng" spc="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a</a:t>
            </a:r>
            <a:r>
              <a:rPr sz="1800" u="sng" spc="-2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'Key'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'Value'</a:t>
            </a:r>
            <a:r>
              <a:rPr sz="18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for</a:t>
            </a:r>
            <a:r>
              <a:rPr sz="1800" u="sng" spc="-2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that</a:t>
            </a:r>
            <a:r>
              <a:rPr sz="1800" u="sng" spc="1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key</a:t>
            </a:r>
            <a:r>
              <a:rPr sz="1800" u="sng" spc="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returned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739" y="2648711"/>
            <a:ext cx="6349365" cy="802005"/>
          </a:xfrm>
          <a:prstGeom prst="rect">
            <a:avLst/>
          </a:prstGeom>
          <a:solidFill>
            <a:srgbClr val="D9D9D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2135"/>
              </a:lnSpc>
            </a:pP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DataFrame</a:t>
            </a:r>
            <a:r>
              <a:rPr sz="1800" b="1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format</a:t>
            </a: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parent_column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.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key_column</a:t>
            </a:r>
            <a:endParaRPr sz="1800">
              <a:latin typeface="Century Gothic"/>
              <a:cs typeface="Century Gothic"/>
            </a:endParaRPr>
          </a:p>
          <a:p>
            <a:pPr marL="127000">
              <a:lnSpc>
                <a:spcPct val="100000"/>
              </a:lnSpc>
              <a:tabLst>
                <a:tab pos="1708785" algn="l"/>
              </a:tabLst>
            </a:pP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SQL</a:t>
            </a: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format</a:t>
            </a:r>
            <a:r>
              <a:rPr sz="1800" b="1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	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parent_column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[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key_column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]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274" y="4047363"/>
            <a:ext cx="3958590" cy="948690"/>
            <a:chOff x="2069274" y="4047363"/>
            <a:chExt cx="3958590" cy="9486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8735" y="4056888"/>
              <a:ext cx="3939540" cy="9296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74036" y="4052125"/>
              <a:ext cx="3949065" cy="939165"/>
            </a:xfrm>
            <a:custGeom>
              <a:avLst/>
              <a:gdLst/>
              <a:ahLst/>
              <a:cxnLst/>
              <a:rect l="l" t="t" r="r" b="b"/>
              <a:pathLst>
                <a:path w="3949065" h="939164">
                  <a:moveTo>
                    <a:pt x="0" y="939165"/>
                  </a:moveTo>
                  <a:lnTo>
                    <a:pt x="3949065" y="939165"/>
                  </a:lnTo>
                  <a:lnTo>
                    <a:pt x="3949065" y="0"/>
                  </a:lnTo>
                  <a:lnTo>
                    <a:pt x="0" y="0"/>
                  </a:lnTo>
                  <a:lnTo>
                    <a:pt x="0" y="9391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12906" y="4036587"/>
            <a:ext cx="306070" cy="969644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file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444" y="3456558"/>
            <a:ext cx="8376284" cy="1560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1839"/>
              </a:lnSpc>
              <a:spcBef>
                <a:spcPts val="4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below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file,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2C2C2C"/>
                </a:solidFill>
                <a:latin typeface="Century Gothic"/>
                <a:cs typeface="Century Gothic"/>
              </a:rPr>
              <a:t>school_map.tsv</a:t>
            </a:r>
            <a:r>
              <a:rPr sz="1800" b="1" spc="-30" dirty="0">
                <a:solidFill>
                  <a:srgbClr val="2C2C2C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has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fields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 the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complex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r>
              <a:rPr sz="18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endParaRPr sz="1800">
              <a:latin typeface="Century Gothic"/>
              <a:cs typeface="Century Gothic"/>
            </a:endParaRPr>
          </a:p>
          <a:p>
            <a:pPr marR="1353185" algn="r">
              <a:lnSpc>
                <a:spcPts val="2055"/>
              </a:lnSpc>
              <a:spcBef>
                <a:spcPts val="85"/>
              </a:spcBef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3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k-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v</a:t>
            </a:r>
            <a:r>
              <a:rPr sz="1800" b="1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pairs</a:t>
            </a:r>
            <a:endParaRPr sz="1800">
              <a:latin typeface="Century Gothic"/>
              <a:cs typeface="Century Gothic"/>
            </a:endParaRPr>
          </a:p>
          <a:p>
            <a:pPr marR="1352550" algn="r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2 k-v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pairs</a:t>
            </a:r>
            <a:endParaRPr sz="1800">
              <a:latin typeface="Century Gothic"/>
              <a:cs typeface="Century Gothic"/>
            </a:endParaRPr>
          </a:p>
          <a:p>
            <a:pPr marR="1352550" algn="r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3 k-v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pairs</a:t>
            </a:r>
            <a:endParaRPr sz="1800">
              <a:latin typeface="Century Gothic"/>
              <a:cs typeface="Century Gothic"/>
            </a:endParaRPr>
          </a:p>
          <a:p>
            <a:pPr marR="1352550" algn="r">
              <a:lnSpc>
                <a:spcPts val="2050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3 k-v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pairs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3689" y="4074414"/>
            <a:ext cx="3165475" cy="929640"/>
          </a:xfrm>
          <a:custGeom>
            <a:avLst/>
            <a:gdLst/>
            <a:ahLst/>
            <a:cxnLst/>
            <a:rect l="l" t="t" r="r" b="b"/>
            <a:pathLst>
              <a:path w="3165475" h="929639">
                <a:moveTo>
                  <a:pt x="0" y="929640"/>
                </a:moveTo>
                <a:lnTo>
                  <a:pt x="3165348" y="929640"/>
                </a:lnTo>
                <a:lnTo>
                  <a:pt x="3165348" y="0"/>
                </a:lnTo>
                <a:lnTo>
                  <a:pt x="0" y="0"/>
                </a:lnTo>
                <a:lnTo>
                  <a:pt x="0" y="929640"/>
                </a:lnTo>
                <a:close/>
              </a:path>
            </a:pathLst>
          </a:custGeom>
          <a:ln w="38100">
            <a:solidFill>
              <a:srgbClr val="0079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9DB"/>
                </a:solidFill>
              </a:rPr>
              <a:t>Map</a:t>
            </a:r>
            <a:r>
              <a:rPr spc="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in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Hive </a:t>
            </a:r>
            <a:r>
              <a:rPr spc="-10" dirty="0">
                <a:solidFill>
                  <a:srgbClr val="EB871D"/>
                </a:solidFill>
              </a:rPr>
              <a:t>table</a:t>
            </a:r>
          </a:p>
        </p:txBody>
      </p:sp>
      <p:sp>
        <p:nvSpPr>
          <p:cNvPr id="5" name="object 5"/>
          <p:cNvSpPr/>
          <p:nvPr/>
        </p:nvSpPr>
        <p:spPr>
          <a:xfrm>
            <a:off x="1905000" y="3598164"/>
            <a:ext cx="5316220" cy="1361440"/>
          </a:xfrm>
          <a:custGeom>
            <a:avLst/>
            <a:gdLst/>
            <a:ahLst/>
            <a:cxnLst/>
            <a:rect l="l" t="t" r="r" b="b"/>
            <a:pathLst>
              <a:path w="5316220" h="1361439">
                <a:moveTo>
                  <a:pt x="5315711" y="0"/>
                </a:moveTo>
                <a:lnTo>
                  <a:pt x="0" y="0"/>
                </a:lnTo>
                <a:lnTo>
                  <a:pt x="0" y="1360932"/>
                </a:lnTo>
                <a:lnTo>
                  <a:pt x="5315711" y="1360932"/>
                </a:lnTo>
                <a:lnTo>
                  <a:pt x="53157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000" y="3598164"/>
            <a:ext cx="5316220" cy="1361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2075">
              <a:lnSpc>
                <a:spcPts val="2050"/>
              </a:lnSpc>
              <a:spcBef>
                <a:spcPts val="480"/>
              </a:spcBef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8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latin typeface="Century Gothic"/>
                <a:cs typeface="Century Gothic"/>
              </a:rPr>
              <a:t>school</a:t>
            </a:r>
            <a:endParaRPr sz="1800">
              <a:latin typeface="Century Gothic"/>
              <a:cs typeface="Century Gothic"/>
            </a:endParaRPr>
          </a:p>
          <a:p>
            <a:pPr marL="92075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(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name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string,</a:t>
            </a:r>
            <a:r>
              <a:rPr sz="18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grades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map&lt;string,</a:t>
            </a:r>
            <a:r>
              <a:rPr sz="1800" b="1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int&gt;</a:t>
            </a:r>
            <a:r>
              <a:rPr sz="18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  <a:p>
            <a:pPr marL="92075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row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format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fields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'\t'</a:t>
            </a:r>
            <a:endParaRPr sz="1800">
              <a:latin typeface="Century Gothic"/>
              <a:cs typeface="Century Gothic"/>
            </a:endParaRPr>
          </a:p>
          <a:p>
            <a:pPr marL="92075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collection</a:t>
            </a:r>
            <a:r>
              <a:rPr sz="18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items</a:t>
            </a:r>
            <a:r>
              <a:rPr sz="18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8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','</a:t>
            </a:r>
            <a:endParaRPr sz="1800">
              <a:latin typeface="Century Gothic"/>
              <a:cs typeface="Century Gothic"/>
            </a:endParaRPr>
          </a:p>
          <a:p>
            <a:pPr marL="92075">
              <a:lnSpc>
                <a:spcPts val="2055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map</a:t>
            </a:r>
            <a:r>
              <a:rPr sz="18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keys</a:t>
            </a:r>
            <a:r>
              <a:rPr sz="18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terminated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':';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4414" y="2132076"/>
            <a:ext cx="3958590" cy="967740"/>
            <a:chOff x="1284414" y="2132076"/>
            <a:chExt cx="3958590" cy="9677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876" y="2153412"/>
              <a:ext cx="3938016" cy="9296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89177" y="2148586"/>
              <a:ext cx="3947795" cy="939165"/>
            </a:xfrm>
            <a:custGeom>
              <a:avLst/>
              <a:gdLst/>
              <a:ahLst/>
              <a:cxnLst/>
              <a:rect l="l" t="t" r="r" b="b"/>
              <a:pathLst>
                <a:path w="3947795" h="939164">
                  <a:moveTo>
                    <a:pt x="0" y="939164"/>
                  </a:moveTo>
                  <a:lnTo>
                    <a:pt x="3947541" y="939164"/>
                  </a:lnTo>
                  <a:lnTo>
                    <a:pt x="3947541" y="0"/>
                  </a:lnTo>
                  <a:lnTo>
                    <a:pt x="0" y="0"/>
                  </a:lnTo>
                  <a:lnTo>
                    <a:pt x="0" y="9391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8162" y="2151126"/>
              <a:ext cx="3165475" cy="929640"/>
            </a:xfrm>
            <a:custGeom>
              <a:avLst/>
              <a:gdLst/>
              <a:ahLst/>
              <a:cxnLst/>
              <a:rect l="l" t="t" r="r" b="b"/>
              <a:pathLst>
                <a:path w="3165475" h="929639">
                  <a:moveTo>
                    <a:pt x="0" y="929640"/>
                  </a:moveTo>
                  <a:lnTo>
                    <a:pt x="3165348" y="92964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929640"/>
                  </a:lnTo>
                  <a:close/>
                </a:path>
              </a:pathLst>
            </a:custGeom>
            <a:ln w="381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65078" y="4053659"/>
            <a:ext cx="306070" cy="50736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792" y="2132806"/>
            <a:ext cx="306070" cy="969644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file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844" y="838580"/>
            <a:ext cx="8436610" cy="15684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below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table,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MAP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grade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Parent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defined in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statement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Child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defined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Input file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(ie:</a:t>
            </a:r>
            <a:r>
              <a:rPr sz="18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Math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English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,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PhyEd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Latin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  <a:p>
            <a:pPr marL="5032375">
              <a:lnSpc>
                <a:spcPct val="100000"/>
              </a:lnSpc>
              <a:spcBef>
                <a:spcPts val="1670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'Key'</a:t>
            </a:r>
            <a:r>
              <a:rPr sz="1600" b="1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columns:</a:t>
            </a:r>
            <a:r>
              <a:rPr sz="1600" b="1" spc="-6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Math,</a:t>
            </a:r>
            <a:r>
              <a:rPr sz="1600" b="1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English,</a:t>
            </a:r>
            <a:r>
              <a:rPr sz="1600" b="1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PhyEd,</a:t>
            </a:r>
            <a:r>
              <a:rPr sz="1600" b="1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Latin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2182" y="3245357"/>
            <a:ext cx="1181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Parent</a:t>
            </a:r>
            <a:r>
              <a:rPr sz="1600" b="1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column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04970" y="3531489"/>
            <a:ext cx="139700" cy="464820"/>
          </a:xfrm>
          <a:custGeom>
            <a:avLst/>
            <a:gdLst/>
            <a:ahLst/>
            <a:cxnLst/>
            <a:rect l="l" t="t" r="r" b="b"/>
            <a:pathLst>
              <a:path w="139700" h="464820">
                <a:moveTo>
                  <a:pt x="0" y="331978"/>
                </a:moveTo>
                <a:lnTo>
                  <a:pt x="40131" y="464464"/>
                </a:lnTo>
                <a:lnTo>
                  <a:pt x="112237" y="366255"/>
                </a:lnTo>
                <a:lnTo>
                  <a:pt x="77977" y="366255"/>
                </a:lnTo>
                <a:lnTo>
                  <a:pt x="37210" y="359270"/>
                </a:lnTo>
                <a:lnTo>
                  <a:pt x="40701" y="338953"/>
                </a:lnTo>
                <a:lnTo>
                  <a:pt x="0" y="331978"/>
                </a:lnTo>
                <a:close/>
              </a:path>
              <a:path w="139700" h="464820">
                <a:moveTo>
                  <a:pt x="40701" y="338953"/>
                </a:moveTo>
                <a:lnTo>
                  <a:pt x="37210" y="359270"/>
                </a:lnTo>
                <a:lnTo>
                  <a:pt x="77977" y="366255"/>
                </a:lnTo>
                <a:lnTo>
                  <a:pt x="81459" y="345938"/>
                </a:lnTo>
                <a:lnTo>
                  <a:pt x="40701" y="338953"/>
                </a:lnTo>
                <a:close/>
              </a:path>
              <a:path w="139700" h="464820">
                <a:moveTo>
                  <a:pt x="81459" y="345938"/>
                </a:moveTo>
                <a:lnTo>
                  <a:pt x="77977" y="366255"/>
                </a:lnTo>
                <a:lnTo>
                  <a:pt x="112237" y="366255"/>
                </a:lnTo>
                <a:lnTo>
                  <a:pt x="122046" y="352894"/>
                </a:lnTo>
                <a:lnTo>
                  <a:pt x="81459" y="345938"/>
                </a:lnTo>
                <a:close/>
              </a:path>
              <a:path w="139700" h="464820">
                <a:moveTo>
                  <a:pt x="98932" y="0"/>
                </a:moveTo>
                <a:lnTo>
                  <a:pt x="40701" y="338953"/>
                </a:lnTo>
                <a:lnTo>
                  <a:pt x="81459" y="345938"/>
                </a:lnTo>
                <a:lnTo>
                  <a:pt x="139572" y="6858"/>
                </a:lnTo>
                <a:lnTo>
                  <a:pt x="98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88289BD-FF61-45B4-A017-5D9EE5721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5549503" cy="295466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dirty="0"/>
              <a:t>Table of Contents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1776413" y="1856463"/>
            <a:ext cx="5248274" cy="3054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00 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– Intro and Setup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01 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Spark Architecture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02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SparkSQL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(Read/Write </a:t>
            </a:r>
            <a:r>
              <a:rPr lang="en-US" sz="9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DataFrames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/Tables)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dirty="0">
                <a:solidFill>
                  <a:srgbClr val="FF0000"/>
                </a:solidFill>
              </a:rPr>
              <a:t> 00 (Dates) /  </a:t>
            </a: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lang="en-US" sz="9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9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900" b="1" dirty="0">
                <a:solidFill>
                  <a:srgbClr val="3333CC"/>
                </a:solidFill>
                <a:latin typeface="Arial"/>
              </a:rPr>
              <a:t>03</a:t>
            </a:r>
            <a:r>
              <a:rPr lang="en-US" sz="9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04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05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endParaRPr lang="en-US" sz="9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06 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Streaming		</a:t>
            </a:r>
            <a:r>
              <a:rPr lang="en-US" sz="9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900" b="1" dirty="0">
                <a:solidFill>
                  <a:srgbClr val="3333CC"/>
                </a:solidFill>
                <a:latin typeface="Arial"/>
              </a:rPr>
              <a:t>07</a:t>
            </a:r>
            <a:r>
              <a:rPr lang="en-US" sz="9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08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09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</a:t>
            </a:r>
            <a:r>
              <a:rPr lang="en-US" sz="90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lang="en-US" sz="9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endParaRPr lang="en-US" sz="9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10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03 (Stream) / </a:t>
            </a: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04 (Air)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11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900" b="1" kern="1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533400" y="907702"/>
            <a:ext cx="792480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B9DA5-19DC-45C8-93E8-0F789D57D1B7}"/>
              </a:ext>
            </a:extLst>
          </p:cNvPr>
          <p:cNvSpPr txBox="1"/>
          <p:nvPr/>
        </p:nvSpPr>
        <p:spPr>
          <a:xfrm>
            <a:off x="4400550" y="244882"/>
            <a:ext cx="33902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Don't forget to start recording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05a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TempView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first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444" y="891032"/>
            <a:ext cx="5910580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pluck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out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r>
              <a:rPr sz="18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'Value',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point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'Key'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using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[]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syntax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(For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example: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column[key]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28143" y="1482407"/>
            <a:ext cx="2477770" cy="600075"/>
            <a:chOff x="6228143" y="1482407"/>
            <a:chExt cx="2477770" cy="6000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7731" y="1491995"/>
              <a:ext cx="2458212" cy="5806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32905" y="1487169"/>
              <a:ext cx="2468245" cy="590550"/>
            </a:xfrm>
            <a:custGeom>
              <a:avLst/>
              <a:gdLst/>
              <a:ahLst/>
              <a:cxnLst/>
              <a:rect l="l" t="t" r="r" b="b"/>
              <a:pathLst>
                <a:path w="2468245" h="590550">
                  <a:moveTo>
                    <a:pt x="0" y="590168"/>
                  </a:moveTo>
                  <a:lnTo>
                    <a:pt x="2467736" y="590168"/>
                  </a:lnTo>
                  <a:lnTo>
                    <a:pt x="2467736" y="0"/>
                  </a:lnTo>
                  <a:lnTo>
                    <a:pt x="0" y="0"/>
                  </a:lnTo>
                  <a:lnTo>
                    <a:pt x="0" y="5901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26555" y="1188796"/>
            <a:ext cx="528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1286" y="1570863"/>
            <a:ext cx="5391150" cy="3472179"/>
            <a:chOff x="391286" y="1570863"/>
            <a:chExt cx="5391150" cy="3472179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11" y="1580386"/>
              <a:ext cx="5372100" cy="344728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6049" y="1575625"/>
              <a:ext cx="5381625" cy="3456940"/>
            </a:xfrm>
            <a:custGeom>
              <a:avLst/>
              <a:gdLst/>
              <a:ahLst/>
              <a:cxnLst/>
              <a:rect l="l" t="t" r="r" b="b"/>
              <a:pathLst>
                <a:path w="5381625" h="3456940">
                  <a:moveTo>
                    <a:pt x="0" y="3456813"/>
                  </a:moveTo>
                  <a:lnTo>
                    <a:pt x="5381625" y="3456813"/>
                  </a:lnTo>
                  <a:lnTo>
                    <a:pt x="5381625" y="0"/>
                  </a:lnTo>
                  <a:lnTo>
                    <a:pt x="0" y="0"/>
                  </a:lnTo>
                  <a:lnTo>
                    <a:pt x="0" y="345681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937" y="4513326"/>
              <a:ext cx="3214370" cy="510540"/>
            </a:xfrm>
            <a:custGeom>
              <a:avLst/>
              <a:gdLst/>
              <a:ahLst/>
              <a:cxnLst/>
              <a:rect l="l" t="t" r="r" b="b"/>
              <a:pathLst>
                <a:path w="3214370" h="510539">
                  <a:moveTo>
                    <a:pt x="0" y="510540"/>
                  </a:moveTo>
                  <a:lnTo>
                    <a:pt x="3214116" y="510540"/>
                  </a:lnTo>
                  <a:lnTo>
                    <a:pt x="3214116" y="0"/>
                  </a:lnTo>
                  <a:lnTo>
                    <a:pt x="0" y="0"/>
                  </a:lnTo>
                  <a:lnTo>
                    <a:pt x="0" y="510540"/>
                  </a:lnTo>
                  <a:close/>
                </a:path>
              </a:pathLst>
            </a:custGeom>
            <a:ln w="381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081" y="92151"/>
            <a:ext cx="406844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05b/c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0079DB"/>
                </a:solidFill>
              </a:rPr>
              <a:t>Map</a:t>
            </a:r>
            <a:r>
              <a:rPr spc="10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 </a:t>
            </a:r>
            <a:r>
              <a:rPr spc="-10" dirty="0">
                <a:solidFill>
                  <a:srgbClr val="EB871D"/>
                </a:solidFill>
              </a:rPr>
              <a:t>TempView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209855" y="181038"/>
            <a:ext cx="2477770" cy="598170"/>
            <a:chOff x="6209855" y="181038"/>
            <a:chExt cx="2477770" cy="5981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9443" y="190500"/>
              <a:ext cx="2458211" cy="5791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14617" y="185801"/>
              <a:ext cx="2468245" cy="588645"/>
            </a:xfrm>
            <a:custGeom>
              <a:avLst/>
              <a:gdLst/>
              <a:ahLst/>
              <a:cxnLst/>
              <a:rect l="l" t="t" r="r" b="b"/>
              <a:pathLst>
                <a:path w="2468245" h="588645">
                  <a:moveTo>
                    <a:pt x="0" y="588645"/>
                  </a:moveTo>
                  <a:lnTo>
                    <a:pt x="2467737" y="588645"/>
                  </a:lnTo>
                  <a:lnTo>
                    <a:pt x="2467737" y="0"/>
                  </a:lnTo>
                  <a:lnTo>
                    <a:pt x="0" y="0"/>
                  </a:lnTo>
                  <a:lnTo>
                    <a:pt x="0" y="5886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16955" y="136017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4983" y="1302575"/>
            <a:ext cx="3646170" cy="2366010"/>
            <a:chOff x="244983" y="1302575"/>
            <a:chExt cx="3646170" cy="23660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508" y="1312164"/>
              <a:ext cx="3627120" cy="2346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9745" y="1307338"/>
              <a:ext cx="3636645" cy="2356485"/>
            </a:xfrm>
            <a:custGeom>
              <a:avLst/>
              <a:gdLst/>
              <a:ahLst/>
              <a:cxnLst/>
              <a:rect l="l" t="t" r="r" b="b"/>
              <a:pathLst>
                <a:path w="3636645" h="2356485">
                  <a:moveTo>
                    <a:pt x="0" y="2356485"/>
                  </a:moveTo>
                  <a:lnTo>
                    <a:pt x="3636645" y="2356485"/>
                  </a:lnTo>
                  <a:lnTo>
                    <a:pt x="3636645" y="0"/>
                  </a:lnTo>
                  <a:lnTo>
                    <a:pt x="0" y="0"/>
                  </a:lnTo>
                  <a:lnTo>
                    <a:pt x="0" y="23564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8186" y="2029206"/>
              <a:ext cx="1007110" cy="0"/>
            </a:xfrm>
            <a:custGeom>
              <a:avLst/>
              <a:gdLst/>
              <a:ahLst/>
              <a:cxnLst/>
              <a:rect l="l" t="t" r="r" b="b"/>
              <a:pathLst>
                <a:path w="1007110">
                  <a:moveTo>
                    <a:pt x="0" y="0"/>
                  </a:moveTo>
                  <a:lnTo>
                    <a:pt x="1006728" y="0"/>
                  </a:lnTo>
                </a:path>
              </a:pathLst>
            </a:custGeom>
            <a:ln w="2857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112831" y="1302638"/>
            <a:ext cx="4888230" cy="3097530"/>
            <a:chOff x="4112831" y="1302638"/>
            <a:chExt cx="4888230" cy="309753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2420" y="1312163"/>
              <a:ext cx="4869180" cy="30784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17594" y="1307401"/>
              <a:ext cx="4878705" cy="3088005"/>
            </a:xfrm>
            <a:custGeom>
              <a:avLst/>
              <a:gdLst/>
              <a:ahLst/>
              <a:cxnLst/>
              <a:rect l="l" t="t" r="r" b="b"/>
              <a:pathLst>
                <a:path w="4878705" h="3088004">
                  <a:moveTo>
                    <a:pt x="0" y="3088005"/>
                  </a:moveTo>
                  <a:lnTo>
                    <a:pt x="4878705" y="3088005"/>
                  </a:lnTo>
                  <a:lnTo>
                    <a:pt x="4878705" y="0"/>
                  </a:lnTo>
                  <a:lnTo>
                    <a:pt x="0" y="0"/>
                  </a:lnTo>
                  <a:lnTo>
                    <a:pt x="0" y="30880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19522" y="2047494"/>
              <a:ext cx="1107440" cy="0"/>
            </a:xfrm>
            <a:custGeom>
              <a:avLst/>
              <a:gdLst/>
              <a:ahLst/>
              <a:cxnLst/>
              <a:rect l="l" t="t" r="r" b="b"/>
              <a:pathLst>
                <a:path w="1107439">
                  <a:moveTo>
                    <a:pt x="0" y="0"/>
                  </a:moveTo>
                  <a:lnTo>
                    <a:pt x="1107439" y="0"/>
                  </a:lnTo>
                </a:path>
              </a:pathLst>
            </a:custGeom>
            <a:ln w="2857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05d/e</a:t>
            </a:r>
            <a:r>
              <a:rPr spc="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Query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0079DB"/>
                </a:solidFill>
              </a:rPr>
              <a:t>Map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DataFrame</a:t>
            </a:r>
          </a:p>
          <a:p>
            <a:pPr marL="253365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using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6F2F92"/>
                </a:solidFill>
              </a:rPr>
              <a:t>map_keys</a:t>
            </a:r>
            <a:r>
              <a:rPr spc="-20" dirty="0">
                <a:solidFill>
                  <a:srgbClr val="6F2F92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and </a:t>
            </a:r>
            <a:r>
              <a:rPr spc="-10" dirty="0">
                <a:solidFill>
                  <a:srgbClr val="6F2F92"/>
                </a:solidFill>
              </a:rPr>
              <a:t>map_values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48011" y="1057211"/>
            <a:ext cx="2477770" cy="600075"/>
            <a:chOff x="3648011" y="1057211"/>
            <a:chExt cx="2477770" cy="6000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599" y="1066800"/>
              <a:ext cx="2458212" cy="5806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52773" y="1061974"/>
              <a:ext cx="2468245" cy="590550"/>
            </a:xfrm>
            <a:custGeom>
              <a:avLst/>
              <a:gdLst/>
              <a:ahLst/>
              <a:cxnLst/>
              <a:rect l="l" t="t" r="r" b="b"/>
              <a:pathLst>
                <a:path w="2468245" h="590550">
                  <a:moveTo>
                    <a:pt x="0" y="590168"/>
                  </a:moveTo>
                  <a:lnTo>
                    <a:pt x="2467737" y="590168"/>
                  </a:lnTo>
                  <a:lnTo>
                    <a:pt x="2467737" y="0"/>
                  </a:lnTo>
                  <a:lnTo>
                    <a:pt x="0" y="0"/>
                  </a:lnTo>
                  <a:lnTo>
                    <a:pt x="0" y="5901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8719" y="1800986"/>
            <a:ext cx="3486150" cy="2800350"/>
            <a:chOff x="418719" y="1800986"/>
            <a:chExt cx="3486150" cy="28003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244" y="1810511"/>
              <a:ext cx="3467100" cy="2781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3481" y="1805749"/>
              <a:ext cx="3476625" cy="2790825"/>
            </a:xfrm>
            <a:custGeom>
              <a:avLst/>
              <a:gdLst/>
              <a:ahLst/>
              <a:cxnLst/>
              <a:rect l="l" t="t" r="r" b="b"/>
              <a:pathLst>
                <a:path w="3476625" h="2790825">
                  <a:moveTo>
                    <a:pt x="0" y="2790825"/>
                  </a:moveTo>
                  <a:lnTo>
                    <a:pt x="3476625" y="2790825"/>
                  </a:lnTo>
                  <a:lnTo>
                    <a:pt x="3476625" y="0"/>
                  </a:lnTo>
                  <a:lnTo>
                    <a:pt x="0" y="0"/>
                  </a:lnTo>
                  <a:lnTo>
                    <a:pt x="0" y="2790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11501" y="2407157"/>
              <a:ext cx="1288415" cy="0"/>
            </a:xfrm>
            <a:custGeom>
              <a:avLst/>
              <a:gdLst/>
              <a:ahLst/>
              <a:cxnLst/>
              <a:rect l="l" t="t" r="r" b="b"/>
              <a:pathLst>
                <a:path w="1288414">
                  <a:moveTo>
                    <a:pt x="0" y="0"/>
                  </a:moveTo>
                  <a:lnTo>
                    <a:pt x="1287907" y="0"/>
                  </a:lnTo>
                </a:path>
              </a:pathLst>
            </a:custGeom>
            <a:ln w="2857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85271" y="1800986"/>
            <a:ext cx="3691890" cy="2335530"/>
            <a:chOff x="4585271" y="1800986"/>
            <a:chExt cx="3691890" cy="233553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4860" y="1810511"/>
              <a:ext cx="3672840" cy="23164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90034" y="1805749"/>
              <a:ext cx="3682365" cy="2326005"/>
            </a:xfrm>
            <a:custGeom>
              <a:avLst/>
              <a:gdLst/>
              <a:ahLst/>
              <a:cxnLst/>
              <a:rect l="l" t="t" r="r" b="b"/>
              <a:pathLst>
                <a:path w="3682365" h="2326004">
                  <a:moveTo>
                    <a:pt x="0" y="2326004"/>
                  </a:moveTo>
                  <a:lnTo>
                    <a:pt x="3682365" y="2326004"/>
                  </a:lnTo>
                  <a:lnTo>
                    <a:pt x="3682365" y="0"/>
                  </a:lnTo>
                  <a:lnTo>
                    <a:pt x="0" y="0"/>
                  </a:lnTo>
                  <a:lnTo>
                    <a:pt x="0" y="23260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9934" y="2440685"/>
              <a:ext cx="1474470" cy="0"/>
            </a:xfrm>
            <a:custGeom>
              <a:avLst/>
              <a:gdLst/>
              <a:ahLst/>
              <a:cxnLst/>
              <a:rect l="l" t="t" r="r" b="b"/>
              <a:pathLst>
                <a:path w="1474470">
                  <a:moveTo>
                    <a:pt x="0" y="0"/>
                  </a:moveTo>
                  <a:lnTo>
                    <a:pt x="1473962" y="0"/>
                  </a:lnTo>
                </a:path>
              </a:pathLst>
            </a:custGeom>
            <a:ln w="2857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31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880617"/>
            <a:ext cx="9156700" cy="4170679"/>
            <a:chOff x="-6350" y="880617"/>
            <a:chExt cx="9156700" cy="4170679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552" y="932687"/>
              <a:ext cx="8707120" cy="4113529"/>
            </a:xfrm>
            <a:custGeom>
              <a:avLst/>
              <a:gdLst/>
              <a:ahLst/>
              <a:cxnLst/>
              <a:rect l="l" t="t" r="r" b="b"/>
              <a:pathLst>
                <a:path w="8707120" h="4113529">
                  <a:moveTo>
                    <a:pt x="8706612" y="0"/>
                  </a:moveTo>
                  <a:lnTo>
                    <a:pt x="0" y="0"/>
                  </a:lnTo>
                  <a:lnTo>
                    <a:pt x="0" y="4113276"/>
                  </a:lnTo>
                  <a:lnTo>
                    <a:pt x="8706612" y="4113276"/>
                  </a:lnTo>
                  <a:lnTo>
                    <a:pt x="87066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552" y="932687"/>
              <a:ext cx="8707120" cy="4113529"/>
            </a:xfrm>
            <a:custGeom>
              <a:avLst/>
              <a:gdLst/>
              <a:ahLst/>
              <a:cxnLst/>
              <a:rect l="l" t="t" r="r" b="b"/>
              <a:pathLst>
                <a:path w="8707120" h="4113529">
                  <a:moveTo>
                    <a:pt x="0" y="4113276"/>
                  </a:moveTo>
                  <a:lnTo>
                    <a:pt x="8706612" y="4113276"/>
                  </a:lnTo>
                  <a:lnTo>
                    <a:pt x="8706612" y="0"/>
                  </a:lnTo>
                  <a:lnTo>
                    <a:pt x="0" y="0"/>
                  </a:lnTo>
                  <a:lnTo>
                    <a:pt x="0" y="4113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06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 </a:t>
            </a:r>
            <a:r>
              <a:rPr dirty="0">
                <a:solidFill>
                  <a:srgbClr val="0079DB"/>
                </a:solidFill>
              </a:rPr>
              <a:t>Map</a:t>
            </a:r>
            <a:r>
              <a:rPr spc="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DF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file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using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6F2F92"/>
                </a:solidFill>
              </a:rPr>
              <a:t>create_map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3987" y="1009268"/>
            <a:ext cx="610362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from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pyspark.sql.functions</a:t>
            </a:r>
            <a:r>
              <a:rPr sz="1600" b="1" spc="-7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import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create_map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lnSpc>
                <a:spcPct val="200000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df1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spark.read.csv("file:/opt/names1.csv",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inferSchema=True,</a:t>
            </a:r>
            <a:r>
              <a:rPr sz="1600" b="1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header=True) df1.printSchema()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df1.show(5,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121729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df2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df1.select(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create_map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("k1",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"v1",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"k2",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"v2").alias("kv")) df2.printSchema()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df2.show(5,</a:t>
            </a:r>
            <a:r>
              <a:rPr sz="16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df2.select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("</a:t>
            </a:r>
            <a:r>
              <a:rPr sz="1600" b="1" spc="-20" dirty="0">
                <a:solidFill>
                  <a:srgbClr val="0079DB"/>
                </a:solidFill>
                <a:latin typeface="Arial Narrow"/>
                <a:cs typeface="Arial Narrow"/>
              </a:rPr>
              <a:t>kv.name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").show(5</a:t>
            </a:r>
            <a:r>
              <a:rPr sz="16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,</a:t>
            </a:r>
            <a:r>
              <a:rPr sz="1600" b="1" spc="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90700" y="1017714"/>
            <a:ext cx="6913245" cy="3920490"/>
            <a:chOff x="1790700" y="1017714"/>
            <a:chExt cx="6913245" cy="392049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3327" y="1917191"/>
              <a:ext cx="2087879" cy="4831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38501" y="1912366"/>
              <a:ext cx="2097405" cy="492759"/>
            </a:xfrm>
            <a:custGeom>
              <a:avLst/>
              <a:gdLst/>
              <a:ahLst/>
              <a:cxnLst/>
              <a:rect l="l" t="t" r="r" b="b"/>
              <a:pathLst>
                <a:path w="2097404" h="492760">
                  <a:moveTo>
                    <a:pt x="0" y="492632"/>
                  </a:moveTo>
                  <a:lnTo>
                    <a:pt x="2097404" y="492632"/>
                  </a:lnTo>
                  <a:lnTo>
                    <a:pt x="2097404" y="0"/>
                  </a:lnTo>
                  <a:lnTo>
                    <a:pt x="0" y="0"/>
                  </a:lnTo>
                  <a:lnTo>
                    <a:pt x="0" y="4926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9432" y="2103119"/>
              <a:ext cx="1144524" cy="8199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94605" y="2098294"/>
              <a:ext cx="1154430" cy="829944"/>
            </a:xfrm>
            <a:custGeom>
              <a:avLst/>
              <a:gdLst/>
              <a:ahLst/>
              <a:cxnLst/>
              <a:rect l="l" t="t" r="r" b="b"/>
              <a:pathLst>
                <a:path w="1154429" h="829944">
                  <a:moveTo>
                    <a:pt x="0" y="829437"/>
                  </a:moveTo>
                  <a:lnTo>
                    <a:pt x="1154049" y="829437"/>
                  </a:lnTo>
                  <a:lnTo>
                    <a:pt x="1154049" y="0"/>
                  </a:lnTo>
                  <a:lnTo>
                    <a:pt x="0" y="0"/>
                  </a:lnTo>
                  <a:lnTo>
                    <a:pt x="0" y="8294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9104" y="3532631"/>
              <a:ext cx="1979676" cy="9174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94277" y="3527869"/>
              <a:ext cx="1989455" cy="927100"/>
            </a:xfrm>
            <a:custGeom>
              <a:avLst/>
              <a:gdLst/>
              <a:ahLst/>
              <a:cxnLst/>
              <a:rect l="l" t="t" r="r" b="b"/>
              <a:pathLst>
                <a:path w="1989454" h="927100">
                  <a:moveTo>
                    <a:pt x="0" y="926973"/>
                  </a:moveTo>
                  <a:lnTo>
                    <a:pt x="1989201" y="926973"/>
                  </a:lnTo>
                  <a:lnTo>
                    <a:pt x="1989201" y="0"/>
                  </a:lnTo>
                  <a:lnTo>
                    <a:pt x="0" y="0"/>
                  </a:lnTo>
                  <a:lnTo>
                    <a:pt x="0" y="9269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5376" y="3796284"/>
              <a:ext cx="560831" cy="11323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70550" y="3791521"/>
              <a:ext cx="570865" cy="1142365"/>
            </a:xfrm>
            <a:custGeom>
              <a:avLst/>
              <a:gdLst/>
              <a:ahLst/>
              <a:cxnLst/>
              <a:rect l="l" t="t" r="r" b="b"/>
              <a:pathLst>
                <a:path w="570864" h="1142364">
                  <a:moveTo>
                    <a:pt x="0" y="1141856"/>
                  </a:moveTo>
                  <a:lnTo>
                    <a:pt x="570356" y="1141856"/>
                  </a:lnTo>
                  <a:lnTo>
                    <a:pt x="570356" y="0"/>
                  </a:lnTo>
                  <a:lnTo>
                    <a:pt x="0" y="0"/>
                  </a:lnTo>
                  <a:lnTo>
                    <a:pt x="0" y="11418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90700" y="2061590"/>
              <a:ext cx="3847465" cy="2607310"/>
            </a:xfrm>
            <a:custGeom>
              <a:avLst/>
              <a:gdLst/>
              <a:ahLst/>
              <a:cxnLst/>
              <a:rect l="l" t="t" r="r" b="b"/>
              <a:pathLst>
                <a:path w="3847465" h="2607310">
                  <a:moveTo>
                    <a:pt x="424180" y="85725"/>
                  </a:moveTo>
                  <a:lnTo>
                    <a:pt x="367030" y="57150"/>
                  </a:lnTo>
                  <a:lnTo>
                    <a:pt x="252730" y="0"/>
                  </a:lnTo>
                  <a:lnTo>
                    <a:pt x="252730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252730" y="114300"/>
                  </a:lnTo>
                  <a:lnTo>
                    <a:pt x="252730" y="171450"/>
                  </a:lnTo>
                  <a:lnTo>
                    <a:pt x="367030" y="114300"/>
                  </a:lnTo>
                  <a:lnTo>
                    <a:pt x="424180" y="85725"/>
                  </a:lnTo>
                  <a:close/>
                </a:path>
                <a:path w="3847465" h="2607310">
                  <a:moveTo>
                    <a:pt x="1631188" y="1774317"/>
                  </a:moveTo>
                  <a:lnTo>
                    <a:pt x="1574038" y="1745742"/>
                  </a:lnTo>
                  <a:lnTo>
                    <a:pt x="1459738" y="1688592"/>
                  </a:lnTo>
                  <a:lnTo>
                    <a:pt x="1459738" y="1745742"/>
                  </a:lnTo>
                  <a:lnTo>
                    <a:pt x="27432" y="1745742"/>
                  </a:lnTo>
                  <a:lnTo>
                    <a:pt x="27432" y="1802892"/>
                  </a:lnTo>
                  <a:lnTo>
                    <a:pt x="1459738" y="1802892"/>
                  </a:lnTo>
                  <a:lnTo>
                    <a:pt x="1459738" y="1860042"/>
                  </a:lnTo>
                  <a:lnTo>
                    <a:pt x="1574038" y="1802892"/>
                  </a:lnTo>
                  <a:lnTo>
                    <a:pt x="1631188" y="1774317"/>
                  </a:lnTo>
                  <a:close/>
                </a:path>
                <a:path w="3847465" h="2607310">
                  <a:moveTo>
                    <a:pt x="2781300" y="568833"/>
                  </a:moveTo>
                  <a:lnTo>
                    <a:pt x="2724150" y="540258"/>
                  </a:lnTo>
                  <a:lnTo>
                    <a:pt x="2609850" y="483108"/>
                  </a:lnTo>
                  <a:lnTo>
                    <a:pt x="2609850" y="540258"/>
                  </a:lnTo>
                  <a:lnTo>
                    <a:pt x="39624" y="540258"/>
                  </a:lnTo>
                  <a:lnTo>
                    <a:pt x="39624" y="597408"/>
                  </a:lnTo>
                  <a:lnTo>
                    <a:pt x="2609850" y="597408"/>
                  </a:lnTo>
                  <a:lnTo>
                    <a:pt x="2609850" y="654558"/>
                  </a:lnTo>
                  <a:lnTo>
                    <a:pt x="2724150" y="597408"/>
                  </a:lnTo>
                  <a:lnTo>
                    <a:pt x="2781300" y="568833"/>
                  </a:lnTo>
                  <a:close/>
                </a:path>
                <a:path w="3847465" h="2607310">
                  <a:moveTo>
                    <a:pt x="3390519" y="1304925"/>
                  </a:moveTo>
                  <a:lnTo>
                    <a:pt x="3333369" y="1276350"/>
                  </a:lnTo>
                  <a:lnTo>
                    <a:pt x="3219069" y="1219200"/>
                  </a:lnTo>
                  <a:lnTo>
                    <a:pt x="3219069" y="1276350"/>
                  </a:lnTo>
                  <a:lnTo>
                    <a:pt x="27432" y="1276350"/>
                  </a:lnTo>
                  <a:lnTo>
                    <a:pt x="27432" y="1333500"/>
                  </a:lnTo>
                  <a:lnTo>
                    <a:pt x="3219069" y="1333500"/>
                  </a:lnTo>
                  <a:lnTo>
                    <a:pt x="3219069" y="1390650"/>
                  </a:lnTo>
                  <a:lnTo>
                    <a:pt x="3333369" y="1333500"/>
                  </a:lnTo>
                  <a:lnTo>
                    <a:pt x="3390519" y="1304925"/>
                  </a:lnTo>
                  <a:close/>
                </a:path>
                <a:path w="3847465" h="2607310">
                  <a:moveTo>
                    <a:pt x="3847084" y="2521077"/>
                  </a:moveTo>
                  <a:lnTo>
                    <a:pt x="3789934" y="2492502"/>
                  </a:lnTo>
                  <a:lnTo>
                    <a:pt x="3675634" y="2435352"/>
                  </a:lnTo>
                  <a:lnTo>
                    <a:pt x="3675634" y="2492502"/>
                  </a:lnTo>
                  <a:lnTo>
                    <a:pt x="1530096" y="2492502"/>
                  </a:lnTo>
                  <a:lnTo>
                    <a:pt x="1530096" y="2549652"/>
                  </a:lnTo>
                  <a:lnTo>
                    <a:pt x="3675634" y="2549652"/>
                  </a:lnTo>
                  <a:lnTo>
                    <a:pt x="3675634" y="2606802"/>
                  </a:lnTo>
                  <a:lnTo>
                    <a:pt x="3789934" y="2549652"/>
                  </a:lnTo>
                  <a:lnTo>
                    <a:pt x="3847084" y="2521077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2379" y="1027176"/>
              <a:ext cx="655320" cy="6949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607553" y="1022477"/>
              <a:ext cx="664845" cy="704850"/>
            </a:xfrm>
            <a:custGeom>
              <a:avLst/>
              <a:gdLst/>
              <a:ahLst/>
              <a:cxnLst/>
              <a:rect l="l" t="t" r="r" b="b"/>
              <a:pathLst>
                <a:path w="664845" h="704850">
                  <a:moveTo>
                    <a:pt x="0" y="704469"/>
                  </a:moveTo>
                  <a:lnTo>
                    <a:pt x="664845" y="704469"/>
                  </a:lnTo>
                  <a:lnTo>
                    <a:pt x="664845" y="0"/>
                  </a:lnTo>
                  <a:lnTo>
                    <a:pt x="0" y="0"/>
                  </a:lnTo>
                  <a:lnTo>
                    <a:pt x="0" y="7044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8176" y="3125724"/>
              <a:ext cx="3476244" cy="457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13350" y="3120897"/>
              <a:ext cx="3486150" cy="466725"/>
            </a:xfrm>
            <a:custGeom>
              <a:avLst/>
              <a:gdLst/>
              <a:ahLst/>
              <a:cxnLst/>
              <a:rect l="l" t="t" r="r" b="b"/>
              <a:pathLst>
                <a:path w="3486150" h="466725">
                  <a:moveTo>
                    <a:pt x="0" y="466724"/>
                  </a:moveTo>
                  <a:lnTo>
                    <a:pt x="3485769" y="466724"/>
                  </a:lnTo>
                  <a:lnTo>
                    <a:pt x="3485769" y="0"/>
                  </a:lnTo>
                  <a:lnTo>
                    <a:pt x="0" y="0"/>
                  </a:lnTo>
                  <a:lnTo>
                    <a:pt x="0" y="466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32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54778" y="905002"/>
            <a:ext cx="3821429" cy="33369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Overview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functions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Putting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Together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Hackathon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Querying</a:t>
            </a:r>
            <a:r>
              <a:rPr sz="1800" spc="-20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JSON </a:t>
            </a:r>
            <a:r>
              <a:rPr sz="1800" spc="-10" dirty="0">
                <a:solidFill>
                  <a:srgbClr val="6F2F92"/>
                </a:solidFill>
                <a:latin typeface="Century Gothic"/>
                <a:cs typeface="Century Gothic"/>
              </a:rPr>
              <a:t>objects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Summary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Struct</a:t>
            </a:r>
            <a:r>
              <a:rPr spc="-2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Definition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903859"/>
            <a:ext cx="8966835" cy="20669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247015" indent="-228600" algn="just">
              <a:lnSpc>
                <a:spcPts val="2050"/>
              </a:lnSpc>
              <a:spcBef>
                <a:spcPts val="260"/>
              </a:spcBef>
              <a:buFont typeface="Arial"/>
              <a:buChar char="•"/>
              <a:tabLst>
                <a:tab pos="241300" algn="l"/>
              </a:tabLst>
            </a:pP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b="1" spc="-3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objects contain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StructField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objects that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define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name,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type,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nullable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flag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DataFrame.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Structs</a:t>
            </a:r>
            <a:r>
              <a:rPr sz="1800" b="1" spc="-3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represent</a:t>
            </a:r>
            <a:r>
              <a:rPr sz="18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multiple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fields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single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spc="-2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item</a:t>
            </a:r>
            <a:endParaRPr sz="1800">
              <a:latin typeface="Century Gothic"/>
              <a:cs typeface="Century Gothic"/>
            </a:endParaRPr>
          </a:p>
          <a:p>
            <a:pPr marL="240665" marR="5080" indent="-227965">
              <a:lnSpc>
                <a:spcPts val="2050"/>
              </a:lnSpc>
              <a:spcBef>
                <a:spcPts val="8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names and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number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fields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within the</a:t>
            </a:r>
            <a:r>
              <a:rPr sz="18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b="1" spc="-3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fixed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.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field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a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different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type.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field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within a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b="1" spc="-2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also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another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or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allowing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 nested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structures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element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b="1" spc="-2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accessed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using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DOT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(.)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notation as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follows: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96233"/>
            <a:ext cx="890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below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file,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fields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tab-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 and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b="1" spc="-2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has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3 elements</a:t>
            </a:r>
            <a:r>
              <a:rPr sz="18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$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4451" y="3023616"/>
            <a:ext cx="3435350" cy="337185"/>
          </a:xfrm>
          <a:prstGeom prst="rect">
            <a:avLst/>
          </a:prstGeom>
          <a:solidFill>
            <a:srgbClr val="D9D9D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2130"/>
              </a:lnSpc>
            </a:pP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parent_column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.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child_column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7154" y="3883882"/>
            <a:ext cx="306070" cy="969644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file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44990" y="3858640"/>
            <a:ext cx="3467735" cy="984885"/>
            <a:chOff x="2844990" y="3858640"/>
            <a:chExt cx="3467735" cy="98488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4451" y="3880103"/>
              <a:ext cx="3435096" cy="9403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49752" y="3875341"/>
              <a:ext cx="3444875" cy="949960"/>
            </a:xfrm>
            <a:custGeom>
              <a:avLst/>
              <a:gdLst/>
              <a:ahLst/>
              <a:cxnLst/>
              <a:rect l="l" t="t" r="r" b="b"/>
              <a:pathLst>
                <a:path w="3444875" h="949960">
                  <a:moveTo>
                    <a:pt x="0" y="949833"/>
                  </a:moveTo>
                  <a:lnTo>
                    <a:pt x="3444621" y="949833"/>
                  </a:lnTo>
                  <a:lnTo>
                    <a:pt x="3444621" y="0"/>
                  </a:lnTo>
                  <a:lnTo>
                    <a:pt x="0" y="0"/>
                  </a:lnTo>
                  <a:lnTo>
                    <a:pt x="0" y="9498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4058" y="3880865"/>
              <a:ext cx="2016760" cy="940435"/>
            </a:xfrm>
            <a:custGeom>
              <a:avLst/>
              <a:gdLst/>
              <a:ahLst/>
              <a:cxnLst/>
              <a:rect l="l" t="t" r="r" b="b"/>
              <a:pathLst>
                <a:path w="2016760" h="940435">
                  <a:moveTo>
                    <a:pt x="0" y="940308"/>
                  </a:moveTo>
                  <a:lnTo>
                    <a:pt x="2016252" y="940308"/>
                  </a:lnTo>
                  <a:lnTo>
                    <a:pt x="2016252" y="0"/>
                  </a:lnTo>
                  <a:lnTo>
                    <a:pt x="0" y="0"/>
                  </a:lnTo>
                  <a:lnTo>
                    <a:pt x="0" y="940308"/>
                  </a:lnTo>
                  <a:close/>
                </a:path>
              </a:pathLst>
            </a:custGeom>
            <a:ln w="4444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Struct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in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Hive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table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444" y="962990"/>
            <a:ext cx="8566150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dataset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2C2C2C"/>
                </a:solidFill>
                <a:latin typeface="Century Gothic"/>
                <a:cs typeface="Century Gothic"/>
              </a:rPr>
              <a:t>auto_struct.tsv</a:t>
            </a:r>
            <a:r>
              <a:rPr sz="1800" b="1" spc="-80" dirty="0">
                <a:solidFill>
                  <a:srgbClr val="2C2C2C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has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fields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b="1" spc="-2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$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5755" y="3400044"/>
            <a:ext cx="6061075" cy="1233170"/>
          </a:xfrm>
          <a:custGeom>
            <a:avLst/>
            <a:gdLst/>
            <a:ahLst/>
            <a:cxnLst/>
            <a:rect l="l" t="t" r="r" b="b"/>
            <a:pathLst>
              <a:path w="6061075" h="1233170">
                <a:moveTo>
                  <a:pt x="6060948" y="0"/>
                </a:moveTo>
                <a:lnTo>
                  <a:pt x="0" y="0"/>
                </a:lnTo>
                <a:lnTo>
                  <a:pt x="0" y="1232915"/>
                </a:lnTo>
                <a:lnTo>
                  <a:pt x="6060948" y="1232915"/>
                </a:lnTo>
                <a:lnTo>
                  <a:pt x="606094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5755" y="3400044"/>
            <a:ext cx="6061075" cy="12331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0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create</a:t>
            </a:r>
            <a:r>
              <a:rPr sz="18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table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auto</a:t>
            </a:r>
            <a:endParaRPr sz="1800">
              <a:latin typeface="Arial Narrow"/>
              <a:cs typeface="Arial Narrow"/>
            </a:endParaRPr>
          </a:p>
          <a:p>
            <a:pPr marL="91440" marR="104775">
              <a:lnSpc>
                <a:spcPct val="100000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(</a:t>
            </a:r>
            <a:r>
              <a:rPr sz="18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name</a:t>
            </a:r>
            <a:r>
              <a:rPr sz="18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string,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attribute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struct&lt;wt</a:t>
            </a:r>
            <a:r>
              <a:rPr sz="1800" b="1" spc="-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: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int,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mpg</a:t>
            </a:r>
            <a:r>
              <a:rPr sz="1800" b="1" spc="-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:</a:t>
            </a:r>
            <a:r>
              <a:rPr sz="1800" b="1" spc="-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float,</a:t>
            </a:r>
            <a:r>
              <a:rPr sz="1800" b="1" spc="-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trans</a:t>
            </a:r>
            <a:r>
              <a:rPr sz="1800" b="1" spc="-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: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string&gt;</a:t>
            </a:r>
            <a:r>
              <a:rPr sz="1800" b="1" spc="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spc="-50" dirty="0">
                <a:solidFill>
                  <a:srgbClr val="3B3B3A"/>
                </a:solidFill>
                <a:latin typeface="Arial Narrow"/>
                <a:cs typeface="Arial Narrow"/>
              </a:rPr>
              <a:t>)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row format</a:t>
            </a:r>
            <a:r>
              <a:rPr sz="18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delimited</a:t>
            </a:r>
            <a:r>
              <a:rPr sz="1800" b="1" spc="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fields</a:t>
            </a:r>
            <a:r>
              <a:rPr sz="18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terminated</a:t>
            </a:r>
            <a:r>
              <a:rPr sz="1800" b="1" spc="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by</a:t>
            </a:r>
            <a:r>
              <a:rPr sz="18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'\t'</a:t>
            </a:r>
            <a:endParaRPr sz="1800">
              <a:latin typeface="Arial Narrow"/>
              <a:cs typeface="Arial Narrow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collection</a:t>
            </a:r>
            <a:r>
              <a:rPr sz="18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items</a:t>
            </a:r>
            <a:r>
              <a:rPr sz="18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terminated</a:t>
            </a:r>
            <a:r>
              <a:rPr sz="18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by</a:t>
            </a:r>
            <a:r>
              <a:rPr sz="18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25" dirty="0">
                <a:solidFill>
                  <a:srgbClr val="3B3B3A"/>
                </a:solidFill>
                <a:latin typeface="Arial Narrow"/>
                <a:cs typeface="Arial Narrow"/>
              </a:rPr>
              <a:t>'$'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651" y="3665953"/>
            <a:ext cx="306070" cy="50736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551" y="1844516"/>
            <a:ext cx="306070" cy="969644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file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95375" y="1810385"/>
            <a:ext cx="3467735" cy="983615"/>
            <a:chOff x="1095375" y="1810385"/>
            <a:chExt cx="3467735" cy="9836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900" y="1842516"/>
              <a:ext cx="3435096" cy="9387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00137" y="1837690"/>
              <a:ext cx="3444875" cy="948690"/>
            </a:xfrm>
            <a:custGeom>
              <a:avLst/>
              <a:gdLst/>
              <a:ahLst/>
              <a:cxnLst/>
              <a:rect l="l" t="t" r="r" b="b"/>
              <a:pathLst>
                <a:path w="3444875" h="948689">
                  <a:moveTo>
                    <a:pt x="0" y="948309"/>
                  </a:moveTo>
                  <a:lnTo>
                    <a:pt x="3444621" y="948309"/>
                  </a:lnTo>
                  <a:lnTo>
                    <a:pt x="3444621" y="0"/>
                  </a:lnTo>
                  <a:lnTo>
                    <a:pt x="0" y="0"/>
                  </a:lnTo>
                  <a:lnTo>
                    <a:pt x="0" y="9483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6030" y="1832610"/>
              <a:ext cx="2014855" cy="939165"/>
            </a:xfrm>
            <a:custGeom>
              <a:avLst/>
              <a:gdLst/>
              <a:ahLst/>
              <a:cxnLst/>
              <a:rect l="l" t="t" r="r" b="b"/>
              <a:pathLst>
                <a:path w="2014854" h="939164">
                  <a:moveTo>
                    <a:pt x="0" y="938783"/>
                  </a:moveTo>
                  <a:lnTo>
                    <a:pt x="2014727" y="938783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938783"/>
                  </a:lnTo>
                  <a:close/>
                </a:path>
              </a:pathLst>
            </a:custGeom>
            <a:ln w="444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783077" y="3302889"/>
            <a:ext cx="139700" cy="464820"/>
          </a:xfrm>
          <a:custGeom>
            <a:avLst/>
            <a:gdLst/>
            <a:ahLst/>
            <a:cxnLst/>
            <a:rect l="l" t="t" r="r" b="b"/>
            <a:pathLst>
              <a:path w="139700" h="464820">
                <a:moveTo>
                  <a:pt x="0" y="331978"/>
                </a:moveTo>
                <a:lnTo>
                  <a:pt x="40132" y="464439"/>
                </a:lnTo>
                <a:lnTo>
                  <a:pt x="112250" y="366268"/>
                </a:lnTo>
                <a:lnTo>
                  <a:pt x="77978" y="366268"/>
                </a:lnTo>
                <a:lnTo>
                  <a:pt x="37211" y="359283"/>
                </a:lnTo>
                <a:lnTo>
                  <a:pt x="40701" y="338966"/>
                </a:lnTo>
                <a:lnTo>
                  <a:pt x="0" y="331978"/>
                </a:lnTo>
                <a:close/>
              </a:path>
              <a:path w="139700" h="464820">
                <a:moveTo>
                  <a:pt x="40701" y="338966"/>
                </a:moveTo>
                <a:lnTo>
                  <a:pt x="37211" y="359283"/>
                </a:lnTo>
                <a:lnTo>
                  <a:pt x="77978" y="366268"/>
                </a:lnTo>
                <a:lnTo>
                  <a:pt x="81457" y="345963"/>
                </a:lnTo>
                <a:lnTo>
                  <a:pt x="40701" y="338966"/>
                </a:lnTo>
                <a:close/>
              </a:path>
              <a:path w="139700" h="464820">
                <a:moveTo>
                  <a:pt x="81457" y="345963"/>
                </a:moveTo>
                <a:lnTo>
                  <a:pt x="77978" y="366268"/>
                </a:lnTo>
                <a:lnTo>
                  <a:pt x="112250" y="366268"/>
                </a:lnTo>
                <a:lnTo>
                  <a:pt x="122047" y="352933"/>
                </a:lnTo>
                <a:lnTo>
                  <a:pt x="81457" y="345963"/>
                </a:lnTo>
                <a:close/>
              </a:path>
              <a:path w="139700" h="464820">
                <a:moveTo>
                  <a:pt x="98933" y="0"/>
                </a:moveTo>
                <a:lnTo>
                  <a:pt x="40701" y="338966"/>
                </a:lnTo>
                <a:lnTo>
                  <a:pt x="81457" y="345963"/>
                </a:lnTo>
                <a:lnTo>
                  <a:pt x="139573" y="6858"/>
                </a:lnTo>
                <a:lnTo>
                  <a:pt x="98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20544" y="3029534"/>
            <a:ext cx="3181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3410" algn="l"/>
              </a:tabLst>
            </a:pPr>
            <a:r>
              <a:rPr sz="2400" b="1" baseline="1736" dirty="0">
                <a:solidFill>
                  <a:srgbClr val="3B3B3A"/>
                </a:solidFill>
                <a:latin typeface="Arial Narrow"/>
                <a:cs typeface="Arial Narrow"/>
              </a:rPr>
              <a:t>Parent</a:t>
            </a:r>
            <a:r>
              <a:rPr sz="2400" b="1" spc="-104" baseline="1736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400" b="1" spc="-15" baseline="1736" dirty="0">
                <a:solidFill>
                  <a:srgbClr val="3B3B3A"/>
                </a:solidFill>
                <a:latin typeface="Arial Narrow"/>
                <a:cs typeface="Arial Narrow"/>
              </a:rPr>
              <a:t>column</a:t>
            </a:r>
            <a:r>
              <a:rPr sz="2400" b="1" baseline="1736" dirty="0">
                <a:solidFill>
                  <a:srgbClr val="3B3B3A"/>
                </a:solidFill>
                <a:latin typeface="Arial Narrow"/>
                <a:cs typeface="Arial Narrow"/>
              </a:rPr>
              <a:t>	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3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Child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columns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6089" y="3312414"/>
            <a:ext cx="123825" cy="524510"/>
          </a:xfrm>
          <a:custGeom>
            <a:avLst/>
            <a:gdLst/>
            <a:ahLst/>
            <a:cxnLst/>
            <a:rect l="l" t="t" r="r" b="b"/>
            <a:pathLst>
              <a:path w="123825" h="524510">
                <a:moveTo>
                  <a:pt x="41275" y="400685"/>
                </a:moveTo>
                <a:lnTo>
                  <a:pt x="0" y="400685"/>
                </a:lnTo>
                <a:lnTo>
                  <a:pt x="61849" y="524510"/>
                </a:lnTo>
                <a:lnTo>
                  <a:pt x="113463" y="421386"/>
                </a:lnTo>
                <a:lnTo>
                  <a:pt x="41275" y="421386"/>
                </a:lnTo>
                <a:lnTo>
                  <a:pt x="41275" y="400685"/>
                </a:lnTo>
                <a:close/>
              </a:path>
              <a:path w="123825" h="524510">
                <a:moveTo>
                  <a:pt x="82550" y="0"/>
                </a:moveTo>
                <a:lnTo>
                  <a:pt x="41275" y="0"/>
                </a:lnTo>
                <a:lnTo>
                  <a:pt x="41275" y="421386"/>
                </a:lnTo>
                <a:lnTo>
                  <a:pt x="82550" y="421386"/>
                </a:lnTo>
                <a:lnTo>
                  <a:pt x="82550" y="0"/>
                </a:lnTo>
                <a:close/>
              </a:path>
              <a:path w="123825" h="524510">
                <a:moveTo>
                  <a:pt x="123825" y="400685"/>
                </a:moveTo>
                <a:lnTo>
                  <a:pt x="82550" y="400685"/>
                </a:lnTo>
                <a:lnTo>
                  <a:pt x="82550" y="421386"/>
                </a:lnTo>
                <a:lnTo>
                  <a:pt x="113463" y="421386"/>
                </a:lnTo>
                <a:lnTo>
                  <a:pt x="123825" y="400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4226" y="3286886"/>
            <a:ext cx="1236345" cy="515620"/>
          </a:xfrm>
          <a:custGeom>
            <a:avLst/>
            <a:gdLst/>
            <a:ahLst/>
            <a:cxnLst/>
            <a:rect l="l" t="t" r="r" b="b"/>
            <a:pathLst>
              <a:path w="1236345" h="515620">
                <a:moveTo>
                  <a:pt x="461899" y="33274"/>
                </a:moveTo>
                <a:lnTo>
                  <a:pt x="431292" y="5588"/>
                </a:lnTo>
                <a:lnTo>
                  <a:pt x="67614" y="408546"/>
                </a:lnTo>
                <a:lnTo>
                  <a:pt x="36957" y="380873"/>
                </a:lnTo>
                <a:lnTo>
                  <a:pt x="0" y="514223"/>
                </a:lnTo>
                <a:lnTo>
                  <a:pt x="128905" y="463804"/>
                </a:lnTo>
                <a:lnTo>
                  <a:pt x="115239" y="451485"/>
                </a:lnTo>
                <a:lnTo>
                  <a:pt x="98259" y="436181"/>
                </a:lnTo>
                <a:lnTo>
                  <a:pt x="461899" y="33274"/>
                </a:lnTo>
                <a:close/>
              </a:path>
              <a:path w="1236345" h="515620">
                <a:moveTo>
                  <a:pt x="1235964" y="515112"/>
                </a:moveTo>
                <a:lnTo>
                  <a:pt x="1231315" y="436118"/>
                </a:lnTo>
                <a:lnTo>
                  <a:pt x="1227836" y="376936"/>
                </a:lnTo>
                <a:lnTo>
                  <a:pt x="1192022" y="397586"/>
                </a:lnTo>
                <a:lnTo>
                  <a:pt x="962787" y="0"/>
                </a:lnTo>
                <a:lnTo>
                  <a:pt x="926973" y="20574"/>
                </a:lnTo>
                <a:lnTo>
                  <a:pt x="1156271" y="418185"/>
                </a:lnTo>
                <a:lnTo>
                  <a:pt x="1120521" y="438785"/>
                </a:lnTo>
                <a:lnTo>
                  <a:pt x="1235964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07a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Struct</a:t>
            </a:r>
            <a:r>
              <a:rPr spc="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DF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444" y="886790"/>
            <a:ext cx="6569709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pluck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Struct,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point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'sub-column'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using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dot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notation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(For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example: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column.sub-column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1514855"/>
            <a:ext cx="8839200" cy="2680970"/>
          </a:xfrm>
          <a:custGeom>
            <a:avLst/>
            <a:gdLst/>
            <a:ahLst/>
            <a:cxnLst/>
            <a:rect l="l" t="t" r="r" b="b"/>
            <a:pathLst>
              <a:path w="8839200" h="2680970">
                <a:moveTo>
                  <a:pt x="8839200" y="0"/>
                </a:moveTo>
                <a:lnTo>
                  <a:pt x="0" y="0"/>
                </a:lnTo>
                <a:lnTo>
                  <a:pt x="0" y="2680716"/>
                </a:lnTo>
                <a:lnTo>
                  <a:pt x="8839200" y="2680716"/>
                </a:lnTo>
                <a:lnTo>
                  <a:pt x="88392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" y="1514855"/>
            <a:ext cx="8839200" cy="26809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91440" marR="3535679">
              <a:lnSpc>
                <a:spcPct val="100000"/>
              </a:lnSpc>
              <a:spcBef>
                <a:spcPts val="690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df1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=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spark.read.parquet("dbfs:/FileStore/tables/aa_auto/") df1.createOrReplaceTempView("temp_auto")</a:t>
            </a:r>
            <a:endParaRPr sz="1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Narrow"/>
              <a:cs typeface="Arial Narro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df1.show()</a:t>
            </a:r>
            <a:endParaRPr sz="1800">
              <a:latin typeface="Arial Narrow"/>
              <a:cs typeface="Arial Narrow"/>
            </a:endParaRPr>
          </a:p>
          <a:p>
            <a:pPr marL="91440" marR="3967479">
              <a:lnSpc>
                <a:spcPts val="4320"/>
              </a:lnSpc>
              <a:spcBef>
                <a:spcPts val="505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df1.select("name",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"attrib.mpg",</a:t>
            </a:r>
            <a:r>
              <a:rPr sz="18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"attrib.trans").show() df1.printSchema()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0639" y="1954847"/>
            <a:ext cx="7353934" cy="2101215"/>
            <a:chOff x="1310639" y="1954847"/>
            <a:chExt cx="7353934" cy="210121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763" y="2441448"/>
              <a:ext cx="2161032" cy="13411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88937" y="2436622"/>
              <a:ext cx="2171065" cy="1350645"/>
            </a:xfrm>
            <a:custGeom>
              <a:avLst/>
              <a:gdLst/>
              <a:ahLst/>
              <a:cxnLst/>
              <a:rect l="l" t="t" r="r" b="b"/>
              <a:pathLst>
                <a:path w="2171065" h="1350645">
                  <a:moveTo>
                    <a:pt x="0" y="1350644"/>
                  </a:moveTo>
                  <a:lnTo>
                    <a:pt x="2170557" y="1350644"/>
                  </a:lnTo>
                  <a:lnTo>
                    <a:pt x="2170557" y="0"/>
                  </a:lnTo>
                  <a:lnTo>
                    <a:pt x="0" y="0"/>
                  </a:lnTo>
                  <a:lnTo>
                    <a:pt x="0" y="13506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2919" y="1964436"/>
              <a:ext cx="1937003" cy="952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08094" y="1959610"/>
              <a:ext cx="1946910" cy="962025"/>
            </a:xfrm>
            <a:custGeom>
              <a:avLst/>
              <a:gdLst/>
              <a:ahLst/>
              <a:cxnLst/>
              <a:rect l="l" t="t" r="r" b="b"/>
              <a:pathLst>
                <a:path w="1946910" h="962025">
                  <a:moveTo>
                    <a:pt x="0" y="962025"/>
                  </a:moveTo>
                  <a:lnTo>
                    <a:pt x="1946528" y="962025"/>
                  </a:lnTo>
                  <a:lnTo>
                    <a:pt x="1946528" y="0"/>
                  </a:lnTo>
                  <a:lnTo>
                    <a:pt x="0" y="0"/>
                  </a:lnTo>
                  <a:lnTo>
                    <a:pt x="0" y="962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5015" y="3340608"/>
              <a:ext cx="2674620" cy="6918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90189" y="3335845"/>
              <a:ext cx="2684145" cy="701675"/>
            </a:xfrm>
            <a:custGeom>
              <a:avLst/>
              <a:gdLst/>
              <a:ahLst/>
              <a:cxnLst/>
              <a:rect l="l" t="t" r="r" b="b"/>
              <a:pathLst>
                <a:path w="2684145" h="701675">
                  <a:moveTo>
                    <a:pt x="0" y="701421"/>
                  </a:moveTo>
                  <a:lnTo>
                    <a:pt x="2684144" y="701421"/>
                  </a:lnTo>
                  <a:lnTo>
                    <a:pt x="2684144" y="0"/>
                  </a:lnTo>
                  <a:lnTo>
                    <a:pt x="0" y="0"/>
                  </a:lnTo>
                  <a:lnTo>
                    <a:pt x="0" y="7014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0639" y="2467991"/>
              <a:ext cx="2906395" cy="209550"/>
            </a:xfrm>
            <a:custGeom>
              <a:avLst/>
              <a:gdLst/>
              <a:ahLst/>
              <a:cxnLst/>
              <a:rect l="l" t="t" r="r" b="b"/>
              <a:pathLst>
                <a:path w="2906395" h="209550">
                  <a:moveTo>
                    <a:pt x="2836079" y="69722"/>
                  </a:moveTo>
                  <a:lnTo>
                    <a:pt x="2731135" y="69722"/>
                  </a:lnTo>
                  <a:lnTo>
                    <a:pt x="2731262" y="139572"/>
                  </a:lnTo>
                  <a:lnTo>
                    <a:pt x="2696294" y="139605"/>
                  </a:lnTo>
                  <a:lnTo>
                    <a:pt x="2696337" y="209550"/>
                  </a:lnTo>
                  <a:lnTo>
                    <a:pt x="2905887" y="104520"/>
                  </a:lnTo>
                  <a:lnTo>
                    <a:pt x="2836079" y="69722"/>
                  </a:lnTo>
                  <a:close/>
                </a:path>
                <a:path w="2906395" h="209550">
                  <a:moveTo>
                    <a:pt x="2696252" y="69755"/>
                  </a:moveTo>
                  <a:lnTo>
                    <a:pt x="0" y="72262"/>
                  </a:lnTo>
                  <a:lnTo>
                    <a:pt x="0" y="142112"/>
                  </a:lnTo>
                  <a:lnTo>
                    <a:pt x="2696294" y="139605"/>
                  </a:lnTo>
                  <a:lnTo>
                    <a:pt x="2696252" y="69755"/>
                  </a:lnTo>
                  <a:close/>
                </a:path>
                <a:path w="2906395" h="209550">
                  <a:moveTo>
                    <a:pt x="2731135" y="69722"/>
                  </a:moveTo>
                  <a:lnTo>
                    <a:pt x="2696252" y="69755"/>
                  </a:lnTo>
                  <a:lnTo>
                    <a:pt x="2696294" y="139605"/>
                  </a:lnTo>
                  <a:lnTo>
                    <a:pt x="2731262" y="139572"/>
                  </a:lnTo>
                  <a:lnTo>
                    <a:pt x="2731135" y="69722"/>
                  </a:lnTo>
                  <a:close/>
                </a:path>
                <a:path w="2906395" h="209550">
                  <a:moveTo>
                    <a:pt x="2696210" y="0"/>
                  </a:moveTo>
                  <a:lnTo>
                    <a:pt x="2696252" y="69755"/>
                  </a:lnTo>
                  <a:lnTo>
                    <a:pt x="2836079" y="69722"/>
                  </a:lnTo>
                  <a:lnTo>
                    <a:pt x="269621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63417" y="3472434"/>
              <a:ext cx="2506980" cy="561340"/>
            </a:xfrm>
            <a:custGeom>
              <a:avLst/>
              <a:gdLst/>
              <a:ahLst/>
              <a:cxnLst/>
              <a:rect l="l" t="t" r="r" b="b"/>
              <a:pathLst>
                <a:path w="2506979" h="561339">
                  <a:moveTo>
                    <a:pt x="0" y="560831"/>
                  </a:moveTo>
                  <a:lnTo>
                    <a:pt x="2506980" y="560831"/>
                  </a:lnTo>
                  <a:lnTo>
                    <a:pt x="2506980" y="0"/>
                  </a:lnTo>
                  <a:lnTo>
                    <a:pt x="0" y="0"/>
                  </a:lnTo>
                  <a:lnTo>
                    <a:pt x="0" y="560831"/>
                  </a:lnTo>
                  <a:close/>
                </a:path>
              </a:pathLst>
            </a:custGeom>
            <a:ln w="444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4793" y="3047111"/>
              <a:ext cx="1243965" cy="209550"/>
            </a:xfrm>
            <a:custGeom>
              <a:avLst/>
              <a:gdLst/>
              <a:ahLst/>
              <a:cxnLst/>
              <a:rect l="l" t="t" r="r" b="b"/>
              <a:pathLst>
                <a:path w="1243964" h="209550">
                  <a:moveTo>
                    <a:pt x="1034669" y="0"/>
                  </a:moveTo>
                  <a:lnTo>
                    <a:pt x="1034329" y="69937"/>
                  </a:lnTo>
                  <a:lnTo>
                    <a:pt x="1069340" y="70103"/>
                  </a:lnTo>
                  <a:lnTo>
                    <a:pt x="1068959" y="139953"/>
                  </a:lnTo>
                  <a:lnTo>
                    <a:pt x="1033990" y="139953"/>
                  </a:lnTo>
                  <a:lnTo>
                    <a:pt x="1033653" y="209550"/>
                  </a:lnTo>
                  <a:lnTo>
                    <a:pt x="1174548" y="139953"/>
                  </a:lnTo>
                  <a:lnTo>
                    <a:pt x="1068959" y="139953"/>
                  </a:lnTo>
                  <a:lnTo>
                    <a:pt x="1174885" y="139787"/>
                  </a:lnTo>
                  <a:lnTo>
                    <a:pt x="1243711" y="105790"/>
                  </a:lnTo>
                  <a:lnTo>
                    <a:pt x="1034669" y="0"/>
                  </a:lnTo>
                  <a:close/>
                </a:path>
                <a:path w="1243964" h="209550">
                  <a:moveTo>
                    <a:pt x="1034329" y="69937"/>
                  </a:moveTo>
                  <a:lnTo>
                    <a:pt x="1033991" y="139787"/>
                  </a:lnTo>
                  <a:lnTo>
                    <a:pt x="1068959" y="139953"/>
                  </a:lnTo>
                  <a:lnTo>
                    <a:pt x="1069340" y="70103"/>
                  </a:lnTo>
                  <a:lnTo>
                    <a:pt x="1034329" y="69937"/>
                  </a:lnTo>
                  <a:close/>
                </a:path>
                <a:path w="1243964" h="209550">
                  <a:moveTo>
                    <a:pt x="254" y="65024"/>
                  </a:moveTo>
                  <a:lnTo>
                    <a:pt x="0" y="134874"/>
                  </a:lnTo>
                  <a:lnTo>
                    <a:pt x="1033991" y="139787"/>
                  </a:lnTo>
                  <a:lnTo>
                    <a:pt x="1034329" y="69937"/>
                  </a:lnTo>
                  <a:lnTo>
                    <a:pt x="254" y="6502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07b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Struct</a:t>
            </a:r>
            <a:r>
              <a:rPr spc="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10" dirty="0">
                <a:solidFill>
                  <a:srgbClr val="EB871D"/>
                </a:solidFill>
              </a:rPr>
              <a:t> TempView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444" y="886790"/>
            <a:ext cx="6569709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pluck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Struct,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point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'sub-column'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using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dot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notation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(For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example: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column.sub-column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78418" y="1800986"/>
            <a:ext cx="4993640" cy="2329815"/>
            <a:chOff x="2078418" y="1800986"/>
            <a:chExt cx="4993640" cy="23298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879" y="1810511"/>
              <a:ext cx="4974336" cy="23103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83180" y="1805749"/>
              <a:ext cx="4984115" cy="2320290"/>
            </a:xfrm>
            <a:custGeom>
              <a:avLst/>
              <a:gdLst/>
              <a:ahLst/>
              <a:cxnLst/>
              <a:rect l="l" t="t" r="r" b="b"/>
              <a:pathLst>
                <a:path w="4984115" h="2320290">
                  <a:moveTo>
                    <a:pt x="0" y="2319909"/>
                  </a:moveTo>
                  <a:lnTo>
                    <a:pt x="4983861" y="2319909"/>
                  </a:lnTo>
                  <a:lnTo>
                    <a:pt x="4983861" y="0"/>
                  </a:lnTo>
                  <a:lnTo>
                    <a:pt x="0" y="0"/>
                  </a:lnTo>
                  <a:lnTo>
                    <a:pt x="0" y="23199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37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Type </a:t>
            </a:r>
            <a:r>
              <a:rPr spc="-10" dirty="0"/>
              <a:t>Overview</a:t>
            </a:r>
          </a:p>
          <a:p>
            <a:pPr marL="5276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solidFill>
                  <a:srgbClr val="FF0000"/>
                </a:solidFill>
              </a:rPr>
              <a:t>Array</a:t>
            </a: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25" dirty="0">
                <a:solidFill>
                  <a:srgbClr val="0079DB"/>
                </a:solidFill>
              </a:rPr>
              <a:t>Map</a:t>
            </a: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solidFill>
                  <a:srgbClr val="00AF50"/>
                </a:solidFill>
              </a:rPr>
              <a:t>Struct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dirty="0">
                <a:latin typeface="Century Gothic"/>
                <a:cs typeface="Century Gothic"/>
              </a:rPr>
              <a:t>Putting</a:t>
            </a:r>
            <a:r>
              <a:rPr b="1" spc="-4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it</a:t>
            </a:r>
            <a:r>
              <a:rPr b="1" spc="-2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All</a:t>
            </a:r>
            <a:r>
              <a:rPr b="1" spc="-5" dirty="0">
                <a:latin typeface="Century Gothic"/>
                <a:cs typeface="Century Gothic"/>
              </a:rPr>
              <a:t> </a:t>
            </a:r>
            <a:r>
              <a:rPr b="1" spc="-10" dirty="0">
                <a:latin typeface="Century Gothic"/>
                <a:cs typeface="Century Gothic"/>
              </a:rPr>
              <a:t>Together</a:t>
            </a: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/>
              <a:t>Hackathon</a:t>
            </a: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6F2F92"/>
                </a:solidFill>
              </a:rPr>
              <a:t>Querying</a:t>
            </a:r>
            <a:r>
              <a:rPr spc="-20" dirty="0">
                <a:solidFill>
                  <a:srgbClr val="6F2F92"/>
                </a:solidFill>
              </a:rPr>
              <a:t> </a:t>
            </a:r>
            <a:r>
              <a:rPr dirty="0">
                <a:solidFill>
                  <a:srgbClr val="6F2F92"/>
                </a:solidFill>
              </a:rPr>
              <a:t>JSON </a:t>
            </a:r>
            <a:r>
              <a:rPr spc="-10" dirty="0">
                <a:solidFill>
                  <a:srgbClr val="6F2F92"/>
                </a:solidFill>
              </a:rPr>
              <a:t>objects</a:t>
            </a: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/>
              <a:t>Summary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6844" y="4300728"/>
            <a:ext cx="7830820" cy="40576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0685" marR="363855" indent="-1299210">
              <a:lnSpc>
                <a:spcPts val="1680"/>
              </a:lnSpc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https://databricks.com/blog/2017/06/13/five-spark-sql-utility-functions-</a:t>
            </a:r>
            <a:r>
              <a:rPr sz="1400" dirty="0">
                <a:solidFill>
                  <a:srgbClr val="3B3B3A"/>
                </a:solidFill>
                <a:latin typeface="Arial Narrow"/>
                <a:cs typeface="Arial Narrow"/>
              </a:rPr>
              <a:t>extract-</a:t>
            </a: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explore-complex-</a:t>
            </a:r>
            <a:r>
              <a:rPr sz="1400" dirty="0">
                <a:solidFill>
                  <a:srgbClr val="3B3B3A"/>
                </a:solidFill>
                <a:latin typeface="Arial Narrow"/>
                <a:cs typeface="Arial Narrow"/>
              </a:rPr>
              <a:t>data-</a:t>
            </a: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types.html https://docs.databricks.com/spark/latest/spark-sql/complex-types.html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3940" y="492099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7" y="990"/>
                </a:lnTo>
                <a:lnTo>
                  <a:pt x="3428" y="3479"/>
                </a:lnTo>
                <a:lnTo>
                  <a:pt x="1142" y="5968"/>
                </a:lnTo>
                <a:lnTo>
                  <a:pt x="105" y="8458"/>
                </a:lnTo>
                <a:lnTo>
                  <a:pt x="0" y="15671"/>
                </a:lnTo>
                <a:lnTo>
                  <a:pt x="1142" y="18414"/>
                </a:lnTo>
                <a:lnTo>
                  <a:pt x="3428" y="20904"/>
                </a:lnTo>
                <a:lnTo>
                  <a:pt x="5587" y="23393"/>
                </a:lnTo>
                <a:lnTo>
                  <a:pt x="8254" y="24383"/>
                </a:lnTo>
                <a:lnTo>
                  <a:pt x="14604" y="24383"/>
                </a:lnTo>
                <a:lnTo>
                  <a:pt x="17271" y="23393"/>
                </a:lnTo>
                <a:lnTo>
                  <a:pt x="17764" y="22885"/>
                </a:lnTo>
                <a:lnTo>
                  <a:pt x="8762" y="22885"/>
                </a:lnTo>
                <a:lnTo>
                  <a:pt x="6476" y="21640"/>
                </a:lnTo>
                <a:lnTo>
                  <a:pt x="4571" y="19659"/>
                </a:lnTo>
                <a:lnTo>
                  <a:pt x="2539" y="17665"/>
                </a:lnTo>
                <a:lnTo>
                  <a:pt x="1741" y="15430"/>
                </a:lnTo>
                <a:lnTo>
                  <a:pt x="1650" y="9207"/>
                </a:lnTo>
                <a:lnTo>
                  <a:pt x="2539" y="6718"/>
                </a:lnTo>
                <a:lnTo>
                  <a:pt x="4571" y="4724"/>
                </a:lnTo>
                <a:lnTo>
                  <a:pt x="6476" y="2489"/>
                </a:lnTo>
                <a:lnTo>
                  <a:pt x="8762" y="1498"/>
                </a:lnTo>
                <a:lnTo>
                  <a:pt x="17764" y="1498"/>
                </a:lnTo>
                <a:lnTo>
                  <a:pt x="17271" y="990"/>
                </a:lnTo>
                <a:lnTo>
                  <a:pt x="14604" y="0"/>
                </a:lnTo>
                <a:close/>
              </a:path>
              <a:path w="22859" h="24764">
                <a:moveTo>
                  <a:pt x="17764" y="1498"/>
                </a:moveTo>
                <a:lnTo>
                  <a:pt x="14096" y="1498"/>
                </a:lnTo>
                <a:lnTo>
                  <a:pt x="16382" y="2489"/>
                </a:lnTo>
                <a:lnTo>
                  <a:pt x="18414" y="4724"/>
                </a:lnTo>
                <a:lnTo>
                  <a:pt x="20319" y="6718"/>
                </a:lnTo>
                <a:lnTo>
                  <a:pt x="21032" y="8712"/>
                </a:lnTo>
                <a:lnTo>
                  <a:pt x="21118" y="15430"/>
                </a:lnTo>
                <a:lnTo>
                  <a:pt x="20319" y="17665"/>
                </a:lnTo>
                <a:lnTo>
                  <a:pt x="18414" y="19659"/>
                </a:lnTo>
                <a:lnTo>
                  <a:pt x="16382" y="21640"/>
                </a:lnTo>
                <a:lnTo>
                  <a:pt x="14096" y="22885"/>
                </a:lnTo>
                <a:lnTo>
                  <a:pt x="17764" y="22885"/>
                </a:lnTo>
                <a:lnTo>
                  <a:pt x="19684" y="20904"/>
                </a:lnTo>
                <a:lnTo>
                  <a:pt x="21716" y="18414"/>
                </a:lnTo>
                <a:lnTo>
                  <a:pt x="22859" y="15671"/>
                </a:lnTo>
                <a:lnTo>
                  <a:pt x="22754" y="8458"/>
                </a:lnTo>
                <a:lnTo>
                  <a:pt x="21716" y="5968"/>
                </a:lnTo>
                <a:lnTo>
                  <a:pt x="19684" y="3479"/>
                </a:lnTo>
                <a:lnTo>
                  <a:pt x="17764" y="1498"/>
                </a:lnTo>
                <a:close/>
              </a:path>
              <a:path w="22859" h="24764">
                <a:moveTo>
                  <a:pt x="13842" y="5473"/>
                </a:moveTo>
                <a:lnTo>
                  <a:pt x="6984" y="5473"/>
                </a:lnTo>
                <a:lnTo>
                  <a:pt x="6984" y="18910"/>
                </a:lnTo>
                <a:lnTo>
                  <a:pt x="9016" y="18910"/>
                </a:lnTo>
                <a:lnTo>
                  <a:pt x="9016" y="13436"/>
                </a:lnTo>
                <a:lnTo>
                  <a:pt x="15412" y="13436"/>
                </a:lnTo>
                <a:lnTo>
                  <a:pt x="15239" y="13182"/>
                </a:lnTo>
                <a:lnTo>
                  <a:pt x="14604" y="12687"/>
                </a:lnTo>
                <a:lnTo>
                  <a:pt x="13588" y="12687"/>
                </a:lnTo>
                <a:lnTo>
                  <a:pt x="14350" y="12445"/>
                </a:lnTo>
                <a:lnTo>
                  <a:pt x="14985" y="12191"/>
                </a:lnTo>
                <a:lnTo>
                  <a:pt x="15239" y="11937"/>
                </a:lnTo>
                <a:lnTo>
                  <a:pt x="9016" y="11937"/>
                </a:lnTo>
                <a:lnTo>
                  <a:pt x="9016" y="6972"/>
                </a:lnTo>
                <a:lnTo>
                  <a:pt x="16260" y="6972"/>
                </a:lnTo>
                <a:lnTo>
                  <a:pt x="15875" y="6464"/>
                </a:lnTo>
                <a:lnTo>
                  <a:pt x="14604" y="5727"/>
                </a:lnTo>
                <a:lnTo>
                  <a:pt x="13842" y="5473"/>
                </a:lnTo>
                <a:close/>
              </a:path>
              <a:path w="22859" h="24764">
                <a:moveTo>
                  <a:pt x="15412" y="13436"/>
                </a:moveTo>
                <a:lnTo>
                  <a:pt x="12064" y="13436"/>
                </a:lnTo>
                <a:lnTo>
                  <a:pt x="12700" y="13690"/>
                </a:lnTo>
                <a:lnTo>
                  <a:pt x="13207" y="13931"/>
                </a:lnTo>
                <a:lnTo>
                  <a:pt x="14096" y="14427"/>
                </a:lnTo>
                <a:lnTo>
                  <a:pt x="14286" y="15176"/>
                </a:lnTo>
                <a:lnTo>
                  <a:pt x="14350" y="18160"/>
                </a:lnTo>
                <a:lnTo>
                  <a:pt x="14481" y="18414"/>
                </a:lnTo>
                <a:lnTo>
                  <a:pt x="14604" y="18910"/>
                </a:lnTo>
                <a:lnTo>
                  <a:pt x="16636" y="18910"/>
                </a:lnTo>
                <a:lnTo>
                  <a:pt x="16636" y="18656"/>
                </a:lnTo>
                <a:lnTo>
                  <a:pt x="16382" y="18656"/>
                </a:lnTo>
                <a:lnTo>
                  <a:pt x="16296" y="15176"/>
                </a:lnTo>
                <a:lnTo>
                  <a:pt x="16128" y="14681"/>
                </a:lnTo>
                <a:lnTo>
                  <a:pt x="15748" y="13931"/>
                </a:lnTo>
                <a:lnTo>
                  <a:pt x="15412" y="13436"/>
                </a:lnTo>
                <a:close/>
              </a:path>
              <a:path w="22859" h="24764">
                <a:moveTo>
                  <a:pt x="16260" y="6972"/>
                </a:moveTo>
                <a:lnTo>
                  <a:pt x="12191" y="6972"/>
                </a:lnTo>
                <a:lnTo>
                  <a:pt x="13207" y="7213"/>
                </a:lnTo>
                <a:lnTo>
                  <a:pt x="13588" y="7467"/>
                </a:lnTo>
                <a:lnTo>
                  <a:pt x="14096" y="7708"/>
                </a:lnTo>
                <a:lnTo>
                  <a:pt x="14604" y="8458"/>
                </a:lnTo>
                <a:lnTo>
                  <a:pt x="14604" y="10452"/>
                </a:lnTo>
                <a:lnTo>
                  <a:pt x="14096" y="11201"/>
                </a:lnTo>
                <a:lnTo>
                  <a:pt x="13207" y="11442"/>
                </a:lnTo>
                <a:lnTo>
                  <a:pt x="12700" y="11696"/>
                </a:lnTo>
                <a:lnTo>
                  <a:pt x="12064" y="11937"/>
                </a:lnTo>
                <a:lnTo>
                  <a:pt x="15239" y="11937"/>
                </a:lnTo>
                <a:lnTo>
                  <a:pt x="16128" y="11442"/>
                </a:lnTo>
                <a:lnTo>
                  <a:pt x="16636" y="10452"/>
                </a:lnTo>
                <a:lnTo>
                  <a:pt x="16636" y="7467"/>
                </a:lnTo>
                <a:lnTo>
                  <a:pt x="16260" y="6972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49423"/>
            <a:ext cx="9144000" cy="645160"/>
          </a:xfrm>
          <a:custGeom>
            <a:avLst/>
            <a:gdLst/>
            <a:ahLst/>
            <a:cxnLst/>
            <a:rect l="l" t="t" r="r" b="b"/>
            <a:pathLst>
              <a:path w="9144000" h="645160">
                <a:moveTo>
                  <a:pt x="0" y="0"/>
                </a:moveTo>
                <a:lnTo>
                  <a:pt x="0" y="644651"/>
                </a:lnTo>
                <a:lnTo>
                  <a:pt x="9143999" y="64465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2208" y="2308351"/>
            <a:ext cx="5793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Module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04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–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Complex</a:t>
            </a:r>
            <a:r>
              <a:rPr sz="2800" spc="-5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Data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Types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Putting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it All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Together: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Here's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the Data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file for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Hive </a:t>
            </a:r>
            <a:r>
              <a:rPr spc="-10" dirty="0">
                <a:solidFill>
                  <a:srgbClr val="EB871D"/>
                </a:solidFill>
              </a:rPr>
              <a:t>table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4294" y="2779395"/>
            <a:ext cx="8995410" cy="1125855"/>
            <a:chOff x="74294" y="2779395"/>
            <a:chExt cx="8995410" cy="11258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" y="2788920"/>
              <a:ext cx="8976360" cy="11064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057" y="2784157"/>
              <a:ext cx="8985885" cy="1116330"/>
            </a:xfrm>
            <a:custGeom>
              <a:avLst/>
              <a:gdLst/>
              <a:ahLst/>
              <a:cxnLst/>
              <a:rect l="l" t="t" r="r" b="b"/>
              <a:pathLst>
                <a:path w="8985885" h="1116329">
                  <a:moveTo>
                    <a:pt x="0" y="1115949"/>
                  </a:moveTo>
                  <a:lnTo>
                    <a:pt x="8985885" y="1115949"/>
                  </a:lnTo>
                  <a:lnTo>
                    <a:pt x="8985885" y="0"/>
                  </a:lnTo>
                  <a:lnTo>
                    <a:pt x="0" y="0"/>
                  </a:lnTo>
                  <a:lnTo>
                    <a:pt x="0" y="11159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148" y="1040384"/>
            <a:ext cx="7971155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Here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 the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default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delimiters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types</a:t>
            </a:r>
            <a:endParaRPr sz="1800">
              <a:latin typeface="Century Gothic"/>
              <a:cs typeface="Century Gothic"/>
            </a:endParaRPr>
          </a:p>
          <a:p>
            <a:pPr marL="408305" indent="-286385">
              <a:lnSpc>
                <a:spcPct val="100000"/>
              </a:lnSpc>
              <a:spcBef>
                <a:spcPts val="1605"/>
              </a:spcBef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Rows</a:t>
            </a:r>
            <a:r>
              <a:rPr sz="1800" spc="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New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Line</a:t>
            </a:r>
            <a:endParaRPr sz="1800">
              <a:latin typeface="Century Gothic"/>
              <a:cs typeface="Century Gothic"/>
            </a:endParaRPr>
          </a:p>
          <a:p>
            <a:pPr marL="408305" indent="-286385">
              <a:lnSpc>
                <a:spcPct val="100000"/>
              </a:lnSpc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Fields</a:t>
            </a:r>
            <a:r>
              <a:rPr sz="1800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 by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CTRL+A</a:t>
            </a:r>
            <a:endParaRPr sz="1800">
              <a:latin typeface="Century Gothic"/>
              <a:cs typeface="Century Gothic"/>
            </a:endParaRPr>
          </a:p>
          <a:p>
            <a:pPr marL="408305" indent="-286385">
              <a:lnSpc>
                <a:spcPct val="100000"/>
              </a:lnSpc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Collections</a:t>
            </a:r>
            <a:r>
              <a:rPr sz="18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CTRL+B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/</a:t>
            </a:r>
            <a:r>
              <a:rPr sz="180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/between</a:t>
            </a:r>
            <a:r>
              <a:rPr sz="1800" spc="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Maps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  <a:p>
            <a:pPr marL="408305" indent="-286385">
              <a:lnSpc>
                <a:spcPct val="100000"/>
              </a:lnSpc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Maps</a:t>
            </a:r>
            <a:r>
              <a:rPr sz="1800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delimited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CTRL+C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(Within</a:t>
            </a:r>
            <a:r>
              <a:rPr sz="1800" spc="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Maps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ie: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Key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^C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Value)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39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2045970"/>
            <a:chOff x="0" y="880617"/>
            <a:chExt cx="9144000" cy="204597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776" y="920495"/>
              <a:ext cx="8879205" cy="2001520"/>
            </a:xfrm>
            <a:custGeom>
              <a:avLst/>
              <a:gdLst/>
              <a:ahLst/>
              <a:cxnLst/>
              <a:rect l="l" t="t" r="r" b="b"/>
              <a:pathLst>
                <a:path w="8879205" h="2001520">
                  <a:moveTo>
                    <a:pt x="8878824" y="0"/>
                  </a:moveTo>
                  <a:lnTo>
                    <a:pt x="0" y="0"/>
                  </a:lnTo>
                  <a:lnTo>
                    <a:pt x="0" y="2001011"/>
                  </a:lnTo>
                  <a:lnTo>
                    <a:pt x="8878824" y="2001011"/>
                  </a:lnTo>
                  <a:lnTo>
                    <a:pt x="88788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776" y="920495"/>
              <a:ext cx="8879205" cy="2001520"/>
            </a:xfrm>
            <a:custGeom>
              <a:avLst/>
              <a:gdLst/>
              <a:ahLst/>
              <a:cxnLst/>
              <a:rect l="l" t="t" r="r" b="b"/>
              <a:pathLst>
                <a:path w="8879205" h="2001520">
                  <a:moveTo>
                    <a:pt x="0" y="2001011"/>
                  </a:moveTo>
                  <a:lnTo>
                    <a:pt x="8878824" y="2001011"/>
                  </a:lnTo>
                  <a:lnTo>
                    <a:pt x="8878824" y="0"/>
                  </a:lnTo>
                  <a:lnTo>
                    <a:pt x="0" y="0"/>
                  </a:lnTo>
                  <a:lnTo>
                    <a:pt x="0" y="200101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Hive table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with 3 Complex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 </a:t>
            </a:r>
            <a:r>
              <a:rPr spc="-10" dirty="0">
                <a:solidFill>
                  <a:srgbClr val="EB871D"/>
                </a:solidFill>
              </a:rPr>
              <a:t>types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03251" y="3212592"/>
            <a:ext cx="8937625" cy="1628139"/>
            <a:chOff x="103251" y="3212592"/>
            <a:chExt cx="8937625" cy="162813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76" y="3252216"/>
              <a:ext cx="8918448" cy="15788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8013" y="3247453"/>
              <a:ext cx="8928100" cy="1588770"/>
            </a:xfrm>
            <a:custGeom>
              <a:avLst/>
              <a:gdLst/>
              <a:ahLst/>
              <a:cxnLst/>
              <a:rect l="l" t="t" r="r" b="b"/>
              <a:pathLst>
                <a:path w="8928100" h="1588770">
                  <a:moveTo>
                    <a:pt x="0" y="1588389"/>
                  </a:moveTo>
                  <a:lnTo>
                    <a:pt x="8927973" y="1588389"/>
                  </a:lnTo>
                  <a:lnTo>
                    <a:pt x="8927973" y="0"/>
                  </a:lnTo>
                  <a:lnTo>
                    <a:pt x="0" y="0"/>
                  </a:lnTo>
                  <a:lnTo>
                    <a:pt x="0" y="15883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3321" y="3457194"/>
              <a:ext cx="142875" cy="269240"/>
            </a:xfrm>
            <a:custGeom>
              <a:avLst/>
              <a:gdLst/>
              <a:ahLst/>
              <a:cxnLst/>
              <a:rect l="l" t="t" r="r" b="b"/>
              <a:pathLst>
                <a:path w="142875" h="269239">
                  <a:moveTo>
                    <a:pt x="47625" y="126364"/>
                  </a:moveTo>
                  <a:lnTo>
                    <a:pt x="0" y="126364"/>
                  </a:lnTo>
                  <a:lnTo>
                    <a:pt x="71501" y="269239"/>
                  </a:lnTo>
                  <a:lnTo>
                    <a:pt x="131011" y="150113"/>
                  </a:lnTo>
                  <a:lnTo>
                    <a:pt x="47625" y="150113"/>
                  </a:lnTo>
                  <a:lnTo>
                    <a:pt x="47625" y="126364"/>
                  </a:lnTo>
                  <a:close/>
                </a:path>
                <a:path w="142875" h="269239">
                  <a:moveTo>
                    <a:pt x="95250" y="0"/>
                  </a:moveTo>
                  <a:lnTo>
                    <a:pt x="47625" y="0"/>
                  </a:lnTo>
                  <a:lnTo>
                    <a:pt x="47625" y="150113"/>
                  </a:lnTo>
                  <a:lnTo>
                    <a:pt x="95250" y="150113"/>
                  </a:lnTo>
                  <a:lnTo>
                    <a:pt x="95250" y="0"/>
                  </a:lnTo>
                  <a:close/>
                </a:path>
                <a:path w="142875" h="269239">
                  <a:moveTo>
                    <a:pt x="142875" y="126364"/>
                  </a:moveTo>
                  <a:lnTo>
                    <a:pt x="95250" y="126364"/>
                  </a:lnTo>
                  <a:lnTo>
                    <a:pt x="95250" y="150113"/>
                  </a:lnTo>
                  <a:lnTo>
                    <a:pt x="131011" y="150113"/>
                  </a:lnTo>
                  <a:lnTo>
                    <a:pt x="142875" y="1263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13480" y="3342894"/>
              <a:ext cx="142875" cy="384175"/>
            </a:xfrm>
            <a:custGeom>
              <a:avLst/>
              <a:gdLst/>
              <a:ahLst/>
              <a:cxnLst/>
              <a:rect l="l" t="t" r="r" b="b"/>
              <a:pathLst>
                <a:path w="142875" h="384175">
                  <a:moveTo>
                    <a:pt x="47624" y="240791"/>
                  </a:moveTo>
                  <a:lnTo>
                    <a:pt x="0" y="240791"/>
                  </a:lnTo>
                  <a:lnTo>
                    <a:pt x="71501" y="383666"/>
                  </a:lnTo>
                  <a:lnTo>
                    <a:pt x="131011" y="264540"/>
                  </a:lnTo>
                  <a:lnTo>
                    <a:pt x="47624" y="264540"/>
                  </a:lnTo>
                  <a:lnTo>
                    <a:pt x="47624" y="240791"/>
                  </a:lnTo>
                  <a:close/>
                </a:path>
                <a:path w="142875" h="384175">
                  <a:moveTo>
                    <a:pt x="95249" y="0"/>
                  </a:moveTo>
                  <a:lnTo>
                    <a:pt x="47624" y="0"/>
                  </a:lnTo>
                  <a:lnTo>
                    <a:pt x="47624" y="264540"/>
                  </a:lnTo>
                  <a:lnTo>
                    <a:pt x="95249" y="264540"/>
                  </a:lnTo>
                  <a:lnTo>
                    <a:pt x="95249" y="0"/>
                  </a:lnTo>
                  <a:close/>
                </a:path>
                <a:path w="142875" h="384175">
                  <a:moveTo>
                    <a:pt x="142874" y="240791"/>
                  </a:moveTo>
                  <a:lnTo>
                    <a:pt x="95249" y="240791"/>
                  </a:lnTo>
                  <a:lnTo>
                    <a:pt x="95249" y="264540"/>
                  </a:lnTo>
                  <a:lnTo>
                    <a:pt x="131011" y="264540"/>
                  </a:lnTo>
                  <a:lnTo>
                    <a:pt x="142874" y="240791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2793" y="3457194"/>
              <a:ext cx="142875" cy="2438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83080" y="3212592"/>
              <a:ext cx="441959" cy="243840"/>
            </a:xfrm>
            <a:custGeom>
              <a:avLst/>
              <a:gdLst/>
              <a:ahLst/>
              <a:cxnLst/>
              <a:rect l="l" t="t" r="r" b="b"/>
              <a:pathLst>
                <a:path w="441960" h="243839">
                  <a:moveTo>
                    <a:pt x="44195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441959" y="243839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1515" y="930986"/>
            <a:ext cx="50546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00000"/>
              </a:lnSpc>
              <a:spcBef>
                <a:spcPts val="100"/>
              </a:spcBef>
              <a:tabLst>
                <a:tab pos="2069464" algn="l"/>
                <a:tab pos="4355465" algn="l"/>
              </a:tabLst>
            </a:pPr>
            <a:r>
              <a:rPr sz="1500" b="1" dirty="0">
                <a:solidFill>
                  <a:srgbClr val="0079DB"/>
                </a:solidFill>
                <a:latin typeface="Courier New"/>
                <a:cs typeface="Courier New"/>
              </a:rPr>
              <a:t>beeline&gt;</a:t>
            </a:r>
            <a:r>
              <a:rPr sz="1500" b="1" spc="-3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CREATE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EXTERNAL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TABLE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employees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spc="-50" dirty="0">
                <a:solidFill>
                  <a:srgbClr val="3B3B3A"/>
                </a:solidFill>
                <a:latin typeface="Courier New"/>
                <a:cs typeface="Courier New"/>
              </a:rPr>
              <a:t>( </a:t>
            </a:r>
            <a:r>
              <a:rPr sz="1500" b="1" spc="-20" dirty="0">
                <a:solidFill>
                  <a:srgbClr val="3B3B3A"/>
                </a:solidFill>
                <a:latin typeface="Courier New"/>
                <a:cs typeface="Courier New"/>
              </a:rPr>
              <a:t>name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	STRING,</a:t>
            </a:r>
            <a:r>
              <a:rPr sz="1500" b="1" spc="-4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spc="-10" dirty="0">
                <a:solidFill>
                  <a:srgbClr val="3B3B3A"/>
                </a:solidFill>
                <a:latin typeface="Courier New"/>
                <a:cs typeface="Courier New"/>
              </a:rPr>
              <a:t>salary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	</a:t>
            </a:r>
            <a:r>
              <a:rPr sz="1500" b="1" spc="-10" dirty="0">
                <a:solidFill>
                  <a:srgbClr val="3B3B3A"/>
                </a:solidFill>
                <a:latin typeface="Courier New"/>
                <a:cs typeface="Courier New"/>
              </a:rPr>
              <a:t>FLOAT,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subordinates</a:t>
            </a:r>
            <a:r>
              <a:rPr sz="1500" b="1" spc="-5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Courier New"/>
                <a:cs typeface="Courier New"/>
              </a:rPr>
              <a:t>ARRAY</a:t>
            </a:r>
            <a:r>
              <a:rPr sz="1500" b="1" spc="-10" dirty="0">
                <a:solidFill>
                  <a:srgbClr val="3B3B3A"/>
                </a:solidFill>
                <a:latin typeface="Courier New"/>
                <a:cs typeface="Courier New"/>
              </a:rPr>
              <a:t>&lt;STRING&gt;,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316" y="1617345"/>
            <a:ext cx="116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3B3B3A"/>
                </a:solidFill>
                <a:latin typeface="Courier New"/>
                <a:cs typeface="Courier New"/>
              </a:rPr>
              <a:t>deductions address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3470" y="1617345"/>
            <a:ext cx="6541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79DB"/>
                </a:solidFill>
                <a:latin typeface="Courier New"/>
                <a:cs typeface="Courier New"/>
              </a:rPr>
              <a:t>MAP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&lt;STRING,</a:t>
            </a:r>
            <a:r>
              <a:rPr sz="1500" b="1" spc="-5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spc="-10" dirty="0">
                <a:solidFill>
                  <a:srgbClr val="3B3B3A"/>
                </a:solidFill>
                <a:latin typeface="Courier New"/>
                <a:cs typeface="Courier New"/>
              </a:rPr>
              <a:t>FLOAT&gt;,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AF50"/>
                </a:solidFill>
                <a:latin typeface="Courier New"/>
                <a:cs typeface="Courier New"/>
              </a:rPr>
              <a:t>STRUCT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&lt;street:STRING,city:STRING,state:STRING,</a:t>
            </a:r>
            <a:r>
              <a:rPr sz="1500" b="1" spc="-229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spc="-10" dirty="0">
                <a:solidFill>
                  <a:srgbClr val="3B3B3A"/>
                </a:solidFill>
                <a:latin typeface="Courier New"/>
                <a:cs typeface="Courier New"/>
              </a:rPr>
              <a:t>zip:INT&gt;);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515" y="2135885"/>
            <a:ext cx="84829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79DB"/>
                </a:solidFill>
                <a:latin typeface="Courier New"/>
                <a:cs typeface="Courier New"/>
              </a:rPr>
              <a:t>beeline&gt;</a:t>
            </a:r>
            <a:r>
              <a:rPr sz="1500" b="1" spc="-3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LOAD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DATA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local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inpath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'/opt/employees.txt'</a:t>
            </a:r>
            <a:r>
              <a:rPr sz="1500" b="1" spc="-3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into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table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spc="-10" dirty="0">
                <a:solidFill>
                  <a:srgbClr val="3B3B3A"/>
                </a:solidFill>
                <a:latin typeface="Courier New"/>
                <a:cs typeface="Courier New"/>
              </a:rPr>
              <a:t>employees; </a:t>
            </a:r>
            <a:r>
              <a:rPr sz="1500" b="1" dirty="0">
                <a:solidFill>
                  <a:srgbClr val="0079DB"/>
                </a:solidFill>
                <a:latin typeface="Courier New"/>
                <a:cs typeface="Courier New"/>
              </a:rPr>
              <a:t>beeline&gt;</a:t>
            </a:r>
            <a:r>
              <a:rPr sz="1500" b="1" spc="-4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DESCRIBE</a:t>
            </a:r>
            <a:r>
              <a:rPr sz="1500" b="1" spc="-3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spc="-10" dirty="0">
                <a:solidFill>
                  <a:srgbClr val="3B3B3A"/>
                </a:solidFill>
                <a:latin typeface="Courier New"/>
                <a:cs typeface="Courier New"/>
              </a:rPr>
              <a:t>employees;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79DB"/>
                </a:solidFill>
                <a:latin typeface="Courier New"/>
                <a:cs typeface="Courier New"/>
              </a:rPr>
              <a:t>beeline&gt;</a:t>
            </a:r>
            <a:r>
              <a:rPr sz="1500" b="1" spc="-2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SELECT</a:t>
            </a:r>
            <a:r>
              <a:rPr sz="1500" b="1" spc="-2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*</a:t>
            </a:r>
            <a:r>
              <a:rPr sz="1500" b="1" spc="-2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3B3B3A"/>
                </a:solidFill>
                <a:latin typeface="Courier New"/>
                <a:cs typeface="Courier New"/>
              </a:rPr>
              <a:t>from</a:t>
            </a:r>
            <a:r>
              <a:rPr sz="1500" b="1" spc="-2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500" b="1" spc="-10" dirty="0">
                <a:solidFill>
                  <a:srgbClr val="3B3B3A"/>
                </a:solidFill>
                <a:latin typeface="Courier New"/>
                <a:cs typeface="Courier New"/>
              </a:rPr>
              <a:t>employees;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0667"/>
            <a:ext cx="81280" cy="436245"/>
          </a:xfrm>
          <a:custGeom>
            <a:avLst/>
            <a:gdLst/>
            <a:ahLst/>
            <a:cxnLst/>
            <a:rect l="l" t="t" r="r" b="b"/>
            <a:pathLst>
              <a:path w="81280" h="436245">
                <a:moveTo>
                  <a:pt x="80772" y="0"/>
                </a:moveTo>
                <a:lnTo>
                  <a:pt x="0" y="0"/>
                </a:lnTo>
                <a:lnTo>
                  <a:pt x="0" y="435863"/>
                </a:lnTo>
                <a:lnTo>
                  <a:pt x="80772" y="435863"/>
                </a:lnTo>
                <a:lnTo>
                  <a:pt x="8077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83079" y="3247453"/>
            <a:ext cx="441959" cy="20955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85"/>
              </a:lnSpc>
            </a:pPr>
            <a:r>
              <a:rPr sz="1400" b="1" spc="-10" dirty="0">
                <a:solidFill>
                  <a:srgbClr val="FF0000"/>
                </a:solidFill>
                <a:latin typeface="Arial Narrow"/>
                <a:cs typeface="Arial Narrow"/>
              </a:rPr>
              <a:t>array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20" y="3212592"/>
            <a:ext cx="441959" cy="243840"/>
          </a:xfrm>
          <a:custGeom>
            <a:avLst/>
            <a:gdLst/>
            <a:ahLst/>
            <a:cxnLst/>
            <a:rect l="l" t="t" r="r" b="b"/>
            <a:pathLst>
              <a:path w="441960" h="243839">
                <a:moveTo>
                  <a:pt x="441959" y="0"/>
                </a:moveTo>
                <a:lnTo>
                  <a:pt x="0" y="0"/>
                </a:lnTo>
                <a:lnTo>
                  <a:pt x="0" y="243839"/>
                </a:lnTo>
                <a:lnTo>
                  <a:pt x="441959" y="243839"/>
                </a:lnTo>
                <a:lnTo>
                  <a:pt x="441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55620" y="3247453"/>
            <a:ext cx="441959" cy="20955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385"/>
              </a:lnSpc>
            </a:pPr>
            <a:r>
              <a:rPr sz="1400" b="1" spc="-25" dirty="0">
                <a:solidFill>
                  <a:srgbClr val="0079DB"/>
                </a:solidFill>
                <a:latin typeface="Arial Narrow"/>
                <a:cs typeface="Arial Narrow"/>
              </a:rPr>
              <a:t>map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67500" y="3212592"/>
            <a:ext cx="512445" cy="243840"/>
          </a:xfrm>
          <a:custGeom>
            <a:avLst/>
            <a:gdLst/>
            <a:ahLst/>
            <a:cxnLst/>
            <a:rect l="l" t="t" r="r" b="b"/>
            <a:pathLst>
              <a:path w="512445" h="243839">
                <a:moveTo>
                  <a:pt x="512064" y="0"/>
                </a:moveTo>
                <a:lnTo>
                  <a:pt x="0" y="0"/>
                </a:lnTo>
                <a:lnTo>
                  <a:pt x="0" y="243839"/>
                </a:lnTo>
                <a:lnTo>
                  <a:pt x="512064" y="243839"/>
                </a:lnTo>
                <a:lnTo>
                  <a:pt x="512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67500" y="3247453"/>
            <a:ext cx="512445" cy="209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385"/>
              </a:lnSpc>
            </a:pPr>
            <a:r>
              <a:rPr sz="1400" b="1" spc="-10" dirty="0">
                <a:solidFill>
                  <a:srgbClr val="00AF50"/>
                </a:solidFill>
                <a:latin typeface="Arial Narrow"/>
                <a:cs typeface="Arial Narrow"/>
              </a:rPr>
              <a:t>struct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40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852995"/>
            <a:ext cx="9156700" cy="4286885"/>
            <a:chOff x="-6350" y="852995"/>
            <a:chExt cx="9156700" cy="4286885"/>
          </a:xfrm>
        </p:grpSpPr>
        <p:sp>
          <p:nvSpPr>
            <p:cNvPr id="4" name="object 4"/>
            <p:cNvSpPr/>
            <p:nvPr/>
          </p:nvSpPr>
          <p:spPr>
            <a:xfrm>
              <a:off x="0" y="88696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" y="862584"/>
              <a:ext cx="3861816" cy="26121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73" y="857758"/>
              <a:ext cx="3871595" cy="2621915"/>
            </a:xfrm>
            <a:custGeom>
              <a:avLst/>
              <a:gdLst/>
              <a:ahLst/>
              <a:cxnLst/>
              <a:rect l="l" t="t" r="r" b="b"/>
              <a:pathLst>
                <a:path w="3871595" h="2621915">
                  <a:moveTo>
                    <a:pt x="0" y="2621661"/>
                  </a:moveTo>
                  <a:lnTo>
                    <a:pt x="3871341" y="2621661"/>
                  </a:lnTo>
                  <a:lnTo>
                    <a:pt x="3871341" y="0"/>
                  </a:lnTo>
                  <a:lnTo>
                    <a:pt x="0" y="0"/>
                  </a:lnTo>
                  <a:lnTo>
                    <a:pt x="0" y="26216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122" y="2247138"/>
              <a:ext cx="2204085" cy="288290"/>
            </a:xfrm>
            <a:custGeom>
              <a:avLst/>
              <a:gdLst/>
              <a:ahLst/>
              <a:cxnLst/>
              <a:rect l="l" t="t" r="r" b="b"/>
              <a:pathLst>
                <a:path w="2204085" h="288289">
                  <a:moveTo>
                    <a:pt x="0" y="288036"/>
                  </a:moveTo>
                  <a:lnTo>
                    <a:pt x="2203704" y="288036"/>
                  </a:lnTo>
                  <a:lnTo>
                    <a:pt x="2203704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122" y="2506218"/>
              <a:ext cx="2204085" cy="372110"/>
            </a:xfrm>
            <a:custGeom>
              <a:avLst/>
              <a:gdLst/>
              <a:ahLst/>
              <a:cxnLst/>
              <a:rect l="l" t="t" r="r" b="b"/>
              <a:pathLst>
                <a:path w="2204085" h="372110">
                  <a:moveTo>
                    <a:pt x="0" y="371856"/>
                  </a:moveTo>
                  <a:lnTo>
                    <a:pt x="2203704" y="371856"/>
                  </a:lnTo>
                  <a:lnTo>
                    <a:pt x="2203704" y="0"/>
                  </a:lnTo>
                  <a:lnTo>
                    <a:pt x="0" y="0"/>
                  </a:lnTo>
                  <a:lnTo>
                    <a:pt x="0" y="371856"/>
                  </a:lnTo>
                  <a:close/>
                </a:path>
              </a:pathLst>
            </a:custGeom>
            <a:ln w="2857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122" y="2879597"/>
              <a:ext cx="2204085" cy="596265"/>
            </a:xfrm>
            <a:custGeom>
              <a:avLst/>
              <a:gdLst/>
              <a:ahLst/>
              <a:cxnLst/>
              <a:rect l="l" t="t" r="r" b="b"/>
              <a:pathLst>
                <a:path w="2204085" h="596264">
                  <a:moveTo>
                    <a:pt x="0" y="595883"/>
                  </a:moveTo>
                  <a:lnTo>
                    <a:pt x="2203704" y="595883"/>
                  </a:lnTo>
                  <a:lnTo>
                    <a:pt x="2203704" y="0"/>
                  </a:lnTo>
                  <a:lnTo>
                    <a:pt x="0" y="0"/>
                  </a:lnTo>
                  <a:lnTo>
                    <a:pt x="0" y="595883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" y="3550919"/>
              <a:ext cx="8918448" cy="15788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8013" y="3546157"/>
              <a:ext cx="8928100" cy="1588770"/>
            </a:xfrm>
            <a:custGeom>
              <a:avLst/>
              <a:gdLst/>
              <a:ahLst/>
              <a:cxnLst/>
              <a:rect l="l" t="t" r="r" b="b"/>
              <a:pathLst>
                <a:path w="8928100" h="1588770">
                  <a:moveTo>
                    <a:pt x="0" y="1588388"/>
                  </a:moveTo>
                  <a:lnTo>
                    <a:pt x="8927973" y="1588388"/>
                  </a:lnTo>
                  <a:lnTo>
                    <a:pt x="8927973" y="0"/>
                  </a:lnTo>
                  <a:lnTo>
                    <a:pt x="0" y="0"/>
                  </a:lnTo>
                  <a:lnTo>
                    <a:pt x="0" y="15883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08a/c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SparkSQL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Complex Data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Type </a:t>
            </a:r>
            <a:r>
              <a:rPr spc="-10" dirty="0">
                <a:solidFill>
                  <a:srgbClr val="EB871D"/>
                </a:solidFill>
              </a:rPr>
              <a:t>review</a:t>
            </a: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969258" y="1011428"/>
            <a:ext cx="5146040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Here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are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3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complex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 types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DataFrame: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r>
              <a:rPr sz="18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(always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same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</a:t>
            </a:r>
            <a:r>
              <a:rPr sz="1800" spc="-10" dirty="0">
                <a:latin typeface="Century Gothic"/>
                <a:cs typeface="Century Gothic"/>
              </a:rPr>
              <a:t> type)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tabLst>
                <a:tab pos="1167765" algn="l"/>
              </a:tabLst>
            </a:pP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	</a:t>
            </a:r>
            <a:r>
              <a:rPr sz="1800" spc="-10" dirty="0">
                <a:latin typeface="Century Gothic"/>
                <a:cs typeface="Century Gothic"/>
              </a:rPr>
              <a:t>(Key-</a:t>
            </a:r>
            <a:r>
              <a:rPr sz="1800" dirty="0">
                <a:latin typeface="Century Gothic"/>
                <a:cs typeface="Century Gothic"/>
              </a:rPr>
              <a:t>Values</a:t>
            </a:r>
            <a:r>
              <a:rPr sz="1800" spc="4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pairs)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b="1" spc="-4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(Different data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types)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latin typeface="Century Gothic"/>
                <a:cs typeface="Century Gothic"/>
              </a:rPr>
              <a:t>Next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3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slides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show how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pluck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out portions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of </a:t>
            </a:r>
            <a:r>
              <a:rPr sz="1800" dirty="0">
                <a:latin typeface="Century Gothic"/>
                <a:cs typeface="Century Gothic"/>
              </a:rPr>
              <a:t>these arbitrary</a:t>
            </a:r>
            <a:r>
              <a:rPr sz="1800" spc="-5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length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unstructured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data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83079" y="1459611"/>
            <a:ext cx="5212715" cy="2566035"/>
            <a:chOff x="1783079" y="1459611"/>
            <a:chExt cx="5212715" cy="2566035"/>
          </a:xfrm>
        </p:grpSpPr>
        <p:sp>
          <p:nvSpPr>
            <p:cNvPr id="16" name="object 16"/>
            <p:cNvSpPr/>
            <p:nvPr/>
          </p:nvSpPr>
          <p:spPr>
            <a:xfrm>
              <a:off x="2417064" y="1459610"/>
              <a:ext cx="1976755" cy="1553845"/>
            </a:xfrm>
            <a:custGeom>
              <a:avLst/>
              <a:gdLst/>
              <a:ahLst/>
              <a:cxnLst/>
              <a:rect l="l" t="t" r="r" b="b"/>
              <a:pathLst>
                <a:path w="1976754" h="1553845">
                  <a:moveTo>
                    <a:pt x="1966849" y="597281"/>
                  </a:moveTo>
                  <a:lnTo>
                    <a:pt x="1939671" y="543433"/>
                  </a:lnTo>
                  <a:lnTo>
                    <a:pt x="157035" y="1444891"/>
                  </a:lnTo>
                  <a:lnTo>
                    <a:pt x="129794" y="1391031"/>
                  </a:lnTo>
                  <a:lnTo>
                    <a:pt x="9144" y="1553337"/>
                  </a:lnTo>
                  <a:lnTo>
                    <a:pt x="211455" y="1552448"/>
                  </a:lnTo>
                  <a:lnTo>
                    <a:pt x="191084" y="1512189"/>
                  </a:lnTo>
                  <a:lnTo>
                    <a:pt x="184213" y="1498612"/>
                  </a:lnTo>
                  <a:lnTo>
                    <a:pt x="1966849" y="597281"/>
                  </a:lnTo>
                  <a:close/>
                </a:path>
                <a:path w="1976754" h="1553845">
                  <a:moveTo>
                    <a:pt x="1974977" y="55626"/>
                  </a:moveTo>
                  <a:lnTo>
                    <a:pt x="1951482" y="0"/>
                  </a:lnTo>
                  <a:lnTo>
                    <a:pt x="163893" y="759612"/>
                  </a:lnTo>
                  <a:lnTo>
                    <a:pt x="140335" y="704088"/>
                  </a:lnTo>
                  <a:lnTo>
                    <a:pt x="9144" y="858139"/>
                  </a:lnTo>
                  <a:lnTo>
                    <a:pt x="211074" y="870712"/>
                  </a:lnTo>
                  <a:lnTo>
                    <a:pt x="192468" y="826897"/>
                  </a:lnTo>
                  <a:lnTo>
                    <a:pt x="187464" y="815124"/>
                  </a:lnTo>
                  <a:lnTo>
                    <a:pt x="1974977" y="55626"/>
                  </a:lnTo>
                  <a:close/>
                </a:path>
                <a:path w="1976754" h="1553845">
                  <a:moveTo>
                    <a:pt x="1976501" y="277241"/>
                  </a:moveTo>
                  <a:lnTo>
                    <a:pt x="1949577" y="223393"/>
                  </a:lnTo>
                  <a:lnTo>
                    <a:pt x="148386" y="1123937"/>
                  </a:lnTo>
                  <a:lnTo>
                    <a:pt x="121412" y="1069975"/>
                  </a:lnTo>
                  <a:lnTo>
                    <a:pt x="0" y="1231773"/>
                  </a:lnTo>
                  <a:lnTo>
                    <a:pt x="202311" y="1231773"/>
                  </a:lnTo>
                  <a:lnTo>
                    <a:pt x="182118" y="1191387"/>
                  </a:lnTo>
                  <a:lnTo>
                    <a:pt x="175348" y="1177874"/>
                  </a:lnTo>
                  <a:lnTo>
                    <a:pt x="1976501" y="27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3320" y="3755897"/>
              <a:ext cx="142875" cy="269240"/>
            </a:xfrm>
            <a:custGeom>
              <a:avLst/>
              <a:gdLst/>
              <a:ahLst/>
              <a:cxnLst/>
              <a:rect l="l" t="t" r="r" b="b"/>
              <a:pathLst>
                <a:path w="142875" h="269239">
                  <a:moveTo>
                    <a:pt x="47625" y="126339"/>
                  </a:moveTo>
                  <a:lnTo>
                    <a:pt x="0" y="126339"/>
                  </a:lnTo>
                  <a:lnTo>
                    <a:pt x="71501" y="269214"/>
                  </a:lnTo>
                  <a:lnTo>
                    <a:pt x="130979" y="150152"/>
                  </a:lnTo>
                  <a:lnTo>
                    <a:pt x="47625" y="150152"/>
                  </a:lnTo>
                  <a:lnTo>
                    <a:pt x="47625" y="126339"/>
                  </a:lnTo>
                  <a:close/>
                </a:path>
                <a:path w="142875" h="269239">
                  <a:moveTo>
                    <a:pt x="95250" y="0"/>
                  </a:moveTo>
                  <a:lnTo>
                    <a:pt x="47625" y="0"/>
                  </a:lnTo>
                  <a:lnTo>
                    <a:pt x="47625" y="150152"/>
                  </a:lnTo>
                  <a:lnTo>
                    <a:pt x="95250" y="150152"/>
                  </a:lnTo>
                  <a:lnTo>
                    <a:pt x="95250" y="0"/>
                  </a:lnTo>
                  <a:close/>
                </a:path>
                <a:path w="142875" h="269239">
                  <a:moveTo>
                    <a:pt x="142875" y="126339"/>
                  </a:moveTo>
                  <a:lnTo>
                    <a:pt x="95250" y="126339"/>
                  </a:lnTo>
                  <a:lnTo>
                    <a:pt x="95250" y="150152"/>
                  </a:lnTo>
                  <a:lnTo>
                    <a:pt x="130979" y="150152"/>
                  </a:lnTo>
                  <a:lnTo>
                    <a:pt x="142875" y="1263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13480" y="3641597"/>
              <a:ext cx="142875" cy="384175"/>
            </a:xfrm>
            <a:custGeom>
              <a:avLst/>
              <a:gdLst/>
              <a:ahLst/>
              <a:cxnLst/>
              <a:rect l="l" t="t" r="r" b="b"/>
              <a:pathLst>
                <a:path w="142875" h="384175">
                  <a:moveTo>
                    <a:pt x="47624" y="240753"/>
                  </a:moveTo>
                  <a:lnTo>
                    <a:pt x="0" y="240753"/>
                  </a:lnTo>
                  <a:lnTo>
                    <a:pt x="71501" y="383628"/>
                  </a:lnTo>
                  <a:lnTo>
                    <a:pt x="130979" y="264566"/>
                  </a:lnTo>
                  <a:lnTo>
                    <a:pt x="47624" y="264566"/>
                  </a:lnTo>
                  <a:lnTo>
                    <a:pt x="47624" y="240753"/>
                  </a:lnTo>
                  <a:close/>
                </a:path>
                <a:path w="142875" h="384175">
                  <a:moveTo>
                    <a:pt x="95249" y="0"/>
                  </a:moveTo>
                  <a:lnTo>
                    <a:pt x="47624" y="0"/>
                  </a:lnTo>
                  <a:lnTo>
                    <a:pt x="47624" y="264566"/>
                  </a:lnTo>
                  <a:lnTo>
                    <a:pt x="95249" y="264566"/>
                  </a:lnTo>
                  <a:lnTo>
                    <a:pt x="95249" y="0"/>
                  </a:lnTo>
                  <a:close/>
                </a:path>
                <a:path w="142875" h="384175">
                  <a:moveTo>
                    <a:pt x="142874" y="240753"/>
                  </a:moveTo>
                  <a:lnTo>
                    <a:pt x="95249" y="240753"/>
                  </a:lnTo>
                  <a:lnTo>
                    <a:pt x="95249" y="264566"/>
                  </a:lnTo>
                  <a:lnTo>
                    <a:pt x="130979" y="264566"/>
                  </a:lnTo>
                  <a:lnTo>
                    <a:pt x="142874" y="240753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2792" y="3755897"/>
              <a:ext cx="142875" cy="2438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83079" y="3511296"/>
              <a:ext cx="441959" cy="243840"/>
            </a:xfrm>
            <a:custGeom>
              <a:avLst/>
              <a:gdLst/>
              <a:ahLst/>
              <a:cxnLst/>
              <a:rect l="l" t="t" r="r" b="b"/>
              <a:pathLst>
                <a:path w="441960" h="243839">
                  <a:moveTo>
                    <a:pt x="44195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441959" y="243839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83079" y="3546157"/>
            <a:ext cx="441959" cy="20955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90"/>
              </a:lnSpc>
            </a:pPr>
            <a:r>
              <a:rPr sz="1400" b="1" spc="-10" dirty="0">
                <a:solidFill>
                  <a:srgbClr val="FF0000"/>
                </a:solidFill>
                <a:latin typeface="Arial Narrow"/>
                <a:cs typeface="Arial Narrow"/>
              </a:rPr>
              <a:t>array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20" y="3511296"/>
            <a:ext cx="441959" cy="243840"/>
          </a:xfrm>
          <a:custGeom>
            <a:avLst/>
            <a:gdLst/>
            <a:ahLst/>
            <a:cxnLst/>
            <a:rect l="l" t="t" r="r" b="b"/>
            <a:pathLst>
              <a:path w="441960" h="243839">
                <a:moveTo>
                  <a:pt x="441959" y="0"/>
                </a:moveTo>
                <a:lnTo>
                  <a:pt x="0" y="0"/>
                </a:lnTo>
                <a:lnTo>
                  <a:pt x="0" y="243839"/>
                </a:lnTo>
                <a:lnTo>
                  <a:pt x="441959" y="243839"/>
                </a:lnTo>
                <a:lnTo>
                  <a:pt x="441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55620" y="3546157"/>
            <a:ext cx="441959" cy="20955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390"/>
              </a:lnSpc>
            </a:pPr>
            <a:r>
              <a:rPr sz="1400" b="1" spc="-25" dirty="0">
                <a:solidFill>
                  <a:srgbClr val="0079DB"/>
                </a:solidFill>
                <a:latin typeface="Arial Narrow"/>
                <a:cs typeface="Arial Narrow"/>
              </a:rPr>
              <a:t>map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67500" y="3511296"/>
            <a:ext cx="512445" cy="243840"/>
          </a:xfrm>
          <a:custGeom>
            <a:avLst/>
            <a:gdLst/>
            <a:ahLst/>
            <a:cxnLst/>
            <a:rect l="l" t="t" r="r" b="b"/>
            <a:pathLst>
              <a:path w="512445" h="243839">
                <a:moveTo>
                  <a:pt x="512064" y="0"/>
                </a:moveTo>
                <a:lnTo>
                  <a:pt x="0" y="0"/>
                </a:lnTo>
                <a:lnTo>
                  <a:pt x="0" y="243839"/>
                </a:lnTo>
                <a:lnTo>
                  <a:pt x="512064" y="243839"/>
                </a:lnTo>
                <a:lnTo>
                  <a:pt x="512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67500" y="3546157"/>
            <a:ext cx="512445" cy="209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390"/>
              </a:lnSpc>
            </a:pPr>
            <a:r>
              <a:rPr sz="1400" b="1" spc="-10" dirty="0">
                <a:solidFill>
                  <a:srgbClr val="00AF50"/>
                </a:solidFill>
                <a:latin typeface="Arial Narrow"/>
                <a:cs typeface="Arial Narrow"/>
              </a:rPr>
              <a:t>struct</a:t>
            </a:r>
            <a:endParaRPr sz="1400">
              <a:latin typeface="Arial Narrow"/>
              <a:cs typeface="Arial Narrow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00" y="1347216"/>
            <a:ext cx="2540508" cy="10363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08d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FF0000"/>
                </a:solidFill>
              </a:rPr>
              <a:t>Array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query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on</a:t>
            </a:r>
            <a:r>
              <a:rPr spc="-10" dirty="0">
                <a:solidFill>
                  <a:srgbClr val="EB871D"/>
                </a:solidFill>
              </a:rPr>
              <a:t> TempView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0870" y="3166491"/>
            <a:ext cx="5010150" cy="1698625"/>
            <a:chOff x="110870" y="3166491"/>
            <a:chExt cx="5010150" cy="16986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95" y="3176016"/>
              <a:ext cx="4991100" cy="16794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5633" y="3171253"/>
              <a:ext cx="5000625" cy="1689100"/>
            </a:xfrm>
            <a:custGeom>
              <a:avLst/>
              <a:gdLst/>
              <a:ahLst/>
              <a:cxnLst/>
              <a:rect l="l" t="t" r="r" b="b"/>
              <a:pathLst>
                <a:path w="5000625" h="1689100">
                  <a:moveTo>
                    <a:pt x="0" y="1688973"/>
                  </a:moveTo>
                  <a:lnTo>
                    <a:pt x="5000625" y="1688973"/>
                  </a:lnTo>
                  <a:lnTo>
                    <a:pt x="5000625" y="0"/>
                  </a:lnTo>
                  <a:lnTo>
                    <a:pt x="0" y="0"/>
                  </a:lnTo>
                  <a:lnTo>
                    <a:pt x="0" y="16889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93213" y="3336798"/>
              <a:ext cx="1032510" cy="0"/>
            </a:xfrm>
            <a:custGeom>
              <a:avLst/>
              <a:gdLst/>
              <a:ahLst/>
              <a:cxnLst/>
              <a:rect l="l" t="t" r="r" b="b"/>
              <a:pathLst>
                <a:path w="1032510">
                  <a:moveTo>
                    <a:pt x="0" y="0"/>
                  </a:moveTo>
                  <a:lnTo>
                    <a:pt x="103212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2776" y="1354836"/>
            <a:ext cx="8918575" cy="1618615"/>
            <a:chOff x="112776" y="1354836"/>
            <a:chExt cx="8918575" cy="16186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76" y="1394460"/>
              <a:ext cx="8918448" cy="15788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36470" y="2073402"/>
              <a:ext cx="721360" cy="588645"/>
            </a:xfrm>
            <a:custGeom>
              <a:avLst/>
              <a:gdLst/>
              <a:ahLst/>
              <a:cxnLst/>
              <a:rect l="l" t="t" r="r" b="b"/>
              <a:pathLst>
                <a:path w="721360" h="588644">
                  <a:moveTo>
                    <a:pt x="96012" y="129539"/>
                  </a:moveTo>
                  <a:lnTo>
                    <a:pt x="720852" y="129539"/>
                  </a:lnTo>
                  <a:lnTo>
                    <a:pt x="720852" y="0"/>
                  </a:lnTo>
                  <a:lnTo>
                    <a:pt x="96012" y="0"/>
                  </a:lnTo>
                  <a:lnTo>
                    <a:pt x="96012" y="129539"/>
                  </a:lnTo>
                  <a:close/>
                </a:path>
                <a:path w="721360" h="588644">
                  <a:moveTo>
                    <a:pt x="0" y="588263"/>
                  </a:moveTo>
                  <a:lnTo>
                    <a:pt x="705612" y="588263"/>
                  </a:lnTo>
                  <a:lnTo>
                    <a:pt x="705612" y="441959"/>
                  </a:lnTo>
                  <a:lnTo>
                    <a:pt x="0" y="441959"/>
                  </a:lnTo>
                  <a:lnTo>
                    <a:pt x="0" y="588263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33321" y="1599438"/>
              <a:ext cx="142875" cy="269240"/>
            </a:xfrm>
            <a:custGeom>
              <a:avLst/>
              <a:gdLst/>
              <a:ahLst/>
              <a:cxnLst/>
              <a:rect l="l" t="t" r="r" b="b"/>
              <a:pathLst>
                <a:path w="142875" h="269239">
                  <a:moveTo>
                    <a:pt x="47625" y="126364"/>
                  </a:moveTo>
                  <a:lnTo>
                    <a:pt x="0" y="126364"/>
                  </a:lnTo>
                  <a:lnTo>
                    <a:pt x="71501" y="269239"/>
                  </a:lnTo>
                  <a:lnTo>
                    <a:pt x="131011" y="150113"/>
                  </a:lnTo>
                  <a:lnTo>
                    <a:pt x="47625" y="150113"/>
                  </a:lnTo>
                  <a:lnTo>
                    <a:pt x="47625" y="126364"/>
                  </a:lnTo>
                  <a:close/>
                </a:path>
                <a:path w="142875" h="269239">
                  <a:moveTo>
                    <a:pt x="95250" y="0"/>
                  </a:moveTo>
                  <a:lnTo>
                    <a:pt x="47625" y="0"/>
                  </a:lnTo>
                  <a:lnTo>
                    <a:pt x="47625" y="150113"/>
                  </a:lnTo>
                  <a:lnTo>
                    <a:pt x="95250" y="150113"/>
                  </a:lnTo>
                  <a:lnTo>
                    <a:pt x="95250" y="0"/>
                  </a:lnTo>
                  <a:close/>
                </a:path>
                <a:path w="142875" h="269239">
                  <a:moveTo>
                    <a:pt x="142875" y="126364"/>
                  </a:moveTo>
                  <a:lnTo>
                    <a:pt x="95250" y="126364"/>
                  </a:lnTo>
                  <a:lnTo>
                    <a:pt x="95250" y="150113"/>
                  </a:lnTo>
                  <a:lnTo>
                    <a:pt x="131011" y="150113"/>
                  </a:lnTo>
                  <a:lnTo>
                    <a:pt x="142875" y="1263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3080" y="1354836"/>
              <a:ext cx="441959" cy="243840"/>
            </a:xfrm>
            <a:custGeom>
              <a:avLst/>
              <a:gdLst/>
              <a:ahLst/>
              <a:cxnLst/>
              <a:rect l="l" t="t" r="r" b="b"/>
              <a:pathLst>
                <a:path w="441960" h="243840">
                  <a:moveTo>
                    <a:pt x="44195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441959" y="243839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3251" y="1384871"/>
          <a:ext cx="8928098" cy="158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</a:pPr>
                      <a:r>
                        <a:rPr sz="14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array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2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7637" y="1023061"/>
            <a:ext cx="4847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Pluck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out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Index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1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from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subordinates</a:t>
            </a:r>
            <a:r>
              <a:rPr sz="18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column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08e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Map</a:t>
            </a:r>
            <a:r>
              <a:rPr spc="-10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query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on</a:t>
            </a:r>
            <a:r>
              <a:rPr spc="-10" dirty="0">
                <a:solidFill>
                  <a:srgbClr val="EB871D"/>
                </a:solidFill>
              </a:rPr>
              <a:t> TempView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3251" y="1374647"/>
            <a:ext cx="8937625" cy="1626870"/>
            <a:chOff x="103251" y="1374647"/>
            <a:chExt cx="8937625" cy="16268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" y="1412747"/>
              <a:ext cx="8918448" cy="15788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13" y="1407921"/>
              <a:ext cx="8928100" cy="1588770"/>
            </a:xfrm>
            <a:custGeom>
              <a:avLst/>
              <a:gdLst/>
              <a:ahLst/>
              <a:cxnLst/>
              <a:rect l="l" t="t" r="r" b="b"/>
              <a:pathLst>
                <a:path w="8928100" h="1588770">
                  <a:moveTo>
                    <a:pt x="0" y="1588389"/>
                  </a:moveTo>
                  <a:lnTo>
                    <a:pt x="8927973" y="1588389"/>
                  </a:lnTo>
                  <a:lnTo>
                    <a:pt x="8927973" y="0"/>
                  </a:lnTo>
                  <a:lnTo>
                    <a:pt x="0" y="0"/>
                  </a:lnTo>
                  <a:lnTo>
                    <a:pt x="0" y="15883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0041" y="2071877"/>
              <a:ext cx="1043940" cy="845819"/>
            </a:xfrm>
            <a:custGeom>
              <a:avLst/>
              <a:gdLst/>
              <a:ahLst/>
              <a:cxnLst/>
              <a:rect l="l" t="t" r="r" b="b"/>
              <a:pathLst>
                <a:path w="1043940" h="845819">
                  <a:moveTo>
                    <a:pt x="0" y="845819"/>
                  </a:moveTo>
                  <a:lnTo>
                    <a:pt x="1043939" y="845819"/>
                  </a:lnTo>
                  <a:lnTo>
                    <a:pt x="1043939" y="0"/>
                  </a:lnTo>
                  <a:lnTo>
                    <a:pt x="0" y="0"/>
                  </a:lnTo>
                  <a:lnTo>
                    <a:pt x="0" y="845819"/>
                  </a:lnTo>
                  <a:close/>
                </a:path>
              </a:pathLst>
            </a:custGeom>
            <a:ln w="2222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3480" y="1504949"/>
              <a:ext cx="142875" cy="384175"/>
            </a:xfrm>
            <a:custGeom>
              <a:avLst/>
              <a:gdLst/>
              <a:ahLst/>
              <a:cxnLst/>
              <a:rect l="l" t="t" r="r" b="b"/>
              <a:pathLst>
                <a:path w="142875" h="384175">
                  <a:moveTo>
                    <a:pt x="47624" y="240791"/>
                  </a:moveTo>
                  <a:lnTo>
                    <a:pt x="0" y="240791"/>
                  </a:lnTo>
                  <a:lnTo>
                    <a:pt x="71501" y="383666"/>
                  </a:lnTo>
                  <a:lnTo>
                    <a:pt x="131011" y="264540"/>
                  </a:lnTo>
                  <a:lnTo>
                    <a:pt x="47624" y="264540"/>
                  </a:lnTo>
                  <a:lnTo>
                    <a:pt x="47624" y="240791"/>
                  </a:lnTo>
                  <a:close/>
                </a:path>
                <a:path w="142875" h="384175">
                  <a:moveTo>
                    <a:pt x="95249" y="0"/>
                  </a:moveTo>
                  <a:lnTo>
                    <a:pt x="47624" y="0"/>
                  </a:lnTo>
                  <a:lnTo>
                    <a:pt x="47624" y="264540"/>
                  </a:lnTo>
                  <a:lnTo>
                    <a:pt x="95249" y="264540"/>
                  </a:lnTo>
                  <a:lnTo>
                    <a:pt x="95249" y="0"/>
                  </a:lnTo>
                  <a:close/>
                </a:path>
                <a:path w="142875" h="384175">
                  <a:moveTo>
                    <a:pt x="142874" y="240791"/>
                  </a:moveTo>
                  <a:lnTo>
                    <a:pt x="95249" y="240791"/>
                  </a:lnTo>
                  <a:lnTo>
                    <a:pt x="95249" y="264540"/>
                  </a:lnTo>
                  <a:lnTo>
                    <a:pt x="131011" y="264540"/>
                  </a:lnTo>
                  <a:lnTo>
                    <a:pt x="142874" y="240791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5620" y="1374647"/>
              <a:ext cx="441959" cy="243840"/>
            </a:xfrm>
            <a:custGeom>
              <a:avLst/>
              <a:gdLst/>
              <a:ahLst/>
              <a:cxnLst/>
              <a:rect l="l" t="t" r="r" b="b"/>
              <a:pathLst>
                <a:path w="441960" h="243840">
                  <a:moveTo>
                    <a:pt x="44195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441959" y="243839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076" y="1028522"/>
            <a:ext cx="8032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Pluck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out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'Value'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specified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'Key'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=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'Insurance'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from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deductions</a:t>
            </a:r>
            <a:r>
              <a:rPr sz="1800" b="1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column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727" y="3178682"/>
            <a:ext cx="5654675" cy="1492885"/>
            <a:chOff x="101727" y="3178682"/>
            <a:chExt cx="5654675" cy="14928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52" y="3188207"/>
              <a:ext cx="4657344" cy="14737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489" y="3183445"/>
              <a:ext cx="4667250" cy="1483360"/>
            </a:xfrm>
            <a:custGeom>
              <a:avLst/>
              <a:gdLst/>
              <a:ahLst/>
              <a:cxnLst/>
              <a:rect l="l" t="t" r="r" b="b"/>
              <a:pathLst>
                <a:path w="4667250" h="1483360">
                  <a:moveTo>
                    <a:pt x="0" y="1483233"/>
                  </a:moveTo>
                  <a:lnTo>
                    <a:pt x="4666869" y="1483233"/>
                  </a:lnTo>
                  <a:lnTo>
                    <a:pt x="4666869" y="0"/>
                  </a:lnTo>
                  <a:lnTo>
                    <a:pt x="0" y="0"/>
                  </a:lnTo>
                  <a:lnTo>
                    <a:pt x="0" y="14832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11274" y="3336797"/>
              <a:ext cx="1259205" cy="0"/>
            </a:xfrm>
            <a:custGeom>
              <a:avLst/>
              <a:gdLst/>
              <a:ahLst/>
              <a:cxnLst/>
              <a:rect l="l" t="t" r="r" b="b"/>
              <a:pathLst>
                <a:path w="1259205">
                  <a:moveTo>
                    <a:pt x="0" y="0"/>
                  </a:moveTo>
                  <a:lnTo>
                    <a:pt x="1258824" y="0"/>
                  </a:lnTo>
                </a:path>
              </a:pathLst>
            </a:custGeom>
            <a:ln w="254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312" y="3572255"/>
              <a:ext cx="3575304" cy="990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55875" y="3436619"/>
              <a:ext cx="3695700" cy="1211580"/>
            </a:xfrm>
            <a:custGeom>
              <a:avLst/>
              <a:gdLst/>
              <a:ahLst/>
              <a:cxnLst/>
              <a:rect l="l" t="t" r="r" b="b"/>
              <a:pathLst>
                <a:path w="3695700" h="1211579">
                  <a:moveTo>
                    <a:pt x="3695700" y="0"/>
                  </a:moveTo>
                  <a:lnTo>
                    <a:pt x="0" y="0"/>
                  </a:lnTo>
                  <a:lnTo>
                    <a:pt x="0" y="1211579"/>
                  </a:lnTo>
                  <a:lnTo>
                    <a:pt x="3695700" y="1211579"/>
                  </a:lnTo>
                  <a:lnTo>
                    <a:pt x="36957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5875" y="3436619"/>
              <a:ext cx="3695700" cy="1211580"/>
            </a:xfrm>
            <a:custGeom>
              <a:avLst/>
              <a:gdLst/>
              <a:ahLst/>
              <a:cxnLst/>
              <a:rect l="l" t="t" r="r" b="b"/>
              <a:pathLst>
                <a:path w="3695700" h="1211579">
                  <a:moveTo>
                    <a:pt x="0" y="1211579"/>
                  </a:moveTo>
                  <a:lnTo>
                    <a:pt x="3695700" y="1211579"/>
                  </a:lnTo>
                  <a:lnTo>
                    <a:pt x="3695700" y="0"/>
                  </a:lnTo>
                  <a:lnTo>
                    <a:pt x="0" y="0"/>
                  </a:lnTo>
                  <a:lnTo>
                    <a:pt x="0" y="12115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55620" y="1407922"/>
            <a:ext cx="441959" cy="21082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390"/>
              </a:lnSpc>
            </a:pPr>
            <a:r>
              <a:rPr sz="1400" b="1" spc="-25" dirty="0">
                <a:solidFill>
                  <a:srgbClr val="0079DB"/>
                </a:solidFill>
                <a:latin typeface="Arial Narrow"/>
                <a:cs typeface="Arial Narrow"/>
              </a:rPr>
              <a:t>map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73358" y="3436620"/>
            <a:ext cx="978535" cy="1221105"/>
          </a:xfrm>
          <a:prstGeom prst="rect">
            <a:avLst/>
          </a:prstGeom>
          <a:solidFill>
            <a:srgbClr val="A6A6A6"/>
          </a:solidFill>
          <a:ln w="9525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CT</a:t>
            </a:r>
            <a:r>
              <a:rPr sz="1800" b="1" spc="4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25" dirty="0">
                <a:solidFill>
                  <a:srgbClr val="3B3B3A"/>
                </a:solidFill>
                <a:latin typeface="Arial Narrow"/>
                <a:cs typeface="Arial Narrow"/>
              </a:rPr>
              <a:t>the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0638" y="3441382"/>
            <a:ext cx="2847975" cy="121158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14414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135"/>
              </a:spcBef>
            </a:pPr>
            <a:r>
              <a:rPr sz="18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Narrow"/>
                <a:cs typeface="Arial Narrow"/>
              </a:rPr>
              <a:t>Extra</a:t>
            </a:r>
            <a:r>
              <a:rPr sz="1800" b="1" u="sng" spc="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Narrow"/>
                <a:cs typeface="Arial Narrow"/>
              </a:rPr>
              <a:t> </a:t>
            </a:r>
            <a:r>
              <a:rPr sz="18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Narrow"/>
                <a:cs typeface="Arial Narrow"/>
              </a:rPr>
              <a:t>credit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:</a:t>
            </a:r>
            <a:r>
              <a:rPr sz="18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How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do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you</a:t>
            </a:r>
            <a:r>
              <a:rPr sz="18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SELE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'</a:t>
            </a: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State</a:t>
            </a:r>
            <a:r>
              <a:rPr sz="1800" b="1" spc="-35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Taxes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'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column?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08f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00AF50"/>
                </a:solidFill>
              </a:rPr>
              <a:t>Struct</a:t>
            </a:r>
            <a:r>
              <a:rPr spc="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query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on </a:t>
            </a:r>
            <a:r>
              <a:rPr spc="-10" dirty="0">
                <a:solidFill>
                  <a:srgbClr val="EB871D"/>
                </a:solidFill>
              </a:rPr>
              <a:t>TempView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3251" y="1365503"/>
            <a:ext cx="8937625" cy="1626870"/>
            <a:chOff x="103251" y="1365503"/>
            <a:chExt cx="8937625" cy="16268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" y="1403603"/>
              <a:ext cx="8918448" cy="15788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13" y="1398777"/>
              <a:ext cx="8928100" cy="1588770"/>
            </a:xfrm>
            <a:custGeom>
              <a:avLst/>
              <a:gdLst/>
              <a:ahLst/>
              <a:cxnLst/>
              <a:rect l="l" t="t" r="r" b="b"/>
              <a:pathLst>
                <a:path w="8928100" h="1588770">
                  <a:moveTo>
                    <a:pt x="0" y="1588389"/>
                  </a:moveTo>
                  <a:lnTo>
                    <a:pt x="8927973" y="1588389"/>
                  </a:lnTo>
                  <a:lnTo>
                    <a:pt x="8927973" y="0"/>
                  </a:lnTo>
                  <a:lnTo>
                    <a:pt x="0" y="0"/>
                  </a:lnTo>
                  <a:lnTo>
                    <a:pt x="0" y="15883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14082" y="2076449"/>
              <a:ext cx="1447800" cy="833755"/>
            </a:xfrm>
            <a:custGeom>
              <a:avLst/>
              <a:gdLst/>
              <a:ahLst/>
              <a:cxnLst/>
              <a:rect l="l" t="t" r="r" b="b"/>
              <a:pathLst>
                <a:path w="1447800" h="833755">
                  <a:moveTo>
                    <a:pt x="167640" y="472439"/>
                  </a:moveTo>
                  <a:lnTo>
                    <a:pt x="1249680" y="472439"/>
                  </a:lnTo>
                  <a:lnTo>
                    <a:pt x="1249680" y="0"/>
                  </a:lnTo>
                  <a:lnTo>
                    <a:pt x="167640" y="0"/>
                  </a:lnTo>
                  <a:lnTo>
                    <a:pt x="167640" y="472439"/>
                  </a:lnTo>
                  <a:close/>
                </a:path>
                <a:path w="1447800" h="833755">
                  <a:moveTo>
                    <a:pt x="449579" y="693419"/>
                  </a:moveTo>
                  <a:lnTo>
                    <a:pt x="1447800" y="693419"/>
                  </a:lnTo>
                  <a:lnTo>
                    <a:pt x="1447800" y="469391"/>
                  </a:lnTo>
                  <a:lnTo>
                    <a:pt x="449579" y="469391"/>
                  </a:lnTo>
                  <a:lnTo>
                    <a:pt x="449579" y="693419"/>
                  </a:lnTo>
                  <a:close/>
                </a:path>
                <a:path w="1447800" h="833755">
                  <a:moveTo>
                    <a:pt x="0" y="833627"/>
                  </a:moveTo>
                  <a:lnTo>
                    <a:pt x="1181100" y="833627"/>
                  </a:lnTo>
                  <a:lnTo>
                    <a:pt x="1181100" y="682751"/>
                  </a:lnTo>
                  <a:lnTo>
                    <a:pt x="0" y="682751"/>
                  </a:lnTo>
                  <a:lnTo>
                    <a:pt x="0" y="833627"/>
                  </a:lnTo>
                  <a:close/>
                </a:path>
              </a:pathLst>
            </a:custGeom>
            <a:ln w="2222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2793" y="1610105"/>
              <a:ext cx="142875" cy="2438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67499" y="1365503"/>
              <a:ext cx="512445" cy="243840"/>
            </a:xfrm>
            <a:custGeom>
              <a:avLst/>
              <a:gdLst/>
              <a:ahLst/>
              <a:cxnLst/>
              <a:rect l="l" t="t" r="r" b="b"/>
              <a:pathLst>
                <a:path w="512445" h="243840">
                  <a:moveTo>
                    <a:pt x="512064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512064" y="243839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076" y="1025144"/>
            <a:ext cx="520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Pluck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out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'city'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'state'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from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address</a:t>
            </a:r>
            <a:r>
              <a:rPr sz="1800" b="1" spc="-2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column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7822" y="3151251"/>
            <a:ext cx="5574030" cy="1640839"/>
            <a:chOff x="107822" y="3151251"/>
            <a:chExt cx="5574030" cy="1640839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347" y="3160776"/>
              <a:ext cx="5554980" cy="16215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2585" y="3156013"/>
              <a:ext cx="5564505" cy="1631314"/>
            </a:xfrm>
            <a:custGeom>
              <a:avLst/>
              <a:gdLst/>
              <a:ahLst/>
              <a:cxnLst/>
              <a:rect l="l" t="t" r="r" b="b"/>
              <a:pathLst>
                <a:path w="5564505" h="1631314">
                  <a:moveTo>
                    <a:pt x="0" y="1631061"/>
                  </a:moveTo>
                  <a:lnTo>
                    <a:pt x="5564505" y="1631061"/>
                  </a:lnTo>
                  <a:lnTo>
                    <a:pt x="5564505" y="0"/>
                  </a:lnTo>
                  <a:lnTo>
                    <a:pt x="0" y="0"/>
                  </a:lnTo>
                  <a:lnTo>
                    <a:pt x="0" y="16310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1105" y="3327654"/>
              <a:ext cx="1823085" cy="0"/>
            </a:xfrm>
            <a:custGeom>
              <a:avLst/>
              <a:gdLst/>
              <a:ahLst/>
              <a:cxnLst/>
              <a:rect l="l" t="t" r="r" b="b"/>
              <a:pathLst>
                <a:path w="1823085">
                  <a:moveTo>
                    <a:pt x="0" y="0"/>
                  </a:moveTo>
                  <a:lnTo>
                    <a:pt x="794004" y="0"/>
                  </a:lnTo>
                </a:path>
                <a:path w="1823085">
                  <a:moveTo>
                    <a:pt x="922019" y="0"/>
                  </a:moveTo>
                  <a:lnTo>
                    <a:pt x="1822704" y="0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67500" y="1398777"/>
            <a:ext cx="512445" cy="2108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385"/>
              </a:lnSpc>
            </a:pPr>
            <a:r>
              <a:rPr sz="1400" b="1" spc="-10" dirty="0">
                <a:solidFill>
                  <a:srgbClr val="00AF50"/>
                </a:solidFill>
                <a:latin typeface="Arial Narrow"/>
                <a:cs typeface="Arial Narrow"/>
              </a:rPr>
              <a:t>struct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63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08g/h</a:t>
            </a:r>
          </a:p>
          <a:p>
            <a:pPr marL="76263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SparkSQL</a:t>
            </a:r>
            <a:r>
              <a:rPr dirty="0">
                <a:solidFill>
                  <a:srgbClr val="00AF50"/>
                </a:solidFill>
              </a:rPr>
              <a:t>: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Using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/>
              <a:t>'</a:t>
            </a:r>
            <a:r>
              <a:rPr dirty="0">
                <a:solidFill>
                  <a:srgbClr val="6F2F92"/>
                </a:solidFill>
              </a:rPr>
              <a:t>explode' </a:t>
            </a:r>
            <a:r>
              <a:rPr dirty="0">
                <a:solidFill>
                  <a:srgbClr val="EB871D"/>
                </a:solidFill>
              </a:rPr>
              <a:t>with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Array</a:t>
            </a:r>
            <a:r>
              <a:rPr spc="-10" dirty="0">
                <a:solidFill>
                  <a:srgbClr val="EB871D"/>
                </a:solidFill>
              </a:rPr>
              <a:t>/</a:t>
            </a:r>
            <a:r>
              <a:rPr spc="-10" dirty="0">
                <a:solidFill>
                  <a:srgbClr val="0079DB"/>
                </a:solidFill>
              </a:rPr>
              <a:t>Map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3251" y="3212592"/>
            <a:ext cx="8937625" cy="1628139"/>
            <a:chOff x="103251" y="3212592"/>
            <a:chExt cx="8937625" cy="162813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" y="3252216"/>
              <a:ext cx="8918448" cy="15788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13" y="3247453"/>
              <a:ext cx="8928100" cy="1588770"/>
            </a:xfrm>
            <a:custGeom>
              <a:avLst/>
              <a:gdLst/>
              <a:ahLst/>
              <a:cxnLst/>
              <a:rect l="l" t="t" r="r" b="b"/>
              <a:pathLst>
                <a:path w="8928100" h="1588770">
                  <a:moveTo>
                    <a:pt x="0" y="1588389"/>
                  </a:moveTo>
                  <a:lnTo>
                    <a:pt x="8927973" y="1588389"/>
                  </a:lnTo>
                  <a:lnTo>
                    <a:pt x="8927973" y="0"/>
                  </a:lnTo>
                  <a:lnTo>
                    <a:pt x="0" y="0"/>
                  </a:lnTo>
                  <a:lnTo>
                    <a:pt x="0" y="15883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33321" y="3457194"/>
              <a:ext cx="142875" cy="269240"/>
            </a:xfrm>
            <a:custGeom>
              <a:avLst/>
              <a:gdLst/>
              <a:ahLst/>
              <a:cxnLst/>
              <a:rect l="l" t="t" r="r" b="b"/>
              <a:pathLst>
                <a:path w="142875" h="269239">
                  <a:moveTo>
                    <a:pt x="47625" y="126364"/>
                  </a:moveTo>
                  <a:lnTo>
                    <a:pt x="0" y="126364"/>
                  </a:lnTo>
                  <a:lnTo>
                    <a:pt x="71501" y="269239"/>
                  </a:lnTo>
                  <a:lnTo>
                    <a:pt x="131011" y="150113"/>
                  </a:lnTo>
                  <a:lnTo>
                    <a:pt x="47625" y="150113"/>
                  </a:lnTo>
                  <a:lnTo>
                    <a:pt x="47625" y="126364"/>
                  </a:lnTo>
                  <a:close/>
                </a:path>
                <a:path w="142875" h="269239">
                  <a:moveTo>
                    <a:pt x="95250" y="0"/>
                  </a:moveTo>
                  <a:lnTo>
                    <a:pt x="47625" y="0"/>
                  </a:lnTo>
                  <a:lnTo>
                    <a:pt x="47625" y="150113"/>
                  </a:lnTo>
                  <a:lnTo>
                    <a:pt x="95250" y="150113"/>
                  </a:lnTo>
                  <a:lnTo>
                    <a:pt x="95250" y="0"/>
                  </a:lnTo>
                  <a:close/>
                </a:path>
                <a:path w="142875" h="269239">
                  <a:moveTo>
                    <a:pt x="142875" y="126364"/>
                  </a:moveTo>
                  <a:lnTo>
                    <a:pt x="95250" y="126364"/>
                  </a:lnTo>
                  <a:lnTo>
                    <a:pt x="95250" y="150113"/>
                  </a:lnTo>
                  <a:lnTo>
                    <a:pt x="131011" y="150113"/>
                  </a:lnTo>
                  <a:lnTo>
                    <a:pt x="142875" y="1263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3480" y="3342894"/>
              <a:ext cx="142875" cy="384175"/>
            </a:xfrm>
            <a:custGeom>
              <a:avLst/>
              <a:gdLst/>
              <a:ahLst/>
              <a:cxnLst/>
              <a:rect l="l" t="t" r="r" b="b"/>
              <a:pathLst>
                <a:path w="142875" h="384175">
                  <a:moveTo>
                    <a:pt x="47624" y="240791"/>
                  </a:moveTo>
                  <a:lnTo>
                    <a:pt x="0" y="240791"/>
                  </a:lnTo>
                  <a:lnTo>
                    <a:pt x="71501" y="383666"/>
                  </a:lnTo>
                  <a:lnTo>
                    <a:pt x="131011" y="264540"/>
                  </a:lnTo>
                  <a:lnTo>
                    <a:pt x="47624" y="264540"/>
                  </a:lnTo>
                  <a:lnTo>
                    <a:pt x="47624" y="240791"/>
                  </a:lnTo>
                  <a:close/>
                </a:path>
                <a:path w="142875" h="384175">
                  <a:moveTo>
                    <a:pt x="95249" y="0"/>
                  </a:moveTo>
                  <a:lnTo>
                    <a:pt x="47624" y="0"/>
                  </a:lnTo>
                  <a:lnTo>
                    <a:pt x="47624" y="264540"/>
                  </a:lnTo>
                  <a:lnTo>
                    <a:pt x="95249" y="264540"/>
                  </a:lnTo>
                  <a:lnTo>
                    <a:pt x="95249" y="0"/>
                  </a:lnTo>
                  <a:close/>
                </a:path>
                <a:path w="142875" h="384175">
                  <a:moveTo>
                    <a:pt x="142874" y="240791"/>
                  </a:moveTo>
                  <a:lnTo>
                    <a:pt x="95249" y="240791"/>
                  </a:lnTo>
                  <a:lnTo>
                    <a:pt x="95249" y="264540"/>
                  </a:lnTo>
                  <a:lnTo>
                    <a:pt x="131011" y="264540"/>
                  </a:lnTo>
                  <a:lnTo>
                    <a:pt x="142874" y="240791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3080" y="3212592"/>
              <a:ext cx="441959" cy="243840"/>
            </a:xfrm>
            <a:custGeom>
              <a:avLst/>
              <a:gdLst/>
              <a:ahLst/>
              <a:cxnLst/>
              <a:rect l="l" t="t" r="r" b="b"/>
              <a:pathLst>
                <a:path w="441960" h="243839">
                  <a:moveTo>
                    <a:pt x="44195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441959" y="243839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2776" y="940308"/>
            <a:ext cx="5241290" cy="307975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1400" b="1" dirty="0">
                <a:solidFill>
                  <a:srgbClr val="3B3B3A"/>
                </a:solidFill>
                <a:latin typeface="Courier New"/>
                <a:cs typeface="Courier New"/>
              </a:rPr>
              <a:t>SELECT</a:t>
            </a:r>
            <a:r>
              <a:rPr sz="1400" b="1" spc="-9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6F2F9F"/>
                </a:solidFill>
                <a:latin typeface="Courier New"/>
                <a:cs typeface="Courier New"/>
              </a:rPr>
              <a:t>explode</a:t>
            </a:r>
            <a:r>
              <a:rPr sz="1400" b="1" dirty="0">
                <a:solidFill>
                  <a:srgbClr val="3B3B3A"/>
                </a:solidFill>
                <a:latin typeface="Courier New"/>
                <a:cs typeface="Courier New"/>
              </a:rPr>
              <a:t>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subordinates</a:t>
            </a:r>
            <a:r>
              <a:rPr sz="1400" b="1" dirty="0">
                <a:solidFill>
                  <a:srgbClr val="3B3B3A"/>
                </a:solidFill>
                <a:latin typeface="Courier New"/>
                <a:cs typeface="Courier New"/>
              </a:rPr>
              <a:t>)</a:t>
            </a:r>
            <a:r>
              <a:rPr sz="1400" b="1" spc="-8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ourier New"/>
                <a:cs typeface="Courier New"/>
              </a:rPr>
              <a:t>FROM</a:t>
            </a:r>
            <a:r>
              <a:rPr sz="1400" b="1" spc="-7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ourier New"/>
                <a:cs typeface="Courier New"/>
              </a:rPr>
              <a:t>temp_complex;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4060" y="1368552"/>
            <a:ext cx="4991100" cy="307975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solidFill>
                  <a:srgbClr val="3B3B3A"/>
                </a:solidFill>
                <a:latin typeface="Courier New"/>
                <a:cs typeface="Courier New"/>
              </a:rPr>
              <a:t>SELECT</a:t>
            </a:r>
            <a:r>
              <a:rPr sz="1400" b="1" spc="-9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6F2F9F"/>
                </a:solidFill>
                <a:latin typeface="Courier New"/>
                <a:cs typeface="Courier New"/>
              </a:rPr>
              <a:t>explode</a:t>
            </a:r>
            <a:r>
              <a:rPr sz="1400" b="1" dirty="0">
                <a:solidFill>
                  <a:srgbClr val="3B3B3A"/>
                </a:solidFill>
                <a:latin typeface="Courier New"/>
                <a:cs typeface="Courier New"/>
              </a:rPr>
              <a:t>(</a:t>
            </a:r>
            <a:r>
              <a:rPr sz="1400" b="1" dirty="0">
                <a:solidFill>
                  <a:srgbClr val="0079DB"/>
                </a:solidFill>
                <a:latin typeface="Courier New"/>
                <a:cs typeface="Courier New"/>
              </a:rPr>
              <a:t>deductions</a:t>
            </a:r>
            <a:r>
              <a:rPr sz="1400" b="1" dirty="0">
                <a:solidFill>
                  <a:srgbClr val="3B3B3A"/>
                </a:solidFill>
                <a:latin typeface="Courier New"/>
                <a:cs typeface="Courier New"/>
              </a:rPr>
              <a:t>)</a:t>
            </a:r>
            <a:r>
              <a:rPr sz="1400" b="1" spc="-7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ourier New"/>
                <a:cs typeface="Courier New"/>
              </a:rPr>
              <a:t>FROM</a:t>
            </a:r>
            <a:r>
              <a:rPr sz="1400" b="1" spc="-7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ourier New"/>
                <a:cs typeface="Courier New"/>
              </a:rPr>
              <a:t>temp_complex;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3251" y="1311719"/>
            <a:ext cx="1419860" cy="1447165"/>
            <a:chOff x="103251" y="1311719"/>
            <a:chExt cx="1419860" cy="144716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76" y="1321308"/>
              <a:ext cx="1400556" cy="14279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8013" y="1316482"/>
              <a:ext cx="1410335" cy="1437640"/>
            </a:xfrm>
            <a:custGeom>
              <a:avLst/>
              <a:gdLst/>
              <a:ahLst/>
              <a:cxnLst/>
              <a:rect l="l" t="t" r="r" b="b"/>
              <a:pathLst>
                <a:path w="1410335" h="1437639">
                  <a:moveTo>
                    <a:pt x="0" y="1437513"/>
                  </a:moveTo>
                  <a:lnTo>
                    <a:pt x="1410081" y="1437513"/>
                  </a:lnTo>
                  <a:lnTo>
                    <a:pt x="1410081" y="0"/>
                  </a:lnTo>
                  <a:lnTo>
                    <a:pt x="0" y="0"/>
                  </a:lnTo>
                  <a:lnTo>
                    <a:pt x="0" y="14375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997519" y="1744535"/>
            <a:ext cx="1648460" cy="1390650"/>
            <a:chOff x="1997519" y="1744535"/>
            <a:chExt cx="1648460" cy="139065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108" y="1754124"/>
              <a:ext cx="1629156" cy="13716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02282" y="1749298"/>
              <a:ext cx="1638935" cy="1381125"/>
            </a:xfrm>
            <a:custGeom>
              <a:avLst/>
              <a:gdLst/>
              <a:ahLst/>
              <a:cxnLst/>
              <a:rect l="l" t="t" r="r" b="b"/>
              <a:pathLst>
                <a:path w="1638935" h="1381125">
                  <a:moveTo>
                    <a:pt x="0" y="1381125"/>
                  </a:moveTo>
                  <a:lnTo>
                    <a:pt x="1638681" y="1381125"/>
                  </a:lnTo>
                  <a:lnTo>
                    <a:pt x="1638681" y="0"/>
                  </a:lnTo>
                  <a:lnTo>
                    <a:pt x="0" y="0"/>
                  </a:lnTo>
                  <a:lnTo>
                    <a:pt x="0" y="1381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50334" y="1821256"/>
            <a:ext cx="48641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explode()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1:M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transformation.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other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words,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take one row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 explode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it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out to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multiple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rows.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Similar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flatMap()</a:t>
            </a:r>
            <a:r>
              <a:rPr sz="1800"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3079" y="3247453"/>
            <a:ext cx="441959" cy="20955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385"/>
              </a:lnSpc>
            </a:pPr>
            <a:r>
              <a:rPr sz="1400" b="1" spc="-10" dirty="0">
                <a:solidFill>
                  <a:srgbClr val="FF0000"/>
                </a:solidFill>
                <a:latin typeface="Arial Narrow"/>
                <a:cs typeface="Arial Narrow"/>
              </a:rPr>
              <a:t>array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20" y="3212592"/>
            <a:ext cx="441959" cy="243840"/>
          </a:xfrm>
          <a:custGeom>
            <a:avLst/>
            <a:gdLst/>
            <a:ahLst/>
            <a:cxnLst/>
            <a:rect l="l" t="t" r="r" b="b"/>
            <a:pathLst>
              <a:path w="441960" h="243839">
                <a:moveTo>
                  <a:pt x="441959" y="0"/>
                </a:moveTo>
                <a:lnTo>
                  <a:pt x="0" y="0"/>
                </a:lnTo>
                <a:lnTo>
                  <a:pt x="0" y="243839"/>
                </a:lnTo>
                <a:lnTo>
                  <a:pt x="441959" y="243839"/>
                </a:lnTo>
                <a:lnTo>
                  <a:pt x="441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55620" y="3247453"/>
            <a:ext cx="441959" cy="20955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385"/>
              </a:lnSpc>
            </a:pPr>
            <a:r>
              <a:rPr sz="1400" b="1" spc="-25" dirty="0">
                <a:solidFill>
                  <a:srgbClr val="0079DB"/>
                </a:solidFill>
                <a:latin typeface="Arial Narrow"/>
                <a:cs typeface="Arial Narrow"/>
              </a:rPr>
              <a:t>map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45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Type </a:t>
            </a:r>
            <a:r>
              <a:rPr spc="-10" dirty="0"/>
              <a:t>Overview</a:t>
            </a:r>
          </a:p>
          <a:p>
            <a:pPr marL="5276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solidFill>
                  <a:srgbClr val="FF0000"/>
                </a:solidFill>
              </a:rPr>
              <a:t>Array</a:t>
            </a: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25" dirty="0">
                <a:solidFill>
                  <a:srgbClr val="0079DB"/>
                </a:solidFill>
              </a:rPr>
              <a:t>Map</a:t>
            </a: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solidFill>
                  <a:srgbClr val="00AF50"/>
                </a:solidFill>
              </a:rPr>
              <a:t>Struct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Putting</a:t>
            </a:r>
            <a:r>
              <a:rPr spc="20" dirty="0"/>
              <a:t> </a:t>
            </a:r>
            <a:r>
              <a:rPr dirty="0"/>
              <a:t>it</a:t>
            </a:r>
            <a:r>
              <a:rPr spc="-1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spc="-10" dirty="0"/>
              <a:t>Together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spc="-10" dirty="0">
                <a:solidFill>
                  <a:srgbClr val="000000"/>
                </a:solidFill>
                <a:latin typeface="Century Gothic"/>
                <a:cs typeface="Century Gothic"/>
              </a:rPr>
              <a:t>Hackathon</a:t>
            </a:r>
          </a:p>
          <a:p>
            <a:pPr marL="299085" indent="-28702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6F2F92"/>
                </a:solidFill>
              </a:rPr>
              <a:t>Querying</a:t>
            </a:r>
            <a:r>
              <a:rPr spc="-20" dirty="0">
                <a:solidFill>
                  <a:srgbClr val="6F2F92"/>
                </a:solidFill>
              </a:rPr>
              <a:t> </a:t>
            </a:r>
            <a:r>
              <a:rPr dirty="0">
                <a:solidFill>
                  <a:srgbClr val="6F2F92"/>
                </a:solidFill>
              </a:rPr>
              <a:t>JSON </a:t>
            </a:r>
            <a:r>
              <a:rPr spc="-10" dirty="0">
                <a:solidFill>
                  <a:srgbClr val="6F2F92"/>
                </a:solidFill>
              </a:rPr>
              <a:t>objects</a:t>
            </a: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/>
              <a:t>Summary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6699884" cy="0"/>
          </a:xfrm>
          <a:custGeom>
            <a:avLst/>
            <a:gdLst/>
            <a:ahLst/>
            <a:cxnLst/>
            <a:rect l="l" t="t" r="r" b="b"/>
            <a:pathLst>
              <a:path w="6699884">
                <a:moveTo>
                  <a:pt x="0" y="0"/>
                </a:moveTo>
                <a:lnTo>
                  <a:pt x="6699504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9159" y="886967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663" y="440182"/>
            <a:ext cx="1659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EB871D"/>
                </a:solidFill>
              </a:rPr>
              <a:t>Hackathon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8010" y="1952561"/>
            <a:ext cx="8968105" cy="795655"/>
            <a:chOff x="88010" y="1952561"/>
            <a:chExt cx="8968105" cy="7956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9616" y="2107691"/>
              <a:ext cx="5766816" cy="551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" y="2098103"/>
              <a:ext cx="8948928" cy="6405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2773" y="2102865"/>
              <a:ext cx="8958580" cy="640715"/>
            </a:xfrm>
            <a:custGeom>
              <a:avLst/>
              <a:gdLst/>
              <a:ahLst/>
              <a:cxnLst/>
              <a:rect l="l" t="t" r="r" b="b"/>
              <a:pathLst>
                <a:path w="8958580" h="640714">
                  <a:moveTo>
                    <a:pt x="0" y="640461"/>
                  </a:moveTo>
                  <a:lnTo>
                    <a:pt x="8958453" y="640461"/>
                  </a:lnTo>
                  <a:lnTo>
                    <a:pt x="8958453" y="0"/>
                  </a:lnTo>
                  <a:lnTo>
                    <a:pt x="0" y="0"/>
                  </a:lnTo>
                  <a:lnTo>
                    <a:pt x="0" y="6404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693" y="1978913"/>
              <a:ext cx="547370" cy="635"/>
            </a:xfrm>
            <a:custGeom>
              <a:avLst/>
              <a:gdLst/>
              <a:ahLst/>
              <a:cxnLst/>
              <a:rect l="l" t="t" r="r" b="b"/>
              <a:pathLst>
                <a:path w="547370" h="635">
                  <a:moveTo>
                    <a:pt x="0" y="0"/>
                  </a:moveTo>
                  <a:lnTo>
                    <a:pt x="547293" y="254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58" y="1974341"/>
              <a:ext cx="76200" cy="1280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309" y="1986533"/>
              <a:ext cx="76200" cy="1280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45513" y="1977389"/>
              <a:ext cx="524510" cy="635"/>
            </a:xfrm>
            <a:custGeom>
              <a:avLst/>
              <a:gdLst/>
              <a:ahLst/>
              <a:cxnLst/>
              <a:rect l="l" t="t" r="r" b="b"/>
              <a:pathLst>
                <a:path w="524510" h="635">
                  <a:moveTo>
                    <a:pt x="0" y="635"/>
                  </a:moveTo>
                  <a:lnTo>
                    <a:pt x="524002" y="0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2525" y="1971293"/>
              <a:ext cx="76200" cy="1280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9605" y="1983485"/>
              <a:ext cx="76200" cy="1280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43150" y="1963673"/>
              <a:ext cx="408940" cy="3175"/>
            </a:xfrm>
            <a:custGeom>
              <a:avLst/>
              <a:gdLst/>
              <a:ahLst/>
              <a:cxnLst/>
              <a:rect l="l" t="t" r="r" b="b"/>
              <a:pathLst>
                <a:path w="408939" h="3175">
                  <a:moveTo>
                    <a:pt x="0" y="0"/>
                  </a:moveTo>
                  <a:lnTo>
                    <a:pt x="408558" y="2920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5862" y="1963673"/>
              <a:ext cx="76200" cy="1417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8478" y="1962911"/>
              <a:ext cx="75945" cy="14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79114" y="1974341"/>
              <a:ext cx="408940" cy="3175"/>
            </a:xfrm>
            <a:custGeom>
              <a:avLst/>
              <a:gdLst/>
              <a:ahLst/>
              <a:cxnLst/>
              <a:rect l="l" t="t" r="r" b="b"/>
              <a:pathLst>
                <a:path w="408939" h="3175">
                  <a:moveTo>
                    <a:pt x="0" y="0"/>
                  </a:moveTo>
                  <a:lnTo>
                    <a:pt x="408559" y="2920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1826" y="1974341"/>
              <a:ext cx="76200" cy="1417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42919" y="1973579"/>
              <a:ext cx="75945" cy="1459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89882" y="1986533"/>
              <a:ext cx="474345" cy="0"/>
            </a:xfrm>
            <a:custGeom>
              <a:avLst/>
              <a:gdLst/>
              <a:ahLst/>
              <a:cxnLst/>
              <a:rect l="l" t="t" r="r" b="b"/>
              <a:pathLst>
                <a:path w="474345">
                  <a:moveTo>
                    <a:pt x="0" y="0"/>
                  </a:moveTo>
                  <a:lnTo>
                    <a:pt x="473837" y="0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25745" y="1980437"/>
              <a:ext cx="76200" cy="1417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56734" y="1979675"/>
              <a:ext cx="75945" cy="14592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385053" y="1986533"/>
              <a:ext cx="628015" cy="0"/>
            </a:xfrm>
            <a:custGeom>
              <a:avLst/>
              <a:gdLst/>
              <a:ahLst/>
              <a:cxnLst/>
              <a:rect l="l" t="t" r="r" b="b"/>
              <a:pathLst>
                <a:path w="628014">
                  <a:moveTo>
                    <a:pt x="0" y="0"/>
                  </a:moveTo>
                  <a:lnTo>
                    <a:pt x="627888" y="0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4841" y="1980437"/>
              <a:ext cx="76200" cy="1280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953" y="1983485"/>
              <a:ext cx="76200" cy="12801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86918" y="916685"/>
            <a:ext cx="628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Here's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multi-structured</a:t>
            </a:r>
            <a:r>
              <a:rPr sz="18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flight data.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is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tab-separated.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6918" y="1191005"/>
            <a:ext cx="617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flight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have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up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10</a:t>
            </a:r>
            <a:r>
              <a:rPr sz="18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names</a:t>
            </a:r>
            <a:r>
              <a:rPr sz="18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follows: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6918" y="1465021"/>
            <a:ext cx="7624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(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clock,</a:t>
            </a:r>
            <a:r>
              <a:rPr sz="1800" b="1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hexid,</a:t>
            </a:r>
            <a:r>
              <a:rPr sz="18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ident,</a:t>
            </a:r>
            <a:r>
              <a:rPr sz="18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squawk,</a:t>
            </a:r>
            <a:r>
              <a:rPr sz="1800" b="1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alt,</a:t>
            </a:r>
            <a:r>
              <a:rPr sz="1800" b="1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speed,</a:t>
            </a:r>
            <a:r>
              <a:rPr sz="18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airGround,</a:t>
            </a:r>
            <a:r>
              <a:rPr sz="18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lat,</a:t>
            </a:r>
            <a:r>
              <a:rPr sz="18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lon,</a:t>
            </a:r>
            <a:r>
              <a:rPr sz="1800" b="1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heading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99504" y="667512"/>
            <a:ext cx="1819910" cy="692150"/>
          </a:xfrm>
          <a:prstGeom prst="rect">
            <a:avLst/>
          </a:prstGeom>
          <a:solidFill>
            <a:srgbClr val="D9D9D9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Data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is</a:t>
            </a:r>
            <a:r>
              <a:rPr sz="1800" b="1" u="sng" spc="1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in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this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file</a:t>
            </a:r>
            <a:r>
              <a:rPr sz="1800" b="1" spc="-20" dirty="0">
                <a:latin typeface="Arial Narrow"/>
                <a:cs typeface="Arial Narrow"/>
              </a:rPr>
              <a:t>:</a:t>
            </a:r>
            <a:endParaRPr sz="1800">
              <a:latin typeface="Arial Narrow"/>
              <a:cs typeface="Arial Narrow"/>
            </a:endParaRPr>
          </a:p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10" dirty="0">
                <a:latin typeface="Arial Narrow"/>
                <a:cs typeface="Arial Narrow"/>
              </a:rPr>
              <a:t>site02-201410.tsv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584" y="2944367"/>
            <a:ext cx="3398520" cy="104711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45085" marR="60960" indent="17780">
              <a:lnSpc>
                <a:spcPct val="100899"/>
              </a:lnSpc>
              <a:spcBef>
                <a:spcPts val="155"/>
              </a:spcBef>
            </a:pPr>
            <a:r>
              <a:rPr sz="16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Narrow"/>
                <a:cs typeface="Arial Narrow"/>
              </a:rPr>
              <a:t>Query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:</a:t>
            </a:r>
            <a:r>
              <a:rPr sz="1600" b="1" spc="26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Display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spc="-35" dirty="0">
                <a:latin typeface="Arial Narrow"/>
                <a:cs typeface="Arial Narrow"/>
              </a:rPr>
              <a:t>IDENT,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ALT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and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SPEED </a:t>
            </a:r>
            <a:r>
              <a:rPr sz="1600" b="1" spc="-10" dirty="0">
                <a:latin typeface="Arial Narrow"/>
                <a:cs typeface="Arial Narrow"/>
              </a:rPr>
              <a:t>where</a:t>
            </a:r>
            <a:r>
              <a:rPr sz="1600" b="1" spc="-75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ALT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&gt;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30000</a:t>
            </a:r>
            <a:r>
              <a:rPr sz="1600" b="1" spc="27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and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LAT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is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not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NULL </a:t>
            </a:r>
            <a:r>
              <a:rPr sz="1600" b="1" dirty="0">
                <a:latin typeface="Arial Narrow"/>
                <a:cs typeface="Arial Narrow"/>
              </a:rPr>
              <a:t>and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SPEED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&gt;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580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and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IDENT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is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not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NULL. </a:t>
            </a:r>
            <a:r>
              <a:rPr sz="1600" b="1" dirty="0">
                <a:latin typeface="Arial Narrow"/>
                <a:cs typeface="Arial Narrow"/>
              </a:rPr>
              <a:t>Sort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by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spc="-25" dirty="0">
                <a:latin typeface="Arial Narrow"/>
                <a:cs typeface="Arial Narrow"/>
              </a:rPr>
              <a:t>IDENT,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SPEED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Descending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73017" y="2848101"/>
            <a:ext cx="2018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Narrow"/>
                <a:cs typeface="Arial Narrow"/>
              </a:rPr>
              <a:t>This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has</a:t>
            </a:r>
            <a:r>
              <a:rPr sz="1600" spc="-10" dirty="0">
                <a:latin typeface="Arial Narrow"/>
                <a:cs typeface="Arial Narrow"/>
              </a:rPr>
              <a:t> duplicate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IDENTS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37452" y="2862529"/>
            <a:ext cx="2270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Narrow"/>
                <a:cs typeface="Arial Narrow"/>
              </a:rPr>
              <a:t>Extra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Credit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if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can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display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spc="-25" dirty="0">
                <a:latin typeface="Arial Narrow"/>
                <a:cs typeface="Arial Narrow"/>
              </a:rPr>
              <a:t>Max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Narrow"/>
                <a:cs typeface="Arial Narrow"/>
              </a:rPr>
              <a:t>speed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</a:t>
            </a:r>
            <a:r>
              <a:rPr sz="1600" spc="29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distinct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IDENT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35991" y="3387471"/>
            <a:ext cx="2472690" cy="1607185"/>
            <a:chOff x="6535991" y="3387471"/>
            <a:chExt cx="2472690" cy="1607185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45580" y="3396996"/>
              <a:ext cx="2453639" cy="158800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540754" y="3392233"/>
              <a:ext cx="2463165" cy="1597660"/>
            </a:xfrm>
            <a:custGeom>
              <a:avLst/>
              <a:gdLst/>
              <a:ahLst/>
              <a:cxnLst/>
              <a:rect l="l" t="t" r="r" b="b"/>
              <a:pathLst>
                <a:path w="2463165" h="1597660">
                  <a:moveTo>
                    <a:pt x="0" y="1597532"/>
                  </a:moveTo>
                  <a:lnTo>
                    <a:pt x="2463165" y="1597532"/>
                  </a:lnTo>
                  <a:lnTo>
                    <a:pt x="2463165" y="0"/>
                  </a:lnTo>
                  <a:lnTo>
                    <a:pt x="0" y="0"/>
                  </a:lnTo>
                  <a:lnTo>
                    <a:pt x="0" y="15975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602291" y="3116198"/>
            <a:ext cx="2840355" cy="1878330"/>
            <a:chOff x="3602291" y="3116198"/>
            <a:chExt cx="2840355" cy="187833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11879" y="3125723"/>
              <a:ext cx="2820924" cy="18592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07053" y="3120961"/>
              <a:ext cx="2830830" cy="1868805"/>
            </a:xfrm>
            <a:custGeom>
              <a:avLst/>
              <a:gdLst/>
              <a:ahLst/>
              <a:cxnLst/>
              <a:rect l="l" t="t" r="r" b="b"/>
              <a:pathLst>
                <a:path w="2830829" h="1868804">
                  <a:moveTo>
                    <a:pt x="0" y="1868805"/>
                  </a:moveTo>
                  <a:lnTo>
                    <a:pt x="2830449" y="1868805"/>
                  </a:lnTo>
                  <a:lnTo>
                    <a:pt x="2830449" y="0"/>
                  </a:lnTo>
                  <a:lnTo>
                    <a:pt x="0" y="0"/>
                  </a:lnTo>
                  <a:lnTo>
                    <a:pt x="0" y="18688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Hackathon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You</a:t>
            </a:r>
            <a:r>
              <a:rPr spc="5" dirty="0"/>
              <a:t> </a:t>
            </a:r>
            <a:r>
              <a:rPr dirty="0"/>
              <a:t>have </a:t>
            </a:r>
            <a:r>
              <a:rPr spc="-10" dirty="0"/>
              <a:t>2-</a:t>
            </a:r>
            <a:r>
              <a:rPr dirty="0"/>
              <a:t>4 </a:t>
            </a:r>
            <a:r>
              <a:rPr spc="-10" dirty="0"/>
              <a:t>hours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9661" y="913058"/>
            <a:ext cx="8495030" cy="6972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entury Gothic"/>
                <a:cs typeface="Century Gothic"/>
              </a:rPr>
              <a:t>Working in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Teams,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come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up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with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way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query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multiple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structured</a:t>
            </a:r>
            <a:r>
              <a:rPr sz="1800" spc="4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data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latin typeface="Century Gothic"/>
                <a:cs typeface="Century Gothic"/>
              </a:rPr>
              <a:t>Later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each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time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will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present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their finding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code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they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used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80" y="1740407"/>
            <a:ext cx="7317105" cy="8642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125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Query:</a:t>
            </a:r>
            <a:r>
              <a:rPr sz="1800" b="1" spc="459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Display</a:t>
            </a:r>
            <a:r>
              <a:rPr sz="1800" b="1" spc="-1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distinct</a:t>
            </a:r>
            <a:r>
              <a:rPr sz="1800" b="1" spc="-5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IDENT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ALT</a:t>
            </a:r>
            <a:r>
              <a:rPr sz="18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and</a:t>
            </a:r>
            <a:r>
              <a:rPr sz="1800" b="1" spc="-25" dirty="0"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SPEED</a:t>
            </a:r>
            <a:endParaRPr sz="1800">
              <a:latin typeface="Century Gothic"/>
              <a:cs typeface="Century Gothic"/>
            </a:endParaRPr>
          </a:p>
          <a:p>
            <a:pPr marL="914400">
              <a:lnSpc>
                <a:spcPct val="100000"/>
              </a:lnSpc>
            </a:pPr>
            <a:r>
              <a:rPr sz="1800" b="1" dirty="0">
                <a:latin typeface="Century Gothic"/>
                <a:cs typeface="Century Gothic"/>
              </a:rPr>
              <a:t>where</a:t>
            </a:r>
            <a:r>
              <a:rPr sz="1800" b="1" spc="-20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ALT</a:t>
            </a:r>
            <a:r>
              <a:rPr sz="18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&gt;</a:t>
            </a:r>
            <a:r>
              <a:rPr sz="1800" b="1" spc="-1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30000</a:t>
            </a:r>
            <a:r>
              <a:rPr sz="1800" b="1" spc="1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and</a:t>
            </a:r>
            <a:r>
              <a:rPr sz="1800" b="1" spc="-15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LAT</a:t>
            </a:r>
            <a:r>
              <a:rPr sz="18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IS</a:t>
            </a:r>
            <a:r>
              <a:rPr sz="1800" b="1" spc="-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NOT</a:t>
            </a:r>
            <a:r>
              <a:rPr sz="1800" b="1" spc="-2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NULL</a:t>
            </a:r>
            <a:r>
              <a:rPr sz="1800" b="1" spc="-1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and</a:t>
            </a:r>
            <a:r>
              <a:rPr sz="1800" b="1" spc="-10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SPEED</a:t>
            </a:r>
            <a:r>
              <a:rPr sz="18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&gt;</a:t>
            </a:r>
            <a:r>
              <a:rPr sz="1800" b="1" spc="-15" dirty="0">
                <a:latin typeface="Century Gothic"/>
                <a:cs typeface="Century Gothic"/>
              </a:rPr>
              <a:t> </a:t>
            </a:r>
            <a:r>
              <a:rPr sz="1800" b="1" spc="-25" dirty="0">
                <a:latin typeface="Century Gothic"/>
                <a:cs typeface="Century Gothic"/>
              </a:rPr>
              <a:t>580</a:t>
            </a:r>
            <a:endParaRPr sz="1800">
              <a:latin typeface="Century Gothic"/>
              <a:cs typeface="Century Gothic"/>
            </a:endParaRPr>
          </a:p>
          <a:p>
            <a:pPr marL="914400">
              <a:lnSpc>
                <a:spcPct val="100000"/>
              </a:lnSpc>
            </a:pPr>
            <a:r>
              <a:rPr sz="1800" b="1" dirty="0">
                <a:latin typeface="Century Gothic"/>
                <a:cs typeface="Century Gothic"/>
              </a:rPr>
              <a:t>and</a:t>
            </a:r>
            <a:r>
              <a:rPr sz="1800" b="1" spc="-4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IDENT</a:t>
            </a:r>
            <a:r>
              <a:rPr sz="1800" b="1" spc="-2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is</a:t>
            </a:r>
            <a:r>
              <a:rPr sz="1800" b="1" spc="-1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not</a:t>
            </a:r>
            <a:r>
              <a:rPr sz="1800" b="1" spc="-3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NULL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.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Sort</a:t>
            </a:r>
            <a:r>
              <a:rPr sz="1800" b="1" spc="-1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by</a:t>
            </a:r>
            <a:r>
              <a:rPr sz="1800" b="1" spc="-10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IDENT</a:t>
            </a:r>
            <a:r>
              <a:rPr sz="1800" b="1" dirty="0">
                <a:latin typeface="Century Gothic"/>
                <a:cs typeface="Century Gothic"/>
              </a:rPr>
              <a:t>,</a:t>
            </a:r>
            <a:r>
              <a:rPr sz="1800" b="1" spc="-25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SPEED</a:t>
            </a:r>
            <a:r>
              <a:rPr sz="1800"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latin typeface="Century Gothic"/>
                <a:cs typeface="Century Gothic"/>
              </a:rPr>
              <a:t>Descending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28071" y="3411854"/>
            <a:ext cx="2472690" cy="1607185"/>
            <a:chOff x="4128071" y="3411854"/>
            <a:chExt cx="2472690" cy="16071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7660" y="3421379"/>
              <a:ext cx="2453640" cy="15880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32834" y="3416617"/>
              <a:ext cx="2463165" cy="1597660"/>
            </a:xfrm>
            <a:custGeom>
              <a:avLst/>
              <a:gdLst/>
              <a:ahLst/>
              <a:cxnLst/>
              <a:rect l="l" t="t" r="r" b="b"/>
              <a:pathLst>
                <a:path w="2463165" h="1597660">
                  <a:moveTo>
                    <a:pt x="0" y="1597533"/>
                  </a:moveTo>
                  <a:lnTo>
                    <a:pt x="2463165" y="1597533"/>
                  </a:lnTo>
                  <a:lnTo>
                    <a:pt x="2463165" y="0"/>
                  </a:lnTo>
                  <a:lnTo>
                    <a:pt x="0" y="0"/>
                  </a:lnTo>
                  <a:lnTo>
                    <a:pt x="0" y="159753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94435" y="3140582"/>
            <a:ext cx="2840355" cy="1878330"/>
            <a:chOff x="1194435" y="3140582"/>
            <a:chExt cx="2840355" cy="187833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3960" y="3150107"/>
              <a:ext cx="2820924" cy="18592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99197" y="3145345"/>
              <a:ext cx="2830830" cy="1868805"/>
            </a:xfrm>
            <a:custGeom>
              <a:avLst/>
              <a:gdLst/>
              <a:ahLst/>
              <a:cxnLst/>
              <a:rect l="l" t="t" r="r" b="b"/>
              <a:pathLst>
                <a:path w="2830829" h="1868804">
                  <a:moveTo>
                    <a:pt x="0" y="1868805"/>
                  </a:moveTo>
                  <a:lnTo>
                    <a:pt x="2830449" y="1868805"/>
                  </a:lnTo>
                  <a:lnTo>
                    <a:pt x="2830449" y="0"/>
                  </a:lnTo>
                  <a:lnTo>
                    <a:pt x="0" y="0"/>
                  </a:lnTo>
                  <a:lnTo>
                    <a:pt x="0" y="18688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91564" y="2785313"/>
            <a:ext cx="2018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Narrow"/>
                <a:cs typeface="Arial Narrow"/>
              </a:rPr>
              <a:t>This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has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duplicate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IDENTS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6075" y="2800603"/>
            <a:ext cx="2270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Narrow"/>
                <a:cs typeface="Arial Narrow"/>
              </a:rPr>
              <a:t>Extra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Credit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if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can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display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25" dirty="0">
                <a:latin typeface="Arial Narrow"/>
                <a:cs typeface="Arial Narrow"/>
              </a:rPr>
              <a:t>Max </a:t>
            </a:r>
            <a:r>
              <a:rPr sz="1600" dirty="0">
                <a:latin typeface="Arial Narrow"/>
                <a:cs typeface="Arial Narrow"/>
              </a:rPr>
              <a:t>speed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</a:t>
            </a:r>
            <a:r>
              <a:rPr sz="1600" spc="29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distinct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IDENT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5377" y="1141094"/>
            <a:ext cx="7352665" cy="3836670"/>
            <a:chOff x="865377" y="1141094"/>
            <a:chExt cx="7352665" cy="3836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5" y="1150619"/>
              <a:ext cx="7272527" cy="38176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0973" y="1145857"/>
              <a:ext cx="7282180" cy="3827145"/>
            </a:xfrm>
            <a:custGeom>
              <a:avLst/>
              <a:gdLst/>
              <a:ahLst/>
              <a:cxnLst/>
              <a:rect l="l" t="t" r="r" b="b"/>
              <a:pathLst>
                <a:path w="7282180" h="3827145">
                  <a:moveTo>
                    <a:pt x="0" y="3827145"/>
                  </a:moveTo>
                  <a:lnTo>
                    <a:pt x="7282052" y="3827145"/>
                  </a:lnTo>
                  <a:lnTo>
                    <a:pt x="7282052" y="0"/>
                  </a:lnTo>
                  <a:lnTo>
                    <a:pt x="0" y="0"/>
                  </a:lnTo>
                  <a:lnTo>
                    <a:pt x="0" y="38271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777" y="2167889"/>
              <a:ext cx="451484" cy="384175"/>
            </a:xfrm>
            <a:custGeom>
              <a:avLst/>
              <a:gdLst/>
              <a:ahLst/>
              <a:cxnLst/>
              <a:rect l="l" t="t" r="r" b="b"/>
              <a:pathLst>
                <a:path w="451484" h="384175">
                  <a:moveTo>
                    <a:pt x="0" y="384048"/>
                  </a:moveTo>
                  <a:lnTo>
                    <a:pt x="451103" y="384048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Before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Begin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–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Open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Mod04</a:t>
            </a:r>
            <a:r>
              <a:rPr spc="1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Notebook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EB871D"/>
                </a:solidFill>
              </a:rPr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273" y="933704"/>
            <a:ext cx="5607685" cy="20910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Learn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how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18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3B3B3A"/>
                </a:solidFill>
                <a:latin typeface="Arial"/>
                <a:cs typeface="Arial"/>
              </a:rPr>
              <a:t>–</a:t>
            </a:r>
            <a:r>
              <a:rPr sz="1800" spc="26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Standard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Collections</a:t>
            </a:r>
            <a:endParaRPr sz="18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─</a:t>
            </a:r>
            <a:r>
              <a:rPr sz="1800" spc="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─</a:t>
            </a:r>
            <a:r>
              <a:rPr sz="1800" spc="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solidFill>
                  <a:srgbClr val="00AF50"/>
                </a:solidFill>
                <a:latin typeface="Century Gothic"/>
                <a:cs typeface="Century Gothic"/>
              </a:rPr>
              <a:t>─</a:t>
            </a:r>
            <a:r>
              <a:rPr sz="1800" spc="1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entury Gothic"/>
                <a:cs typeface="Century Gothic"/>
              </a:rPr>
              <a:t>Structs</a:t>
            </a:r>
            <a:endParaRPr sz="18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─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67978" y="1800923"/>
            <a:ext cx="5175250" cy="1625600"/>
            <a:chOff x="2367978" y="1800923"/>
            <a:chExt cx="5175250" cy="1625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7440" y="1947949"/>
              <a:ext cx="5086949" cy="146885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72741" y="1805685"/>
              <a:ext cx="5165725" cy="1616075"/>
            </a:xfrm>
            <a:custGeom>
              <a:avLst/>
              <a:gdLst/>
              <a:ahLst/>
              <a:cxnLst/>
              <a:rect l="l" t="t" r="r" b="b"/>
              <a:pathLst>
                <a:path w="5165725" h="1616075">
                  <a:moveTo>
                    <a:pt x="0" y="1615820"/>
                  </a:moveTo>
                  <a:lnTo>
                    <a:pt x="5165216" y="1615820"/>
                  </a:lnTo>
                  <a:lnTo>
                    <a:pt x="5165216" y="0"/>
                  </a:lnTo>
                  <a:lnTo>
                    <a:pt x="0" y="0"/>
                  </a:lnTo>
                  <a:lnTo>
                    <a:pt x="0" y="1615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57122" y="4594656"/>
            <a:ext cx="637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will be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using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above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files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types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5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EB871D"/>
                </a:solidFill>
              </a:rPr>
              <a:t>Topics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54778" y="905002"/>
            <a:ext cx="4336415" cy="3647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Overview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Where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source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Putting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Together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Hackathon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Querying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JSON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objects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Summary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6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54778" y="903478"/>
            <a:ext cx="4301490" cy="36493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entury Gothic"/>
                <a:cs typeface="Century Gothic"/>
              </a:rPr>
              <a:t>Data</a:t>
            </a:r>
            <a:r>
              <a:rPr sz="1800" b="1" spc="-1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Type</a:t>
            </a:r>
            <a:r>
              <a:rPr sz="1800" b="1" spc="-20" dirty="0">
                <a:latin typeface="Century Gothic"/>
                <a:cs typeface="Century Gothic"/>
              </a:rPr>
              <a:t> </a:t>
            </a:r>
            <a:r>
              <a:rPr sz="1800" b="1" spc="-10" dirty="0">
                <a:latin typeface="Century Gothic"/>
                <a:cs typeface="Century Gothic"/>
              </a:rPr>
              <a:t>Overview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b="1" dirty="0">
                <a:latin typeface="Century Gothic"/>
                <a:cs typeface="Century Gothic"/>
              </a:rPr>
              <a:t>Complex</a:t>
            </a:r>
            <a:r>
              <a:rPr sz="1800" b="1" spc="-3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Data</a:t>
            </a:r>
            <a:r>
              <a:rPr sz="1800" b="1" spc="-1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Type</a:t>
            </a:r>
            <a:r>
              <a:rPr sz="1800" b="1" spc="-2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and</a:t>
            </a:r>
            <a:r>
              <a:rPr sz="1800" b="1" spc="-10" dirty="0">
                <a:latin typeface="Century Gothic"/>
                <a:cs typeface="Century Gothic"/>
              </a:rPr>
              <a:t> functions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b="1" dirty="0">
                <a:latin typeface="Century Gothic"/>
                <a:cs typeface="Century Gothic"/>
              </a:rPr>
              <a:t>Where</a:t>
            </a:r>
            <a:r>
              <a:rPr sz="1800" b="1" spc="-2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to</a:t>
            </a:r>
            <a:r>
              <a:rPr sz="1800" b="1" spc="-5" dirty="0">
                <a:latin typeface="Century Gothic"/>
                <a:cs typeface="Century Gothic"/>
              </a:rPr>
              <a:t> </a:t>
            </a:r>
            <a:r>
              <a:rPr sz="1800" b="1" spc="-10" dirty="0">
                <a:latin typeface="Century Gothic"/>
                <a:cs typeface="Century Gothic"/>
              </a:rPr>
              <a:t>source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Hackathon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Putting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Together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Querying</a:t>
            </a:r>
            <a:r>
              <a:rPr sz="1800" spc="-20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JSON </a:t>
            </a:r>
            <a:r>
              <a:rPr sz="1800" spc="-10" dirty="0">
                <a:solidFill>
                  <a:srgbClr val="6F2F92"/>
                </a:solidFill>
                <a:latin typeface="Century Gothic"/>
                <a:cs typeface="Century Gothic"/>
              </a:rPr>
              <a:t>objects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Summary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61815" y="990598"/>
            <a:ext cx="4864735" cy="4072254"/>
            <a:chOff x="3861815" y="990598"/>
            <a:chExt cx="4864735" cy="40722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6512" y="2018509"/>
              <a:ext cx="4349910" cy="5437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1815" y="990598"/>
              <a:ext cx="4861560" cy="4072126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30002" y="981075"/>
          <a:ext cx="4871085" cy="408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98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64655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8-bit</a:t>
                      </a:r>
                      <a:r>
                        <a:rPr sz="800" b="1" spc="-2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(-</a:t>
                      </a: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127</a:t>
                      </a:r>
                      <a:r>
                        <a:rPr sz="800" b="1" spc="-2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to </a:t>
                      </a:r>
                      <a:r>
                        <a:rPr sz="800" b="1" spc="-2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128)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  <a:p>
                      <a:pPr marL="16465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16-</a:t>
                      </a: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bit</a:t>
                      </a:r>
                      <a:r>
                        <a:rPr sz="800" b="1" spc="-3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(-</a:t>
                      </a: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32768</a:t>
                      </a:r>
                      <a:r>
                        <a:rPr sz="800" b="1" spc="-4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800" b="1" spc="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32767)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  <a:p>
                      <a:pPr marL="16478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32-</a:t>
                      </a: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bit</a:t>
                      </a: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(-2147483648</a:t>
                      </a:r>
                      <a:r>
                        <a:rPr sz="800" b="1" spc="1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800" b="1" spc="-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32147483647)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  <a:p>
                      <a:pPr marL="16497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64-bit</a:t>
                      </a: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(-9223372036854808</a:t>
                      </a:r>
                      <a:r>
                        <a:rPr sz="800" b="1" spc="2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9223372036854775807)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715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32-</a:t>
                      </a:r>
                      <a:r>
                        <a:rPr sz="800" b="1" spc="-2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bit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  <a:p>
                      <a:pPr marL="11715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64-</a:t>
                      </a:r>
                      <a:r>
                        <a:rPr sz="800" b="1" spc="-2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bit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  <a:p>
                      <a:pPr marL="13309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Up</a:t>
                      </a:r>
                      <a:r>
                        <a:rPr sz="800" b="1" spc="-1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800" b="1" spc="-1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38</a:t>
                      </a:r>
                      <a:r>
                        <a:rPr sz="800" b="1" spc="-1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precision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855">
                <a:tc gridSpan="2">
                  <a:txBody>
                    <a:bodyPr/>
                    <a:lstStyle/>
                    <a:p>
                      <a:pPr marL="1650364">
                        <a:lnSpc>
                          <a:spcPts val="570"/>
                        </a:lnSpc>
                      </a:pP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16-</a:t>
                      </a: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bit/character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5481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100</a:t>
                      </a:r>
                      <a:r>
                        <a:rPr sz="800" b="1" spc="-2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bytes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  <a:p>
                      <a:pPr marL="164846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8-</a:t>
                      </a:r>
                      <a:r>
                        <a:rPr sz="800" b="1" spc="-2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bit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  <a:p>
                      <a:pPr marR="116332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64-</a:t>
                      </a:r>
                      <a:r>
                        <a:rPr sz="800" b="1" spc="-2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bit</a:t>
                      </a:r>
                      <a:endParaRPr sz="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571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0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Spark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SQL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0" dirty="0">
                <a:solidFill>
                  <a:srgbClr val="EB871D"/>
                </a:solidFill>
              </a:rPr>
              <a:t>Types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2216" y="1156461"/>
            <a:ext cx="33470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b="1" dirty="0">
                <a:latin typeface="Century Gothic"/>
                <a:cs typeface="Century Gothic"/>
              </a:rPr>
              <a:t>ArrayType</a:t>
            </a:r>
            <a:r>
              <a:rPr sz="1800" dirty="0">
                <a:latin typeface="Century Gothic"/>
                <a:cs typeface="Century Gothic"/>
              </a:rPr>
              <a:t>',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b="1" dirty="0">
                <a:latin typeface="Century Gothic"/>
                <a:cs typeface="Century Gothic"/>
              </a:rPr>
              <a:t>MapType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spc="-25" dirty="0">
                <a:latin typeface="Century Gothic"/>
                <a:cs typeface="Century Gothic"/>
              </a:rPr>
              <a:t> and 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b="1" dirty="0">
                <a:latin typeface="Century Gothic"/>
                <a:cs typeface="Century Gothic"/>
              </a:rPr>
              <a:t>StructType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are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useful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-20" dirty="0">
                <a:latin typeface="Century Gothic"/>
                <a:cs typeface="Century Gothic"/>
              </a:rPr>
              <a:t> data </a:t>
            </a:r>
            <a:r>
              <a:rPr sz="1800" dirty="0">
                <a:latin typeface="Century Gothic"/>
                <a:cs typeface="Century Gothic"/>
              </a:rPr>
              <a:t>that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have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arbitrary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length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3B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3190</Words>
  <Application>Microsoft Office PowerPoint</Application>
  <PresentationFormat>On-screen Show (16:9)</PresentationFormat>
  <Paragraphs>482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Arial Narrow</vt:lpstr>
      <vt:lpstr>Calibri</vt:lpstr>
      <vt:lpstr>Century Gothic</vt:lpstr>
      <vt:lpstr>Courier New</vt:lpstr>
      <vt:lpstr>Lucida Grande</vt:lpstr>
      <vt:lpstr>Times New Roman</vt:lpstr>
      <vt:lpstr>Office Theme</vt:lpstr>
      <vt:lpstr>C7084 Big Data</vt:lpstr>
      <vt:lpstr>PowerPoint Presentation</vt:lpstr>
      <vt:lpstr>Table of Contents</vt:lpstr>
      <vt:lpstr>Module 04 – Complex Data Types</vt:lpstr>
      <vt:lpstr>Before We Begin – Open Mod04 Notebook</vt:lpstr>
      <vt:lpstr>Objectives</vt:lpstr>
      <vt:lpstr>Topics</vt:lpstr>
      <vt:lpstr>Current Topic</vt:lpstr>
      <vt:lpstr>Spark SQL Data Types</vt:lpstr>
      <vt:lpstr>Standard functions for Complex Data Types (DML)</vt:lpstr>
      <vt:lpstr>Can source Complex Data Types from Hive tables</vt:lpstr>
      <vt:lpstr>CSV doesn't support Array (1 of 3)</vt:lpstr>
      <vt:lpstr>CSV doesn't support Map (2 of 3)</vt:lpstr>
      <vt:lpstr>CSV doesn't support Struct (2 of 3)</vt:lpstr>
      <vt:lpstr>Current Topic</vt:lpstr>
      <vt:lpstr>Array Definition</vt:lpstr>
      <vt:lpstr>Array in a Hive table</vt:lpstr>
      <vt:lpstr>Lab 01a Create TempView from DataFrame</vt:lpstr>
      <vt:lpstr>Lab 01b Create Permanent Table from TempView</vt:lpstr>
      <vt:lpstr>Lab 01c Query an Array from TempView</vt:lpstr>
      <vt:lpstr>Lab 01d Query an Array from DF using array_contains</vt:lpstr>
      <vt:lpstr>Lab 02 Query an Array from Spark DF using explode, explode_outer, size</vt:lpstr>
      <vt:lpstr>Lab 03 Query an Array from DF using reverse</vt:lpstr>
      <vt:lpstr>Lab 04 Create an Array on-the-fly</vt:lpstr>
      <vt:lpstr>Demo: Lab 7.02g (In AdvSpark:Mod 07 Notebook) Create an Array DF from file</vt:lpstr>
      <vt:lpstr>Demo: Lab 7.02g Create an Array DF from file (2 of 2)</vt:lpstr>
      <vt:lpstr>Current Topic</vt:lpstr>
      <vt:lpstr>Map Definition</vt:lpstr>
      <vt:lpstr>Map in Hive table</vt:lpstr>
      <vt:lpstr>Lab 05a Create TempView first</vt:lpstr>
      <vt:lpstr>Lab 05b/c Query Map from TempView</vt:lpstr>
      <vt:lpstr>Lab 05d/e Query Map from DataFrame using map_keys and map_values</vt:lpstr>
      <vt:lpstr>Lab 06 Create Map DF from file using create_map</vt:lpstr>
      <vt:lpstr>Current Topic</vt:lpstr>
      <vt:lpstr>Struct Definition</vt:lpstr>
      <vt:lpstr>Struct in a Hive table</vt:lpstr>
      <vt:lpstr>Lab 07a Query Struct from DF</vt:lpstr>
      <vt:lpstr>Lab 07b Query Struct from TempView</vt:lpstr>
      <vt:lpstr>Current Topic</vt:lpstr>
      <vt:lpstr>Putting it All Together: Here's the Data file for Hive table</vt:lpstr>
      <vt:lpstr>Hive table with 3 Complex Data types</vt:lpstr>
      <vt:lpstr>Lab 08a/c SparkSQL Complex Data Type review</vt:lpstr>
      <vt:lpstr>Lab 08d Array query on TempView</vt:lpstr>
      <vt:lpstr>Lab 08e Map query on TempView</vt:lpstr>
      <vt:lpstr>Lab 08f Struct query on TempView</vt:lpstr>
      <vt:lpstr>Lab 08g/h SparkSQL: Using 'explode' with Array/Map</vt:lpstr>
      <vt:lpstr>Current Topic</vt:lpstr>
      <vt:lpstr>Hackathon</vt:lpstr>
      <vt:lpstr>Hackathon – You have 2-4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O'Flaherty, Louise</dc:creator>
  <cp:lastModifiedBy>Ed Harris</cp:lastModifiedBy>
  <cp:revision>2</cp:revision>
  <dcterms:created xsi:type="dcterms:W3CDTF">2023-02-05T09:29:09Z</dcterms:created>
  <dcterms:modified xsi:type="dcterms:W3CDTF">2023-02-05T12:09:43Z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