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8" r:id="rId2"/>
    <p:sldId id="309" r:id="rId3"/>
    <p:sldId id="310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92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296925"/>
            <a:ext cx="44767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735138"/>
            <a:ext cx="8476488" cy="86433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Lucida Grande"/>
              <a:buChar char="-"/>
              <a:defRPr sz="1350"/>
            </a:lvl2pPr>
            <a:lvl3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32664" y="122868"/>
            <a:ext cx="8113877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4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0" y="296036"/>
            <a:ext cx="868171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230539"/>
            <a:ext cx="8071484" cy="3638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41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2.png"/><Relationship Id="rId10" Type="http://schemas.openxmlformats.org/officeDocument/2006/relationships/image" Target="../media/image38.png"/><Relationship Id="rId4" Type="http://schemas.openxmlformats.org/officeDocument/2006/relationships/image" Target="../media/image35.jpg"/><Relationship Id="rId9" Type="http://schemas.openxmlformats.org/officeDocument/2006/relationships/image" Target="../media/image13.jpg"/><Relationship Id="rId1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47.png"/><Relationship Id="rId3" Type="http://schemas.openxmlformats.org/officeDocument/2006/relationships/image" Target="../media/image51.png"/><Relationship Id="rId7" Type="http://schemas.openxmlformats.org/officeDocument/2006/relationships/image" Target="../media/image13.jpg"/><Relationship Id="rId12" Type="http://schemas.openxmlformats.org/officeDocument/2006/relationships/image" Target="../media/image17.jpg"/><Relationship Id="rId2" Type="http://schemas.openxmlformats.org/officeDocument/2006/relationships/image" Target="../media/image50.jp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openxmlformats.org/officeDocument/2006/relationships/image" Target="../media/image59.png"/><Relationship Id="rId10" Type="http://schemas.openxmlformats.org/officeDocument/2006/relationships/image" Target="../media/image56.png"/><Relationship Id="rId4" Type="http://schemas.openxmlformats.org/officeDocument/2006/relationships/image" Target="../media/image52.png"/><Relationship Id="rId9" Type="http://schemas.openxmlformats.org/officeDocument/2006/relationships/image" Target="../media/image55.png"/><Relationship Id="rId1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gile-lab-engineering/spark-3-0-first-hands-on-approach-with-adaptive-query-execution-part-3-ea6012a8f216" TargetMode="External"/><Relationship Id="rId2" Type="http://schemas.openxmlformats.org/officeDocument/2006/relationships/hyperlink" Target="http://www.openkb.info/2021/03/spark-tuning-adaptive-query-execution1_18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g"/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g"/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jpg"/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7.png"/><Relationship Id="rId7" Type="http://schemas.openxmlformats.org/officeDocument/2006/relationships/image" Target="../media/image13.jpg"/><Relationship Id="rId12" Type="http://schemas.openxmlformats.org/officeDocument/2006/relationships/image" Target="../media/image17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11" Type="http://schemas.openxmlformats.org/officeDocument/2006/relationships/image" Target="../media/image93.png"/><Relationship Id="rId5" Type="http://schemas.openxmlformats.org/officeDocument/2006/relationships/image" Target="../media/image89.png"/><Relationship Id="rId10" Type="http://schemas.openxmlformats.org/officeDocument/2006/relationships/image" Target="../media/image92.png"/><Relationship Id="rId4" Type="http://schemas.openxmlformats.org/officeDocument/2006/relationships/image" Target="../media/image88.png"/><Relationship Id="rId9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jp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image" Target="../media/image17.jpg"/><Relationship Id="rId5" Type="http://schemas.openxmlformats.org/officeDocument/2006/relationships/image" Target="../media/image12.jpg"/><Relationship Id="rId10" Type="http://schemas.openxmlformats.org/officeDocument/2006/relationships/image" Target="../media/image109.png"/><Relationship Id="rId4" Type="http://schemas.openxmlformats.org/officeDocument/2006/relationships/image" Target="../media/image105.png"/><Relationship Id="rId9" Type="http://schemas.openxmlformats.org/officeDocument/2006/relationships/image" Target="../media/image10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jpg"/><Relationship Id="rId4" Type="http://schemas.openxmlformats.org/officeDocument/2006/relationships/image" Target="../media/image110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3905252" y="3547985"/>
            <a:ext cx="1368479" cy="18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707" y="289944"/>
            <a:ext cx="5216586" cy="479362"/>
          </a:xfrm>
        </p:spPr>
        <p:txBody>
          <a:bodyPr/>
          <a:lstStyle/>
          <a:p>
            <a:pPr algn="ctr"/>
            <a:r>
              <a:rPr lang="en-GB" sz="3115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198630" y="1713509"/>
            <a:ext cx="926857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5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1285876" y="2809876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1285876" y="3302641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1285876" y="3798548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2659094" y="29916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2853547" y="29916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2494406" y="346785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2688859" y="346785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2682906" y="39441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2877360" y="39441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881038" y="2476707"/>
            <a:ext cx="1342259" cy="833311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1349407" y="2871077"/>
            <a:ext cx="1192623" cy="80962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GB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377670" y="4115295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377670" y="3903346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377670" y="3679413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3219826" y="3318400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3190875" y="3700399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39" y="4334734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56" y="4334734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6" y="4333876"/>
            <a:ext cx="382523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4955738" y="2667000"/>
            <a:ext cx="13227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QUERY</a:t>
            </a:r>
            <a:endParaRPr lang="en-GB" sz="25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334000" y="3333751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334000" y="3713740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6127120" y="2957404"/>
            <a:ext cx="1692224" cy="13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6176899" y="4273979"/>
            <a:ext cx="1766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Knowledge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085" y="6445097"/>
            <a:ext cx="446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Shuffle,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Sort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(unlike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SortMergeJoin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2187" y="2286000"/>
            <a:ext cx="7660005" cy="4038600"/>
            <a:chOff x="742187" y="2286000"/>
            <a:chExt cx="7660005" cy="4038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187" y="2353056"/>
              <a:ext cx="7659623" cy="39715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0599" y="2286000"/>
              <a:ext cx="1828800" cy="523240"/>
            </a:xfrm>
            <a:custGeom>
              <a:avLst/>
              <a:gdLst/>
              <a:ahLst/>
              <a:cxnLst/>
              <a:rect l="l" t="t" r="r" b="b"/>
              <a:pathLst>
                <a:path w="1828800" h="523239">
                  <a:moveTo>
                    <a:pt x="1828800" y="0"/>
                  </a:moveTo>
                  <a:lnTo>
                    <a:pt x="0" y="0"/>
                  </a:lnTo>
                  <a:lnTo>
                    <a:pt x="0" y="522732"/>
                  </a:lnTo>
                  <a:lnTo>
                    <a:pt x="1828800" y="522732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6491" y="1333246"/>
            <a:ext cx="78720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allows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involved 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copied once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Executor's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specified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threshold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(10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MB)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efficient</a:t>
            </a:r>
            <a:r>
              <a:rPr sz="1800" spc="-25" dirty="0">
                <a:latin typeface="Arial"/>
                <a:cs typeface="Arial"/>
              </a:rPr>
              <a:t> p2p </a:t>
            </a:r>
            <a:r>
              <a:rPr sz="1800" dirty="0">
                <a:latin typeface="Arial"/>
                <a:cs typeface="Arial"/>
              </a:rPr>
              <a:t>algorithm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reduce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Communication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BroadcastHashJoin</a:t>
            </a:r>
            <a:r>
              <a:rPr spc="-50" dirty="0"/>
              <a:t> </a:t>
            </a:r>
            <a:r>
              <a:rPr spc="-10" dirty="0"/>
              <a:t>Visualized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96" y="3076955"/>
            <a:ext cx="3178937" cy="3429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49148"/>
            <a:ext cx="4964430" cy="814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95"/>
              </a:spcBef>
            </a:pPr>
            <a:r>
              <a:rPr dirty="0"/>
              <a:t>Based</a:t>
            </a:r>
            <a:r>
              <a:rPr spc="-5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spc="-10" dirty="0"/>
              <a:t>Statistics,</a:t>
            </a:r>
          </a:p>
          <a:p>
            <a:pPr marL="12700">
              <a:lnSpc>
                <a:spcPts val="3110"/>
              </a:lnSpc>
            </a:pPr>
            <a:r>
              <a:rPr dirty="0"/>
              <a:t>can</a:t>
            </a:r>
            <a:r>
              <a:rPr spc="-75" dirty="0"/>
              <a:t> </a:t>
            </a:r>
            <a:r>
              <a:rPr dirty="0"/>
              <a:t>change</a:t>
            </a:r>
            <a:r>
              <a:rPr spc="-75" dirty="0"/>
              <a:t> </a:t>
            </a:r>
            <a:r>
              <a:rPr dirty="0"/>
              <a:t>Join</a:t>
            </a:r>
            <a:r>
              <a:rPr spc="-70" dirty="0"/>
              <a:t> </a:t>
            </a:r>
            <a:r>
              <a:rPr dirty="0"/>
              <a:t>Strategy</a:t>
            </a:r>
            <a:r>
              <a:rPr spc="-65" dirty="0"/>
              <a:t> </a:t>
            </a:r>
            <a:r>
              <a:rPr spc="-10" dirty="0"/>
              <a:t>on-</a:t>
            </a:r>
            <a:r>
              <a:rPr spc="-20" dirty="0"/>
              <a:t>the-</a:t>
            </a:r>
            <a:r>
              <a:rPr spc="-25" dirty="0"/>
              <a:t>fly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7616" y="3144011"/>
            <a:ext cx="1066800" cy="30797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4254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335"/>
              </a:spcBef>
            </a:pPr>
            <a:r>
              <a:rPr sz="1400" b="1" spc="-10" dirty="0">
                <a:latin typeface="Arial Narrow"/>
                <a:cs typeface="Arial Narrow"/>
              </a:rPr>
              <a:t>SortMergeJoin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727" y="3802379"/>
            <a:ext cx="494030" cy="21526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655"/>
              </a:lnSpc>
            </a:pPr>
            <a:r>
              <a:rPr sz="1400" b="1" spc="-20" dirty="0">
                <a:latin typeface="Arial Narrow"/>
                <a:cs typeface="Arial Narrow"/>
              </a:rPr>
              <a:t>Sort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2580" y="3802379"/>
            <a:ext cx="494030" cy="21526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ts val="1655"/>
              </a:lnSpc>
            </a:pPr>
            <a:r>
              <a:rPr sz="1400" b="1" spc="-20" dirty="0">
                <a:latin typeface="Arial Narrow"/>
                <a:cs typeface="Arial Narrow"/>
              </a:rPr>
              <a:t>Sort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768" y="4309871"/>
            <a:ext cx="609600" cy="21526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56515">
              <a:lnSpc>
                <a:spcPts val="1650"/>
              </a:lnSpc>
            </a:pPr>
            <a:r>
              <a:rPr sz="1400" b="1" spc="-10" dirty="0">
                <a:latin typeface="Arial Narrow"/>
                <a:cs typeface="Arial Narrow"/>
              </a:rPr>
              <a:t>Shuffle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7047" y="4305300"/>
            <a:ext cx="609600" cy="21653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ts val="1660"/>
              </a:lnSpc>
            </a:pPr>
            <a:r>
              <a:rPr sz="1400" b="1" spc="-10" dirty="0">
                <a:latin typeface="Arial Narrow"/>
                <a:cs typeface="Arial Narrow"/>
              </a:rPr>
              <a:t>Shuffle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872" y="4863084"/>
            <a:ext cx="494030" cy="21526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1650"/>
              </a:lnSpc>
            </a:pPr>
            <a:r>
              <a:rPr sz="1400" b="1" spc="-20" dirty="0">
                <a:latin typeface="Arial Narrow"/>
                <a:cs typeface="Arial Narrow"/>
              </a:rPr>
              <a:t>Scan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75816" y="5382767"/>
            <a:ext cx="494030" cy="21526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1655"/>
              </a:lnSpc>
            </a:pPr>
            <a:r>
              <a:rPr sz="1400" b="1" spc="-20" dirty="0">
                <a:latin typeface="Arial Narrow"/>
                <a:cs typeface="Arial Narrow"/>
              </a:rPr>
              <a:t>Scan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6191" y="4852415"/>
            <a:ext cx="609600" cy="215265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ts val="1660"/>
              </a:lnSpc>
            </a:pPr>
            <a:r>
              <a:rPr sz="1400" b="1" spc="-10" dirty="0">
                <a:latin typeface="Arial Narrow"/>
                <a:cs typeface="Arial Narrow"/>
              </a:rPr>
              <a:t>Filter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8438" y="3200335"/>
            <a:ext cx="560070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b="1" spc="-10" dirty="0">
                <a:latin typeface="Arial Narrow"/>
                <a:cs typeface="Arial Narrow"/>
              </a:rPr>
              <a:t>Execute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6570" y="3190556"/>
            <a:ext cx="619125" cy="205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400" b="1" spc="-10" dirty="0">
                <a:latin typeface="Arial Narrow"/>
                <a:cs typeface="Arial Narrow"/>
              </a:rPr>
              <a:t>Optimize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2400" y="5518403"/>
            <a:ext cx="1092835" cy="431800"/>
          </a:xfrm>
          <a:custGeom>
            <a:avLst/>
            <a:gdLst/>
            <a:ahLst/>
            <a:cxnLst/>
            <a:rect l="l" t="t" r="r" b="b"/>
            <a:pathLst>
              <a:path w="1092835" h="431800">
                <a:moveTo>
                  <a:pt x="1092708" y="0"/>
                </a:moveTo>
                <a:lnTo>
                  <a:pt x="0" y="0"/>
                </a:lnTo>
                <a:lnTo>
                  <a:pt x="0" y="431292"/>
                </a:lnTo>
                <a:lnTo>
                  <a:pt x="1092708" y="431292"/>
                </a:lnTo>
                <a:lnTo>
                  <a:pt x="10927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4025" y="5502655"/>
            <a:ext cx="10915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 Narrow"/>
                <a:cs typeface="Arial Narrow"/>
              </a:rPr>
              <a:t>Estimated</a:t>
            </a:r>
            <a:r>
              <a:rPr sz="1400" b="1" spc="-5" dirty="0">
                <a:latin typeface="Arial Narrow"/>
                <a:cs typeface="Arial Narrow"/>
              </a:rPr>
              <a:t> </a:t>
            </a:r>
            <a:r>
              <a:rPr sz="1400" b="1" spc="-20" dirty="0">
                <a:latin typeface="Arial Narrow"/>
                <a:cs typeface="Arial Narrow"/>
              </a:rPr>
              <a:t>size: </a:t>
            </a:r>
            <a:r>
              <a:rPr sz="1400" b="1" dirty="0">
                <a:latin typeface="Arial Narrow"/>
                <a:cs typeface="Arial Narrow"/>
              </a:rPr>
              <a:t>100</a:t>
            </a:r>
            <a:r>
              <a:rPr sz="1400" b="1" spc="-15" dirty="0">
                <a:latin typeface="Arial Narrow"/>
                <a:cs typeface="Arial Narrow"/>
              </a:rPr>
              <a:t> </a:t>
            </a:r>
            <a:r>
              <a:rPr sz="1400" b="1" spc="-25" dirty="0">
                <a:latin typeface="Arial Narrow"/>
                <a:cs typeface="Arial Narrow"/>
              </a:rPr>
              <a:t>MB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0639" y="6057900"/>
            <a:ext cx="1092835" cy="431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660"/>
              </a:lnSpc>
            </a:pPr>
            <a:r>
              <a:rPr sz="1400" b="1" dirty="0">
                <a:latin typeface="Arial Narrow"/>
                <a:cs typeface="Arial Narrow"/>
              </a:rPr>
              <a:t>Estimated</a:t>
            </a:r>
            <a:r>
              <a:rPr sz="1400" b="1" spc="-15" dirty="0">
                <a:latin typeface="Arial Narrow"/>
                <a:cs typeface="Arial Narrow"/>
              </a:rPr>
              <a:t> </a:t>
            </a:r>
            <a:r>
              <a:rPr sz="1400" b="1" spc="-20" dirty="0">
                <a:latin typeface="Arial Narrow"/>
                <a:cs typeface="Arial Narrow"/>
              </a:rPr>
              <a:t>size:</a:t>
            </a:r>
            <a:endParaRPr sz="1400">
              <a:latin typeface="Arial Narrow"/>
              <a:cs typeface="Arial Narrow"/>
            </a:endParaRPr>
          </a:p>
          <a:p>
            <a:pPr marL="1905" algn="ctr">
              <a:lnSpc>
                <a:spcPct val="100000"/>
              </a:lnSpc>
            </a:pPr>
            <a:r>
              <a:rPr sz="1400" b="1" dirty="0">
                <a:latin typeface="Arial Narrow"/>
                <a:cs typeface="Arial Narrow"/>
              </a:rPr>
              <a:t>30</a:t>
            </a:r>
            <a:r>
              <a:rPr sz="1400" b="1" spc="-15" dirty="0">
                <a:latin typeface="Arial Narrow"/>
                <a:cs typeface="Arial Narrow"/>
              </a:rPr>
              <a:t> </a:t>
            </a:r>
            <a:r>
              <a:rPr sz="1400" b="1" spc="-25" dirty="0">
                <a:latin typeface="Arial Narrow"/>
                <a:cs typeface="Arial Narrow"/>
              </a:rPr>
              <a:t>MB</a:t>
            </a:r>
            <a:endParaRPr sz="1400">
              <a:latin typeface="Arial Narrow"/>
              <a:cs typeface="Arial Narro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284476" y="2993135"/>
            <a:ext cx="4345305" cy="3512820"/>
            <a:chOff x="2284476" y="2993135"/>
            <a:chExt cx="4345305" cy="3512820"/>
          </a:xfrm>
        </p:grpSpPr>
        <p:sp>
          <p:nvSpPr>
            <p:cNvPr id="19" name="object 19"/>
            <p:cNvSpPr/>
            <p:nvPr/>
          </p:nvSpPr>
          <p:spPr>
            <a:xfrm>
              <a:off x="2284476" y="2993135"/>
              <a:ext cx="4232275" cy="603885"/>
            </a:xfrm>
            <a:custGeom>
              <a:avLst/>
              <a:gdLst/>
              <a:ahLst/>
              <a:cxnLst/>
              <a:rect l="l" t="t" r="r" b="b"/>
              <a:pathLst>
                <a:path w="4232275" h="603885">
                  <a:moveTo>
                    <a:pt x="1130808" y="7620"/>
                  </a:moveTo>
                  <a:lnTo>
                    <a:pt x="0" y="7620"/>
                  </a:lnTo>
                  <a:lnTo>
                    <a:pt x="0" y="603504"/>
                  </a:lnTo>
                  <a:lnTo>
                    <a:pt x="1130808" y="603504"/>
                  </a:lnTo>
                  <a:lnTo>
                    <a:pt x="1130808" y="7620"/>
                  </a:lnTo>
                  <a:close/>
                </a:path>
                <a:path w="4232275" h="603885">
                  <a:moveTo>
                    <a:pt x="4232148" y="0"/>
                  </a:moveTo>
                  <a:lnTo>
                    <a:pt x="3101340" y="0"/>
                  </a:lnTo>
                  <a:lnTo>
                    <a:pt x="3101340" y="595896"/>
                  </a:lnTo>
                  <a:lnTo>
                    <a:pt x="4232148" y="595896"/>
                  </a:lnTo>
                  <a:lnTo>
                    <a:pt x="4232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7476" y="3038855"/>
              <a:ext cx="2119883" cy="3467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4791" y="3015995"/>
              <a:ext cx="1054608" cy="5440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29256" y="6234493"/>
              <a:ext cx="2209800" cy="238125"/>
            </a:xfrm>
            <a:custGeom>
              <a:avLst/>
              <a:gdLst/>
              <a:ahLst/>
              <a:cxnLst/>
              <a:rect l="l" t="t" r="r" b="b"/>
              <a:pathLst>
                <a:path w="2209800" h="238125">
                  <a:moveTo>
                    <a:pt x="1971674" y="0"/>
                  </a:moveTo>
                  <a:lnTo>
                    <a:pt x="1971674" y="238125"/>
                  </a:lnTo>
                  <a:lnTo>
                    <a:pt x="2130424" y="158750"/>
                  </a:lnTo>
                  <a:lnTo>
                    <a:pt x="2011298" y="158750"/>
                  </a:lnTo>
                  <a:lnTo>
                    <a:pt x="2011298" y="79375"/>
                  </a:lnTo>
                  <a:lnTo>
                    <a:pt x="2130424" y="79375"/>
                  </a:lnTo>
                  <a:lnTo>
                    <a:pt x="1971674" y="0"/>
                  </a:lnTo>
                  <a:close/>
                </a:path>
                <a:path w="2209800" h="238125">
                  <a:moveTo>
                    <a:pt x="1971674" y="79375"/>
                  </a:moveTo>
                  <a:lnTo>
                    <a:pt x="0" y="79375"/>
                  </a:lnTo>
                  <a:lnTo>
                    <a:pt x="0" y="158750"/>
                  </a:lnTo>
                  <a:lnTo>
                    <a:pt x="1971674" y="158750"/>
                  </a:lnTo>
                  <a:lnTo>
                    <a:pt x="1971674" y="79375"/>
                  </a:lnTo>
                  <a:close/>
                </a:path>
                <a:path w="2209800" h="238125">
                  <a:moveTo>
                    <a:pt x="2130424" y="79375"/>
                  </a:moveTo>
                  <a:lnTo>
                    <a:pt x="2011298" y="79375"/>
                  </a:lnTo>
                  <a:lnTo>
                    <a:pt x="2011298" y="158750"/>
                  </a:lnTo>
                  <a:lnTo>
                    <a:pt x="2130424" y="158750"/>
                  </a:lnTo>
                  <a:lnTo>
                    <a:pt x="2209799" y="119062"/>
                  </a:lnTo>
                  <a:lnTo>
                    <a:pt x="2130424" y="79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6778752" y="2768854"/>
            <a:ext cx="2100580" cy="3696335"/>
            <a:chOff x="6778752" y="2768854"/>
            <a:chExt cx="2100580" cy="369633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8752" y="2977896"/>
              <a:ext cx="2100072" cy="34869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615045" y="2768854"/>
              <a:ext cx="237490" cy="918210"/>
            </a:xfrm>
            <a:custGeom>
              <a:avLst/>
              <a:gdLst/>
              <a:ahLst/>
              <a:cxnLst/>
              <a:rect l="l" t="t" r="r" b="b"/>
              <a:pathLst>
                <a:path w="237490" h="918210">
                  <a:moveTo>
                    <a:pt x="0" y="670687"/>
                  </a:moveTo>
                  <a:lnTo>
                    <a:pt x="99186" y="917702"/>
                  </a:lnTo>
                  <a:lnTo>
                    <a:pt x="217315" y="723138"/>
                  </a:lnTo>
                  <a:lnTo>
                    <a:pt x="154939" y="723138"/>
                  </a:lnTo>
                  <a:lnTo>
                    <a:pt x="75819" y="716661"/>
                  </a:lnTo>
                  <a:lnTo>
                    <a:pt x="79067" y="677159"/>
                  </a:lnTo>
                  <a:lnTo>
                    <a:pt x="0" y="670687"/>
                  </a:lnTo>
                  <a:close/>
                </a:path>
                <a:path w="237490" h="918210">
                  <a:moveTo>
                    <a:pt x="79067" y="677159"/>
                  </a:moveTo>
                  <a:lnTo>
                    <a:pt x="75819" y="716661"/>
                  </a:lnTo>
                  <a:lnTo>
                    <a:pt x="154939" y="723138"/>
                  </a:lnTo>
                  <a:lnTo>
                    <a:pt x="158188" y="683636"/>
                  </a:lnTo>
                  <a:lnTo>
                    <a:pt x="79067" y="677159"/>
                  </a:lnTo>
                  <a:close/>
                </a:path>
                <a:path w="237490" h="918210">
                  <a:moveTo>
                    <a:pt x="158188" y="683636"/>
                  </a:moveTo>
                  <a:lnTo>
                    <a:pt x="154939" y="723138"/>
                  </a:lnTo>
                  <a:lnTo>
                    <a:pt x="217315" y="723138"/>
                  </a:lnTo>
                  <a:lnTo>
                    <a:pt x="237362" y="690118"/>
                  </a:lnTo>
                  <a:lnTo>
                    <a:pt x="158188" y="683636"/>
                  </a:lnTo>
                  <a:close/>
                </a:path>
                <a:path w="237490" h="918210">
                  <a:moveTo>
                    <a:pt x="134747" y="0"/>
                  </a:moveTo>
                  <a:lnTo>
                    <a:pt x="79067" y="677159"/>
                  </a:lnTo>
                  <a:lnTo>
                    <a:pt x="158188" y="683636"/>
                  </a:lnTo>
                  <a:lnTo>
                    <a:pt x="213868" y="6604"/>
                  </a:lnTo>
                  <a:lnTo>
                    <a:pt x="13474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5290" y="1340358"/>
            <a:ext cx="8755380" cy="1379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045">
              <a:lnSpc>
                <a:spcPct val="100000"/>
              </a:lnSpc>
              <a:spcBef>
                <a:spcPts val="100"/>
              </a:spcBef>
              <a:tabLst>
                <a:tab pos="6558915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won't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BroadcastHashJoins unless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&lt;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MB.</a:t>
            </a:r>
            <a:r>
              <a:rPr sz="1800" dirty="0">
                <a:latin typeface="Arial"/>
                <a:cs typeface="Arial"/>
              </a:rPr>
              <a:t>	Prior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3.x,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Estimated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used.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Statistics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re-evaluates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boundary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discovers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smaller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MB.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Strategy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changed 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Performant </a:t>
            </a:r>
            <a:r>
              <a:rPr sz="1800" spc="-25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marL="7047865" marR="5080" indent="-32384" algn="r">
              <a:lnSpc>
                <a:spcPts val="1630"/>
              </a:lnSpc>
              <a:spcBef>
                <a:spcPts val="925"/>
              </a:spcBef>
            </a:pPr>
            <a:r>
              <a:rPr sz="1600" b="1" spc="-10" dirty="0">
                <a:latin typeface="Arial Narrow"/>
                <a:cs typeface="Arial Narrow"/>
              </a:rPr>
              <a:t>In-</a:t>
            </a:r>
            <a:r>
              <a:rPr sz="1600" b="1" dirty="0">
                <a:latin typeface="Arial Narrow"/>
                <a:cs typeface="Arial Narrow"/>
              </a:rPr>
              <a:t>Memory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Hash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table </a:t>
            </a:r>
            <a:r>
              <a:rPr sz="1600" b="1" dirty="0">
                <a:latin typeface="Arial Narrow"/>
                <a:cs typeface="Arial Narrow"/>
              </a:rPr>
              <a:t>built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on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smaller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table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51582" y="6023254"/>
            <a:ext cx="139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Narrow"/>
                <a:cs typeface="Arial Narrow"/>
              </a:rPr>
              <a:t>Collect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Statistics</a:t>
            </a:r>
            <a:endParaRPr sz="1800">
              <a:latin typeface="Arial Narrow"/>
              <a:cs typeface="Arial Narrow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27148" y="3000755"/>
            <a:ext cx="1147572" cy="563879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8683561" y="71437"/>
            <a:ext cx="313055" cy="304165"/>
            <a:chOff x="8683561" y="71437"/>
            <a:chExt cx="313055" cy="304165"/>
          </a:xfrm>
        </p:grpSpPr>
        <p:sp>
          <p:nvSpPr>
            <p:cNvPr id="30" name="object 30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2"/>
                  </a:lnTo>
                  <a:lnTo>
                    <a:pt x="151637" y="224663"/>
                  </a:lnTo>
                  <a:lnTo>
                    <a:pt x="245364" y="294132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2"/>
                  </a:lnTo>
                  <a:lnTo>
                    <a:pt x="151637" y="224663"/>
                  </a:lnTo>
                  <a:lnTo>
                    <a:pt x="57911" y="294132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32815" y="2823717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Thinking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33265" y="2787853"/>
            <a:ext cx="889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Thinking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444485" y="2700350"/>
            <a:ext cx="621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Doing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Problem</a:t>
            </a:r>
            <a:r>
              <a:rPr dirty="0"/>
              <a:t>:</a:t>
            </a:r>
            <a:r>
              <a:rPr spc="-65" dirty="0"/>
              <a:t> </a:t>
            </a:r>
            <a:r>
              <a:rPr spc="-10" dirty="0">
                <a:solidFill>
                  <a:srgbClr val="3333CC"/>
                </a:solidFill>
              </a:rPr>
              <a:t>SortMergeJoin</a:t>
            </a:r>
            <a:r>
              <a:rPr spc="-50" dirty="0">
                <a:solidFill>
                  <a:srgbClr val="3333CC"/>
                </a:solidFill>
              </a:rPr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dirty="0"/>
              <a:t>Poor</a:t>
            </a:r>
            <a:r>
              <a:rPr spc="-55" dirty="0"/>
              <a:t> </a:t>
            </a:r>
            <a:r>
              <a:rPr spc="-10" dirty="0"/>
              <a:t>Performer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2875" y="1600200"/>
            <a:ext cx="8902065" cy="4792980"/>
            <a:chOff x="142875" y="1600200"/>
            <a:chExt cx="8902065" cy="4792980"/>
          </a:xfrm>
        </p:grpSpPr>
        <p:sp>
          <p:nvSpPr>
            <p:cNvPr id="5" name="object 5"/>
            <p:cNvSpPr/>
            <p:nvPr/>
          </p:nvSpPr>
          <p:spPr>
            <a:xfrm>
              <a:off x="2428494" y="3089910"/>
              <a:ext cx="1422400" cy="0"/>
            </a:xfrm>
            <a:custGeom>
              <a:avLst/>
              <a:gdLst/>
              <a:ahLst/>
              <a:cxnLst/>
              <a:rect l="l" t="t" r="r" b="b"/>
              <a:pathLst>
                <a:path w="1422400">
                  <a:moveTo>
                    <a:pt x="457200" y="0"/>
                  </a:moveTo>
                  <a:lnTo>
                    <a:pt x="0" y="0"/>
                  </a:lnTo>
                </a:path>
                <a:path w="1422400">
                  <a:moveTo>
                    <a:pt x="1421892" y="0"/>
                  </a:moveTo>
                  <a:lnTo>
                    <a:pt x="86868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2575560"/>
              <a:ext cx="5654040" cy="18592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7637" y="2570733"/>
              <a:ext cx="5663565" cy="1868805"/>
            </a:xfrm>
            <a:custGeom>
              <a:avLst/>
              <a:gdLst/>
              <a:ahLst/>
              <a:cxnLst/>
              <a:rect l="l" t="t" r="r" b="b"/>
              <a:pathLst>
                <a:path w="5663565" h="1868804">
                  <a:moveTo>
                    <a:pt x="0" y="1868805"/>
                  </a:moveTo>
                  <a:lnTo>
                    <a:pt x="5663565" y="1868805"/>
                  </a:lnTo>
                  <a:lnTo>
                    <a:pt x="5663565" y="0"/>
                  </a:lnTo>
                  <a:lnTo>
                    <a:pt x="0" y="0"/>
                  </a:lnTo>
                  <a:lnTo>
                    <a:pt x="0" y="18688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6459" y="1600200"/>
              <a:ext cx="3078480" cy="47929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190488" y="4363211"/>
              <a:ext cx="2590800" cy="1958339"/>
            </a:xfrm>
            <a:custGeom>
              <a:avLst/>
              <a:gdLst/>
              <a:ahLst/>
              <a:cxnLst/>
              <a:rect l="l" t="t" r="r" b="b"/>
              <a:pathLst>
                <a:path w="2590800" h="1958339">
                  <a:moveTo>
                    <a:pt x="789432" y="1958339"/>
                  </a:moveTo>
                  <a:lnTo>
                    <a:pt x="1819656" y="1958339"/>
                  </a:lnTo>
                  <a:lnTo>
                    <a:pt x="1819656" y="1626108"/>
                  </a:lnTo>
                  <a:lnTo>
                    <a:pt x="789432" y="1626108"/>
                  </a:lnTo>
                  <a:lnTo>
                    <a:pt x="789432" y="1958339"/>
                  </a:lnTo>
                  <a:close/>
                </a:path>
                <a:path w="2590800" h="1958339">
                  <a:moveTo>
                    <a:pt x="0" y="330707"/>
                  </a:moveTo>
                  <a:lnTo>
                    <a:pt x="2590800" y="330707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330707"/>
                  </a:lnTo>
                  <a:close/>
                </a:path>
                <a:path w="2590800" h="1958339">
                  <a:moveTo>
                    <a:pt x="126491" y="979932"/>
                  </a:moveTo>
                  <a:lnTo>
                    <a:pt x="2482595" y="979932"/>
                  </a:lnTo>
                  <a:lnTo>
                    <a:pt x="2482595" y="647700"/>
                  </a:lnTo>
                  <a:lnTo>
                    <a:pt x="126491" y="647700"/>
                  </a:lnTo>
                  <a:lnTo>
                    <a:pt x="126491" y="979932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367" y="4462652"/>
              <a:ext cx="1203325" cy="704850"/>
            </a:xfrm>
            <a:custGeom>
              <a:avLst/>
              <a:gdLst/>
              <a:ahLst/>
              <a:cxnLst/>
              <a:rect l="l" t="t" r="r" b="b"/>
              <a:pathLst>
                <a:path w="1203325" h="704850">
                  <a:moveTo>
                    <a:pt x="1203071" y="657987"/>
                  </a:moveTo>
                  <a:lnTo>
                    <a:pt x="1185659" y="641985"/>
                  </a:lnTo>
                  <a:lnTo>
                    <a:pt x="1014984" y="485013"/>
                  </a:lnTo>
                  <a:lnTo>
                    <a:pt x="993914" y="558203"/>
                  </a:lnTo>
                  <a:lnTo>
                    <a:pt x="163093" y="319341"/>
                  </a:lnTo>
                  <a:lnTo>
                    <a:pt x="912431" y="148551"/>
                  </a:lnTo>
                  <a:lnTo>
                    <a:pt x="929386" y="222885"/>
                  </a:lnTo>
                  <a:lnTo>
                    <a:pt x="1120533" y="65786"/>
                  </a:lnTo>
                  <a:lnTo>
                    <a:pt x="1126871" y="60579"/>
                  </a:lnTo>
                  <a:lnTo>
                    <a:pt x="878586" y="0"/>
                  </a:lnTo>
                  <a:lnTo>
                    <a:pt x="895502" y="74269"/>
                  </a:lnTo>
                  <a:lnTo>
                    <a:pt x="2032" y="278003"/>
                  </a:lnTo>
                  <a:lnTo>
                    <a:pt x="10541" y="315087"/>
                  </a:lnTo>
                  <a:lnTo>
                    <a:pt x="0" y="351663"/>
                  </a:lnTo>
                  <a:lnTo>
                    <a:pt x="972832" y="631444"/>
                  </a:lnTo>
                  <a:lnTo>
                    <a:pt x="951738" y="704723"/>
                  </a:lnTo>
                  <a:lnTo>
                    <a:pt x="1203071" y="6579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9827" y="1700339"/>
            <a:ext cx="4540885" cy="656590"/>
            <a:chOff x="139827" y="1700339"/>
            <a:chExt cx="4540885" cy="65659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352" y="1709927"/>
              <a:ext cx="4521708" cy="6370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4589" y="1705101"/>
              <a:ext cx="4531360" cy="647065"/>
            </a:xfrm>
            <a:custGeom>
              <a:avLst/>
              <a:gdLst/>
              <a:ahLst/>
              <a:cxnLst/>
              <a:rect l="l" t="t" r="r" b="b"/>
              <a:pathLst>
                <a:path w="4531360" h="647064">
                  <a:moveTo>
                    <a:pt x="0" y="646557"/>
                  </a:moveTo>
                  <a:lnTo>
                    <a:pt x="4531233" y="646557"/>
                  </a:lnTo>
                  <a:lnTo>
                    <a:pt x="4531233" y="0"/>
                  </a:lnTo>
                  <a:lnTo>
                    <a:pt x="0" y="0"/>
                  </a:lnTo>
                  <a:lnTo>
                    <a:pt x="0" y="6465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6379" y="4578477"/>
            <a:ext cx="4662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Notice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Sort</a:t>
            </a:r>
            <a:r>
              <a:rPr sz="1800" b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Exchange</a:t>
            </a:r>
            <a:r>
              <a:rPr sz="180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(Shuffle) </a:t>
            </a:r>
            <a:r>
              <a:rPr sz="1800" b="1" dirty="0">
                <a:latin typeface="Arial"/>
                <a:cs typeface="Arial"/>
              </a:rPr>
              <a:t>These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both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time-intensive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operations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39827" y="5275707"/>
            <a:ext cx="3675379" cy="387985"/>
            <a:chOff x="139827" y="5275707"/>
            <a:chExt cx="3675379" cy="38798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8607" y="5358993"/>
              <a:ext cx="3416030" cy="1659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589" y="5280469"/>
              <a:ext cx="3665854" cy="378460"/>
            </a:xfrm>
            <a:custGeom>
              <a:avLst/>
              <a:gdLst/>
              <a:ahLst/>
              <a:cxnLst/>
              <a:rect l="l" t="t" r="r" b="b"/>
              <a:pathLst>
                <a:path w="3665854" h="378460">
                  <a:moveTo>
                    <a:pt x="0" y="378333"/>
                  </a:moveTo>
                  <a:lnTo>
                    <a:pt x="3665601" y="378333"/>
                  </a:lnTo>
                  <a:lnTo>
                    <a:pt x="3665601" y="0"/>
                  </a:lnTo>
                  <a:lnTo>
                    <a:pt x="0" y="0"/>
                  </a:lnTo>
                  <a:lnTo>
                    <a:pt x="0" y="3783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1140" y="1337817"/>
            <a:ext cx="578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SortMergeJoin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strategy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5103" y="1868783"/>
            <a:ext cx="3308420" cy="487186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9973"/>
                </a:solidFill>
              </a:rPr>
              <a:t>Solution</a:t>
            </a:r>
            <a:r>
              <a:rPr spc="-10" dirty="0"/>
              <a:t>:</a:t>
            </a:r>
            <a:r>
              <a:rPr spc="-140" dirty="0"/>
              <a:t> </a:t>
            </a:r>
            <a:r>
              <a:rPr dirty="0"/>
              <a:t>AQE</a:t>
            </a:r>
            <a:r>
              <a:rPr spc="-40" dirty="0"/>
              <a:t> </a:t>
            </a:r>
            <a:r>
              <a:rPr dirty="0"/>
              <a:t>changes</a:t>
            </a:r>
            <a:r>
              <a:rPr spc="-5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10" dirty="0">
                <a:solidFill>
                  <a:srgbClr val="3333CC"/>
                </a:solidFill>
              </a:rPr>
              <a:t>BroadcastHashJoin</a:t>
            </a:r>
          </a:p>
        </p:txBody>
      </p:sp>
      <p:sp>
        <p:nvSpPr>
          <p:cNvPr id="5" name="object 5"/>
          <p:cNvSpPr/>
          <p:nvPr/>
        </p:nvSpPr>
        <p:spPr>
          <a:xfrm>
            <a:off x="7569707" y="5291328"/>
            <a:ext cx="1344295" cy="330835"/>
          </a:xfrm>
          <a:custGeom>
            <a:avLst/>
            <a:gdLst/>
            <a:ahLst/>
            <a:cxnLst/>
            <a:rect l="l" t="t" r="r" b="b"/>
            <a:pathLst>
              <a:path w="1344295" h="330835">
                <a:moveTo>
                  <a:pt x="0" y="330708"/>
                </a:moveTo>
                <a:lnTo>
                  <a:pt x="1344168" y="330708"/>
                </a:lnTo>
                <a:lnTo>
                  <a:pt x="1344168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92723" y="6224015"/>
            <a:ext cx="1343025" cy="332740"/>
          </a:xfrm>
          <a:custGeom>
            <a:avLst/>
            <a:gdLst/>
            <a:ahLst/>
            <a:cxnLst/>
            <a:rect l="l" t="t" r="r" b="b"/>
            <a:pathLst>
              <a:path w="1343025" h="332740">
                <a:moveTo>
                  <a:pt x="0" y="332232"/>
                </a:moveTo>
                <a:lnTo>
                  <a:pt x="1342644" y="332232"/>
                </a:lnTo>
                <a:lnTo>
                  <a:pt x="1342644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ln w="634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44398" y="4634039"/>
            <a:ext cx="3670935" cy="328930"/>
            <a:chOff x="144398" y="4634039"/>
            <a:chExt cx="3670935" cy="3289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034" y="4701635"/>
              <a:ext cx="3482104" cy="17402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9161" y="4638802"/>
              <a:ext cx="3661410" cy="319405"/>
            </a:xfrm>
            <a:custGeom>
              <a:avLst/>
              <a:gdLst/>
              <a:ahLst/>
              <a:cxnLst/>
              <a:rect l="l" t="t" r="r" b="b"/>
              <a:pathLst>
                <a:path w="3661410" h="319404">
                  <a:moveTo>
                    <a:pt x="0" y="318897"/>
                  </a:moveTo>
                  <a:lnTo>
                    <a:pt x="3661029" y="318897"/>
                  </a:lnTo>
                  <a:lnTo>
                    <a:pt x="3661029" y="0"/>
                  </a:lnTo>
                  <a:lnTo>
                    <a:pt x="0" y="0"/>
                  </a:lnTo>
                  <a:lnTo>
                    <a:pt x="0" y="3188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31140" y="1205865"/>
            <a:ext cx="570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enable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BroadcastHashJoin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AQE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re-Run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query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9827" y="1579943"/>
            <a:ext cx="7038975" cy="942975"/>
            <a:chOff x="139827" y="1579943"/>
            <a:chExt cx="7038975" cy="94297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352" y="1589531"/>
              <a:ext cx="7019544" cy="9235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4589" y="1584705"/>
              <a:ext cx="7029450" cy="933450"/>
            </a:xfrm>
            <a:custGeom>
              <a:avLst/>
              <a:gdLst/>
              <a:ahLst/>
              <a:cxnLst/>
              <a:rect l="l" t="t" r="r" b="b"/>
              <a:pathLst>
                <a:path w="7029450" h="933450">
                  <a:moveTo>
                    <a:pt x="0" y="933069"/>
                  </a:moveTo>
                  <a:lnTo>
                    <a:pt x="7029069" y="933069"/>
                  </a:lnTo>
                  <a:lnTo>
                    <a:pt x="7029069" y="0"/>
                  </a:lnTo>
                  <a:lnTo>
                    <a:pt x="0" y="0"/>
                  </a:lnTo>
                  <a:lnTo>
                    <a:pt x="0" y="93306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42875" y="3872039"/>
            <a:ext cx="3675379" cy="389890"/>
            <a:chOff x="142875" y="3872039"/>
            <a:chExt cx="3675379" cy="38989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655" y="3955694"/>
              <a:ext cx="3416030" cy="1666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47637" y="3876802"/>
              <a:ext cx="3665854" cy="380365"/>
            </a:xfrm>
            <a:custGeom>
              <a:avLst/>
              <a:gdLst/>
              <a:ahLst/>
              <a:cxnLst/>
              <a:rect l="l" t="t" r="r" b="b"/>
              <a:pathLst>
                <a:path w="3665854" h="380364">
                  <a:moveTo>
                    <a:pt x="0" y="379856"/>
                  </a:moveTo>
                  <a:lnTo>
                    <a:pt x="3665601" y="379856"/>
                  </a:lnTo>
                  <a:lnTo>
                    <a:pt x="3665601" y="0"/>
                  </a:lnTo>
                  <a:lnTo>
                    <a:pt x="0" y="0"/>
                  </a:lnTo>
                  <a:lnTo>
                    <a:pt x="0" y="3798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4939" y="2654046"/>
            <a:ext cx="4707255" cy="1983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Sort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Exchange</a:t>
            </a:r>
            <a:r>
              <a:rPr sz="1800" spc="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(Shuffle).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BroadcastExchange</a:t>
            </a:r>
            <a:r>
              <a:rPr sz="1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smaller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 </a:t>
            </a:r>
            <a:r>
              <a:rPr sz="1800" spc="-10" dirty="0">
                <a:latin typeface="Arial"/>
                <a:cs typeface="Arial"/>
              </a:rPr>
              <a:t>Executor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800" b="1" spc="-10" dirty="0">
                <a:latin typeface="Arial"/>
                <a:cs typeface="Arial"/>
              </a:rPr>
              <a:t>SortMerge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800" b="1" spc="-10" dirty="0">
                <a:latin typeface="Arial"/>
                <a:cs typeface="Arial"/>
              </a:rPr>
              <a:t>BroadcastHash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3543" y="5044821"/>
            <a:ext cx="2545080" cy="882650"/>
            <a:chOff x="153543" y="5044821"/>
            <a:chExt cx="2545080" cy="88265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068" y="5065776"/>
              <a:ext cx="2506980" cy="85191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8305" y="5061013"/>
              <a:ext cx="2516505" cy="861694"/>
            </a:xfrm>
            <a:custGeom>
              <a:avLst/>
              <a:gdLst/>
              <a:ahLst/>
              <a:cxnLst/>
              <a:rect l="l" t="t" r="r" b="b"/>
              <a:pathLst>
                <a:path w="2516505" h="861695">
                  <a:moveTo>
                    <a:pt x="0" y="861441"/>
                  </a:moveTo>
                  <a:lnTo>
                    <a:pt x="2516505" y="861441"/>
                  </a:lnTo>
                  <a:lnTo>
                    <a:pt x="2516505" y="0"/>
                  </a:lnTo>
                  <a:lnTo>
                    <a:pt x="0" y="0"/>
                  </a:lnTo>
                  <a:lnTo>
                    <a:pt x="0" y="8614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8368" y="5073396"/>
              <a:ext cx="2011680" cy="273050"/>
            </a:xfrm>
            <a:custGeom>
              <a:avLst/>
              <a:gdLst/>
              <a:ahLst/>
              <a:cxnLst/>
              <a:rect l="l" t="t" r="r" b="b"/>
              <a:pathLst>
                <a:path w="2011680" h="273050">
                  <a:moveTo>
                    <a:pt x="0" y="272795"/>
                  </a:moveTo>
                  <a:lnTo>
                    <a:pt x="2011680" y="272795"/>
                  </a:lnTo>
                  <a:lnTo>
                    <a:pt x="2011680" y="0"/>
                  </a:lnTo>
                  <a:lnTo>
                    <a:pt x="0" y="0"/>
                  </a:lnTo>
                  <a:lnTo>
                    <a:pt x="0" y="272795"/>
                  </a:lnTo>
                  <a:close/>
                </a:path>
              </a:pathLst>
            </a:custGeom>
            <a:ln w="571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683561" y="71437"/>
            <a:ext cx="313055" cy="304165"/>
            <a:chOff x="8683561" y="71437"/>
            <a:chExt cx="313055" cy="304165"/>
          </a:xfrm>
        </p:grpSpPr>
        <p:sp>
          <p:nvSpPr>
            <p:cNvPr id="23" name="object 23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2"/>
                  </a:lnTo>
                  <a:lnTo>
                    <a:pt x="151637" y="224663"/>
                  </a:lnTo>
                  <a:lnTo>
                    <a:pt x="245364" y="294132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2"/>
                  </a:lnTo>
                  <a:lnTo>
                    <a:pt x="151637" y="224663"/>
                  </a:lnTo>
                  <a:lnTo>
                    <a:pt x="57911" y="294132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764091" y="5054727"/>
            <a:ext cx="2910205" cy="1680210"/>
            <a:chOff x="2764091" y="5054727"/>
            <a:chExt cx="2910205" cy="168021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0452" y="6191801"/>
              <a:ext cx="139391" cy="15068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3680" y="5064252"/>
              <a:ext cx="2891027" cy="16611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68854" y="5059489"/>
              <a:ext cx="2900680" cy="1670685"/>
            </a:xfrm>
            <a:custGeom>
              <a:avLst/>
              <a:gdLst/>
              <a:ahLst/>
              <a:cxnLst/>
              <a:rect l="l" t="t" r="r" b="b"/>
              <a:pathLst>
                <a:path w="2900679" h="1670684">
                  <a:moveTo>
                    <a:pt x="0" y="1670685"/>
                  </a:moveTo>
                  <a:lnTo>
                    <a:pt x="2900552" y="1670685"/>
                  </a:lnTo>
                  <a:lnTo>
                    <a:pt x="2900552" y="0"/>
                  </a:lnTo>
                  <a:lnTo>
                    <a:pt x="0" y="0"/>
                  </a:lnTo>
                  <a:lnTo>
                    <a:pt x="0" y="16706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33088" y="6099048"/>
              <a:ext cx="109726" cy="1036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3578" y="6167277"/>
              <a:ext cx="135889" cy="14911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65676" y="6094437"/>
              <a:ext cx="146557" cy="14427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1668" y="6067044"/>
              <a:ext cx="109726" cy="1036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093464" y="6089231"/>
              <a:ext cx="149727" cy="14858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20515" y="6173330"/>
              <a:ext cx="146164" cy="15265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41164" y="5087112"/>
              <a:ext cx="909827" cy="7985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341882"/>
            <a:ext cx="67297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Features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Adaptive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Query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Execution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812800" indent="-343535">
              <a:lnSpc>
                <a:spcPts val="2155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Change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Strategies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SortMerge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BroadcastHash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ts val="2875"/>
              </a:lnSpc>
              <a:buAutoNum type="arabicPeriod"/>
              <a:tabLst>
                <a:tab pos="813435" algn="l"/>
              </a:tabLst>
            </a:pP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Dynamic</a:t>
            </a:r>
            <a:r>
              <a:rPr sz="24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Coalesce</a:t>
            </a:r>
            <a:r>
              <a:rPr sz="2400" b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Shuffle</a:t>
            </a:r>
            <a:r>
              <a:rPr sz="2400" b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Partitions</a:t>
            </a:r>
            <a:endParaRPr sz="24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Handle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Skew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10" dirty="0"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02</a:t>
            </a:r>
            <a:r>
              <a:rPr dirty="0"/>
              <a:t>:</a:t>
            </a:r>
            <a:r>
              <a:rPr spc="-85" dirty="0"/>
              <a:t> </a:t>
            </a:r>
            <a:r>
              <a:rPr dirty="0">
                <a:solidFill>
                  <a:srgbClr val="3333CC"/>
                </a:solidFill>
              </a:rPr>
              <a:t>Dynamic</a:t>
            </a:r>
            <a:r>
              <a:rPr spc="-7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Coalesce</a:t>
            </a:r>
            <a:r>
              <a:rPr spc="-7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Shuffle</a:t>
            </a:r>
            <a:r>
              <a:rPr spc="-85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Partitions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42771" y="6091529"/>
            <a:ext cx="666178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https://kyuubi.readthedocs.io/en/latest/deployment/spark/aqe.html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2700" y="3570732"/>
            <a:ext cx="4038600" cy="923925"/>
          </a:xfrm>
          <a:prstGeom prst="rect">
            <a:avLst/>
          </a:prstGeom>
          <a:solidFill>
            <a:srgbClr val="FFFF00"/>
          </a:solidFill>
          <a:ln w="9525">
            <a:solidFill>
              <a:srgbClr val="3333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Shuffle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 </a:t>
            </a:r>
            <a:r>
              <a:rPr sz="1800" spc="-10" dirty="0">
                <a:latin typeface="Arial"/>
                <a:cs typeface="Arial"/>
              </a:rPr>
              <a:t>have:</a:t>
            </a:r>
            <a:endParaRPr sz="1800">
              <a:latin typeface="Arial"/>
              <a:cs typeface="Arial"/>
            </a:endParaRPr>
          </a:p>
          <a:p>
            <a:pPr marL="835660" indent="-287020">
              <a:lnSpc>
                <a:spcPct val="100000"/>
              </a:lnSpc>
              <a:buChar char="•"/>
              <a:tabLst>
                <a:tab pos="835660" algn="l"/>
                <a:tab pos="836294" algn="l"/>
              </a:tabLst>
            </a:pPr>
            <a:r>
              <a:rPr sz="1800" spc="-20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  <a:p>
            <a:pPr marL="83566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835660" algn="l"/>
                <a:tab pos="836294" algn="l"/>
              </a:tabLst>
            </a:pPr>
            <a:r>
              <a:rPr sz="1800" spc="-10" dirty="0">
                <a:latin typeface="Arial"/>
                <a:cs typeface="Arial"/>
              </a:rPr>
              <a:t>Aggregation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Coalescing</a:t>
            </a:r>
            <a:r>
              <a:rPr spc="-125" dirty="0"/>
              <a:t> </a:t>
            </a:r>
            <a:r>
              <a:rPr dirty="0"/>
              <a:t>Shuffle</a:t>
            </a:r>
            <a:r>
              <a:rPr spc="-105" dirty="0"/>
              <a:t> </a:t>
            </a:r>
            <a:r>
              <a:rPr dirty="0"/>
              <a:t>Partitions</a:t>
            </a:r>
            <a:r>
              <a:rPr spc="-110" dirty="0"/>
              <a:t> </a:t>
            </a:r>
            <a:r>
              <a:rPr spc="-10" dirty="0"/>
              <a:t>Visualized</a:t>
            </a:r>
            <a:r>
              <a:rPr spc="-90" dirty="0"/>
              <a:t> </a:t>
            </a:r>
            <a:r>
              <a:rPr dirty="0"/>
              <a:t>(via</a:t>
            </a:r>
            <a:r>
              <a:rPr spc="-160" dirty="0"/>
              <a:t> </a:t>
            </a:r>
            <a:r>
              <a:rPr spc="-20" dirty="0"/>
              <a:t>AQE)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6675" y="1438211"/>
            <a:ext cx="7428230" cy="4350385"/>
            <a:chOff x="66675" y="1438211"/>
            <a:chExt cx="7428230" cy="43503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434" y="1447800"/>
              <a:ext cx="6640963" cy="23225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961" y="1442974"/>
              <a:ext cx="6866255" cy="2332355"/>
            </a:xfrm>
            <a:custGeom>
              <a:avLst/>
              <a:gdLst/>
              <a:ahLst/>
              <a:cxnLst/>
              <a:rect l="l" t="t" r="r" b="b"/>
              <a:pathLst>
                <a:path w="6866255" h="2332354">
                  <a:moveTo>
                    <a:pt x="0" y="2332101"/>
                  </a:moveTo>
                  <a:lnTo>
                    <a:pt x="6866001" y="2332101"/>
                  </a:lnTo>
                  <a:lnTo>
                    <a:pt x="6866001" y="0"/>
                  </a:lnTo>
                  <a:lnTo>
                    <a:pt x="0" y="0"/>
                  </a:lnTo>
                  <a:lnTo>
                    <a:pt x="0" y="23321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1874520"/>
              <a:ext cx="914400" cy="1266825"/>
            </a:xfrm>
            <a:custGeom>
              <a:avLst/>
              <a:gdLst/>
              <a:ahLst/>
              <a:cxnLst/>
              <a:rect l="l" t="t" r="r" b="b"/>
              <a:pathLst>
                <a:path w="914400" h="1266825">
                  <a:moveTo>
                    <a:pt x="0" y="1266443"/>
                  </a:moveTo>
                  <a:lnTo>
                    <a:pt x="914400" y="1266443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266443"/>
                  </a:lnTo>
                  <a:close/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48655" y="2292096"/>
              <a:ext cx="1789430" cy="228600"/>
            </a:xfrm>
            <a:custGeom>
              <a:avLst/>
              <a:gdLst/>
              <a:ahLst/>
              <a:cxnLst/>
              <a:rect l="l" t="t" r="r" b="b"/>
              <a:pathLst>
                <a:path w="1789429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1789429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1789429" h="228600">
                  <a:moveTo>
                    <a:pt x="1788922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1788922" y="152400"/>
                  </a:lnTo>
                  <a:lnTo>
                    <a:pt x="1788922" y="7620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791" y="3992880"/>
              <a:ext cx="6676118" cy="17861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437" y="3988117"/>
              <a:ext cx="6867525" cy="1795780"/>
            </a:xfrm>
            <a:custGeom>
              <a:avLst/>
              <a:gdLst/>
              <a:ahLst/>
              <a:cxnLst/>
              <a:rect l="l" t="t" r="r" b="b"/>
              <a:pathLst>
                <a:path w="6867525" h="1795779">
                  <a:moveTo>
                    <a:pt x="0" y="1795652"/>
                  </a:moveTo>
                  <a:lnTo>
                    <a:pt x="6867525" y="1795652"/>
                  </a:lnTo>
                  <a:lnTo>
                    <a:pt x="6867525" y="0"/>
                  </a:lnTo>
                  <a:lnTo>
                    <a:pt x="0" y="0"/>
                  </a:lnTo>
                  <a:lnTo>
                    <a:pt x="0" y="17956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14444" y="4509516"/>
              <a:ext cx="1732914" cy="440690"/>
            </a:xfrm>
            <a:custGeom>
              <a:avLst/>
              <a:gdLst/>
              <a:ahLst/>
              <a:cxnLst/>
              <a:rect l="l" t="t" r="r" b="b"/>
              <a:pathLst>
                <a:path w="1732914" h="440689">
                  <a:moveTo>
                    <a:pt x="0" y="440436"/>
                  </a:moveTo>
                  <a:lnTo>
                    <a:pt x="1732788" y="440436"/>
                  </a:lnTo>
                  <a:lnTo>
                    <a:pt x="1732788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571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03620" y="3113278"/>
              <a:ext cx="1391285" cy="1317625"/>
            </a:xfrm>
            <a:custGeom>
              <a:avLst/>
              <a:gdLst/>
              <a:ahLst/>
              <a:cxnLst/>
              <a:rect l="l" t="t" r="r" b="b"/>
              <a:pathLst>
                <a:path w="1391284" h="1317625">
                  <a:moveTo>
                    <a:pt x="87629" y="1077468"/>
                  </a:moveTo>
                  <a:lnTo>
                    <a:pt x="0" y="1317625"/>
                  </a:lnTo>
                  <a:lnTo>
                    <a:pt x="244601" y="1243711"/>
                  </a:lnTo>
                  <a:lnTo>
                    <a:pt x="217020" y="1214501"/>
                  </a:lnTo>
                  <a:lnTo>
                    <a:pt x="164591" y="1214501"/>
                  </a:lnTo>
                  <a:lnTo>
                    <a:pt x="112267" y="1159129"/>
                  </a:lnTo>
                  <a:lnTo>
                    <a:pt x="139995" y="1132926"/>
                  </a:lnTo>
                  <a:lnTo>
                    <a:pt x="87629" y="1077468"/>
                  </a:lnTo>
                  <a:close/>
                </a:path>
                <a:path w="1391284" h="1317625">
                  <a:moveTo>
                    <a:pt x="139995" y="1132926"/>
                  </a:moveTo>
                  <a:lnTo>
                    <a:pt x="112267" y="1159129"/>
                  </a:lnTo>
                  <a:lnTo>
                    <a:pt x="164591" y="1214501"/>
                  </a:lnTo>
                  <a:lnTo>
                    <a:pt x="192298" y="1188318"/>
                  </a:lnTo>
                  <a:lnTo>
                    <a:pt x="139995" y="1132926"/>
                  </a:lnTo>
                  <a:close/>
                </a:path>
                <a:path w="1391284" h="1317625">
                  <a:moveTo>
                    <a:pt x="192298" y="1188318"/>
                  </a:moveTo>
                  <a:lnTo>
                    <a:pt x="164591" y="1214501"/>
                  </a:lnTo>
                  <a:lnTo>
                    <a:pt x="217020" y="1214501"/>
                  </a:lnTo>
                  <a:lnTo>
                    <a:pt x="192298" y="1188318"/>
                  </a:lnTo>
                  <a:close/>
                </a:path>
                <a:path w="1391284" h="1317625">
                  <a:moveTo>
                    <a:pt x="1338833" y="0"/>
                  </a:moveTo>
                  <a:lnTo>
                    <a:pt x="139995" y="1132926"/>
                  </a:lnTo>
                  <a:lnTo>
                    <a:pt x="192298" y="1188318"/>
                  </a:lnTo>
                  <a:lnTo>
                    <a:pt x="1391157" y="55372"/>
                  </a:lnTo>
                  <a:lnTo>
                    <a:pt x="1338833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28688" y="1920239"/>
            <a:ext cx="2019300" cy="286258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42570" marR="233679" algn="ctr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 Narrow"/>
                <a:cs typeface="Arial Narrow"/>
              </a:rPr>
              <a:t>Goal is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even </a:t>
            </a:r>
            <a:r>
              <a:rPr sz="1800" spc="-10" dirty="0">
                <a:latin typeface="Arial Narrow"/>
                <a:cs typeface="Arial Narrow"/>
              </a:rPr>
              <a:t>sized Partitions.</a:t>
            </a:r>
            <a:endParaRPr sz="1800">
              <a:latin typeface="Arial Narrow"/>
              <a:cs typeface="Arial Narrow"/>
            </a:endParaRPr>
          </a:p>
          <a:p>
            <a:pPr marL="81280" marR="69215" indent="-2540" algn="ctr">
              <a:lnSpc>
                <a:spcPct val="100000"/>
              </a:lnSpc>
            </a:pPr>
            <a:r>
              <a:rPr sz="1800" dirty="0">
                <a:latin typeface="Arial Narrow"/>
                <a:cs typeface="Arial Narrow"/>
              </a:rPr>
              <a:t>From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5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uneven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spc="-20" dirty="0">
                <a:latin typeface="Arial Narrow"/>
                <a:cs typeface="Arial Narrow"/>
              </a:rPr>
              <a:t>sized </a:t>
            </a:r>
            <a:r>
              <a:rPr sz="1800" dirty="0">
                <a:latin typeface="Arial Narrow"/>
                <a:cs typeface="Arial Narrow"/>
              </a:rPr>
              <a:t>Partitions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3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evenly </a:t>
            </a:r>
            <a:r>
              <a:rPr sz="1800" dirty="0">
                <a:latin typeface="Arial Narrow"/>
                <a:cs typeface="Arial Narrow"/>
              </a:rPr>
              <a:t>sized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Partitions.</a:t>
            </a:r>
            <a:r>
              <a:rPr sz="1800" spc="415" dirty="0">
                <a:latin typeface="Arial Narrow"/>
                <a:cs typeface="Arial Narrow"/>
              </a:rPr>
              <a:t> </a:t>
            </a:r>
            <a:r>
              <a:rPr sz="1800" spc="-20" dirty="0">
                <a:latin typeface="Arial Narrow"/>
                <a:cs typeface="Arial Narrow"/>
              </a:rPr>
              <a:t>Each </a:t>
            </a:r>
            <a:r>
              <a:rPr sz="1800" dirty="0">
                <a:latin typeface="Arial Narrow"/>
                <a:cs typeface="Arial Narrow"/>
              </a:rPr>
              <a:t>Partition</a:t>
            </a:r>
            <a:r>
              <a:rPr sz="1800" spc="-10" dirty="0">
                <a:latin typeface="Arial Narrow"/>
                <a:cs typeface="Arial Narrow"/>
              </a:rPr>
              <a:t> finishes </a:t>
            </a:r>
            <a:r>
              <a:rPr sz="1800" dirty="0">
                <a:latin typeface="Arial Narrow"/>
                <a:cs typeface="Arial Narrow"/>
              </a:rPr>
              <a:t>executing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around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25" dirty="0">
                <a:latin typeface="Arial Narrow"/>
                <a:cs typeface="Arial Narrow"/>
              </a:rPr>
              <a:t>the </a:t>
            </a:r>
            <a:r>
              <a:rPr sz="1800" dirty="0">
                <a:latin typeface="Arial Narrow"/>
                <a:cs typeface="Arial Narrow"/>
              </a:rPr>
              <a:t>same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time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and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spc="-25" dirty="0">
                <a:latin typeface="Arial Narrow"/>
                <a:cs typeface="Arial Narrow"/>
              </a:rPr>
              <a:t>not </a:t>
            </a:r>
            <a:r>
              <a:rPr sz="1800" dirty="0">
                <a:latin typeface="Arial Narrow"/>
                <a:cs typeface="Arial Narrow"/>
              </a:rPr>
              <a:t>waiting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for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one </a:t>
            </a:r>
            <a:r>
              <a:rPr sz="1800" spc="-20" dirty="0">
                <a:latin typeface="Arial Narrow"/>
                <a:cs typeface="Arial Narrow"/>
              </a:rPr>
              <a:t>giant </a:t>
            </a:r>
            <a:r>
              <a:rPr sz="1800" dirty="0">
                <a:latin typeface="Arial Narrow"/>
                <a:cs typeface="Arial Narrow"/>
              </a:rPr>
              <a:t>Partition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finish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Dynamically</a:t>
            </a:r>
            <a:r>
              <a:rPr spc="-10" dirty="0"/>
              <a:t> </a:t>
            </a:r>
            <a:r>
              <a:rPr dirty="0"/>
              <a:t>Coalescing</a:t>
            </a:r>
            <a:r>
              <a:rPr spc="-120" dirty="0"/>
              <a:t> </a:t>
            </a:r>
            <a:r>
              <a:rPr dirty="0"/>
              <a:t>Shuffle</a:t>
            </a:r>
            <a:r>
              <a:rPr spc="-125" dirty="0"/>
              <a:t> </a:t>
            </a:r>
            <a:r>
              <a:rPr spc="-10" dirty="0"/>
              <a:t>Partitions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33475" y="1895475"/>
            <a:ext cx="3294379" cy="4719320"/>
            <a:chOff x="1133475" y="1895475"/>
            <a:chExt cx="3294379" cy="47193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905000"/>
              <a:ext cx="2590800" cy="46915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38237" y="1900237"/>
              <a:ext cx="2600325" cy="4709795"/>
            </a:xfrm>
            <a:custGeom>
              <a:avLst/>
              <a:gdLst/>
              <a:ahLst/>
              <a:cxnLst/>
              <a:rect l="l" t="t" r="r" b="b"/>
              <a:pathLst>
                <a:path w="2600325" h="4709795">
                  <a:moveTo>
                    <a:pt x="0" y="4709541"/>
                  </a:moveTo>
                  <a:lnTo>
                    <a:pt x="2600325" y="4709541"/>
                  </a:lnTo>
                  <a:lnTo>
                    <a:pt x="2600325" y="0"/>
                  </a:lnTo>
                  <a:lnTo>
                    <a:pt x="0" y="0"/>
                  </a:lnTo>
                  <a:lnTo>
                    <a:pt x="0" y="47095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7686" y="2231897"/>
              <a:ext cx="1289685" cy="2867025"/>
            </a:xfrm>
            <a:custGeom>
              <a:avLst/>
              <a:gdLst/>
              <a:ahLst/>
              <a:cxnLst/>
              <a:rect l="l" t="t" r="r" b="b"/>
              <a:pathLst>
                <a:path w="1289685" h="2867025">
                  <a:moveTo>
                    <a:pt x="0" y="172212"/>
                  </a:moveTo>
                  <a:lnTo>
                    <a:pt x="1214627" y="172212"/>
                  </a:lnTo>
                  <a:lnTo>
                    <a:pt x="1214627" y="0"/>
                  </a:lnTo>
                  <a:lnTo>
                    <a:pt x="0" y="0"/>
                  </a:lnTo>
                  <a:lnTo>
                    <a:pt x="0" y="172212"/>
                  </a:lnTo>
                  <a:close/>
                </a:path>
                <a:path w="1289685" h="2867025">
                  <a:moveTo>
                    <a:pt x="376427" y="2866644"/>
                  </a:moveTo>
                  <a:lnTo>
                    <a:pt x="1289303" y="2866644"/>
                  </a:lnTo>
                  <a:lnTo>
                    <a:pt x="1289303" y="2694432"/>
                  </a:lnTo>
                  <a:lnTo>
                    <a:pt x="376427" y="2694432"/>
                  </a:lnTo>
                  <a:lnTo>
                    <a:pt x="376427" y="2866644"/>
                  </a:lnTo>
                  <a:close/>
                </a:path>
              </a:pathLst>
            </a:custGeom>
            <a:ln w="412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2066" y="3082289"/>
              <a:ext cx="1335405" cy="170815"/>
            </a:xfrm>
            <a:custGeom>
              <a:avLst/>
              <a:gdLst/>
              <a:ahLst/>
              <a:cxnLst/>
              <a:rect l="l" t="t" r="r" b="b"/>
              <a:pathLst>
                <a:path w="1335404" h="170814">
                  <a:moveTo>
                    <a:pt x="0" y="170687"/>
                  </a:moveTo>
                  <a:lnTo>
                    <a:pt x="1335024" y="170687"/>
                  </a:lnTo>
                  <a:lnTo>
                    <a:pt x="1335024" y="0"/>
                  </a:lnTo>
                  <a:lnTo>
                    <a:pt x="0" y="0"/>
                  </a:lnTo>
                  <a:lnTo>
                    <a:pt x="0" y="170687"/>
                  </a:lnTo>
                  <a:close/>
                </a:path>
              </a:pathLst>
            </a:custGeom>
            <a:ln w="41275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2048" y="3057144"/>
              <a:ext cx="995680" cy="228600"/>
            </a:xfrm>
            <a:custGeom>
              <a:avLst/>
              <a:gdLst/>
              <a:ahLst/>
              <a:cxnLst/>
              <a:rect l="l" t="t" r="r" b="b"/>
              <a:pathLst>
                <a:path w="995679" h="228600">
                  <a:moveTo>
                    <a:pt x="228600" y="0"/>
                  </a:move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90500" y="152400"/>
                  </a:lnTo>
                  <a:lnTo>
                    <a:pt x="1905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995679" h="228600">
                  <a:moveTo>
                    <a:pt x="228600" y="76200"/>
                  </a:moveTo>
                  <a:lnTo>
                    <a:pt x="190500" y="76200"/>
                  </a:lnTo>
                  <a:lnTo>
                    <a:pt x="190500" y="152400"/>
                  </a:lnTo>
                  <a:lnTo>
                    <a:pt x="228600" y="152400"/>
                  </a:lnTo>
                  <a:lnTo>
                    <a:pt x="228600" y="76200"/>
                  </a:lnTo>
                  <a:close/>
                </a:path>
                <a:path w="995679" h="228600">
                  <a:moveTo>
                    <a:pt x="995299" y="76200"/>
                  </a:moveTo>
                  <a:lnTo>
                    <a:pt x="228600" y="76200"/>
                  </a:lnTo>
                  <a:lnTo>
                    <a:pt x="228600" y="152400"/>
                  </a:lnTo>
                  <a:lnTo>
                    <a:pt x="995299" y="152400"/>
                  </a:lnTo>
                  <a:lnTo>
                    <a:pt x="995299" y="7620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1640" y="1170178"/>
            <a:ext cx="81921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Here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changed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Initial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Plan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Final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Plan </a:t>
            </a:r>
            <a:r>
              <a:rPr sz="1800" dirty="0">
                <a:latin typeface="Arial"/>
                <a:cs typeface="Arial"/>
              </a:rPr>
              <a:t>where 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CustomShuffle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was enacted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Adaptive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1713" y="2852166"/>
            <a:ext cx="42291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Narrow"/>
                <a:cs typeface="Arial Narrow"/>
              </a:rPr>
              <a:t>Here's</a:t>
            </a:r>
            <a:r>
              <a:rPr sz="2000" spc="-2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a</a:t>
            </a:r>
            <a:r>
              <a:rPr sz="2000" spc="-2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Hint</a:t>
            </a:r>
            <a:r>
              <a:rPr sz="2000" spc="-3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that</a:t>
            </a:r>
            <a:r>
              <a:rPr sz="2000" spc="-3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Spark</a:t>
            </a:r>
            <a:r>
              <a:rPr sz="2000" spc="-2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implemented</a:t>
            </a:r>
            <a:r>
              <a:rPr sz="2000" spc="-35" dirty="0">
                <a:latin typeface="Arial Narrow"/>
                <a:cs typeface="Arial Narrow"/>
              </a:rPr>
              <a:t> </a:t>
            </a:r>
            <a:r>
              <a:rPr sz="2000" spc="-50" dirty="0">
                <a:latin typeface="Arial Narrow"/>
                <a:cs typeface="Arial Narrow"/>
              </a:rPr>
              <a:t>a </a:t>
            </a:r>
            <a:r>
              <a:rPr sz="2000" dirty="0">
                <a:latin typeface="Arial Narrow"/>
                <a:cs typeface="Arial Narrow"/>
              </a:rPr>
              <a:t>Custom</a:t>
            </a:r>
            <a:r>
              <a:rPr sz="2000" spc="-5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Shuffle</a:t>
            </a:r>
            <a:r>
              <a:rPr sz="2000" spc="-5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to</a:t>
            </a:r>
            <a:r>
              <a:rPr sz="2000" spc="-35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Coalesce</a:t>
            </a:r>
            <a:r>
              <a:rPr sz="2000" spc="-30" dirty="0">
                <a:latin typeface="Arial Narrow"/>
                <a:cs typeface="Arial Narrow"/>
              </a:rPr>
              <a:t> </a:t>
            </a:r>
            <a:r>
              <a:rPr sz="2000" dirty="0">
                <a:latin typeface="Arial Narrow"/>
                <a:cs typeface="Arial Narrow"/>
              </a:rPr>
              <a:t>Shuffle</a:t>
            </a:r>
            <a:r>
              <a:rPr sz="2000" spc="-50" dirty="0">
                <a:latin typeface="Arial Narrow"/>
                <a:cs typeface="Arial Narrow"/>
              </a:rPr>
              <a:t> </a:t>
            </a:r>
            <a:r>
              <a:rPr sz="2000" spc="-10" dirty="0">
                <a:latin typeface="Arial Narrow"/>
                <a:cs typeface="Arial Narrow"/>
              </a:rPr>
              <a:t>Partitions</a:t>
            </a:r>
            <a:endParaRPr sz="20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43" y="1928939"/>
            <a:ext cx="8818880" cy="1657350"/>
            <a:chOff x="153543" y="1928939"/>
            <a:chExt cx="8818880" cy="1657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8" y="1938527"/>
              <a:ext cx="8799576" cy="1638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305" y="1933701"/>
              <a:ext cx="8809355" cy="1647825"/>
            </a:xfrm>
            <a:custGeom>
              <a:avLst/>
              <a:gdLst/>
              <a:ahLst/>
              <a:cxnLst/>
              <a:rect l="l" t="t" r="r" b="b"/>
              <a:pathLst>
                <a:path w="8809355" h="1647825">
                  <a:moveTo>
                    <a:pt x="0" y="1647825"/>
                  </a:moveTo>
                  <a:lnTo>
                    <a:pt x="8809101" y="1647825"/>
                  </a:lnTo>
                  <a:lnTo>
                    <a:pt x="8809101" y="0"/>
                  </a:lnTo>
                  <a:lnTo>
                    <a:pt x="0" y="0"/>
                  </a:lnTo>
                  <a:lnTo>
                    <a:pt x="0" y="16478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7845" y="457"/>
            <a:ext cx="5925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>
                <a:solidFill>
                  <a:srgbClr val="FF0000"/>
                </a:solidFill>
              </a:rPr>
              <a:t>Without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AQE</a:t>
            </a:r>
            <a:r>
              <a:rPr dirty="0"/>
              <a:t>:</a:t>
            </a:r>
            <a:r>
              <a:rPr spc="-35" dirty="0"/>
              <a:t> </a:t>
            </a:r>
            <a:r>
              <a:rPr spc="-20" dirty="0"/>
              <a:t>Hard-</a:t>
            </a:r>
            <a:r>
              <a:rPr dirty="0"/>
              <a:t>code</a:t>
            </a:r>
            <a:r>
              <a:rPr spc="-50" dirty="0"/>
              <a:t> </a:t>
            </a:r>
            <a:r>
              <a:rPr dirty="0"/>
              <a:t>Shuffle</a:t>
            </a:r>
            <a:r>
              <a:rPr spc="-50" dirty="0"/>
              <a:t> </a:t>
            </a:r>
            <a:r>
              <a:rPr spc="-10" dirty="0"/>
              <a:t>Partitions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81225" y="363728"/>
            <a:ext cx="4460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(No</a:t>
            </a:r>
            <a:r>
              <a:rPr sz="2800" b="1" spc="-80" dirty="0">
                <a:latin typeface="Arial Narrow"/>
                <a:cs typeface="Arial Narrow"/>
              </a:rPr>
              <a:t> </a:t>
            </a:r>
            <a:r>
              <a:rPr sz="2800" b="1" dirty="0">
                <a:latin typeface="Arial Narrow"/>
                <a:cs typeface="Arial Narrow"/>
              </a:rPr>
              <a:t>Coalesce</a:t>
            </a:r>
            <a:r>
              <a:rPr sz="2800" b="1" spc="-65" dirty="0">
                <a:latin typeface="Arial Narrow"/>
                <a:cs typeface="Arial Narrow"/>
              </a:rPr>
              <a:t> </a:t>
            </a:r>
            <a:r>
              <a:rPr sz="2800" b="1" dirty="0">
                <a:latin typeface="Arial Narrow"/>
                <a:cs typeface="Arial Narrow"/>
              </a:rPr>
              <a:t>Shuffle</a:t>
            </a:r>
            <a:r>
              <a:rPr sz="2800" b="1" spc="-80" dirty="0">
                <a:latin typeface="Arial Narrow"/>
                <a:cs typeface="Arial Narrow"/>
              </a:rPr>
              <a:t> </a:t>
            </a:r>
            <a:r>
              <a:rPr sz="2800" b="1" spc="-10" dirty="0">
                <a:latin typeface="Arial Narrow"/>
                <a:cs typeface="Arial Narrow"/>
              </a:rPr>
              <a:t>Partitions)</a:t>
            </a:r>
            <a:endParaRPr sz="2800">
              <a:latin typeface="Arial Narrow"/>
              <a:cs typeface="Arial Narro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18015" y="4839842"/>
            <a:ext cx="1852930" cy="1875789"/>
            <a:chOff x="2918015" y="4839842"/>
            <a:chExt cx="1852930" cy="1875789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7603" y="4849367"/>
              <a:ext cx="1833371" cy="185623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22777" y="4844605"/>
              <a:ext cx="1843405" cy="1866264"/>
            </a:xfrm>
            <a:custGeom>
              <a:avLst/>
              <a:gdLst/>
              <a:ahLst/>
              <a:cxnLst/>
              <a:rect l="l" t="t" r="r" b="b"/>
              <a:pathLst>
                <a:path w="1843404" h="1866265">
                  <a:moveTo>
                    <a:pt x="0" y="1865756"/>
                  </a:moveTo>
                  <a:lnTo>
                    <a:pt x="1842897" y="1865756"/>
                  </a:lnTo>
                  <a:lnTo>
                    <a:pt x="1842897" y="0"/>
                  </a:lnTo>
                  <a:lnTo>
                    <a:pt x="0" y="0"/>
                  </a:lnTo>
                  <a:lnTo>
                    <a:pt x="0" y="18657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53543" y="3612959"/>
            <a:ext cx="3503295" cy="432434"/>
            <a:chOff x="153543" y="3612959"/>
            <a:chExt cx="3503295" cy="432434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58" y="3712331"/>
              <a:ext cx="3322241" cy="16161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8305" y="3617721"/>
              <a:ext cx="3493770" cy="422909"/>
            </a:xfrm>
            <a:custGeom>
              <a:avLst/>
              <a:gdLst/>
              <a:ahLst/>
              <a:cxnLst/>
              <a:rect l="l" t="t" r="r" b="b"/>
              <a:pathLst>
                <a:path w="3493770" h="422910">
                  <a:moveTo>
                    <a:pt x="0" y="422528"/>
                  </a:moveTo>
                  <a:lnTo>
                    <a:pt x="3493389" y="422528"/>
                  </a:lnTo>
                  <a:lnTo>
                    <a:pt x="3493389" y="0"/>
                  </a:lnTo>
                  <a:lnTo>
                    <a:pt x="0" y="0"/>
                  </a:lnTo>
                  <a:lnTo>
                    <a:pt x="0" y="42252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069079" y="2166747"/>
            <a:ext cx="4398645" cy="4548505"/>
            <a:chOff x="4069079" y="2166747"/>
            <a:chExt cx="4398645" cy="454850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395" y="2176272"/>
              <a:ext cx="3003804" cy="452932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449569" y="2171509"/>
              <a:ext cx="3013710" cy="4538980"/>
            </a:xfrm>
            <a:custGeom>
              <a:avLst/>
              <a:gdLst/>
              <a:ahLst/>
              <a:cxnLst/>
              <a:rect l="l" t="t" r="r" b="b"/>
              <a:pathLst>
                <a:path w="3013709" h="4538980">
                  <a:moveTo>
                    <a:pt x="0" y="4538853"/>
                  </a:moveTo>
                  <a:lnTo>
                    <a:pt x="3013329" y="4538853"/>
                  </a:lnTo>
                  <a:lnTo>
                    <a:pt x="3013329" y="0"/>
                  </a:lnTo>
                  <a:lnTo>
                    <a:pt x="0" y="0"/>
                  </a:lnTo>
                  <a:lnTo>
                    <a:pt x="0" y="45388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9079" y="4172711"/>
              <a:ext cx="1341755" cy="228600"/>
            </a:xfrm>
            <a:custGeom>
              <a:avLst/>
              <a:gdLst/>
              <a:ahLst/>
              <a:cxnLst/>
              <a:rect l="l" t="t" r="r" b="b"/>
              <a:pathLst>
                <a:path w="1341754" h="228600">
                  <a:moveTo>
                    <a:pt x="1113155" y="0"/>
                  </a:moveTo>
                  <a:lnTo>
                    <a:pt x="1113155" y="228600"/>
                  </a:lnTo>
                  <a:lnTo>
                    <a:pt x="1265555" y="152400"/>
                  </a:lnTo>
                  <a:lnTo>
                    <a:pt x="1151255" y="152400"/>
                  </a:lnTo>
                  <a:lnTo>
                    <a:pt x="1151255" y="76200"/>
                  </a:lnTo>
                  <a:lnTo>
                    <a:pt x="1265555" y="76200"/>
                  </a:lnTo>
                  <a:lnTo>
                    <a:pt x="1113155" y="0"/>
                  </a:lnTo>
                  <a:close/>
                </a:path>
                <a:path w="1341754" h="228600">
                  <a:moveTo>
                    <a:pt x="1113155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1113155" y="152400"/>
                  </a:lnTo>
                  <a:lnTo>
                    <a:pt x="1113155" y="76200"/>
                  </a:lnTo>
                  <a:close/>
                </a:path>
                <a:path w="1341754" h="228600">
                  <a:moveTo>
                    <a:pt x="1265555" y="76200"/>
                  </a:moveTo>
                  <a:lnTo>
                    <a:pt x="1151255" y="76200"/>
                  </a:lnTo>
                  <a:lnTo>
                    <a:pt x="1151255" y="152400"/>
                  </a:lnTo>
                  <a:lnTo>
                    <a:pt x="1265555" y="152400"/>
                  </a:lnTo>
                  <a:lnTo>
                    <a:pt x="1341755" y="114300"/>
                  </a:lnTo>
                  <a:lnTo>
                    <a:pt x="1265555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70484" y="4133850"/>
            <a:ext cx="3788410" cy="942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Notice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lack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'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CustomShuffleReader</a:t>
            </a:r>
            <a:r>
              <a:rPr sz="1800" spc="-10" dirty="0"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No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Coalescing of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Shuffle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950"/>
              </a:spcBef>
            </a:pPr>
            <a:r>
              <a:rPr sz="1800" spc="-10" dirty="0">
                <a:latin typeface="Arial"/>
                <a:cs typeface="Arial"/>
              </a:rPr>
              <a:t>No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Adaptive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Plan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9827" y="1305623"/>
            <a:ext cx="4309110" cy="552450"/>
            <a:chOff x="139827" y="1305623"/>
            <a:chExt cx="4309110" cy="55245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352" y="1315212"/>
              <a:ext cx="4290060" cy="5334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44589" y="1310386"/>
              <a:ext cx="4299585" cy="542925"/>
            </a:xfrm>
            <a:custGeom>
              <a:avLst/>
              <a:gdLst/>
              <a:ahLst/>
              <a:cxnLst/>
              <a:rect l="l" t="t" r="r" b="b"/>
              <a:pathLst>
                <a:path w="4299585" h="542925">
                  <a:moveTo>
                    <a:pt x="0" y="542925"/>
                  </a:moveTo>
                  <a:lnTo>
                    <a:pt x="4299585" y="542925"/>
                  </a:lnTo>
                  <a:lnTo>
                    <a:pt x="4299585" y="0"/>
                  </a:lnTo>
                  <a:lnTo>
                    <a:pt x="0" y="0"/>
                  </a:lnTo>
                  <a:lnTo>
                    <a:pt x="0" y="542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2026920" y="4838700"/>
            <a:ext cx="779145" cy="228600"/>
          </a:xfrm>
          <a:custGeom>
            <a:avLst/>
            <a:gdLst/>
            <a:ahLst/>
            <a:cxnLst/>
            <a:rect l="l" t="t" r="r" b="b"/>
            <a:pathLst>
              <a:path w="779144" h="228600">
                <a:moveTo>
                  <a:pt x="550037" y="0"/>
                </a:moveTo>
                <a:lnTo>
                  <a:pt x="550037" y="228600"/>
                </a:lnTo>
                <a:lnTo>
                  <a:pt x="702437" y="152400"/>
                </a:lnTo>
                <a:lnTo>
                  <a:pt x="588137" y="152400"/>
                </a:lnTo>
                <a:lnTo>
                  <a:pt x="588137" y="76200"/>
                </a:lnTo>
                <a:lnTo>
                  <a:pt x="702437" y="76200"/>
                </a:lnTo>
                <a:lnTo>
                  <a:pt x="550037" y="0"/>
                </a:lnTo>
                <a:close/>
              </a:path>
              <a:path w="779144" h="228600">
                <a:moveTo>
                  <a:pt x="550037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550037" y="152400"/>
                </a:lnTo>
                <a:lnTo>
                  <a:pt x="550037" y="76200"/>
                </a:lnTo>
                <a:close/>
              </a:path>
              <a:path w="779144" h="228600">
                <a:moveTo>
                  <a:pt x="702437" y="76200"/>
                </a:moveTo>
                <a:lnTo>
                  <a:pt x="588137" y="76200"/>
                </a:lnTo>
                <a:lnTo>
                  <a:pt x="588137" y="152400"/>
                </a:lnTo>
                <a:lnTo>
                  <a:pt x="702437" y="152400"/>
                </a:lnTo>
                <a:lnTo>
                  <a:pt x="778637" y="114300"/>
                </a:lnTo>
                <a:lnTo>
                  <a:pt x="702437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" y="1743011"/>
            <a:ext cx="8858250" cy="1543050"/>
            <a:chOff x="142875" y="1743011"/>
            <a:chExt cx="8858250" cy="1543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752599"/>
              <a:ext cx="8839200" cy="1524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7637" y="1747773"/>
              <a:ext cx="8848725" cy="1533525"/>
            </a:xfrm>
            <a:custGeom>
              <a:avLst/>
              <a:gdLst/>
              <a:ahLst/>
              <a:cxnLst/>
              <a:rect l="l" t="t" r="r" b="b"/>
              <a:pathLst>
                <a:path w="8848725" h="1533525">
                  <a:moveTo>
                    <a:pt x="0" y="1533525"/>
                  </a:moveTo>
                  <a:lnTo>
                    <a:pt x="8848725" y="1533525"/>
                  </a:lnTo>
                  <a:lnTo>
                    <a:pt x="8848725" y="0"/>
                  </a:lnTo>
                  <a:lnTo>
                    <a:pt x="0" y="0"/>
                  </a:lnTo>
                  <a:lnTo>
                    <a:pt x="0" y="1533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239268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1"/>
                </a:lnTo>
                <a:lnTo>
                  <a:pt x="1371600" y="522731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37287"/>
            <a:ext cx="53066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9973"/>
                </a:solidFill>
              </a:rPr>
              <a:t>With</a:t>
            </a:r>
            <a:r>
              <a:rPr spc="-150" dirty="0">
                <a:solidFill>
                  <a:srgbClr val="009973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AQE</a:t>
            </a:r>
            <a:r>
              <a:rPr dirty="0"/>
              <a:t>:</a:t>
            </a:r>
            <a:r>
              <a:rPr spc="-80" dirty="0"/>
              <a:t> </a:t>
            </a:r>
            <a:r>
              <a:rPr dirty="0"/>
              <a:t>Coalesce</a:t>
            </a:r>
            <a:r>
              <a:rPr spc="-75" dirty="0"/>
              <a:t> </a:t>
            </a:r>
            <a:r>
              <a:rPr dirty="0"/>
              <a:t>Shuffle</a:t>
            </a:r>
            <a:r>
              <a:rPr spc="-85" dirty="0"/>
              <a:t> </a:t>
            </a:r>
            <a:r>
              <a:rPr spc="-10" dirty="0"/>
              <a:t>Partitions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3494" y="400558"/>
            <a:ext cx="4077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 Narrow"/>
                <a:cs typeface="Arial Narrow"/>
              </a:rPr>
              <a:t>(with</a:t>
            </a:r>
            <a:r>
              <a:rPr sz="2800" b="1" spc="-65" dirty="0">
                <a:latin typeface="Arial Narrow"/>
                <a:cs typeface="Arial Narrow"/>
              </a:rPr>
              <a:t> </a:t>
            </a:r>
            <a:r>
              <a:rPr sz="2800" b="1" spc="-10" dirty="0">
                <a:latin typeface="Arial Narrow"/>
                <a:cs typeface="Arial Narrow"/>
              </a:rPr>
              <a:t>'CustomShuffleReader')</a:t>
            </a:r>
            <a:endParaRPr sz="2800">
              <a:latin typeface="Arial Narrow"/>
              <a:cs typeface="Arial Narro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9827" y="2050923"/>
            <a:ext cx="8949690" cy="4684395"/>
            <a:chOff x="139827" y="2050923"/>
            <a:chExt cx="8949690" cy="46843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4684" y="2060448"/>
              <a:ext cx="2845308" cy="46634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29857" y="2055685"/>
              <a:ext cx="2854960" cy="4672965"/>
            </a:xfrm>
            <a:custGeom>
              <a:avLst/>
              <a:gdLst/>
              <a:ahLst/>
              <a:cxnLst/>
              <a:rect l="l" t="t" r="r" b="b"/>
              <a:pathLst>
                <a:path w="2854959" h="4672965">
                  <a:moveTo>
                    <a:pt x="0" y="4672965"/>
                  </a:moveTo>
                  <a:lnTo>
                    <a:pt x="2854833" y="4672965"/>
                  </a:lnTo>
                  <a:lnTo>
                    <a:pt x="2854833" y="0"/>
                  </a:lnTo>
                  <a:lnTo>
                    <a:pt x="0" y="0"/>
                  </a:lnTo>
                  <a:lnTo>
                    <a:pt x="0" y="46729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92423" y="4319524"/>
              <a:ext cx="3200400" cy="200025"/>
            </a:xfrm>
            <a:custGeom>
              <a:avLst/>
              <a:gdLst/>
              <a:ahLst/>
              <a:cxnLst/>
              <a:rect l="l" t="t" r="r" b="b"/>
              <a:pathLst>
                <a:path w="3200400" h="200025">
                  <a:moveTo>
                    <a:pt x="3000121" y="0"/>
                  </a:moveTo>
                  <a:lnTo>
                    <a:pt x="3000121" y="200025"/>
                  </a:lnTo>
                  <a:lnTo>
                    <a:pt x="3133555" y="133350"/>
                  </a:lnTo>
                  <a:lnTo>
                    <a:pt x="3033395" y="133350"/>
                  </a:lnTo>
                  <a:lnTo>
                    <a:pt x="3033395" y="66675"/>
                  </a:lnTo>
                  <a:lnTo>
                    <a:pt x="3133386" y="66675"/>
                  </a:lnTo>
                  <a:lnTo>
                    <a:pt x="3000121" y="0"/>
                  </a:lnTo>
                  <a:close/>
                </a:path>
                <a:path w="3200400" h="200025">
                  <a:moveTo>
                    <a:pt x="3000121" y="66675"/>
                  </a:moveTo>
                  <a:lnTo>
                    <a:pt x="0" y="66675"/>
                  </a:lnTo>
                  <a:lnTo>
                    <a:pt x="0" y="133350"/>
                  </a:lnTo>
                  <a:lnTo>
                    <a:pt x="3000121" y="133350"/>
                  </a:lnTo>
                  <a:lnTo>
                    <a:pt x="3000121" y="66675"/>
                  </a:lnTo>
                  <a:close/>
                </a:path>
                <a:path w="3200400" h="200025">
                  <a:moveTo>
                    <a:pt x="3133386" y="66675"/>
                  </a:moveTo>
                  <a:lnTo>
                    <a:pt x="3033395" y="66675"/>
                  </a:lnTo>
                  <a:lnTo>
                    <a:pt x="3033395" y="133350"/>
                  </a:lnTo>
                  <a:lnTo>
                    <a:pt x="3133555" y="133350"/>
                  </a:lnTo>
                  <a:lnTo>
                    <a:pt x="3200146" y="100075"/>
                  </a:lnTo>
                  <a:lnTo>
                    <a:pt x="3133386" y="666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9983" y="4332732"/>
              <a:ext cx="1638300" cy="2667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80454" y="4257294"/>
              <a:ext cx="1717675" cy="381000"/>
            </a:xfrm>
            <a:custGeom>
              <a:avLst/>
              <a:gdLst/>
              <a:ahLst/>
              <a:cxnLst/>
              <a:rect l="l" t="t" r="r" b="b"/>
              <a:pathLst>
                <a:path w="1717675" h="381000">
                  <a:moveTo>
                    <a:pt x="0" y="380999"/>
                  </a:moveTo>
                  <a:lnTo>
                    <a:pt x="1717548" y="380999"/>
                  </a:lnTo>
                  <a:lnTo>
                    <a:pt x="1717548" y="0"/>
                  </a:lnTo>
                  <a:lnTo>
                    <a:pt x="0" y="0"/>
                  </a:lnTo>
                  <a:lnTo>
                    <a:pt x="0" y="380999"/>
                  </a:lnTo>
                  <a:close/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3221" y="6127309"/>
              <a:ext cx="150106" cy="15962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43200" y="4953000"/>
              <a:ext cx="3406140" cy="17724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38374" y="4948237"/>
              <a:ext cx="3415665" cy="1782445"/>
            </a:xfrm>
            <a:custGeom>
              <a:avLst/>
              <a:gdLst/>
              <a:ahLst/>
              <a:cxnLst/>
              <a:rect l="l" t="t" r="r" b="b"/>
              <a:pathLst>
                <a:path w="3415665" h="1782445">
                  <a:moveTo>
                    <a:pt x="0" y="1781937"/>
                  </a:moveTo>
                  <a:lnTo>
                    <a:pt x="3415665" y="1781937"/>
                  </a:lnTo>
                  <a:lnTo>
                    <a:pt x="3415665" y="0"/>
                  </a:lnTo>
                  <a:lnTo>
                    <a:pt x="0" y="0"/>
                  </a:lnTo>
                  <a:lnTo>
                    <a:pt x="0" y="17819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8284" y="6031992"/>
              <a:ext cx="120394" cy="1082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8777" y="5929528"/>
              <a:ext cx="314172" cy="3381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32859" y="6142939"/>
              <a:ext cx="231579" cy="2248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03419" y="5987795"/>
              <a:ext cx="146303" cy="1295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15738" y="6019698"/>
              <a:ext cx="161025" cy="1587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9330" y="6045164"/>
              <a:ext cx="277698" cy="2874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74919" y="4981955"/>
              <a:ext cx="1011936" cy="84277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9495" y="3440974"/>
              <a:ext cx="3335321" cy="15871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589" y="3347974"/>
              <a:ext cx="3507104" cy="380365"/>
            </a:xfrm>
            <a:custGeom>
              <a:avLst/>
              <a:gdLst/>
              <a:ahLst/>
              <a:cxnLst/>
              <a:rect l="l" t="t" r="r" b="b"/>
              <a:pathLst>
                <a:path w="3507104" h="380364">
                  <a:moveTo>
                    <a:pt x="0" y="379856"/>
                  </a:moveTo>
                  <a:lnTo>
                    <a:pt x="3507104" y="379856"/>
                  </a:lnTo>
                  <a:lnTo>
                    <a:pt x="3507104" y="0"/>
                  </a:lnTo>
                  <a:lnTo>
                    <a:pt x="0" y="0"/>
                  </a:lnTo>
                  <a:lnTo>
                    <a:pt x="0" y="3798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1351" y="3783647"/>
            <a:ext cx="3514090" cy="380365"/>
            <a:chOff x="141351" y="3783647"/>
            <a:chExt cx="3514090" cy="38036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7851" y="3883532"/>
              <a:ext cx="3298410" cy="16253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6113" y="3788409"/>
              <a:ext cx="3504565" cy="370840"/>
            </a:xfrm>
            <a:custGeom>
              <a:avLst/>
              <a:gdLst/>
              <a:ahLst/>
              <a:cxnLst/>
              <a:rect l="l" t="t" r="r" b="b"/>
              <a:pathLst>
                <a:path w="3504565" h="370839">
                  <a:moveTo>
                    <a:pt x="0" y="370713"/>
                  </a:moveTo>
                  <a:lnTo>
                    <a:pt x="3504057" y="370713"/>
                  </a:lnTo>
                  <a:lnTo>
                    <a:pt x="3504057" y="0"/>
                  </a:lnTo>
                  <a:lnTo>
                    <a:pt x="0" y="0"/>
                  </a:lnTo>
                  <a:lnTo>
                    <a:pt x="0" y="3707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42875" y="1171511"/>
            <a:ext cx="6101715" cy="516255"/>
            <a:chOff x="142875" y="1171511"/>
            <a:chExt cx="6101715" cy="516255"/>
          </a:xfrm>
        </p:grpSpPr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400" y="1181100"/>
              <a:ext cx="6082284" cy="4968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47637" y="1176274"/>
              <a:ext cx="6092190" cy="506730"/>
            </a:xfrm>
            <a:custGeom>
              <a:avLst/>
              <a:gdLst/>
              <a:ahLst/>
              <a:cxnLst/>
              <a:rect l="l" t="t" r="r" b="b"/>
              <a:pathLst>
                <a:path w="6092190" h="506730">
                  <a:moveTo>
                    <a:pt x="0" y="506349"/>
                  </a:moveTo>
                  <a:lnTo>
                    <a:pt x="6091809" y="506349"/>
                  </a:lnTo>
                  <a:lnTo>
                    <a:pt x="6091809" y="0"/>
                  </a:lnTo>
                  <a:lnTo>
                    <a:pt x="0" y="0"/>
                  </a:lnTo>
                  <a:lnTo>
                    <a:pt x="0" y="5063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607361" y="234505"/>
            <a:ext cx="313055" cy="304165"/>
            <a:chOff x="8607361" y="234505"/>
            <a:chExt cx="313055" cy="304165"/>
          </a:xfrm>
        </p:grpSpPr>
        <p:sp>
          <p:nvSpPr>
            <p:cNvPr id="33" name="object 33"/>
            <p:cNvSpPr/>
            <p:nvPr/>
          </p:nvSpPr>
          <p:spPr>
            <a:xfrm>
              <a:off x="8612123" y="239268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1"/>
                  </a:lnTo>
                  <a:lnTo>
                    <a:pt x="151637" y="224662"/>
                  </a:lnTo>
                  <a:lnTo>
                    <a:pt x="245364" y="294131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12123" y="239268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1"/>
                  </a:lnTo>
                  <a:lnTo>
                    <a:pt x="151637" y="224662"/>
                  </a:lnTo>
                  <a:lnTo>
                    <a:pt x="57911" y="294131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41351" y="4912233"/>
            <a:ext cx="2524760" cy="861060"/>
            <a:chOff x="141351" y="4912233"/>
            <a:chExt cx="2524760" cy="861060"/>
          </a:xfrm>
        </p:grpSpPr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0876" y="4943856"/>
              <a:ext cx="2505456" cy="8199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46113" y="4939093"/>
              <a:ext cx="2515235" cy="829944"/>
            </a:xfrm>
            <a:custGeom>
              <a:avLst/>
              <a:gdLst/>
              <a:ahLst/>
              <a:cxnLst/>
              <a:rect l="l" t="t" r="r" b="b"/>
              <a:pathLst>
                <a:path w="2515235" h="829945">
                  <a:moveTo>
                    <a:pt x="0" y="829437"/>
                  </a:moveTo>
                  <a:lnTo>
                    <a:pt x="2514981" y="829437"/>
                  </a:lnTo>
                  <a:lnTo>
                    <a:pt x="2514981" y="0"/>
                  </a:lnTo>
                  <a:lnTo>
                    <a:pt x="0" y="0"/>
                  </a:lnTo>
                  <a:lnTo>
                    <a:pt x="0" y="8294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839" y="4940808"/>
              <a:ext cx="1914525" cy="256540"/>
            </a:xfrm>
            <a:custGeom>
              <a:avLst/>
              <a:gdLst/>
              <a:ahLst/>
              <a:cxnLst/>
              <a:rect l="l" t="t" r="r" b="b"/>
              <a:pathLst>
                <a:path w="1914525" h="256539">
                  <a:moveTo>
                    <a:pt x="0" y="256032"/>
                  </a:moveTo>
                  <a:lnTo>
                    <a:pt x="1914144" y="256032"/>
                  </a:lnTo>
                  <a:lnTo>
                    <a:pt x="1914144" y="0"/>
                  </a:lnTo>
                  <a:lnTo>
                    <a:pt x="0" y="0"/>
                  </a:lnTo>
                  <a:lnTo>
                    <a:pt x="0" y="256032"/>
                  </a:lnTo>
                  <a:close/>
                </a:path>
              </a:pathLst>
            </a:custGeom>
            <a:ln w="571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1140" y="3306571"/>
            <a:ext cx="539242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3940" marR="5080" indent="5715">
              <a:lnSpc>
                <a:spcPct val="143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Without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Coalesce </a:t>
            </a:r>
            <a:r>
              <a:rPr sz="1800" dirty="0">
                <a:solidFill>
                  <a:srgbClr val="009973"/>
                </a:solidFill>
                <a:latin typeface="Arial"/>
                <a:cs typeface="Arial"/>
              </a:rPr>
              <a:t>With </a:t>
            </a:r>
            <a:r>
              <a:rPr sz="1800" spc="-10" dirty="0">
                <a:latin typeface="Arial"/>
                <a:cs typeface="Arial"/>
              </a:rPr>
              <a:t>Coalesce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  <a:spcBef>
                <a:spcPts val="1225"/>
              </a:spcBef>
            </a:pPr>
            <a:r>
              <a:rPr sz="1800" dirty="0">
                <a:latin typeface="Arial"/>
                <a:cs typeface="Arial"/>
              </a:rPr>
              <a:t>Notice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'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CustomShuffleReader</a:t>
            </a:r>
            <a:r>
              <a:rPr sz="1800" spc="-10" dirty="0">
                <a:latin typeface="Arial"/>
                <a:cs typeface="Arial"/>
              </a:rPr>
              <a:t>'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Coalescing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Shuffle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Without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/>
              <a:t>Coalesce</a:t>
            </a:r>
            <a:r>
              <a:rPr spc="-85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>
                <a:solidFill>
                  <a:srgbClr val="009973"/>
                </a:solidFill>
              </a:rPr>
              <a:t>With</a:t>
            </a:r>
            <a:r>
              <a:rPr spc="-90" dirty="0">
                <a:solidFill>
                  <a:srgbClr val="009973"/>
                </a:solidFill>
              </a:rPr>
              <a:t> </a:t>
            </a:r>
            <a:r>
              <a:rPr spc="-10" dirty="0"/>
              <a:t>Coalesce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4253" y="1627378"/>
            <a:ext cx="2967990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Without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Coalesce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1800" spc="-25" dirty="0">
                <a:latin typeface="Arial"/>
                <a:cs typeface="Arial"/>
              </a:rPr>
              <a:t>Total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Arial"/>
                <a:cs typeface="Arial"/>
              </a:rPr>
              <a:t>21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2811" y="2387663"/>
            <a:ext cx="3221355" cy="2216785"/>
            <a:chOff x="392811" y="2387663"/>
            <a:chExt cx="3221355" cy="22167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36" y="2397252"/>
              <a:ext cx="3201924" cy="21976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97573" y="2392426"/>
              <a:ext cx="3211830" cy="2207260"/>
            </a:xfrm>
            <a:custGeom>
              <a:avLst/>
              <a:gdLst/>
              <a:ahLst/>
              <a:cxnLst/>
              <a:rect l="l" t="t" r="r" b="b"/>
              <a:pathLst>
                <a:path w="3211829" h="2207260">
                  <a:moveTo>
                    <a:pt x="0" y="2207133"/>
                  </a:moveTo>
                  <a:lnTo>
                    <a:pt x="3211449" y="2207133"/>
                  </a:lnTo>
                  <a:lnTo>
                    <a:pt x="3211449" y="0"/>
                  </a:lnTo>
                  <a:lnTo>
                    <a:pt x="0" y="0"/>
                  </a:lnTo>
                  <a:lnTo>
                    <a:pt x="0" y="22071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2811" y="4778883"/>
            <a:ext cx="8319134" cy="1003935"/>
            <a:chOff x="392811" y="4778883"/>
            <a:chExt cx="8319134" cy="100393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4788408"/>
              <a:ext cx="3201924" cy="96316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7573" y="4783645"/>
              <a:ext cx="3211830" cy="972819"/>
            </a:xfrm>
            <a:custGeom>
              <a:avLst/>
              <a:gdLst/>
              <a:ahLst/>
              <a:cxnLst/>
              <a:rect l="l" t="t" r="r" b="b"/>
              <a:pathLst>
                <a:path w="3211829" h="972820">
                  <a:moveTo>
                    <a:pt x="0" y="972693"/>
                  </a:moveTo>
                  <a:lnTo>
                    <a:pt x="3211449" y="972693"/>
                  </a:lnTo>
                  <a:lnTo>
                    <a:pt x="3211449" y="0"/>
                  </a:lnTo>
                  <a:lnTo>
                    <a:pt x="0" y="0"/>
                  </a:lnTo>
                  <a:lnTo>
                    <a:pt x="0" y="9726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0169" y="5157978"/>
              <a:ext cx="2194560" cy="317500"/>
            </a:xfrm>
            <a:custGeom>
              <a:avLst/>
              <a:gdLst/>
              <a:ahLst/>
              <a:cxnLst/>
              <a:rect l="l" t="t" r="r" b="b"/>
              <a:pathLst>
                <a:path w="2194560" h="317500">
                  <a:moveTo>
                    <a:pt x="0" y="316992"/>
                  </a:moveTo>
                  <a:lnTo>
                    <a:pt x="2194560" y="316992"/>
                  </a:lnTo>
                  <a:lnTo>
                    <a:pt x="2194560" y="0"/>
                  </a:lnTo>
                  <a:lnTo>
                    <a:pt x="0" y="0"/>
                  </a:lnTo>
                  <a:lnTo>
                    <a:pt x="0" y="316992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1536" y="4788408"/>
              <a:ext cx="3270504" cy="9845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426709" y="4783645"/>
              <a:ext cx="3280410" cy="994410"/>
            </a:xfrm>
            <a:custGeom>
              <a:avLst/>
              <a:gdLst/>
              <a:ahLst/>
              <a:cxnLst/>
              <a:rect l="l" t="t" r="r" b="b"/>
              <a:pathLst>
                <a:path w="3280409" h="994410">
                  <a:moveTo>
                    <a:pt x="0" y="994028"/>
                  </a:moveTo>
                  <a:lnTo>
                    <a:pt x="3280028" y="994028"/>
                  </a:lnTo>
                  <a:lnTo>
                    <a:pt x="3280028" y="0"/>
                  </a:lnTo>
                  <a:lnTo>
                    <a:pt x="0" y="0"/>
                  </a:lnTo>
                  <a:lnTo>
                    <a:pt x="0" y="9940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2068" y="5120132"/>
              <a:ext cx="2801620" cy="239395"/>
            </a:xfrm>
            <a:custGeom>
              <a:avLst/>
              <a:gdLst/>
              <a:ahLst/>
              <a:cxnLst/>
              <a:rect l="l" t="t" r="r" b="b"/>
              <a:pathLst>
                <a:path w="2801620" h="239395">
                  <a:moveTo>
                    <a:pt x="2573147" y="10541"/>
                  </a:moveTo>
                  <a:lnTo>
                    <a:pt x="2572808" y="86698"/>
                  </a:lnTo>
                  <a:lnTo>
                    <a:pt x="2610866" y="86868"/>
                  </a:lnTo>
                  <a:lnTo>
                    <a:pt x="2610485" y="163068"/>
                  </a:lnTo>
                  <a:lnTo>
                    <a:pt x="2572469" y="163068"/>
                  </a:lnTo>
                  <a:lnTo>
                    <a:pt x="2572131" y="239141"/>
                  </a:lnTo>
                  <a:lnTo>
                    <a:pt x="2725982" y="163068"/>
                  </a:lnTo>
                  <a:lnTo>
                    <a:pt x="2610485" y="163068"/>
                  </a:lnTo>
                  <a:lnTo>
                    <a:pt x="2726325" y="162898"/>
                  </a:lnTo>
                  <a:lnTo>
                    <a:pt x="2801239" y="125857"/>
                  </a:lnTo>
                  <a:lnTo>
                    <a:pt x="2573147" y="10541"/>
                  </a:lnTo>
                  <a:close/>
                </a:path>
                <a:path w="2801620" h="239395">
                  <a:moveTo>
                    <a:pt x="229108" y="0"/>
                  </a:moveTo>
                  <a:lnTo>
                    <a:pt x="0" y="113284"/>
                  </a:lnTo>
                  <a:lnTo>
                    <a:pt x="228092" y="228600"/>
                  </a:lnTo>
                  <a:lnTo>
                    <a:pt x="228430" y="152442"/>
                  </a:lnTo>
                  <a:lnTo>
                    <a:pt x="190373" y="152273"/>
                  </a:lnTo>
                  <a:lnTo>
                    <a:pt x="190627" y="76073"/>
                  </a:lnTo>
                  <a:lnTo>
                    <a:pt x="228769" y="76073"/>
                  </a:lnTo>
                  <a:lnTo>
                    <a:pt x="229108" y="0"/>
                  </a:lnTo>
                  <a:close/>
                </a:path>
                <a:path w="2801620" h="239395">
                  <a:moveTo>
                    <a:pt x="2572808" y="86698"/>
                  </a:moveTo>
                  <a:lnTo>
                    <a:pt x="2572469" y="162898"/>
                  </a:lnTo>
                  <a:lnTo>
                    <a:pt x="2610485" y="163068"/>
                  </a:lnTo>
                  <a:lnTo>
                    <a:pt x="2610866" y="86868"/>
                  </a:lnTo>
                  <a:lnTo>
                    <a:pt x="2572808" y="86698"/>
                  </a:lnTo>
                  <a:close/>
                </a:path>
                <a:path w="2801620" h="239395">
                  <a:moveTo>
                    <a:pt x="228769" y="76243"/>
                  </a:moveTo>
                  <a:lnTo>
                    <a:pt x="228430" y="152442"/>
                  </a:lnTo>
                  <a:lnTo>
                    <a:pt x="2572469" y="162898"/>
                  </a:lnTo>
                  <a:lnTo>
                    <a:pt x="2572808" y="86698"/>
                  </a:lnTo>
                  <a:lnTo>
                    <a:pt x="228769" y="76243"/>
                  </a:lnTo>
                  <a:close/>
                </a:path>
                <a:path w="2801620" h="239395">
                  <a:moveTo>
                    <a:pt x="190627" y="76073"/>
                  </a:moveTo>
                  <a:lnTo>
                    <a:pt x="190373" y="152273"/>
                  </a:lnTo>
                  <a:lnTo>
                    <a:pt x="228430" y="152442"/>
                  </a:lnTo>
                  <a:lnTo>
                    <a:pt x="228769" y="76243"/>
                  </a:lnTo>
                  <a:lnTo>
                    <a:pt x="190627" y="76073"/>
                  </a:lnTo>
                  <a:close/>
                </a:path>
                <a:path w="2801620" h="239395">
                  <a:moveTo>
                    <a:pt x="228769" y="76073"/>
                  </a:moveTo>
                  <a:lnTo>
                    <a:pt x="190627" y="76073"/>
                  </a:lnTo>
                  <a:lnTo>
                    <a:pt x="228769" y="76243"/>
                  </a:lnTo>
                  <a:lnTo>
                    <a:pt x="228769" y="7607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36614" y="5170170"/>
              <a:ext cx="2196465" cy="317500"/>
            </a:xfrm>
            <a:custGeom>
              <a:avLst/>
              <a:gdLst/>
              <a:ahLst/>
              <a:cxnLst/>
              <a:rect l="l" t="t" r="r" b="b"/>
              <a:pathLst>
                <a:path w="2196465" h="317500">
                  <a:moveTo>
                    <a:pt x="0" y="316991"/>
                  </a:moveTo>
                  <a:lnTo>
                    <a:pt x="2196084" y="316991"/>
                  </a:lnTo>
                  <a:lnTo>
                    <a:pt x="2196084" y="0"/>
                  </a:lnTo>
                  <a:lnTo>
                    <a:pt x="0" y="0"/>
                  </a:lnTo>
                  <a:lnTo>
                    <a:pt x="0" y="316991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47855" y="2387790"/>
            <a:ext cx="3277870" cy="971550"/>
            <a:chOff x="5447855" y="2387790"/>
            <a:chExt cx="3277870" cy="97155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7443" y="2397251"/>
              <a:ext cx="3258311" cy="952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52617" y="2392552"/>
              <a:ext cx="3268345" cy="962025"/>
            </a:xfrm>
            <a:custGeom>
              <a:avLst/>
              <a:gdLst/>
              <a:ahLst/>
              <a:cxnLst/>
              <a:rect l="l" t="t" r="r" b="b"/>
              <a:pathLst>
                <a:path w="3268345" h="962025">
                  <a:moveTo>
                    <a:pt x="0" y="962025"/>
                  </a:moveTo>
                  <a:lnTo>
                    <a:pt x="3267837" y="962025"/>
                  </a:lnTo>
                  <a:lnTo>
                    <a:pt x="3267837" y="0"/>
                  </a:lnTo>
                  <a:lnTo>
                    <a:pt x="0" y="0"/>
                  </a:lnTo>
                  <a:lnTo>
                    <a:pt x="0" y="9620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447855" y="3622103"/>
            <a:ext cx="3277870" cy="982344"/>
            <a:chOff x="5447855" y="3622103"/>
            <a:chExt cx="3277870" cy="982344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57443" y="3631691"/>
              <a:ext cx="3258311" cy="9631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52617" y="3626865"/>
              <a:ext cx="3268345" cy="972819"/>
            </a:xfrm>
            <a:custGeom>
              <a:avLst/>
              <a:gdLst/>
              <a:ahLst/>
              <a:cxnLst/>
              <a:rect l="l" t="t" r="r" b="b"/>
              <a:pathLst>
                <a:path w="3268345" h="972820">
                  <a:moveTo>
                    <a:pt x="0" y="972693"/>
                  </a:moveTo>
                  <a:lnTo>
                    <a:pt x="3267837" y="972693"/>
                  </a:lnTo>
                  <a:lnTo>
                    <a:pt x="3267837" y="0"/>
                  </a:lnTo>
                  <a:lnTo>
                    <a:pt x="0" y="0"/>
                  </a:lnTo>
                  <a:lnTo>
                    <a:pt x="0" y="9726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89828" y="1627378"/>
            <a:ext cx="2627630" cy="60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sz="1800" b="1" dirty="0">
                <a:solidFill>
                  <a:srgbClr val="009973"/>
                </a:solidFill>
                <a:latin typeface="Arial"/>
                <a:cs typeface="Arial"/>
              </a:rPr>
              <a:t>With</a:t>
            </a:r>
            <a:r>
              <a:rPr sz="1800" b="1" spc="-50" dirty="0">
                <a:solidFill>
                  <a:srgbClr val="009973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Coalesce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395"/>
              </a:lnSpc>
            </a:pPr>
            <a:r>
              <a:rPr sz="1800" spc="-25" dirty="0">
                <a:latin typeface="Arial"/>
                <a:cs typeface="Arial"/>
              </a:rPr>
              <a:t>Total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009973"/>
                </a:solidFill>
                <a:latin typeface="Arial"/>
                <a:cs typeface="Arial"/>
              </a:rPr>
              <a:t>17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9740" y="5783376"/>
            <a:ext cx="2518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Total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Time: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4.8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seconds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10529" y="5819343"/>
            <a:ext cx="2518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Total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Time: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4.1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seconds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1640" y="1168653"/>
            <a:ext cx="7695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Number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Partitions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21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17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increased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19194" y="4903673"/>
            <a:ext cx="1028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Coalesce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1" y="1870122"/>
            <a:ext cx="3891759" cy="3886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1280981" y="3086100"/>
            <a:ext cx="17235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/>
              <a:t>BIG</a:t>
            </a:r>
          </a:p>
          <a:p>
            <a:pPr algn="ctr"/>
            <a:r>
              <a:rPr lang="en-US" sz="450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Without</a:t>
            </a:r>
            <a:r>
              <a:rPr spc="-95" dirty="0">
                <a:solidFill>
                  <a:srgbClr val="FF0000"/>
                </a:solidFill>
              </a:rPr>
              <a:t> </a:t>
            </a:r>
            <a:r>
              <a:rPr dirty="0"/>
              <a:t>Coalesce</a:t>
            </a:r>
            <a:r>
              <a:rPr spc="-85" dirty="0"/>
              <a:t> </a:t>
            </a:r>
            <a:r>
              <a:rPr dirty="0"/>
              <a:t>/</a:t>
            </a:r>
            <a:r>
              <a:rPr spc="-100" dirty="0"/>
              <a:t> </a:t>
            </a:r>
            <a:r>
              <a:rPr dirty="0">
                <a:solidFill>
                  <a:srgbClr val="009973"/>
                </a:solidFill>
              </a:rPr>
              <a:t>With</a:t>
            </a:r>
            <a:r>
              <a:rPr spc="-90" dirty="0">
                <a:solidFill>
                  <a:srgbClr val="009973"/>
                </a:solidFill>
              </a:rPr>
              <a:t> </a:t>
            </a:r>
            <a:r>
              <a:rPr spc="-10" dirty="0"/>
              <a:t>Coalesce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1525" y="1551178"/>
            <a:ext cx="7513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Without</a:t>
            </a:r>
            <a:r>
              <a:rPr sz="18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Coalesce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differences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25</a:t>
            </a:r>
            <a:r>
              <a:rPr sz="1800" baseline="25462" dirty="0">
                <a:solidFill>
                  <a:srgbClr val="FF0000"/>
                </a:solidFill>
                <a:latin typeface="Arial"/>
                <a:cs typeface="Arial"/>
              </a:rPr>
              <a:t>th</a:t>
            </a:r>
            <a:r>
              <a:rPr sz="1800" spc="195" baseline="2546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Max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798" y="3492245"/>
            <a:ext cx="7602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9973"/>
                </a:solidFill>
                <a:latin typeface="Arial"/>
                <a:cs typeface="Arial"/>
              </a:rPr>
              <a:t>With</a:t>
            </a:r>
            <a:r>
              <a:rPr sz="1800" b="1" spc="-40" dirty="0">
                <a:solidFill>
                  <a:srgbClr val="009973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Coalesce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better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4147" y="3895153"/>
            <a:ext cx="8434705" cy="1239520"/>
            <a:chOff x="414147" y="3895153"/>
            <a:chExt cx="8434705" cy="12395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72" y="3916679"/>
              <a:ext cx="8415528" cy="11871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8909" y="3911853"/>
              <a:ext cx="8425180" cy="1196975"/>
            </a:xfrm>
            <a:custGeom>
              <a:avLst/>
              <a:gdLst/>
              <a:ahLst/>
              <a:cxnLst/>
              <a:rect l="l" t="t" r="r" b="b"/>
              <a:pathLst>
                <a:path w="8425180" h="1196975">
                  <a:moveTo>
                    <a:pt x="0" y="1196721"/>
                  </a:moveTo>
                  <a:lnTo>
                    <a:pt x="8425053" y="1196721"/>
                  </a:lnTo>
                  <a:lnTo>
                    <a:pt x="8425053" y="0"/>
                  </a:lnTo>
                  <a:lnTo>
                    <a:pt x="0" y="0"/>
                  </a:lnTo>
                  <a:lnTo>
                    <a:pt x="0" y="11967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8361" y="3918965"/>
              <a:ext cx="5105400" cy="1191895"/>
            </a:xfrm>
            <a:custGeom>
              <a:avLst/>
              <a:gdLst/>
              <a:ahLst/>
              <a:cxnLst/>
              <a:rect l="l" t="t" r="r" b="b"/>
              <a:pathLst>
                <a:path w="5105400" h="1191895">
                  <a:moveTo>
                    <a:pt x="0" y="1187196"/>
                  </a:moveTo>
                  <a:lnTo>
                    <a:pt x="1219200" y="1187196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187196"/>
                  </a:lnTo>
                  <a:close/>
                </a:path>
                <a:path w="5105400" h="1191895">
                  <a:moveTo>
                    <a:pt x="3886199" y="1191768"/>
                  </a:moveTo>
                  <a:lnTo>
                    <a:pt x="5105399" y="1191768"/>
                  </a:lnTo>
                  <a:lnTo>
                    <a:pt x="5105399" y="6096"/>
                  </a:lnTo>
                  <a:lnTo>
                    <a:pt x="3886199" y="6096"/>
                  </a:lnTo>
                  <a:lnTo>
                    <a:pt x="3886199" y="1191768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14147" y="1938337"/>
            <a:ext cx="8434705" cy="1254760"/>
            <a:chOff x="414147" y="1938337"/>
            <a:chExt cx="8434705" cy="12547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672" y="1961388"/>
              <a:ext cx="8415528" cy="11871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8909" y="1956561"/>
              <a:ext cx="8425180" cy="1196975"/>
            </a:xfrm>
            <a:custGeom>
              <a:avLst/>
              <a:gdLst/>
              <a:ahLst/>
              <a:cxnLst/>
              <a:rect l="l" t="t" r="r" b="b"/>
              <a:pathLst>
                <a:path w="8425180" h="1196975">
                  <a:moveTo>
                    <a:pt x="0" y="1196721"/>
                  </a:moveTo>
                  <a:lnTo>
                    <a:pt x="8425053" y="1196721"/>
                  </a:lnTo>
                  <a:lnTo>
                    <a:pt x="8425053" y="0"/>
                  </a:lnTo>
                  <a:lnTo>
                    <a:pt x="0" y="0"/>
                  </a:lnTo>
                  <a:lnTo>
                    <a:pt x="0" y="119672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11701" y="1962150"/>
              <a:ext cx="5052060" cy="1207135"/>
            </a:xfrm>
            <a:custGeom>
              <a:avLst/>
              <a:gdLst/>
              <a:ahLst/>
              <a:cxnLst/>
              <a:rect l="l" t="t" r="r" b="b"/>
              <a:pathLst>
                <a:path w="5052059" h="1207135">
                  <a:moveTo>
                    <a:pt x="0" y="1187196"/>
                  </a:moveTo>
                  <a:lnTo>
                    <a:pt x="1316736" y="1187196"/>
                  </a:lnTo>
                  <a:lnTo>
                    <a:pt x="1316736" y="0"/>
                  </a:lnTo>
                  <a:lnTo>
                    <a:pt x="0" y="0"/>
                  </a:lnTo>
                  <a:lnTo>
                    <a:pt x="0" y="1187196"/>
                  </a:lnTo>
                  <a:close/>
                </a:path>
                <a:path w="5052059" h="1207135">
                  <a:moveTo>
                    <a:pt x="3985259" y="1207008"/>
                  </a:moveTo>
                  <a:lnTo>
                    <a:pt x="5052059" y="1207008"/>
                  </a:lnTo>
                  <a:lnTo>
                    <a:pt x="5052059" y="19812"/>
                  </a:lnTo>
                  <a:lnTo>
                    <a:pt x="3985259" y="19812"/>
                  </a:lnTo>
                  <a:lnTo>
                    <a:pt x="3985259" y="1207008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199515"/>
            <a:ext cx="7036434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Features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Adaptive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Query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Execution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Change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Strategies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SortMerge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BroadcastHash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ts val="2155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Dynamic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Coalesce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Shuffle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ts val="2875"/>
              </a:lnSpc>
              <a:buAutoNum type="arabicPeriod"/>
              <a:tabLst>
                <a:tab pos="813435" algn="l"/>
              </a:tabLst>
            </a:pP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Handle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Skew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Partitions</a:t>
            </a:r>
            <a:r>
              <a:rPr sz="24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24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Join</a:t>
            </a:r>
            <a:r>
              <a:rPr sz="24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Operation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03</a:t>
            </a:r>
            <a:r>
              <a:rPr dirty="0"/>
              <a:t>:</a:t>
            </a:r>
            <a:r>
              <a:rPr spc="-55" dirty="0"/>
              <a:t> </a:t>
            </a:r>
            <a:r>
              <a:rPr dirty="0">
                <a:solidFill>
                  <a:srgbClr val="3333CC"/>
                </a:solidFill>
              </a:rPr>
              <a:t>Handle</a:t>
            </a:r>
            <a:r>
              <a:rPr spc="-4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Skew</a:t>
            </a:r>
            <a:r>
              <a:rPr spc="-3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Partitions</a:t>
            </a:r>
            <a:r>
              <a:rPr spc="-5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in</a:t>
            </a:r>
            <a:r>
              <a:rPr spc="-6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a</a:t>
            </a:r>
            <a:r>
              <a:rPr spc="-5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Join</a:t>
            </a:r>
            <a:r>
              <a:rPr spc="-55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3410" y="5096636"/>
            <a:ext cx="817245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  <a:hlinkClick r:id="rId2"/>
              </a:rPr>
              <a:t>http://www.openkb.info/2021/03/spark-tuning-adaptive-query-execution1_18.html</a:t>
            </a:r>
            <a:r>
              <a:rPr sz="1800" spc="-10" dirty="0">
                <a:latin typeface="Arial"/>
                <a:cs typeface="Arial"/>
              </a:rPr>
              <a:t> https://kyuubi.readthedocs.io/en/latest/deployment/spark/aqe.html</a:t>
            </a:r>
            <a:endParaRPr sz="1800">
              <a:latin typeface="Arial"/>
              <a:cs typeface="Arial"/>
            </a:endParaRPr>
          </a:p>
          <a:p>
            <a:pPr marL="12700" marR="410845">
              <a:lnSpc>
                <a:spcPts val="1630"/>
              </a:lnSpc>
              <a:spcBef>
                <a:spcPts val="1505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  <a:hlinkClick r:id="rId3"/>
              </a:rPr>
              <a:t>https://medium.com/agile-lab-engineering/spark-3-0-first-hands-on-approach-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  <a:hlinkClick r:id="rId3"/>
              </a:rPr>
              <a:t>with-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  <a:hlinkClick r:id="rId3"/>
              </a:rPr>
              <a:t>adaptive-query-</a:t>
            </a:r>
            <a:r>
              <a:rPr sz="1600" b="1" spc="-10" dirty="0">
                <a:latin typeface="Arial Narrow"/>
                <a:cs typeface="Arial Narrow"/>
                <a:hlinkClick r:id="rId3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  <a:hlinkClick r:id="rId3"/>
              </a:rPr>
              <a:t>execution-part-3-ea6012a8f216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600" b="1" spc="-10" dirty="0">
                <a:latin typeface="Arial Narrow"/>
                <a:cs typeface="Arial Narrow"/>
              </a:rPr>
              <a:t>https://coxautomotivedatasolutions.github.io/datadriven/spark/data%20skew/joins/data_skew/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80626" y="1296479"/>
            <a:ext cx="6097270" cy="1945639"/>
            <a:chOff x="2980626" y="1296479"/>
            <a:chExt cx="6097270" cy="194563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6955" y="1419800"/>
              <a:ext cx="5971085" cy="18126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85389" y="1301241"/>
              <a:ext cx="6087745" cy="1936114"/>
            </a:xfrm>
            <a:custGeom>
              <a:avLst/>
              <a:gdLst/>
              <a:ahLst/>
              <a:cxnLst/>
              <a:rect l="l" t="t" r="r" b="b"/>
              <a:pathLst>
                <a:path w="6087745" h="1936114">
                  <a:moveTo>
                    <a:pt x="0" y="1935861"/>
                  </a:moveTo>
                  <a:lnTo>
                    <a:pt x="6087237" y="1935861"/>
                  </a:lnTo>
                  <a:lnTo>
                    <a:pt x="6087237" y="0"/>
                  </a:lnTo>
                  <a:lnTo>
                    <a:pt x="0" y="0"/>
                  </a:lnTo>
                  <a:lnTo>
                    <a:pt x="0" y="193586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980626" y="3317366"/>
            <a:ext cx="6097270" cy="2451735"/>
            <a:chOff x="2980626" y="3317366"/>
            <a:chExt cx="6097270" cy="24517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2899" y="3383293"/>
              <a:ext cx="5964900" cy="233360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85389" y="3322129"/>
              <a:ext cx="6087745" cy="2442210"/>
            </a:xfrm>
            <a:custGeom>
              <a:avLst/>
              <a:gdLst/>
              <a:ahLst/>
              <a:cxnLst/>
              <a:rect l="l" t="t" r="r" b="b"/>
              <a:pathLst>
                <a:path w="6087745" h="2442210">
                  <a:moveTo>
                    <a:pt x="0" y="2441829"/>
                  </a:moveTo>
                  <a:lnTo>
                    <a:pt x="6087237" y="2441829"/>
                  </a:lnTo>
                  <a:lnTo>
                    <a:pt x="6087237" y="0"/>
                  </a:lnTo>
                  <a:lnTo>
                    <a:pt x="0" y="0"/>
                  </a:lnTo>
                  <a:lnTo>
                    <a:pt x="0" y="24418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524755" y="1520952"/>
            <a:ext cx="1504315" cy="410209"/>
          </a:xfrm>
          <a:custGeom>
            <a:avLst/>
            <a:gdLst/>
            <a:ahLst/>
            <a:cxnLst/>
            <a:rect l="l" t="t" r="r" b="b"/>
            <a:pathLst>
              <a:path w="1504314" h="410210">
                <a:moveTo>
                  <a:pt x="0" y="409956"/>
                </a:moveTo>
                <a:lnTo>
                  <a:pt x="1504188" y="409956"/>
                </a:lnTo>
                <a:lnTo>
                  <a:pt x="1504188" y="0"/>
                </a:lnTo>
                <a:lnTo>
                  <a:pt x="0" y="0"/>
                </a:lnTo>
                <a:lnTo>
                  <a:pt x="0" y="409956"/>
                </a:lnTo>
                <a:close/>
              </a:path>
            </a:pathLst>
          </a:custGeom>
          <a:ln w="635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0017" y="1485646"/>
            <a:ext cx="27038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Skewed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(over-sized)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compared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A1-</a:t>
            </a:r>
            <a:r>
              <a:rPr sz="1800" dirty="0">
                <a:latin typeface="Arial"/>
                <a:cs typeface="Arial"/>
              </a:rPr>
              <a:t>A3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9400" y="1550161"/>
            <a:ext cx="1600200" cy="219075"/>
          </a:xfrm>
          <a:custGeom>
            <a:avLst/>
            <a:gdLst/>
            <a:ahLst/>
            <a:cxnLst/>
            <a:rect l="l" t="t" r="r" b="b"/>
            <a:pathLst>
              <a:path w="1600200" h="219075">
                <a:moveTo>
                  <a:pt x="1381125" y="146046"/>
                </a:moveTo>
                <a:lnTo>
                  <a:pt x="1381125" y="219075"/>
                </a:lnTo>
                <a:lnTo>
                  <a:pt x="1527090" y="146050"/>
                </a:lnTo>
                <a:lnTo>
                  <a:pt x="1381125" y="146046"/>
                </a:lnTo>
                <a:close/>
              </a:path>
              <a:path w="1600200" h="219075">
                <a:moveTo>
                  <a:pt x="1381125" y="73021"/>
                </a:moveTo>
                <a:lnTo>
                  <a:pt x="1381125" y="146046"/>
                </a:lnTo>
                <a:lnTo>
                  <a:pt x="1417574" y="146050"/>
                </a:lnTo>
                <a:lnTo>
                  <a:pt x="1417574" y="73025"/>
                </a:lnTo>
                <a:lnTo>
                  <a:pt x="1381125" y="73021"/>
                </a:lnTo>
                <a:close/>
              </a:path>
              <a:path w="1600200" h="219075">
                <a:moveTo>
                  <a:pt x="1381125" y="0"/>
                </a:moveTo>
                <a:lnTo>
                  <a:pt x="1381125" y="73021"/>
                </a:lnTo>
                <a:lnTo>
                  <a:pt x="1417574" y="73025"/>
                </a:lnTo>
                <a:lnTo>
                  <a:pt x="1417574" y="146050"/>
                </a:lnTo>
                <a:lnTo>
                  <a:pt x="1527096" y="146046"/>
                </a:lnTo>
                <a:lnTo>
                  <a:pt x="1600200" y="109474"/>
                </a:lnTo>
                <a:lnTo>
                  <a:pt x="1381125" y="0"/>
                </a:lnTo>
                <a:close/>
              </a:path>
              <a:path w="1600200" h="219075">
                <a:moveTo>
                  <a:pt x="0" y="72898"/>
                </a:moveTo>
                <a:lnTo>
                  <a:pt x="0" y="145923"/>
                </a:lnTo>
                <a:lnTo>
                  <a:pt x="1381125" y="146046"/>
                </a:lnTo>
                <a:lnTo>
                  <a:pt x="1381125" y="73021"/>
                </a:lnTo>
                <a:lnTo>
                  <a:pt x="0" y="72898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017" y="3226689"/>
            <a:ext cx="25012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AQE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(A0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A3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20" dirty="0">
                <a:latin typeface="Arial"/>
                <a:cs typeface="Arial"/>
              </a:rPr>
              <a:t> more </a:t>
            </a:r>
            <a:r>
              <a:rPr sz="1800" dirty="0">
                <a:latin typeface="Arial"/>
                <a:cs typeface="Arial"/>
              </a:rPr>
              <a:t>evenly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now)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10510" y="3391026"/>
            <a:ext cx="3931920" cy="544195"/>
          </a:xfrm>
          <a:custGeom>
            <a:avLst/>
            <a:gdLst/>
            <a:ahLst/>
            <a:cxnLst/>
            <a:rect l="l" t="t" r="r" b="b"/>
            <a:pathLst>
              <a:path w="3931920" h="544195">
                <a:moveTo>
                  <a:pt x="3931793" y="295021"/>
                </a:moveTo>
                <a:lnTo>
                  <a:pt x="3720338" y="171323"/>
                </a:lnTo>
                <a:lnTo>
                  <a:pt x="3715550" y="244119"/>
                </a:lnTo>
                <a:lnTo>
                  <a:pt x="11303" y="0"/>
                </a:lnTo>
                <a:lnTo>
                  <a:pt x="8890" y="36449"/>
                </a:lnTo>
                <a:lnTo>
                  <a:pt x="0" y="71882"/>
                </a:lnTo>
                <a:lnTo>
                  <a:pt x="1605813" y="473379"/>
                </a:lnTo>
                <a:lnTo>
                  <a:pt x="1588135" y="544195"/>
                </a:lnTo>
                <a:lnTo>
                  <a:pt x="1827149" y="490982"/>
                </a:lnTo>
                <a:lnTo>
                  <a:pt x="1816925" y="482219"/>
                </a:lnTo>
                <a:lnTo>
                  <a:pt x="1641221" y="331597"/>
                </a:lnTo>
                <a:lnTo>
                  <a:pt x="1623504" y="402513"/>
                </a:lnTo>
                <a:lnTo>
                  <a:pt x="412191" y="99644"/>
                </a:lnTo>
                <a:lnTo>
                  <a:pt x="3710762" y="317017"/>
                </a:lnTo>
                <a:lnTo>
                  <a:pt x="3705987" y="389890"/>
                </a:lnTo>
                <a:lnTo>
                  <a:pt x="3873754" y="319405"/>
                </a:lnTo>
                <a:lnTo>
                  <a:pt x="3931793" y="295021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Skew</a:t>
            </a:r>
            <a:r>
              <a:rPr spc="-80" dirty="0"/>
              <a:t> </a:t>
            </a:r>
            <a:r>
              <a:rPr dirty="0"/>
              <a:t>Partitions</a:t>
            </a:r>
            <a:r>
              <a:rPr spc="-95" dirty="0"/>
              <a:t> </a:t>
            </a:r>
            <a:r>
              <a:rPr spc="-10" dirty="0"/>
              <a:t>Visualized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8411" y="5870447"/>
            <a:ext cx="8641080" cy="3708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Arial Narrow"/>
                <a:cs typeface="Arial Narrow"/>
              </a:rPr>
              <a:t>Goal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increase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#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of Partitions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on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Skew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Partitions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even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out Partition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size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(so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don't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spill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disk)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7838" y="1296542"/>
            <a:ext cx="7148830" cy="4928235"/>
            <a:chOff x="997838" y="1296542"/>
            <a:chExt cx="7148830" cy="4928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7363" y="1306067"/>
              <a:ext cx="7129272" cy="48460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2601" y="1301305"/>
              <a:ext cx="7139305" cy="4918710"/>
            </a:xfrm>
            <a:custGeom>
              <a:avLst/>
              <a:gdLst/>
              <a:ahLst/>
              <a:cxnLst/>
              <a:rect l="l" t="t" r="r" b="b"/>
              <a:pathLst>
                <a:path w="7139305" h="4918710">
                  <a:moveTo>
                    <a:pt x="0" y="4918329"/>
                  </a:moveTo>
                  <a:lnTo>
                    <a:pt x="7138797" y="4918329"/>
                  </a:lnTo>
                  <a:lnTo>
                    <a:pt x="7138797" y="0"/>
                  </a:lnTo>
                  <a:lnTo>
                    <a:pt x="0" y="0"/>
                  </a:lnTo>
                  <a:lnTo>
                    <a:pt x="0" y="491832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Problem</a:t>
            </a:r>
            <a:r>
              <a:rPr dirty="0"/>
              <a:t>:</a:t>
            </a:r>
            <a:r>
              <a:rPr spc="-55" dirty="0"/>
              <a:t> </a:t>
            </a:r>
            <a:r>
              <a:rPr dirty="0"/>
              <a:t>Ford</a:t>
            </a:r>
            <a:r>
              <a:rPr spc="-55" dirty="0"/>
              <a:t> </a:t>
            </a:r>
            <a:r>
              <a:rPr dirty="0"/>
              <a:t>Fiesta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50%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all</a:t>
            </a:r>
            <a:r>
              <a:rPr spc="-50" dirty="0"/>
              <a:t> </a:t>
            </a:r>
            <a:r>
              <a:rPr dirty="0"/>
              <a:t>rows</a:t>
            </a:r>
            <a:r>
              <a:rPr spc="-5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one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Tables</a:t>
            </a:r>
          </a:p>
        </p:txBody>
      </p:sp>
      <p:sp>
        <p:nvSpPr>
          <p:cNvPr id="7" name="object 7"/>
          <p:cNvSpPr/>
          <p:nvPr/>
        </p:nvSpPr>
        <p:spPr>
          <a:xfrm>
            <a:off x="1066800" y="2906267"/>
            <a:ext cx="3352800" cy="990600"/>
          </a:xfrm>
          <a:custGeom>
            <a:avLst/>
            <a:gdLst/>
            <a:ahLst/>
            <a:cxnLst/>
            <a:rect l="l" t="t" r="r" b="b"/>
            <a:pathLst>
              <a:path w="3352800" h="990600">
                <a:moveTo>
                  <a:pt x="0" y="990599"/>
                </a:moveTo>
                <a:lnTo>
                  <a:pt x="3352800" y="990599"/>
                </a:lnTo>
                <a:lnTo>
                  <a:pt x="3352800" y="0"/>
                </a:lnTo>
                <a:lnTo>
                  <a:pt x="0" y="0"/>
                </a:lnTo>
                <a:lnTo>
                  <a:pt x="0" y="990599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33500" y="1897379"/>
            <a:ext cx="6477000" cy="4875530"/>
            <a:chOff x="1333500" y="1897379"/>
            <a:chExt cx="6477000" cy="4875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1904998"/>
              <a:ext cx="6477000" cy="48678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2700" y="1897379"/>
              <a:ext cx="1447800" cy="15529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2300" y="2808731"/>
              <a:ext cx="160020" cy="1844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3032" y="2616707"/>
              <a:ext cx="690372" cy="2270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13080" y="1140078"/>
            <a:ext cx="8019415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break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Ford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Fiesta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partition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partitions, </a:t>
            </a:r>
            <a:r>
              <a:rPr sz="1800" spc="-10" dirty="0">
                <a:latin typeface="Arial"/>
                <a:cs typeface="Arial"/>
              </a:rPr>
              <a:t>thereby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distributing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processing</a:t>
            </a:r>
            <a:r>
              <a:rPr sz="1800" spc="-10" dirty="0">
                <a:latin typeface="Arial"/>
                <a:cs typeface="Arial"/>
              </a:rPr>
              <a:t> better.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advantage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less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chance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spills</a:t>
            </a:r>
            <a:endParaRPr sz="1800">
              <a:latin typeface="Arial"/>
              <a:cs typeface="Arial"/>
            </a:endParaRPr>
          </a:p>
          <a:p>
            <a:pPr marL="5141595">
              <a:lnSpc>
                <a:spcPct val="100000"/>
              </a:lnSpc>
              <a:spcBef>
                <a:spcPts val="1125"/>
              </a:spcBef>
            </a:pPr>
            <a:r>
              <a:rPr sz="1800" b="1" dirty="0">
                <a:latin typeface="Arial"/>
                <a:cs typeface="Arial"/>
              </a:rPr>
              <a:t>Ford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Fiesta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50%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rows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Problem</a:t>
            </a:r>
            <a:r>
              <a:rPr dirty="0"/>
              <a:t>:</a:t>
            </a:r>
            <a:r>
              <a:rPr spc="-95" dirty="0"/>
              <a:t> </a:t>
            </a:r>
            <a:r>
              <a:rPr dirty="0"/>
              <a:t>Skewed</a:t>
            </a:r>
            <a:r>
              <a:rPr spc="-75" dirty="0"/>
              <a:t> </a:t>
            </a:r>
            <a:r>
              <a:rPr dirty="0"/>
              <a:t>Partition</a:t>
            </a:r>
            <a:r>
              <a:rPr spc="-85" dirty="0"/>
              <a:t> </a:t>
            </a:r>
            <a:r>
              <a:rPr dirty="0"/>
              <a:t>during</a:t>
            </a:r>
            <a:r>
              <a:rPr spc="-95" dirty="0"/>
              <a:t> </a:t>
            </a:r>
            <a:r>
              <a:rPr dirty="0"/>
              <a:t>JOIN</a:t>
            </a:r>
            <a:r>
              <a:rPr spc="-8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28588" y="2189988"/>
            <a:ext cx="1676400" cy="1076325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R="184150" algn="ctr">
              <a:lnSpc>
                <a:spcPct val="100000"/>
              </a:lnSpc>
              <a:spcBef>
                <a:spcPts val="910"/>
              </a:spcBef>
            </a:pPr>
            <a:r>
              <a:rPr sz="1050" b="1" spc="-20" dirty="0">
                <a:latin typeface="Arial"/>
                <a:cs typeface="Arial"/>
              </a:rPr>
              <a:t>Skew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9847" y="1301051"/>
            <a:ext cx="8575040" cy="2658745"/>
            <a:chOff x="299847" y="1301051"/>
            <a:chExt cx="8575040" cy="2658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2" y="1310639"/>
              <a:ext cx="8555736" cy="26395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4609" y="1305813"/>
              <a:ext cx="8565515" cy="2649220"/>
            </a:xfrm>
            <a:custGeom>
              <a:avLst/>
              <a:gdLst/>
              <a:ahLst/>
              <a:cxnLst/>
              <a:rect l="l" t="t" r="r" b="b"/>
              <a:pathLst>
                <a:path w="8565515" h="2649220">
                  <a:moveTo>
                    <a:pt x="0" y="2649093"/>
                  </a:moveTo>
                  <a:lnTo>
                    <a:pt x="8565261" y="2649093"/>
                  </a:lnTo>
                  <a:lnTo>
                    <a:pt x="8565261" y="0"/>
                  </a:lnTo>
                  <a:lnTo>
                    <a:pt x="0" y="0"/>
                  </a:lnTo>
                  <a:lnTo>
                    <a:pt x="0" y="26490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Problem</a:t>
            </a:r>
            <a:r>
              <a:rPr dirty="0"/>
              <a:t>:</a:t>
            </a:r>
            <a:r>
              <a:rPr spc="-114" dirty="0"/>
              <a:t> </a:t>
            </a:r>
            <a:r>
              <a:rPr dirty="0"/>
              <a:t>Skewed</a:t>
            </a:r>
            <a:r>
              <a:rPr spc="-80" dirty="0"/>
              <a:t> </a:t>
            </a:r>
            <a:r>
              <a:rPr spc="-10" dirty="0"/>
              <a:t>Partition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99847" y="4199699"/>
            <a:ext cx="4351655" cy="400050"/>
            <a:chOff x="299847" y="4199699"/>
            <a:chExt cx="4351655" cy="4000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363" y="4295878"/>
              <a:ext cx="3604542" cy="1731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4609" y="4204461"/>
              <a:ext cx="3789045" cy="390525"/>
            </a:xfrm>
            <a:custGeom>
              <a:avLst/>
              <a:gdLst/>
              <a:ahLst/>
              <a:cxnLst/>
              <a:rect l="l" t="t" r="r" b="b"/>
              <a:pathLst>
                <a:path w="3789045" h="390525">
                  <a:moveTo>
                    <a:pt x="0" y="390525"/>
                  </a:moveTo>
                  <a:lnTo>
                    <a:pt x="3789045" y="390525"/>
                  </a:lnTo>
                  <a:lnTo>
                    <a:pt x="3789045" y="0"/>
                  </a:lnTo>
                  <a:lnTo>
                    <a:pt x="0" y="0"/>
                  </a:lnTo>
                  <a:lnTo>
                    <a:pt x="0" y="390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7848" y="4279391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228600" y="0"/>
                  </a:moveTo>
                  <a:lnTo>
                    <a:pt x="0" y="114299"/>
                  </a:lnTo>
                  <a:lnTo>
                    <a:pt x="228600" y="228599"/>
                  </a:lnTo>
                  <a:lnTo>
                    <a:pt x="228600" y="152399"/>
                  </a:lnTo>
                  <a:lnTo>
                    <a:pt x="190500" y="152399"/>
                  </a:lnTo>
                  <a:lnTo>
                    <a:pt x="190500" y="76199"/>
                  </a:lnTo>
                  <a:lnTo>
                    <a:pt x="228600" y="76199"/>
                  </a:lnTo>
                  <a:lnTo>
                    <a:pt x="228600" y="0"/>
                  </a:lnTo>
                  <a:close/>
                </a:path>
                <a:path w="533400" h="228600">
                  <a:moveTo>
                    <a:pt x="228600" y="76199"/>
                  </a:moveTo>
                  <a:lnTo>
                    <a:pt x="190500" y="76199"/>
                  </a:lnTo>
                  <a:lnTo>
                    <a:pt x="190500" y="152399"/>
                  </a:lnTo>
                  <a:lnTo>
                    <a:pt x="228600" y="152399"/>
                  </a:lnTo>
                  <a:lnTo>
                    <a:pt x="228600" y="76199"/>
                  </a:lnTo>
                  <a:close/>
                </a:path>
                <a:path w="533400" h="228600">
                  <a:moveTo>
                    <a:pt x="533400" y="76199"/>
                  </a:moveTo>
                  <a:lnTo>
                    <a:pt x="228600" y="76199"/>
                  </a:lnTo>
                  <a:lnTo>
                    <a:pt x="228600" y="152399"/>
                  </a:lnTo>
                  <a:lnTo>
                    <a:pt x="533400" y="152399"/>
                  </a:lnTo>
                  <a:lnTo>
                    <a:pt x="533400" y="76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3592829" y="312038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0653" y="3120389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55321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99847" y="4820030"/>
            <a:ext cx="3798570" cy="1908810"/>
            <a:chOff x="299847" y="4820030"/>
            <a:chExt cx="3798570" cy="190881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372" y="4829555"/>
              <a:ext cx="3779520" cy="18897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4609" y="4824793"/>
              <a:ext cx="3789045" cy="1899285"/>
            </a:xfrm>
            <a:custGeom>
              <a:avLst/>
              <a:gdLst/>
              <a:ahLst/>
              <a:cxnLst/>
              <a:rect l="l" t="t" r="r" b="b"/>
              <a:pathLst>
                <a:path w="3789045" h="1899284">
                  <a:moveTo>
                    <a:pt x="0" y="1899285"/>
                  </a:moveTo>
                  <a:lnTo>
                    <a:pt x="3789045" y="1899285"/>
                  </a:lnTo>
                  <a:lnTo>
                    <a:pt x="3789045" y="0"/>
                  </a:lnTo>
                  <a:lnTo>
                    <a:pt x="0" y="0"/>
                  </a:lnTo>
                  <a:lnTo>
                    <a:pt x="0" y="18992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04028" y="4226179"/>
            <a:ext cx="4023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053715" algn="l"/>
              </a:tabLst>
            </a:pPr>
            <a:r>
              <a:rPr sz="1800" spc="-30" dirty="0">
                <a:latin typeface="Arial"/>
                <a:cs typeface="Arial"/>
              </a:rPr>
              <a:t>Took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minutes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execute.</a:t>
            </a:r>
            <a:r>
              <a:rPr sz="1800" dirty="0">
                <a:latin typeface="Arial"/>
                <a:cs typeface="Arial"/>
              </a:rPr>
              <a:t>	Let's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look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Individual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Stages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(see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slide)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FF0000"/>
                </a:solidFill>
              </a:rPr>
              <a:t>Without</a:t>
            </a:r>
            <a:r>
              <a:rPr spc="-1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AQE</a:t>
            </a:r>
            <a:r>
              <a:rPr dirty="0"/>
              <a:t>,</a:t>
            </a:r>
            <a:r>
              <a:rPr spc="-35" dirty="0"/>
              <a:t> </a:t>
            </a:r>
            <a:r>
              <a:rPr dirty="0"/>
              <a:t>200</a:t>
            </a:r>
            <a:r>
              <a:rPr spc="-60" dirty="0"/>
              <a:t> </a:t>
            </a:r>
            <a:r>
              <a:rPr dirty="0"/>
              <a:t>Shuffle</a:t>
            </a:r>
            <a:r>
              <a:rPr spc="-55" dirty="0"/>
              <a:t> </a:t>
            </a:r>
            <a:r>
              <a:rPr spc="-10" dirty="0"/>
              <a:t>Partitions</a:t>
            </a:r>
            <a:r>
              <a:rPr spc="-60" dirty="0"/>
              <a:t> </a:t>
            </a:r>
            <a:r>
              <a:rPr dirty="0"/>
              <a:t>took</a:t>
            </a:r>
            <a:r>
              <a:rPr spc="-65" dirty="0"/>
              <a:t> </a:t>
            </a:r>
            <a:r>
              <a:rPr dirty="0"/>
              <a:t>2</a:t>
            </a:r>
            <a:r>
              <a:rPr spc="-55" dirty="0"/>
              <a:t> </a:t>
            </a:r>
            <a:r>
              <a:rPr spc="-10" dirty="0"/>
              <a:t>Minutes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0311" y="2506535"/>
            <a:ext cx="8685530" cy="2075180"/>
            <a:chOff x="210311" y="2506535"/>
            <a:chExt cx="8685530" cy="2075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887" y="2516124"/>
              <a:ext cx="8610600" cy="20558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2125" y="2511298"/>
              <a:ext cx="8620125" cy="2065655"/>
            </a:xfrm>
            <a:custGeom>
              <a:avLst/>
              <a:gdLst/>
              <a:ahLst/>
              <a:cxnLst/>
              <a:rect l="l" t="t" r="r" b="b"/>
              <a:pathLst>
                <a:path w="8620125" h="2065654">
                  <a:moveTo>
                    <a:pt x="0" y="2065401"/>
                  </a:moveTo>
                  <a:lnTo>
                    <a:pt x="8620125" y="2065401"/>
                  </a:lnTo>
                  <a:lnTo>
                    <a:pt x="8620125" y="0"/>
                  </a:lnTo>
                  <a:lnTo>
                    <a:pt x="0" y="0"/>
                  </a:lnTo>
                  <a:lnTo>
                    <a:pt x="0" y="206540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8411" y="3166872"/>
              <a:ext cx="8609330" cy="416559"/>
            </a:xfrm>
            <a:custGeom>
              <a:avLst/>
              <a:gdLst/>
              <a:ahLst/>
              <a:cxnLst/>
              <a:rect l="l" t="t" r="r" b="b"/>
              <a:pathLst>
                <a:path w="8609330" h="416560">
                  <a:moveTo>
                    <a:pt x="0" y="416051"/>
                  </a:moveTo>
                  <a:lnTo>
                    <a:pt x="8609076" y="416051"/>
                  </a:lnTo>
                  <a:lnTo>
                    <a:pt x="8609076" y="0"/>
                  </a:lnTo>
                  <a:lnTo>
                    <a:pt x="0" y="0"/>
                  </a:lnTo>
                  <a:lnTo>
                    <a:pt x="0" y="416051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73418" y="344957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457200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411" y="2079688"/>
            <a:ext cx="1021080" cy="36023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3098" y="1332433"/>
            <a:ext cx="8632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can't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tell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Skewed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can't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size.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Let's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further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(see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next </a:t>
            </a:r>
            <a:r>
              <a:rPr sz="1800" spc="-10" dirty="0">
                <a:latin typeface="Arial"/>
                <a:cs typeface="Arial"/>
              </a:rPr>
              <a:t>slide)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07361" y="234505"/>
            <a:ext cx="313055" cy="304165"/>
            <a:chOff x="8607361" y="234505"/>
            <a:chExt cx="313055" cy="304165"/>
          </a:xfrm>
        </p:grpSpPr>
        <p:sp>
          <p:nvSpPr>
            <p:cNvPr id="12" name="object 12"/>
            <p:cNvSpPr/>
            <p:nvPr/>
          </p:nvSpPr>
          <p:spPr>
            <a:xfrm>
              <a:off x="8612123" y="239268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1"/>
                  </a:lnTo>
                  <a:lnTo>
                    <a:pt x="151637" y="224662"/>
                  </a:lnTo>
                  <a:lnTo>
                    <a:pt x="245364" y="294131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12123" y="239268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1"/>
                  </a:lnTo>
                  <a:lnTo>
                    <a:pt x="151637" y="224662"/>
                  </a:lnTo>
                  <a:lnTo>
                    <a:pt x="57911" y="294131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31266" y="2323655"/>
            <a:ext cx="8655685" cy="1464310"/>
            <a:chOff x="231266" y="2323655"/>
            <a:chExt cx="8655685" cy="14643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91" y="2333243"/>
              <a:ext cx="8636508" cy="14447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6029" y="2328417"/>
              <a:ext cx="8646160" cy="1454785"/>
            </a:xfrm>
            <a:custGeom>
              <a:avLst/>
              <a:gdLst/>
              <a:ahLst/>
              <a:cxnLst/>
              <a:rect l="l" t="t" r="r" b="b"/>
              <a:pathLst>
                <a:path w="8646160" h="1454785">
                  <a:moveTo>
                    <a:pt x="0" y="1454277"/>
                  </a:moveTo>
                  <a:lnTo>
                    <a:pt x="8646033" y="1454277"/>
                  </a:lnTo>
                  <a:lnTo>
                    <a:pt x="8646033" y="0"/>
                  </a:lnTo>
                  <a:lnTo>
                    <a:pt x="0" y="0"/>
                  </a:lnTo>
                  <a:lnTo>
                    <a:pt x="0" y="14542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67806" y="2867405"/>
              <a:ext cx="343535" cy="0"/>
            </a:xfrm>
            <a:custGeom>
              <a:avLst/>
              <a:gdLst/>
              <a:ahLst/>
              <a:cxnLst/>
              <a:rect l="l" t="t" r="r" b="b"/>
              <a:pathLst>
                <a:path w="343535">
                  <a:moveTo>
                    <a:pt x="343535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9075" y="4956047"/>
            <a:ext cx="8737600" cy="1005840"/>
            <a:chOff x="219075" y="4956047"/>
            <a:chExt cx="8737600" cy="10058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5361431"/>
              <a:ext cx="8636508" cy="48463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3837" y="5356669"/>
              <a:ext cx="8646160" cy="494665"/>
            </a:xfrm>
            <a:custGeom>
              <a:avLst/>
              <a:gdLst/>
              <a:ahLst/>
              <a:cxnLst/>
              <a:rect l="l" t="t" r="r" b="b"/>
              <a:pathLst>
                <a:path w="8646160" h="494664">
                  <a:moveTo>
                    <a:pt x="0" y="494157"/>
                  </a:moveTo>
                  <a:lnTo>
                    <a:pt x="8646033" y="494157"/>
                  </a:lnTo>
                  <a:lnTo>
                    <a:pt x="8646033" y="0"/>
                  </a:lnTo>
                  <a:lnTo>
                    <a:pt x="0" y="0"/>
                  </a:lnTo>
                  <a:lnTo>
                    <a:pt x="0" y="49415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56854" y="5814821"/>
              <a:ext cx="415925" cy="0"/>
            </a:xfrm>
            <a:custGeom>
              <a:avLst/>
              <a:gdLst/>
              <a:ahLst/>
              <a:cxnLst/>
              <a:rect l="l" t="t" r="r" b="b"/>
              <a:pathLst>
                <a:path w="415925">
                  <a:moveTo>
                    <a:pt x="415671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47888" y="5330951"/>
              <a:ext cx="670560" cy="593090"/>
            </a:xfrm>
            <a:custGeom>
              <a:avLst/>
              <a:gdLst/>
              <a:ahLst/>
              <a:cxnLst/>
              <a:rect l="l" t="t" r="r" b="b"/>
              <a:pathLst>
                <a:path w="670559" h="593089">
                  <a:moveTo>
                    <a:pt x="0" y="592836"/>
                  </a:moveTo>
                  <a:lnTo>
                    <a:pt x="670559" y="592836"/>
                  </a:lnTo>
                  <a:lnTo>
                    <a:pt x="670559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4956047"/>
              <a:ext cx="1046988" cy="352043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One</a:t>
            </a:r>
            <a:r>
              <a:rPr spc="-70" dirty="0"/>
              <a:t> </a:t>
            </a:r>
            <a:r>
              <a:rPr dirty="0"/>
              <a:t>Partition</a:t>
            </a:r>
            <a:r>
              <a:rPr spc="-70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almost</a:t>
            </a:r>
            <a:r>
              <a:rPr spc="-75" dirty="0"/>
              <a:t> </a:t>
            </a:r>
            <a:r>
              <a:rPr dirty="0"/>
              <a:t>10x</a:t>
            </a:r>
            <a:r>
              <a:rPr spc="-70" dirty="0"/>
              <a:t> </a:t>
            </a:r>
            <a:r>
              <a:rPr dirty="0"/>
              <a:t>larger</a:t>
            </a:r>
            <a:r>
              <a:rPr spc="-70" dirty="0"/>
              <a:t> </a:t>
            </a:r>
            <a:r>
              <a:rPr dirty="0"/>
              <a:t>than</a:t>
            </a:r>
            <a:r>
              <a:rPr spc="-80" dirty="0"/>
              <a:t> </a:t>
            </a:r>
            <a:r>
              <a:rPr spc="-10" dirty="0"/>
              <a:t>Others</a:t>
            </a:r>
          </a:p>
        </p:txBody>
      </p:sp>
      <p:sp>
        <p:nvSpPr>
          <p:cNvPr id="14" name="object 14"/>
          <p:cNvSpPr/>
          <p:nvPr/>
        </p:nvSpPr>
        <p:spPr>
          <a:xfrm>
            <a:off x="5952744" y="2657855"/>
            <a:ext cx="981710" cy="279400"/>
          </a:xfrm>
          <a:custGeom>
            <a:avLst/>
            <a:gdLst/>
            <a:ahLst/>
            <a:cxnLst/>
            <a:rect l="l" t="t" r="r" b="b"/>
            <a:pathLst>
              <a:path w="981709" h="279400">
                <a:moveTo>
                  <a:pt x="0" y="278891"/>
                </a:moveTo>
                <a:lnTo>
                  <a:pt x="981455" y="278891"/>
                </a:lnTo>
                <a:lnTo>
                  <a:pt x="981455" y="0"/>
                </a:lnTo>
                <a:lnTo>
                  <a:pt x="0" y="0"/>
                </a:lnTo>
                <a:lnTo>
                  <a:pt x="0" y="278891"/>
                </a:lnTo>
                <a:close/>
              </a:path>
            </a:pathLst>
          </a:custGeom>
          <a:ln w="761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20228" y="2276855"/>
            <a:ext cx="891540" cy="1478280"/>
          </a:xfrm>
          <a:custGeom>
            <a:avLst/>
            <a:gdLst/>
            <a:ahLst/>
            <a:cxnLst/>
            <a:rect l="l" t="t" r="r" b="b"/>
            <a:pathLst>
              <a:path w="891540" h="1478279">
                <a:moveTo>
                  <a:pt x="0" y="1478280"/>
                </a:moveTo>
                <a:lnTo>
                  <a:pt x="891540" y="1478280"/>
                </a:lnTo>
                <a:lnTo>
                  <a:pt x="891540" y="0"/>
                </a:lnTo>
                <a:lnTo>
                  <a:pt x="0" y="0"/>
                </a:lnTo>
                <a:lnTo>
                  <a:pt x="0" y="1478280"/>
                </a:lnTo>
                <a:close/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1509" y="2844545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17626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1140" y="1341882"/>
            <a:ext cx="839533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Check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'Shuffle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Size/Records'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column.</a:t>
            </a:r>
            <a:r>
              <a:rPr sz="1800" spc="4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Task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83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much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larger</a:t>
            </a:r>
            <a:r>
              <a:rPr sz="1800" spc="-20" dirty="0">
                <a:latin typeface="Arial"/>
                <a:cs typeface="Arial"/>
              </a:rPr>
              <a:t> than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Task</a:t>
            </a:r>
            <a:r>
              <a:rPr sz="1800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83</a:t>
            </a:r>
            <a:r>
              <a:rPr sz="18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almost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10x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larger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than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other</a:t>
            </a:r>
            <a:r>
              <a:rPr sz="18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Tasks!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0952" y="4210304"/>
            <a:ext cx="8204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514465" algn="l"/>
              </a:tabLst>
            </a:pP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under the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Stage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UI, 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Summary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Metrics</a:t>
            </a:r>
            <a:r>
              <a:rPr sz="1800" dirty="0">
                <a:latin typeface="Arial"/>
                <a:cs typeface="Arial"/>
              </a:rPr>
              <a:t>	confirms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Skew </a:t>
            </a:r>
            <a:r>
              <a:rPr sz="1800" dirty="0">
                <a:latin typeface="Arial"/>
                <a:cs typeface="Arial"/>
              </a:rPr>
              <a:t>condition.</a:t>
            </a:r>
            <a:r>
              <a:rPr sz="1800" spc="4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Task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83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Max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percentile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Job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88045" y="2865882"/>
            <a:ext cx="736600" cy="0"/>
          </a:xfrm>
          <a:custGeom>
            <a:avLst/>
            <a:gdLst/>
            <a:ahLst/>
            <a:cxnLst/>
            <a:rect l="l" t="t" r="r" b="b"/>
            <a:pathLst>
              <a:path w="736600">
                <a:moveTo>
                  <a:pt x="736346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543" y="1305623"/>
            <a:ext cx="8151495" cy="1085850"/>
            <a:chOff x="153543" y="1305623"/>
            <a:chExt cx="8151495" cy="1085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8" y="1315212"/>
              <a:ext cx="8132064" cy="1066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305" y="1310386"/>
              <a:ext cx="8141970" cy="1076325"/>
            </a:xfrm>
            <a:custGeom>
              <a:avLst/>
              <a:gdLst/>
              <a:ahLst/>
              <a:cxnLst/>
              <a:rect l="l" t="t" r="r" b="b"/>
              <a:pathLst>
                <a:path w="8141970" h="1076325">
                  <a:moveTo>
                    <a:pt x="0" y="1076325"/>
                  </a:moveTo>
                  <a:lnTo>
                    <a:pt x="8141589" y="1076325"/>
                  </a:lnTo>
                  <a:lnTo>
                    <a:pt x="8141589" y="0"/>
                  </a:lnTo>
                  <a:lnTo>
                    <a:pt x="0" y="0"/>
                  </a:lnTo>
                  <a:lnTo>
                    <a:pt x="0" y="1076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CC99"/>
                </a:solidFill>
              </a:rPr>
              <a:t>With</a:t>
            </a:r>
            <a:r>
              <a:rPr spc="-150" dirty="0">
                <a:solidFill>
                  <a:srgbClr val="00CC99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AQE</a:t>
            </a:r>
            <a:r>
              <a:rPr dirty="0"/>
              <a:t>,</a:t>
            </a:r>
            <a:r>
              <a:rPr spc="-60" dirty="0"/>
              <a:t> </a:t>
            </a:r>
            <a:r>
              <a:rPr dirty="0"/>
              <a:t>Skew</a:t>
            </a:r>
            <a:r>
              <a:rPr spc="-65" dirty="0"/>
              <a:t> </a:t>
            </a:r>
            <a:r>
              <a:rPr dirty="0"/>
              <a:t>Partitions</a:t>
            </a:r>
            <a:r>
              <a:rPr spc="-80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carved</a:t>
            </a:r>
            <a:r>
              <a:rPr spc="-80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dirty="0"/>
              <a:t>Multiple</a:t>
            </a:r>
            <a:r>
              <a:rPr spc="-85" dirty="0"/>
              <a:t> </a:t>
            </a:r>
            <a:r>
              <a:rPr dirty="0"/>
              <a:t>Smaller</a:t>
            </a:r>
            <a:r>
              <a:rPr spc="-70" dirty="0"/>
              <a:t> </a:t>
            </a:r>
            <a:r>
              <a:rPr spc="-20" dirty="0"/>
              <a:t>ones</a:t>
            </a:r>
          </a:p>
        </p:txBody>
      </p:sp>
      <p:sp>
        <p:nvSpPr>
          <p:cNvPr id="7" name="object 7"/>
          <p:cNvSpPr/>
          <p:nvPr/>
        </p:nvSpPr>
        <p:spPr>
          <a:xfrm>
            <a:off x="3249929" y="1550669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19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95750" y="1550669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>
                <a:moveTo>
                  <a:pt x="55321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198" y="2639567"/>
            <a:ext cx="586613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With</a:t>
            </a:r>
            <a:r>
              <a:rPr sz="1800" u="sng" spc="-1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AQE</a:t>
            </a:r>
            <a:r>
              <a:rPr sz="18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enabled,</a:t>
            </a:r>
            <a:r>
              <a:rPr sz="1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#</a:t>
            </a:r>
            <a:r>
              <a:rPr sz="1800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</a:t>
            </a:r>
            <a:r>
              <a:rPr sz="1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Partitions</a:t>
            </a:r>
            <a:r>
              <a:rPr sz="1800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</a:t>
            </a:r>
            <a:r>
              <a:rPr sz="18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now</a:t>
            </a:r>
            <a:r>
              <a:rPr sz="18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greater</a:t>
            </a:r>
            <a:r>
              <a:rPr sz="1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than</a:t>
            </a:r>
            <a:r>
              <a:rPr sz="1800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200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AQE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increasing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#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shrink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3543" y="2994405"/>
            <a:ext cx="8771890" cy="1948814"/>
            <a:chOff x="153543" y="2994405"/>
            <a:chExt cx="8771890" cy="1948814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8" y="3826763"/>
              <a:ext cx="8752332" cy="11064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58305" y="3821938"/>
              <a:ext cx="8762365" cy="1116330"/>
            </a:xfrm>
            <a:custGeom>
              <a:avLst/>
              <a:gdLst/>
              <a:ahLst/>
              <a:cxnLst/>
              <a:rect l="l" t="t" r="r" b="b"/>
              <a:pathLst>
                <a:path w="8762365" h="1116329">
                  <a:moveTo>
                    <a:pt x="0" y="1115949"/>
                  </a:moveTo>
                  <a:lnTo>
                    <a:pt x="8761857" y="1115949"/>
                  </a:lnTo>
                  <a:lnTo>
                    <a:pt x="8761857" y="0"/>
                  </a:lnTo>
                  <a:lnTo>
                    <a:pt x="0" y="0"/>
                  </a:lnTo>
                  <a:lnTo>
                    <a:pt x="0" y="11159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77049" y="4673345"/>
              <a:ext cx="553720" cy="0"/>
            </a:xfrm>
            <a:custGeom>
              <a:avLst/>
              <a:gdLst/>
              <a:ahLst/>
              <a:cxnLst/>
              <a:rect l="l" t="t" r="r" b="b"/>
              <a:pathLst>
                <a:path w="553720">
                  <a:moveTo>
                    <a:pt x="553211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68" y="3442715"/>
              <a:ext cx="821436" cy="3307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997321" y="2994405"/>
              <a:ext cx="1699260" cy="1252855"/>
            </a:xfrm>
            <a:custGeom>
              <a:avLst/>
              <a:gdLst/>
              <a:ahLst/>
              <a:cxnLst/>
              <a:rect l="l" t="t" r="r" b="b"/>
              <a:pathLst>
                <a:path w="1699259" h="1252854">
                  <a:moveTo>
                    <a:pt x="1491647" y="1148474"/>
                  </a:moveTo>
                  <a:lnTo>
                    <a:pt x="1446783" y="1210056"/>
                  </a:lnTo>
                  <a:lnTo>
                    <a:pt x="1698878" y="1252347"/>
                  </a:lnTo>
                  <a:lnTo>
                    <a:pt x="1656764" y="1170940"/>
                  </a:lnTo>
                  <a:lnTo>
                    <a:pt x="1522476" y="1170940"/>
                  </a:lnTo>
                  <a:lnTo>
                    <a:pt x="1491647" y="1148474"/>
                  </a:lnTo>
                  <a:close/>
                </a:path>
                <a:path w="1699259" h="1252854">
                  <a:moveTo>
                    <a:pt x="1536505" y="1086900"/>
                  </a:moveTo>
                  <a:lnTo>
                    <a:pt x="1491647" y="1148474"/>
                  </a:lnTo>
                  <a:lnTo>
                    <a:pt x="1522476" y="1170940"/>
                  </a:lnTo>
                  <a:lnTo>
                    <a:pt x="1567306" y="1109345"/>
                  </a:lnTo>
                  <a:lnTo>
                    <a:pt x="1536505" y="1086900"/>
                  </a:lnTo>
                  <a:close/>
                </a:path>
                <a:path w="1699259" h="1252854">
                  <a:moveTo>
                    <a:pt x="1581403" y="1025271"/>
                  </a:moveTo>
                  <a:lnTo>
                    <a:pt x="1536505" y="1086900"/>
                  </a:lnTo>
                  <a:lnTo>
                    <a:pt x="1567306" y="1109345"/>
                  </a:lnTo>
                  <a:lnTo>
                    <a:pt x="1522476" y="1170940"/>
                  </a:lnTo>
                  <a:lnTo>
                    <a:pt x="1656764" y="1170940"/>
                  </a:lnTo>
                  <a:lnTo>
                    <a:pt x="1581403" y="1025271"/>
                  </a:lnTo>
                  <a:close/>
                </a:path>
                <a:path w="1699259" h="1252854">
                  <a:moveTo>
                    <a:pt x="44957" y="0"/>
                  </a:moveTo>
                  <a:lnTo>
                    <a:pt x="0" y="61468"/>
                  </a:lnTo>
                  <a:lnTo>
                    <a:pt x="1491647" y="1148474"/>
                  </a:lnTo>
                  <a:lnTo>
                    <a:pt x="1536505" y="1086900"/>
                  </a:lnTo>
                  <a:lnTo>
                    <a:pt x="449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1198" y="5265546"/>
            <a:ext cx="770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Performance,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minutes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AQE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disabled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27390" y="1258061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3</a:t>
            </a:r>
            <a:r>
              <a:rPr sz="1800" b="1" baseline="25462" dirty="0">
                <a:latin typeface="Arial"/>
                <a:cs typeface="Arial"/>
              </a:rPr>
              <a:t>rd</a:t>
            </a:r>
            <a:r>
              <a:rPr sz="1800" b="1" spc="209" baseline="25462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Job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/>
              <a:t>Had</a:t>
            </a:r>
            <a:r>
              <a:rPr spc="-60" dirty="0"/>
              <a:t> </a:t>
            </a:r>
            <a:r>
              <a:rPr dirty="0"/>
              <a:t>9</a:t>
            </a:r>
            <a:r>
              <a:rPr spc="-65" dirty="0"/>
              <a:t> </a:t>
            </a:r>
            <a:r>
              <a:rPr dirty="0"/>
              <a:t>Skew</a:t>
            </a:r>
            <a:r>
              <a:rPr spc="-50" dirty="0"/>
              <a:t> </a:t>
            </a:r>
            <a:r>
              <a:rPr dirty="0"/>
              <a:t>Partitions</a:t>
            </a:r>
            <a:r>
              <a:rPr spc="-65" dirty="0"/>
              <a:t> </a:t>
            </a:r>
            <a:r>
              <a:rPr dirty="0"/>
              <a:t>broken</a:t>
            </a:r>
            <a:r>
              <a:rPr spc="-70" dirty="0"/>
              <a:t> </a:t>
            </a:r>
            <a:r>
              <a:rPr dirty="0"/>
              <a:t>into</a:t>
            </a:r>
            <a:r>
              <a:rPr spc="-75" dirty="0"/>
              <a:t> </a:t>
            </a:r>
            <a:r>
              <a:rPr dirty="0"/>
              <a:t>36</a:t>
            </a:r>
            <a:r>
              <a:rPr spc="-70" dirty="0"/>
              <a:t> </a:t>
            </a:r>
            <a:r>
              <a:rPr dirty="0"/>
              <a:t>smaller</a:t>
            </a:r>
            <a:r>
              <a:rPr spc="-70" dirty="0"/>
              <a:t> </a:t>
            </a:r>
            <a:r>
              <a:rPr spc="-10" dirty="0"/>
              <a:t>Partitions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50319" y="1819211"/>
            <a:ext cx="3617595" cy="2802890"/>
            <a:chOff x="5350319" y="1819211"/>
            <a:chExt cx="3617595" cy="28028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9908" y="1828799"/>
              <a:ext cx="3598164" cy="27614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55082" y="1823973"/>
              <a:ext cx="3608070" cy="2771140"/>
            </a:xfrm>
            <a:custGeom>
              <a:avLst/>
              <a:gdLst/>
              <a:ahLst/>
              <a:cxnLst/>
              <a:rect l="l" t="t" r="r" b="b"/>
              <a:pathLst>
                <a:path w="3608070" h="2771140">
                  <a:moveTo>
                    <a:pt x="0" y="2771013"/>
                  </a:moveTo>
                  <a:lnTo>
                    <a:pt x="3607689" y="2771013"/>
                  </a:lnTo>
                  <a:lnTo>
                    <a:pt x="3607689" y="0"/>
                  </a:lnTo>
                  <a:lnTo>
                    <a:pt x="0" y="0"/>
                  </a:lnTo>
                  <a:lnTo>
                    <a:pt x="0" y="27710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46876" y="4224527"/>
              <a:ext cx="1906905" cy="365760"/>
            </a:xfrm>
            <a:custGeom>
              <a:avLst/>
              <a:gdLst/>
              <a:ahLst/>
              <a:cxnLst/>
              <a:rect l="l" t="t" r="r" b="b"/>
              <a:pathLst>
                <a:path w="1906904" h="365760">
                  <a:moveTo>
                    <a:pt x="0" y="365760"/>
                  </a:moveTo>
                  <a:lnTo>
                    <a:pt x="1906524" y="365760"/>
                  </a:lnTo>
                  <a:lnTo>
                    <a:pt x="1906524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634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90032" y="4295013"/>
              <a:ext cx="582930" cy="209550"/>
            </a:xfrm>
            <a:custGeom>
              <a:avLst/>
              <a:gdLst/>
              <a:ahLst/>
              <a:cxnLst/>
              <a:rect l="l" t="t" r="r" b="b"/>
              <a:pathLst>
                <a:path w="582929" h="209550">
                  <a:moveTo>
                    <a:pt x="373125" y="0"/>
                  </a:moveTo>
                  <a:lnTo>
                    <a:pt x="373125" y="209550"/>
                  </a:lnTo>
                  <a:lnTo>
                    <a:pt x="512825" y="139700"/>
                  </a:lnTo>
                  <a:lnTo>
                    <a:pt x="408050" y="139700"/>
                  </a:lnTo>
                  <a:lnTo>
                    <a:pt x="408050" y="69850"/>
                  </a:lnTo>
                  <a:lnTo>
                    <a:pt x="512825" y="69850"/>
                  </a:lnTo>
                  <a:lnTo>
                    <a:pt x="373125" y="0"/>
                  </a:lnTo>
                  <a:close/>
                </a:path>
                <a:path w="582929" h="209550">
                  <a:moveTo>
                    <a:pt x="373125" y="69850"/>
                  </a:moveTo>
                  <a:lnTo>
                    <a:pt x="0" y="69850"/>
                  </a:lnTo>
                  <a:lnTo>
                    <a:pt x="0" y="139700"/>
                  </a:lnTo>
                  <a:lnTo>
                    <a:pt x="373125" y="139700"/>
                  </a:lnTo>
                  <a:lnTo>
                    <a:pt x="373125" y="69850"/>
                  </a:lnTo>
                  <a:close/>
                </a:path>
                <a:path w="582929" h="209550">
                  <a:moveTo>
                    <a:pt x="512825" y="69850"/>
                  </a:moveTo>
                  <a:lnTo>
                    <a:pt x="408050" y="69850"/>
                  </a:lnTo>
                  <a:lnTo>
                    <a:pt x="408050" y="139700"/>
                  </a:lnTo>
                  <a:lnTo>
                    <a:pt x="512825" y="139700"/>
                  </a:lnTo>
                  <a:lnTo>
                    <a:pt x="582676" y="104775"/>
                  </a:lnTo>
                  <a:lnTo>
                    <a:pt x="512825" y="698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20650" y="1836420"/>
            <a:ext cx="5176520" cy="1847214"/>
            <a:chOff x="120650" y="1836420"/>
            <a:chExt cx="5176520" cy="184721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067" y="1836420"/>
              <a:ext cx="4389120" cy="18150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53711" y="2079117"/>
              <a:ext cx="742950" cy="209550"/>
            </a:xfrm>
            <a:custGeom>
              <a:avLst/>
              <a:gdLst/>
              <a:ahLst/>
              <a:cxnLst/>
              <a:rect l="l" t="t" r="r" b="b"/>
              <a:pathLst>
                <a:path w="742950" h="209550">
                  <a:moveTo>
                    <a:pt x="533400" y="0"/>
                  </a:moveTo>
                  <a:lnTo>
                    <a:pt x="533400" y="209550"/>
                  </a:lnTo>
                  <a:lnTo>
                    <a:pt x="673100" y="139700"/>
                  </a:lnTo>
                  <a:lnTo>
                    <a:pt x="568325" y="139700"/>
                  </a:lnTo>
                  <a:lnTo>
                    <a:pt x="568325" y="69850"/>
                  </a:lnTo>
                  <a:lnTo>
                    <a:pt x="673100" y="69850"/>
                  </a:lnTo>
                  <a:lnTo>
                    <a:pt x="533400" y="0"/>
                  </a:lnTo>
                  <a:close/>
                </a:path>
                <a:path w="742950" h="209550">
                  <a:moveTo>
                    <a:pt x="533400" y="69850"/>
                  </a:moveTo>
                  <a:lnTo>
                    <a:pt x="0" y="69850"/>
                  </a:lnTo>
                  <a:lnTo>
                    <a:pt x="0" y="139700"/>
                  </a:lnTo>
                  <a:lnTo>
                    <a:pt x="533400" y="139700"/>
                  </a:lnTo>
                  <a:lnTo>
                    <a:pt x="533400" y="69850"/>
                  </a:lnTo>
                  <a:close/>
                </a:path>
                <a:path w="742950" h="209550">
                  <a:moveTo>
                    <a:pt x="673100" y="69850"/>
                  </a:moveTo>
                  <a:lnTo>
                    <a:pt x="568325" y="69850"/>
                  </a:lnTo>
                  <a:lnTo>
                    <a:pt x="568325" y="139700"/>
                  </a:lnTo>
                  <a:lnTo>
                    <a:pt x="673100" y="139700"/>
                  </a:lnTo>
                  <a:lnTo>
                    <a:pt x="742950" y="104775"/>
                  </a:lnTo>
                  <a:lnTo>
                    <a:pt x="673100" y="698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3009900"/>
              <a:ext cx="2809240" cy="641985"/>
            </a:xfrm>
            <a:custGeom>
              <a:avLst/>
              <a:gdLst/>
              <a:ahLst/>
              <a:cxnLst/>
              <a:rect l="l" t="t" r="r" b="b"/>
              <a:pathLst>
                <a:path w="2809240" h="641985">
                  <a:moveTo>
                    <a:pt x="0" y="641604"/>
                  </a:moveTo>
                  <a:lnTo>
                    <a:pt x="2808732" y="641604"/>
                  </a:lnTo>
                  <a:lnTo>
                    <a:pt x="2808732" y="0"/>
                  </a:lnTo>
                  <a:lnTo>
                    <a:pt x="0" y="0"/>
                  </a:lnTo>
                  <a:lnTo>
                    <a:pt x="0" y="641604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8455" y="3841750"/>
            <a:ext cx="38239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If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AQE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not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triggered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Skew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Optimization, </a:t>
            </a:r>
            <a:r>
              <a:rPr sz="1400" dirty="0">
                <a:latin typeface="Arial"/>
                <a:cs typeface="Arial"/>
              </a:rPr>
              <a:t>there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would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been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228</a:t>
            </a:r>
            <a:r>
              <a:rPr sz="1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Partitions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1170178"/>
            <a:ext cx="8900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confirm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Skew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situation.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SQL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UI,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9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Skewed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were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Split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36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smaller</a:t>
            </a:r>
            <a:r>
              <a:rPr sz="1800" spc="-10" dirty="0">
                <a:latin typeface="Arial"/>
                <a:cs typeface="Arial"/>
              </a:rPr>
              <a:t> Partitions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5067" y="4776596"/>
            <a:ext cx="4408170" cy="843280"/>
            <a:chOff x="155067" y="4776596"/>
            <a:chExt cx="4408170" cy="84328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92" y="4802123"/>
              <a:ext cx="4389120" cy="8077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9829" y="4797361"/>
              <a:ext cx="4398645" cy="817244"/>
            </a:xfrm>
            <a:custGeom>
              <a:avLst/>
              <a:gdLst/>
              <a:ahLst/>
              <a:cxnLst/>
              <a:rect l="l" t="t" r="r" b="b"/>
              <a:pathLst>
                <a:path w="4398645" h="817245">
                  <a:moveTo>
                    <a:pt x="0" y="817244"/>
                  </a:moveTo>
                  <a:lnTo>
                    <a:pt x="4398645" y="817244"/>
                  </a:lnTo>
                  <a:lnTo>
                    <a:pt x="4398645" y="0"/>
                  </a:lnTo>
                  <a:lnTo>
                    <a:pt x="0" y="0"/>
                  </a:lnTo>
                  <a:lnTo>
                    <a:pt x="0" y="8172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360" y="4805171"/>
              <a:ext cx="1553210" cy="271780"/>
            </a:xfrm>
            <a:custGeom>
              <a:avLst/>
              <a:gdLst/>
              <a:ahLst/>
              <a:cxnLst/>
              <a:rect l="l" t="t" r="r" b="b"/>
              <a:pathLst>
                <a:path w="1553210" h="271779">
                  <a:moveTo>
                    <a:pt x="0" y="271271"/>
                  </a:moveTo>
                  <a:lnTo>
                    <a:pt x="1552955" y="271271"/>
                  </a:lnTo>
                  <a:lnTo>
                    <a:pt x="1552955" y="0"/>
                  </a:lnTo>
                  <a:lnTo>
                    <a:pt x="0" y="0"/>
                  </a:lnTo>
                  <a:lnTo>
                    <a:pt x="0" y="271271"/>
                  </a:lnTo>
                  <a:close/>
                </a:path>
              </a:pathLst>
            </a:custGeom>
            <a:ln w="571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607361" y="234505"/>
            <a:ext cx="313055" cy="304165"/>
            <a:chOff x="8607361" y="234505"/>
            <a:chExt cx="313055" cy="304165"/>
          </a:xfrm>
        </p:grpSpPr>
        <p:sp>
          <p:nvSpPr>
            <p:cNvPr id="20" name="object 20"/>
            <p:cNvSpPr/>
            <p:nvPr/>
          </p:nvSpPr>
          <p:spPr>
            <a:xfrm>
              <a:off x="8612123" y="239268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1"/>
                  </a:lnTo>
                  <a:lnTo>
                    <a:pt x="151637" y="224662"/>
                  </a:lnTo>
                  <a:lnTo>
                    <a:pt x="245364" y="294131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12123" y="239268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1"/>
                  </a:lnTo>
                  <a:lnTo>
                    <a:pt x="151637" y="224662"/>
                  </a:lnTo>
                  <a:lnTo>
                    <a:pt x="57911" y="294131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730051" y="4791073"/>
            <a:ext cx="3561079" cy="2038350"/>
            <a:chOff x="4730051" y="4791073"/>
            <a:chExt cx="3561079" cy="203835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8176" y="6171046"/>
              <a:ext cx="170327" cy="1836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9640" y="4800598"/>
              <a:ext cx="3541775" cy="201929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34814" y="4795836"/>
              <a:ext cx="3551554" cy="2028825"/>
            </a:xfrm>
            <a:custGeom>
              <a:avLst/>
              <a:gdLst/>
              <a:ahLst/>
              <a:cxnLst/>
              <a:rect l="l" t="t" r="r" b="b"/>
              <a:pathLst>
                <a:path w="3551554" h="2028825">
                  <a:moveTo>
                    <a:pt x="0" y="2028824"/>
                  </a:moveTo>
                  <a:lnTo>
                    <a:pt x="3551301" y="2028824"/>
                  </a:lnTo>
                  <a:lnTo>
                    <a:pt x="3551301" y="0"/>
                  </a:lnTo>
                  <a:lnTo>
                    <a:pt x="0" y="0"/>
                  </a:lnTo>
                  <a:lnTo>
                    <a:pt x="0" y="20288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05372" y="6059425"/>
              <a:ext cx="134111" cy="12496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41008" y="6141237"/>
              <a:ext cx="166109" cy="18171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8059" y="6052581"/>
              <a:ext cx="179070" cy="1759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9192" y="6019801"/>
              <a:ext cx="134112" cy="12496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57112" y="6046203"/>
              <a:ext cx="182880" cy="18132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90290" y="6148527"/>
              <a:ext cx="178530" cy="18615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133844" y="4818888"/>
              <a:ext cx="1045463" cy="9098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1752600" y="2397093"/>
            <a:ext cx="5248274" cy="433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00 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– Intro and Setup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01 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Spark Architecture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02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SparkSQL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(Read/Write </a:t>
            </a:r>
            <a:r>
              <a:rPr lang="en-US" sz="14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DataFrames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/Tables)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dirty="0">
                <a:solidFill>
                  <a:srgbClr val="FF0000"/>
                </a:solidFill>
              </a:rPr>
              <a:t> 00 (Dates) /  </a:t>
            </a: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lang="en-US" sz="14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14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b="1" dirty="0">
                <a:solidFill>
                  <a:srgbClr val="3333CC"/>
                </a:solidFill>
                <a:latin typeface="Arial"/>
              </a:rPr>
              <a:t>03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04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05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endParaRPr lang="en-US" sz="14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06 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Streaming		</a:t>
            </a:r>
            <a:r>
              <a:rPr 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b="1" dirty="0">
                <a:solidFill>
                  <a:srgbClr val="3333CC"/>
                </a:solidFill>
                <a:latin typeface="Arial"/>
              </a:rPr>
              <a:t>07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08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09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lang="en-US" sz="14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endParaRPr lang="en-US" sz="14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10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03 (Stream) / </a:t>
            </a: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04 (Air)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11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900" b="1" kern="1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533400" y="1371600"/>
            <a:ext cx="792480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787E5-8000-DD16-3BC5-93A7D21FBF7D}"/>
              </a:ext>
            </a:extLst>
          </p:cNvPr>
          <p:cNvSpPr txBox="1"/>
          <p:nvPr/>
        </p:nvSpPr>
        <p:spPr>
          <a:xfrm>
            <a:off x="609600" y="304800"/>
            <a:ext cx="458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Table of Contents</a:t>
            </a:r>
            <a:endParaRPr lang="en-GB" b="1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5797" y="5633415"/>
            <a:ext cx="7766050" cy="8788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390"/>
              </a:spcBef>
            </a:pPr>
            <a:r>
              <a:rPr sz="1600" b="1" spc="-10" dirty="0">
                <a:latin typeface="Arial Narrow"/>
                <a:cs typeface="Arial Narrow"/>
              </a:rPr>
              <a:t>https://medium.com/agile-lab-engineering/spark-3-0-first-hands-on-</a:t>
            </a:r>
            <a:r>
              <a:rPr sz="1600" b="1" spc="-20" dirty="0">
                <a:latin typeface="Arial Narrow"/>
                <a:cs typeface="Arial Narrow"/>
              </a:rPr>
              <a:t>approach-with-</a:t>
            </a:r>
            <a:r>
              <a:rPr sz="1600" b="1" spc="-10" dirty="0">
                <a:latin typeface="Arial Narrow"/>
                <a:cs typeface="Arial Narrow"/>
              </a:rPr>
              <a:t>adaptive-query- execution-part-2-35223d532637</a:t>
            </a:r>
            <a:endParaRPr sz="1600">
              <a:latin typeface="Arial Narrow"/>
              <a:cs typeface="Arial Narrow"/>
            </a:endParaRPr>
          </a:p>
          <a:p>
            <a:pPr marL="26034">
              <a:lnSpc>
                <a:spcPct val="100000"/>
              </a:lnSpc>
              <a:spcBef>
                <a:spcPts val="1245"/>
              </a:spcBef>
            </a:pPr>
            <a:r>
              <a:rPr sz="1600" b="1" spc="-10" dirty="0">
                <a:latin typeface="Arial Narrow"/>
                <a:cs typeface="Arial Narrow"/>
              </a:rPr>
              <a:t>https://blog.knoldus.com/adaptive-</a:t>
            </a:r>
            <a:r>
              <a:rPr sz="1600" b="1" spc="-20" dirty="0">
                <a:latin typeface="Arial Narrow"/>
                <a:cs typeface="Arial Narrow"/>
              </a:rPr>
              <a:t>query-execution-aqe-</a:t>
            </a:r>
            <a:r>
              <a:rPr sz="1600" b="1" spc="-10" dirty="0">
                <a:latin typeface="Arial Narrow"/>
                <a:cs typeface="Arial Narrow"/>
              </a:rPr>
              <a:t>in-</a:t>
            </a:r>
            <a:r>
              <a:rPr sz="1600" b="1" spc="-20" dirty="0">
                <a:latin typeface="Arial Narrow"/>
                <a:cs typeface="Arial Narrow"/>
              </a:rPr>
              <a:t>spark-</a:t>
            </a:r>
            <a:r>
              <a:rPr sz="1600" b="1" spc="-10" dirty="0">
                <a:latin typeface="Arial Narrow"/>
                <a:cs typeface="Arial Narrow"/>
              </a:rPr>
              <a:t>3-</a:t>
            </a:r>
            <a:r>
              <a:rPr sz="1600" b="1" spc="-25" dirty="0">
                <a:latin typeface="Arial Narrow"/>
                <a:cs typeface="Arial Narrow"/>
              </a:rPr>
              <a:t>0/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199515"/>
            <a:ext cx="6729730" cy="210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Features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Adaptive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Query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Execution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Change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Strategies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SortMerge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BroadcastHash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Dynamic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Coalesce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Shuffle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Handle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Skew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10" dirty="0"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2350">
              <a:latin typeface="Arial"/>
              <a:cs typeface="Arial"/>
            </a:endParaRPr>
          </a:p>
          <a:p>
            <a:pPr marL="927100" indent="-457834">
              <a:lnSpc>
                <a:spcPct val="100000"/>
              </a:lnSpc>
              <a:buAutoNum type="arabicPeriod"/>
              <a:tabLst>
                <a:tab pos="927100" algn="l"/>
                <a:tab pos="927735" algn="l"/>
              </a:tabLst>
            </a:pP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Dynamic (</a:t>
            </a:r>
            <a:r>
              <a:rPr sz="2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Directory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r>
              <a:rPr sz="24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CC"/>
                </a:solidFill>
                <a:latin typeface="Arial"/>
                <a:cs typeface="Arial"/>
              </a:rPr>
              <a:t>Partition</a:t>
            </a:r>
            <a:r>
              <a:rPr sz="240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3333CC"/>
                </a:solidFill>
                <a:latin typeface="Arial"/>
                <a:cs typeface="Arial"/>
              </a:rPr>
              <a:t>Pruning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04</a:t>
            </a:r>
            <a:r>
              <a:rPr dirty="0"/>
              <a:t>:</a:t>
            </a:r>
            <a:r>
              <a:rPr spc="-70" dirty="0"/>
              <a:t> </a:t>
            </a:r>
            <a:r>
              <a:rPr dirty="0">
                <a:solidFill>
                  <a:srgbClr val="3333CC"/>
                </a:solidFill>
              </a:rPr>
              <a:t>Dynamic</a:t>
            </a:r>
            <a:r>
              <a:rPr spc="-5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Partition</a:t>
            </a:r>
            <a:r>
              <a:rPr spc="-6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Pruning</a:t>
            </a:r>
            <a:r>
              <a:rPr spc="-100" dirty="0">
                <a:solidFill>
                  <a:srgbClr val="3333CC"/>
                </a:solidFill>
              </a:rPr>
              <a:t> </a:t>
            </a:r>
            <a:r>
              <a:rPr dirty="0"/>
              <a:t>(</a:t>
            </a:r>
            <a:r>
              <a:rPr dirty="0">
                <a:solidFill>
                  <a:srgbClr val="FF0000"/>
                </a:solidFill>
              </a:rPr>
              <a:t>not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really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part</a:t>
            </a:r>
            <a:r>
              <a:rPr spc="-7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of</a:t>
            </a:r>
            <a:r>
              <a:rPr spc="-145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AQE</a:t>
            </a:r>
            <a:r>
              <a:rPr spc="-20" dirty="0"/>
              <a:t>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3500" y="3735323"/>
            <a:ext cx="6477000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60985" marR="112395" indent="-14033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important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talking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about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Directory</a:t>
            </a:r>
            <a:r>
              <a:rPr sz="1800" spc="-10" dirty="0">
                <a:latin typeface="Arial"/>
                <a:cs typeface="Arial"/>
              </a:rPr>
              <a:t> Partitions </a:t>
            </a:r>
            <a:r>
              <a:rPr sz="1800" dirty="0">
                <a:latin typeface="Arial"/>
                <a:cs typeface="Arial"/>
              </a:rPr>
              <a:t>(Disk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I/O)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opposed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nested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Tasks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683561" y="71437"/>
            <a:ext cx="313055" cy="304165"/>
            <a:chOff x="8683561" y="71437"/>
            <a:chExt cx="313055" cy="304165"/>
          </a:xfrm>
        </p:grpSpPr>
        <p:sp>
          <p:nvSpPr>
            <p:cNvPr id="8" name="object 8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2"/>
                  </a:lnTo>
                  <a:lnTo>
                    <a:pt x="151637" y="224663"/>
                  </a:lnTo>
                  <a:lnTo>
                    <a:pt x="245364" y="294132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2"/>
                  </a:lnTo>
                  <a:lnTo>
                    <a:pt x="151637" y="224663"/>
                  </a:lnTo>
                  <a:lnTo>
                    <a:pt x="57911" y="294132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36064"/>
            <a:ext cx="3276600" cy="349910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9240" y="1341882"/>
            <a:ext cx="8569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Join-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much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faster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efficient,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compared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Join-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1800" dirty="0">
                <a:latin typeface="Arial"/>
                <a:cs typeface="Arial"/>
              </a:rPr>
              <a:t>, 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 </a:t>
            </a:r>
            <a:r>
              <a:rPr sz="1800" spc="-20" dirty="0">
                <a:latin typeface="Arial"/>
                <a:cs typeface="Arial"/>
              </a:rPr>
              <a:t>from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Partitioned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directories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confused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Tasks)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Dynamic</a:t>
            </a:r>
            <a:r>
              <a:rPr spc="-114" dirty="0"/>
              <a:t> </a:t>
            </a:r>
            <a:r>
              <a:rPr u="sng" dirty="0">
                <a:uFill>
                  <a:solidFill>
                    <a:srgbClr val="000000"/>
                  </a:solidFill>
                </a:uFill>
              </a:rPr>
              <a:t>Directory</a:t>
            </a:r>
            <a:r>
              <a:rPr spc="-110" dirty="0"/>
              <a:t> </a:t>
            </a:r>
            <a:r>
              <a:rPr dirty="0"/>
              <a:t>Partition</a:t>
            </a:r>
            <a:r>
              <a:rPr spc="-110" dirty="0"/>
              <a:t> </a:t>
            </a:r>
            <a:r>
              <a:rPr dirty="0"/>
              <a:t>Pruning</a:t>
            </a:r>
            <a:r>
              <a:rPr spc="-120" dirty="0"/>
              <a:t> </a:t>
            </a:r>
            <a:r>
              <a:rPr spc="-10" dirty="0"/>
              <a:t>Visualized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45894" y="2221229"/>
            <a:ext cx="197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Join-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(sans</a:t>
            </a:r>
            <a:r>
              <a:rPr sz="1800" b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AQE)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1331" y="3610355"/>
            <a:ext cx="2612390" cy="309880"/>
            <a:chOff x="751331" y="3610355"/>
            <a:chExt cx="2612390" cy="3098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331" y="3625595"/>
              <a:ext cx="665988" cy="2941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7480" y="3610355"/>
              <a:ext cx="665988" cy="294131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7028" y="2039111"/>
            <a:ext cx="3270504" cy="349148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07885" y="2248915"/>
            <a:ext cx="1776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Join-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18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(via</a:t>
            </a:r>
            <a:r>
              <a:rPr sz="18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AQE)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000" y="6141720"/>
            <a:ext cx="5537200" cy="56388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80" algn="ctr">
              <a:lnSpc>
                <a:spcPts val="2000"/>
              </a:lnSpc>
            </a:pPr>
            <a:r>
              <a:rPr sz="1800" dirty="0">
                <a:latin typeface="Arial"/>
                <a:cs typeface="Arial"/>
              </a:rPr>
              <a:t>AQE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(Directory)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Partition</a:t>
            </a:r>
            <a:r>
              <a:rPr sz="18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Pruning</a:t>
            </a:r>
            <a:endParaRPr sz="1800">
              <a:latin typeface="Arial"/>
              <a:cs typeface="Arial"/>
            </a:endParaRPr>
          </a:p>
          <a:p>
            <a:pPr marL="635" algn="ctr">
              <a:lnSpc>
                <a:spcPts val="2000"/>
              </a:lnSpc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Larger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prior</a:t>
            </a:r>
            <a:r>
              <a:rPr sz="1800" dirty="0">
                <a:latin typeface="Arial"/>
                <a:cs typeface="Arial"/>
              </a:rPr>
              <a:t> 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6313" y="3642359"/>
            <a:ext cx="3611245" cy="2513330"/>
            <a:chOff x="4536313" y="3642359"/>
            <a:chExt cx="3611245" cy="251333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1316" y="3642359"/>
              <a:ext cx="665987" cy="2941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36108" y="3665219"/>
              <a:ext cx="876300" cy="188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58027" y="3720083"/>
              <a:ext cx="665988" cy="2103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36313" y="3713987"/>
              <a:ext cx="975360" cy="2441575"/>
            </a:xfrm>
            <a:custGeom>
              <a:avLst/>
              <a:gdLst/>
              <a:ahLst/>
              <a:cxnLst/>
              <a:rect l="l" t="t" r="r" b="b"/>
              <a:pathLst>
                <a:path w="975360" h="2441575">
                  <a:moveTo>
                    <a:pt x="838295" y="192096"/>
                  </a:moveTo>
                  <a:lnTo>
                    <a:pt x="0" y="2415781"/>
                  </a:lnTo>
                  <a:lnTo>
                    <a:pt x="68325" y="2441536"/>
                  </a:lnTo>
                  <a:lnTo>
                    <a:pt x="906594" y="217825"/>
                  </a:lnTo>
                  <a:lnTo>
                    <a:pt x="838295" y="192096"/>
                  </a:lnTo>
                  <a:close/>
                </a:path>
                <a:path w="975360" h="2441575">
                  <a:moveTo>
                    <a:pt x="966142" y="157987"/>
                  </a:moveTo>
                  <a:lnTo>
                    <a:pt x="851153" y="157987"/>
                  </a:lnTo>
                  <a:lnTo>
                    <a:pt x="919479" y="183642"/>
                  </a:lnTo>
                  <a:lnTo>
                    <a:pt x="906594" y="217825"/>
                  </a:lnTo>
                  <a:lnTo>
                    <a:pt x="974978" y="243586"/>
                  </a:lnTo>
                  <a:lnTo>
                    <a:pt x="966142" y="157987"/>
                  </a:lnTo>
                  <a:close/>
                </a:path>
                <a:path w="975360" h="2441575">
                  <a:moveTo>
                    <a:pt x="851153" y="157987"/>
                  </a:moveTo>
                  <a:lnTo>
                    <a:pt x="838295" y="192096"/>
                  </a:lnTo>
                  <a:lnTo>
                    <a:pt x="906594" y="217825"/>
                  </a:lnTo>
                  <a:lnTo>
                    <a:pt x="919479" y="183642"/>
                  </a:lnTo>
                  <a:lnTo>
                    <a:pt x="851153" y="157987"/>
                  </a:lnTo>
                  <a:close/>
                </a:path>
                <a:path w="975360" h="2441575">
                  <a:moveTo>
                    <a:pt x="949833" y="0"/>
                  </a:moveTo>
                  <a:lnTo>
                    <a:pt x="770001" y="166369"/>
                  </a:lnTo>
                  <a:lnTo>
                    <a:pt x="838295" y="192096"/>
                  </a:lnTo>
                  <a:lnTo>
                    <a:pt x="851153" y="157987"/>
                  </a:lnTo>
                  <a:lnTo>
                    <a:pt x="966142" y="157987"/>
                  </a:lnTo>
                  <a:lnTo>
                    <a:pt x="9498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38369" y="3507994"/>
            <a:ext cx="13055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solidFill>
                  <a:srgbClr val="FF0000"/>
                </a:solidFill>
                <a:latin typeface="Arial Narrow"/>
                <a:cs typeface="Arial Narrow"/>
              </a:rPr>
              <a:t>via</a:t>
            </a:r>
            <a:r>
              <a:rPr sz="1300" b="1" spc="-3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Arial Narrow"/>
                <a:cs typeface="Arial Narrow"/>
              </a:rPr>
              <a:t>PartitionPruning</a:t>
            </a:r>
            <a:endParaRPr sz="130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9708" y="5590743"/>
            <a:ext cx="5307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02155" algn="l"/>
                <a:tab pos="4822825" algn="l"/>
              </a:tabLst>
            </a:pPr>
            <a:r>
              <a:rPr sz="2700" b="1" spc="-30" baseline="1543" dirty="0">
                <a:latin typeface="Arial"/>
                <a:cs typeface="Arial"/>
              </a:rPr>
              <a:t>Fact</a:t>
            </a:r>
            <a:r>
              <a:rPr sz="2700" b="1" baseline="1543" dirty="0">
                <a:latin typeface="Arial"/>
                <a:cs typeface="Arial"/>
              </a:rPr>
              <a:t>	</a:t>
            </a:r>
            <a:r>
              <a:rPr sz="1800" b="1" spc="-25" dirty="0">
                <a:latin typeface="Arial"/>
                <a:cs typeface="Arial"/>
              </a:rPr>
              <a:t>Dim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2700" b="1" spc="-30" baseline="4629" dirty="0">
                <a:latin typeface="Arial"/>
                <a:cs typeface="Arial"/>
              </a:rPr>
              <a:t>Fact</a:t>
            </a:r>
            <a:endParaRPr sz="2700" baseline="4629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0381" y="5584037"/>
            <a:ext cx="457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Dim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683561" y="71437"/>
            <a:ext cx="313055" cy="304165"/>
            <a:chOff x="8683561" y="71437"/>
            <a:chExt cx="313055" cy="304165"/>
          </a:xfrm>
        </p:grpSpPr>
        <p:sp>
          <p:nvSpPr>
            <p:cNvPr id="22" name="object 22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2"/>
                  </a:lnTo>
                  <a:lnTo>
                    <a:pt x="151637" y="224663"/>
                  </a:lnTo>
                  <a:lnTo>
                    <a:pt x="245364" y="294132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2"/>
                  </a:lnTo>
                  <a:lnTo>
                    <a:pt x="151637" y="224663"/>
                  </a:lnTo>
                  <a:lnTo>
                    <a:pt x="57911" y="294132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26440" y="1341577"/>
            <a:ext cx="35058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FirePartition_view</a:t>
            </a:r>
            <a:r>
              <a:rPr sz="18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FACT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that's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</a:t>
            </a:r>
            <a:r>
              <a:rPr sz="1800" spc="-10" dirty="0">
                <a:latin typeface="Arial"/>
                <a:cs typeface="Arial"/>
              </a:rPr>
              <a:t>size.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Partitioned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 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'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NeighborhoodDistrict</a:t>
            </a:r>
            <a:r>
              <a:rPr sz="1800" spc="-10" dirty="0">
                <a:latin typeface="Arial"/>
                <a:cs typeface="Arial"/>
              </a:rPr>
              <a:t>'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Here's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2</a:t>
            </a:r>
            <a:r>
              <a:rPr spc="-60" dirty="0"/>
              <a:t> </a:t>
            </a:r>
            <a:r>
              <a:rPr spc="-25" dirty="0"/>
              <a:t>Tables</a:t>
            </a:r>
            <a:r>
              <a:rPr spc="-60" dirty="0"/>
              <a:t> </a:t>
            </a:r>
            <a:r>
              <a:rPr dirty="0"/>
              <a:t>we'll</a:t>
            </a:r>
            <a:r>
              <a:rPr spc="-60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spc="-10" dirty="0"/>
              <a:t>Joining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268023" y="3061271"/>
            <a:ext cx="2913380" cy="2442210"/>
            <a:chOff x="5268023" y="3061271"/>
            <a:chExt cx="2913380" cy="24422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7611" y="3070859"/>
              <a:ext cx="2894076" cy="23670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272785" y="3066033"/>
              <a:ext cx="2903855" cy="2432685"/>
            </a:xfrm>
            <a:custGeom>
              <a:avLst/>
              <a:gdLst/>
              <a:ahLst/>
              <a:cxnLst/>
              <a:rect l="l" t="t" r="r" b="b"/>
              <a:pathLst>
                <a:path w="2903854" h="2432685">
                  <a:moveTo>
                    <a:pt x="0" y="2432685"/>
                  </a:moveTo>
                  <a:lnTo>
                    <a:pt x="2903600" y="2432685"/>
                  </a:lnTo>
                  <a:lnTo>
                    <a:pt x="2903600" y="0"/>
                  </a:lnTo>
                  <a:lnTo>
                    <a:pt x="0" y="0"/>
                  </a:lnTo>
                  <a:lnTo>
                    <a:pt x="0" y="24326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3875" y="3061271"/>
            <a:ext cx="3910329" cy="2931160"/>
            <a:chOff x="523875" y="3061271"/>
            <a:chExt cx="3910329" cy="29311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070859"/>
              <a:ext cx="3890772" cy="22826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28637" y="3066033"/>
              <a:ext cx="3900804" cy="2356485"/>
            </a:xfrm>
            <a:custGeom>
              <a:avLst/>
              <a:gdLst/>
              <a:ahLst/>
              <a:cxnLst/>
              <a:rect l="l" t="t" r="r" b="b"/>
              <a:pathLst>
                <a:path w="3900804" h="2356485">
                  <a:moveTo>
                    <a:pt x="0" y="2356485"/>
                  </a:moveTo>
                  <a:lnTo>
                    <a:pt x="3900297" y="2356485"/>
                  </a:lnTo>
                  <a:lnTo>
                    <a:pt x="3900297" y="0"/>
                  </a:lnTo>
                  <a:lnTo>
                    <a:pt x="0" y="0"/>
                  </a:lnTo>
                  <a:lnTo>
                    <a:pt x="0" y="23564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7600" y="4980432"/>
              <a:ext cx="716280" cy="1011555"/>
            </a:xfrm>
            <a:custGeom>
              <a:avLst/>
              <a:gdLst/>
              <a:ahLst/>
              <a:cxnLst/>
              <a:rect l="l" t="t" r="r" b="b"/>
              <a:pathLst>
                <a:path w="716279" h="1011554">
                  <a:moveTo>
                    <a:pt x="154749" y="159285"/>
                  </a:moveTo>
                  <a:lnTo>
                    <a:pt x="94657" y="200901"/>
                  </a:lnTo>
                  <a:lnTo>
                    <a:pt x="655827" y="1011389"/>
                  </a:lnTo>
                  <a:lnTo>
                    <a:pt x="715772" y="969822"/>
                  </a:lnTo>
                  <a:lnTo>
                    <a:pt x="154749" y="159285"/>
                  </a:lnTo>
                  <a:close/>
                </a:path>
                <a:path w="716279" h="1011554">
                  <a:moveTo>
                    <a:pt x="0" y="0"/>
                  </a:moveTo>
                  <a:lnTo>
                    <a:pt x="34671" y="242443"/>
                  </a:lnTo>
                  <a:lnTo>
                    <a:pt x="94657" y="200901"/>
                  </a:lnTo>
                  <a:lnTo>
                    <a:pt x="73913" y="170942"/>
                  </a:lnTo>
                  <a:lnTo>
                    <a:pt x="133985" y="129286"/>
                  </a:lnTo>
                  <a:lnTo>
                    <a:pt x="198068" y="129286"/>
                  </a:lnTo>
                  <a:lnTo>
                    <a:pt x="214757" y="117729"/>
                  </a:lnTo>
                  <a:lnTo>
                    <a:pt x="0" y="0"/>
                  </a:lnTo>
                  <a:close/>
                </a:path>
                <a:path w="716279" h="1011554">
                  <a:moveTo>
                    <a:pt x="133985" y="129286"/>
                  </a:moveTo>
                  <a:lnTo>
                    <a:pt x="73913" y="170942"/>
                  </a:lnTo>
                  <a:lnTo>
                    <a:pt x="94657" y="200901"/>
                  </a:lnTo>
                  <a:lnTo>
                    <a:pt x="154749" y="159285"/>
                  </a:lnTo>
                  <a:lnTo>
                    <a:pt x="133985" y="129286"/>
                  </a:lnTo>
                  <a:close/>
                </a:path>
                <a:path w="716279" h="1011554">
                  <a:moveTo>
                    <a:pt x="198068" y="129286"/>
                  </a:moveTo>
                  <a:lnTo>
                    <a:pt x="133985" y="129286"/>
                  </a:lnTo>
                  <a:lnTo>
                    <a:pt x="154749" y="159285"/>
                  </a:lnTo>
                  <a:lnTo>
                    <a:pt x="198068" y="12928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24331" y="2722879"/>
            <a:ext cx="1989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FirePartition_view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0665" y="2713735"/>
            <a:ext cx="164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Neighbor_view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2628" y="1346072"/>
            <a:ext cx="33972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Neighbor_view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table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 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42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Neighborhoods.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FILTER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this </a:t>
            </a:r>
            <a:r>
              <a:rPr sz="1800" spc="-30" dirty="0">
                <a:latin typeface="Arial"/>
                <a:cs typeface="Arial"/>
              </a:rPr>
              <a:t>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339" y="5868923"/>
            <a:ext cx="752602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330"/>
              </a:spcBef>
            </a:pPr>
            <a:r>
              <a:rPr sz="1800" b="1" dirty="0">
                <a:latin typeface="Arial Narrow"/>
                <a:cs typeface="Arial Narrow"/>
              </a:rPr>
              <a:t>A</a:t>
            </a:r>
            <a:r>
              <a:rPr sz="1800" b="1" spc="-90" dirty="0">
                <a:latin typeface="Arial Narrow"/>
                <a:cs typeface="Arial Narrow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Partitioned</a:t>
            </a:r>
            <a:r>
              <a:rPr sz="1800" b="1" spc="10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Table </a:t>
            </a:r>
            <a:r>
              <a:rPr sz="1800" b="1" dirty="0">
                <a:latin typeface="Arial Narrow"/>
                <a:cs typeface="Arial Narrow"/>
              </a:rPr>
              <a:t>is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mandatory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to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take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advantage</a:t>
            </a:r>
            <a:r>
              <a:rPr sz="1800" b="1" spc="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of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Dynamic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Partition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Pruning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075" y="4396359"/>
            <a:ext cx="8705850" cy="1794510"/>
            <a:chOff x="219075" y="4396359"/>
            <a:chExt cx="8705850" cy="1794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4520184"/>
              <a:ext cx="8686800" cy="2042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5" y="4405884"/>
              <a:ext cx="8705850" cy="17663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3837" y="4401121"/>
              <a:ext cx="8696325" cy="1776095"/>
            </a:xfrm>
            <a:custGeom>
              <a:avLst/>
              <a:gdLst/>
              <a:ahLst/>
              <a:cxnLst/>
              <a:rect l="l" t="t" r="r" b="b"/>
              <a:pathLst>
                <a:path w="8696325" h="1776095">
                  <a:moveTo>
                    <a:pt x="0" y="1775841"/>
                  </a:moveTo>
                  <a:lnTo>
                    <a:pt x="8696325" y="1775841"/>
                  </a:lnTo>
                  <a:lnTo>
                    <a:pt x="8696325" y="0"/>
                  </a:lnTo>
                  <a:lnTo>
                    <a:pt x="0" y="0"/>
                  </a:lnTo>
                  <a:lnTo>
                    <a:pt x="0" y="1775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3561" y="4647438"/>
              <a:ext cx="1905000" cy="1522730"/>
            </a:xfrm>
            <a:custGeom>
              <a:avLst/>
              <a:gdLst/>
              <a:ahLst/>
              <a:cxnLst/>
              <a:rect l="l" t="t" r="r" b="b"/>
              <a:pathLst>
                <a:path w="1905000" h="1522729">
                  <a:moveTo>
                    <a:pt x="0" y="1522476"/>
                  </a:moveTo>
                  <a:lnTo>
                    <a:pt x="1905000" y="1522476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1522476"/>
                  </a:lnTo>
                  <a:close/>
                </a:path>
              </a:pathLst>
            </a:custGeom>
            <a:ln w="412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31140" y="1332433"/>
            <a:ext cx="855916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Partitioning column.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will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cause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 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own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Directory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0" dirty="0">
                <a:latin typeface="Arial"/>
                <a:cs typeface="Arial"/>
              </a:rPr>
              <a:t> system</a:t>
            </a:r>
            <a:endParaRPr sz="1800">
              <a:latin typeface="Arial"/>
              <a:cs typeface="Arial"/>
            </a:endParaRPr>
          </a:p>
          <a:p>
            <a:pPr marL="12700" marR="55244" algn="just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latin typeface="Arial"/>
                <a:cs typeface="Arial"/>
              </a:rPr>
              <a:t>While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querying,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contains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Join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another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matches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column),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I/O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on </a:t>
            </a:r>
            <a:r>
              <a:rPr sz="1800" dirty="0">
                <a:latin typeface="Arial"/>
                <a:cs typeface="Arial"/>
              </a:rPr>
              <a:t>those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Directories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while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Directories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ignored</a:t>
            </a:r>
            <a:endParaRPr sz="1800">
              <a:latin typeface="Arial"/>
              <a:cs typeface="Arial"/>
            </a:endParaRPr>
          </a:p>
          <a:p>
            <a:pPr marL="88900" algn="just">
              <a:lnSpc>
                <a:spcPct val="100000"/>
              </a:lnSpc>
              <a:spcBef>
                <a:spcPts val="163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Creating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Partitioned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237743"/>
            <a:ext cx="1371600" cy="524510"/>
          </a:xfrm>
          <a:custGeom>
            <a:avLst/>
            <a:gdLst/>
            <a:ahLst/>
            <a:cxnLst/>
            <a:rect l="l" t="t" r="r" b="b"/>
            <a:pathLst>
              <a:path w="1371600" h="524510">
                <a:moveTo>
                  <a:pt x="1371600" y="0"/>
                </a:moveTo>
                <a:lnTo>
                  <a:pt x="0" y="0"/>
                </a:lnTo>
                <a:lnTo>
                  <a:pt x="0" y="524255"/>
                </a:lnTo>
                <a:lnTo>
                  <a:pt x="1371600" y="524255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6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Create</a:t>
            </a:r>
            <a:r>
              <a:rPr spc="-60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dirty="0"/>
              <a:t>Partition</a:t>
            </a:r>
            <a:r>
              <a:rPr spc="-65" dirty="0"/>
              <a:t> </a:t>
            </a:r>
            <a:r>
              <a:rPr spc="-25" dirty="0"/>
              <a:t>Table</a:t>
            </a:r>
            <a:r>
              <a:rPr spc="-8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What</a:t>
            </a:r>
            <a:r>
              <a:rPr spc="-70" dirty="0"/>
              <a:t> </a:t>
            </a:r>
            <a:r>
              <a:rPr spc="-10" dirty="0"/>
              <a:t>Directories</a:t>
            </a:r>
            <a:r>
              <a:rPr spc="-65" dirty="0"/>
              <a:t> </a:t>
            </a:r>
            <a:r>
              <a:rPr dirty="0"/>
              <a:t>look</a:t>
            </a:r>
            <a:r>
              <a:rPr spc="-70" dirty="0"/>
              <a:t> </a:t>
            </a:r>
            <a:r>
              <a:rPr spc="-20" dirty="0"/>
              <a:t>like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19075" y="3378263"/>
            <a:ext cx="8705850" cy="235585"/>
            <a:chOff x="219075" y="3378263"/>
            <a:chExt cx="8705850" cy="23558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3387852"/>
              <a:ext cx="8686800" cy="2164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3837" y="3383026"/>
              <a:ext cx="8696325" cy="226060"/>
            </a:xfrm>
            <a:custGeom>
              <a:avLst/>
              <a:gdLst/>
              <a:ahLst/>
              <a:cxnLst/>
              <a:rect l="l" t="t" r="r" b="b"/>
              <a:pathLst>
                <a:path w="8696325" h="226060">
                  <a:moveTo>
                    <a:pt x="0" y="225932"/>
                  </a:moveTo>
                  <a:lnTo>
                    <a:pt x="8696325" y="225932"/>
                  </a:lnTo>
                  <a:lnTo>
                    <a:pt x="8696325" y="0"/>
                  </a:lnTo>
                  <a:lnTo>
                    <a:pt x="0" y="0"/>
                  </a:lnTo>
                  <a:lnTo>
                    <a:pt x="0" y="2259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6050" y="3579114"/>
              <a:ext cx="2682240" cy="0"/>
            </a:xfrm>
            <a:custGeom>
              <a:avLst/>
              <a:gdLst/>
              <a:ahLst/>
              <a:cxnLst/>
              <a:rect l="l" t="t" r="r" b="b"/>
              <a:pathLst>
                <a:path w="2682240">
                  <a:moveTo>
                    <a:pt x="0" y="0"/>
                  </a:moveTo>
                  <a:lnTo>
                    <a:pt x="2682240" y="0"/>
                  </a:lnTo>
                </a:path>
              </a:pathLst>
            </a:custGeom>
            <a:ln w="317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1140" y="4064889"/>
            <a:ext cx="678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Viewing</a:t>
            </a:r>
            <a:r>
              <a:rPr sz="1800" b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Directory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structure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each</a:t>
            </a:r>
            <a:r>
              <a:rPr sz="18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NeighborhoodDistrict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2175" y="6064402"/>
            <a:ext cx="951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.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 .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 .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32175" y="6237528"/>
            <a:ext cx="951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.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 .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. .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386" y="1451927"/>
            <a:ext cx="9010650" cy="1308735"/>
            <a:chOff x="48386" y="1451927"/>
            <a:chExt cx="9010650" cy="13087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11" y="1461515"/>
              <a:ext cx="8991600" cy="12893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149" y="1456689"/>
              <a:ext cx="9001125" cy="1299210"/>
            </a:xfrm>
            <a:custGeom>
              <a:avLst/>
              <a:gdLst/>
              <a:ahLst/>
              <a:cxnLst/>
              <a:rect l="l" t="t" r="r" b="b"/>
              <a:pathLst>
                <a:path w="9001125" h="1299210">
                  <a:moveTo>
                    <a:pt x="0" y="1298828"/>
                  </a:moveTo>
                  <a:lnTo>
                    <a:pt x="9001125" y="1298828"/>
                  </a:lnTo>
                  <a:lnTo>
                    <a:pt x="9001125" y="0"/>
                  </a:lnTo>
                  <a:lnTo>
                    <a:pt x="0" y="0"/>
                  </a:lnTo>
                  <a:lnTo>
                    <a:pt x="0" y="12988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Dynamic</a:t>
            </a:r>
            <a:r>
              <a:rPr spc="-110" dirty="0"/>
              <a:t> </a:t>
            </a:r>
            <a:r>
              <a:rPr dirty="0"/>
              <a:t>(Directory)</a:t>
            </a:r>
            <a:r>
              <a:rPr spc="-110" dirty="0"/>
              <a:t> </a:t>
            </a:r>
            <a:r>
              <a:rPr dirty="0"/>
              <a:t>Partition</a:t>
            </a:r>
            <a:r>
              <a:rPr spc="-110" dirty="0"/>
              <a:t> </a:t>
            </a:r>
            <a:r>
              <a:rPr dirty="0"/>
              <a:t>Pruning</a:t>
            </a:r>
            <a:r>
              <a:rPr spc="-105" dirty="0"/>
              <a:t> </a:t>
            </a:r>
            <a:r>
              <a:rPr dirty="0"/>
              <a:t>occurs</a:t>
            </a:r>
            <a:r>
              <a:rPr spc="-110" dirty="0"/>
              <a:t> </a:t>
            </a:r>
            <a:r>
              <a:rPr dirty="0"/>
              <a:t>on</a:t>
            </a:r>
            <a:r>
              <a:rPr spc="-110" dirty="0"/>
              <a:t> </a:t>
            </a:r>
            <a:r>
              <a:rPr spc="-10" dirty="0"/>
              <a:t>FACT</a:t>
            </a:r>
            <a:r>
              <a:rPr spc="-105" dirty="0"/>
              <a:t> </a:t>
            </a:r>
            <a:r>
              <a:rPr spc="-10" dirty="0"/>
              <a:t>table</a:t>
            </a:r>
          </a:p>
        </p:txBody>
      </p:sp>
      <p:sp>
        <p:nvSpPr>
          <p:cNvPr id="7" name="object 7"/>
          <p:cNvSpPr/>
          <p:nvPr/>
        </p:nvSpPr>
        <p:spPr>
          <a:xfrm>
            <a:off x="819150" y="2067305"/>
            <a:ext cx="2332990" cy="0"/>
          </a:xfrm>
          <a:custGeom>
            <a:avLst/>
            <a:gdLst/>
            <a:ahLst/>
            <a:cxnLst/>
            <a:rect l="l" t="t" r="r" b="b"/>
            <a:pathLst>
              <a:path w="2332990">
                <a:moveTo>
                  <a:pt x="0" y="0"/>
                </a:moveTo>
                <a:lnTo>
                  <a:pt x="2332736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01361" y="2067305"/>
            <a:ext cx="3119120" cy="0"/>
          </a:xfrm>
          <a:custGeom>
            <a:avLst/>
            <a:gdLst/>
            <a:ahLst/>
            <a:cxnLst/>
            <a:rect l="l" t="t" r="r" b="b"/>
            <a:pathLst>
              <a:path w="3119120">
                <a:moveTo>
                  <a:pt x="0" y="0"/>
                </a:moveTo>
                <a:lnTo>
                  <a:pt x="3119119" y="0"/>
                </a:lnTo>
              </a:path>
            </a:pathLst>
          </a:custGeom>
          <a:ln w="38100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9433" y="3189541"/>
            <a:ext cx="9033510" cy="1302385"/>
            <a:chOff x="39433" y="3189541"/>
            <a:chExt cx="9033510" cy="1302385"/>
          </a:xfrm>
        </p:grpSpPr>
        <p:sp>
          <p:nvSpPr>
            <p:cNvPr id="10" name="object 10"/>
            <p:cNvSpPr/>
            <p:nvPr/>
          </p:nvSpPr>
          <p:spPr>
            <a:xfrm>
              <a:off x="44196" y="3194304"/>
              <a:ext cx="9023985" cy="1292860"/>
            </a:xfrm>
            <a:custGeom>
              <a:avLst/>
              <a:gdLst/>
              <a:ahLst/>
              <a:cxnLst/>
              <a:rect l="l" t="t" r="r" b="b"/>
              <a:pathLst>
                <a:path w="9023985" h="1292860">
                  <a:moveTo>
                    <a:pt x="9023604" y="0"/>
                  </a:moveTo>
                  <a:lnTo>
                    <a:pt x="0" y="0"/>
                  </a:lnTo>
                  <a:lnTo>
                    <a:pt x="0" y="1292352"/>
                  </a:lnTo>
                  <a:lnTo>
                    <a:pt x="9023604" y="1292352"/>
                  </a:lnTo>
                  <a:lnTo>
                    <a:pt x="902360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96" y="3194304"/>
              <a:ext cx="9023985" cy="1292860"/>
            </a:xfrm>
            <a:custGeom>
              <a:avLst/>
              <a:gdLst/>
              <a:ahLst/>
              <a:cxnLst/>
              <a:rect l="l" t="t" r="r" b="b"/>
              <a:pathLst>
                <a:path w="9023985" h="1292860">
                  <a:moveTo>
                    <a:pt x="0" y="1292352"/>
                  </a:moveTo>
                  <a:lnTo>
                    <a:pt x="9023604" y="1292352"/>
                  </a:lnTo>
                  <a:lnTo>
                    <a:pt x="9023604" y="0"/>
                  </a:lnTo>
                  <a:lnTo>
                    <a:pt x="0" y="0"/>
                  </a:lnTo>
                  <a:lnTo>
                    <a:pt x="0" y="12923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2790048"/>
            <a:ext cx="8980805" cy="21050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Execute</a:t>
            </a:r>
            <a:r>
              <a:rPr sz="1800" spc="-1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from</a:t>
            </a:r>
            <a:r>
              <a:rPr sz="1800" spc="-1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bottom</a:t>
            </a:r>
            <a:r>
              <a:rPr sz="1800" spc="1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3333CC"/>
                </a:solidFill>
                <a:latin typeface="Arial Narrow"/>
                <a:cs typeface="Arial Narrow"/>
              </a:rPr>
              <a:t>to</a:t>
            </a:r>
            <a:r>
              <a:rPr sz="1800" spc="-1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Arial Narrow"/>
                <a:cs typeface="Arial Narrow"/>
              </a:rPr>
              <a:t>top</a:t>
            </a:r>
            <a:endParaRPr sz="1800">
              <a:latin typeface="Arial Narrow"/>
              <a:cs typeface="Arial Narrow"/>
            </a:endParaRPr>
          </a:p>
          <a:p>
            <a:pPr marL="60325">
              <a:lnSpc>
                <a:spcPct val="100000"/>
              </a:lnSpc>
              <a:spcBef>
                <a:spcPts val="525"/>
              </a:spcBef>
            </a:pPr>
            <a:r>
              <a:rPr sz="1300" b="1" dirty="0">
                <a:latin typeface="Arial Narrow"/>
                <a:cs typeface="Arial Narrow"/>
              </a:rPr>
              <a:t>==</a:t>
            </a:r>
            <a:r>
              <a:rPr sz="1300" b="1" spc="-4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Optimized</a:t>
            </a:r>
            <a:r>
              <a:rPr sz="1300" b="1" spc="-3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Logical</a:t>
            </a:r>
            <a:r>
              <a:rPr sz="1300" b="1" spc="-3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Plan</a:t>
            </a:r>
            <a:r>
              <a:rPr sz="1300" b="1" spc="-45" dirty="0">
                <a:latin typeface="Arial Narrow"/>
                <a:cs typeface="Arial Narrow"/>
              </a:rPr>
              <a:t> </a:t>
            </a:r>
            <a:r>
              <a:rPr sz="1300" b="1" spc="-25" dirty="0">
                <a:latin typeface="Arial Narrow"/>
                <a:cs typeface="Arial Narrow"/>
              </a:rPr>
              <a:t>==</a:t>
            </a:r>
            <a:endParaRPr sz="1300">
              <a:latin typeface="Arial Narrow"/>
              <a:cs typeface="Arial Narrow"/>
            </a:endParaRPr>
          </a:p>
          <a:p>
            <a:pPr marL="60325">
              <a:lnSpc>
                <a:spcPct val="100000"/>
              </a:lnSpc>
            </a:pPr>
            <a:r>
              <a:rPr sz="1300" b="1" dirty="0">
                <a:latin typeface="Arial Narrow"/>
                <a:cs typeface="Arial Narrow"/>
              </a:rPr>
              <a:t>Project</a:t>
            </a:r>
            <a:r>
              <a:rPr sz="1300" b="1" spc="-10" dirty="0">
                <a:latin typeface="Arial Narrow"/>
                <a:cs typeface="Arial Narrow"/>
              </a:rPr>
              <a:t> [NeighborhoodDistrict#340,</a:t>
            </a:r>
            <a:r>
              <a:rPr sz="1300" b="1" spc="25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Neighborhood#411,</a:t>
            </a:r>
            <a:r>
              <a:rPr sz="1300" b="1" spc="15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UnitType#324]</a:t>
            </a:r>
            <a:endParaRPr sz="1300">
              <a:latin typeface="Arial Narrow"/>
              <a:cs typeface="Arial Narrow"/>
            </a:endParaRPr>
          </a:p>
          <a:p>
            <a:pPr marL="60325">
              <a:lnSpc>
                <a:spcPct val="100000"/>
              </a:lnSpc>
            </a:pPr>
            <a:r>
              <a:rPr sz="1300" b="1" dirty="0">
                <a:latin typeface="Arial Narrow"/>
                <a:cs typeface="Arial Narrow"/>
              </a:rPr>
              <a:t>+-</a:t>
            </a:r>
            <a:r>
              <a:rPr sz="1300" b="1" spc="-25" dirty="0">
                <a:latin typeface="Arial Narrow"/>
                <a:cs typeface="Arial Narrow"/>
              </a:rPr>
              <a:t> </a:t>
            </a:r>
            <a:r>
              <a:rPr sz="1300" b="1" dirty="0">
                <a:solidFill>
                  <a:srgbClr val="00AF50"/>
                </a:solidFill>
                <a:latin typeface="Arial Narrow"/>
                <a:cs typeface="Arial Narrow"/>
              </a:rPr>
              <a:t>Join </a:t>
            </a:r>
            <a:r>
              <a:rPr sz="1300" b="1" spc="-10" dirty="0">
                <a:latin typeface="Arial Narrow"/>
                <a:cs typeface="Arial Narrow"/>
              </a:rPr>
              <a:t>Inner,</a:t>
            </a:r>
            <a:r>
              <a:rPr sz="1300" b="1" spc="-15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(Neighborhood#411</a:t>
            </a:r>
            <a:r>
              <a:rPr sz="1300" b="1" spc="2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=</a:t>
            </a:r>
            <a:r>
              <a:rPr sz="1300" b="1" spc="-10" dirty="0">
                <a:latin typeface="Arial Narrow"/>
                <a:cs typeface="Arial Narrow"/>
              </a:rPr>
              <a:t> NeighborhoodDistrict#340),</a:t>
            </a:r>
            <a:r>
              <a:rPr sz="1300" b="1" spc="20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leftHint=(</a:t>
            </a:r>
            <a:r>
              <a:rPr sz="1300" b="1" spc="-10" dirty="0">
                <a:solidFill>
                  <a:srgbClr val="FF0000"/>
                </a:solidFill>
                <a:latin typeface="Arial Narrow"/>
                <a:cs typeface="Arial Narrow"/>
              </a:rPr>
              <a:t>dynamicPruning</a:t>
            </a:r>
            <a:r>
              <a:rPr sz="1300" b="1" spc="-10" dirty="0">
                <a:latin typeface="Arial Narrow"/>
                <a:cs typeface="Arial Narrow"/>
              </a:rPr>
              <a:t>FilterId=Some(462))</a:t>
            </a:r>
            <a:endParaRPr sz="1300">
              <a:latin typeface="Arial Narrow"/>
              <a:cs typeface="Arial Narrow"/>
            </a:endParaRPr>
          </a:p>
          <a:p>
            <a:pPr marL="174625">
              <a:lnSpc>
                <a:spcPct val="100000"/>
              </a:lnSpc>
            </a:pPr>
            <a:r>
              <a:rPr sz="1300" b="1" dirty="0">
                <a:latin typeface="Arial Narrow"/>
                <a:cs typeface="Arial Narrow"/>
              </a:rPr>
              <a:t>:-</a:t>
            </a:r>
            <a:r>
              <a:rPr sz="1300" b="1" spc="-35" dirty="0">
                <a:latin typeface="Arial Narrow"/>
                <a:cs typeface="Arial Narrow"/>
              </a:rPr>
              <a:t> </a:t>
            </a:r>
            <a:r>
              <a:rPr sz="1300" b="1" dirty="0">
                <a:solidFill>
                  <a:srgbClr val="00AF50"/>
                </a:solidFill>
                <a:latin typeface="Arial Narrow"/>
                <a:cs typeface="Arial Narrow"/>
              </a:rPr>
              <a:t>Filter</a:t>
            </a:r>
            <a:r>
              <a:rPr sz="1300" b="1" spc="-25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(Neighborhood#411 </a:t>
            </a:r>
            <a:r>
              <a:rPr sz="1300" b="1" dirty="0">
                <a:latin typeface="Arial Narrow"/>
                <a:cs typeface="Arial Narrow"/>
              </a:rPr>
              <a:t>IN</a:t>
            </a:r>
            <a:r>
              <a:rPr sz="1300" b="1" spc="-1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(</a:t>
            </a:r>
            <a:r>
              <a:rPr sz="1300" b="1" dirty="0">
                <a:solidFill>
                  <a:srgbClr val="3333CC"/>
                </a:solidFill>
                <a:latin typeface="Arial Narrow"/>
                <a:cs typeface="Arial Narrow"/>
              </a:rPr>
              <a:t>Golden</a:t>
            </a:r>
            <a:r>
              <a:rPr sz="1300" b="1" spc="-3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300" b="1" dirty="0">
                <a:solidFill>
                  <a:srgbClr val="3333CC"/>
                </a:solidFill>
                <a:latin typeface="Arial Narrow"/>
                <a:cs typeface="Arial Narrow"/>
              </a:rPr>
              <a:t>Gate</a:t>
            </a:r>
            <a:r>
              <a:rPr sz="1300" b="1" spc="-3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300" b="1" dirty="0">
                <a:solidFill>
                  <a:srgbClr val="3333CC"/>
                </a:solidFill>
                <a:latin typeface="Arial Narrow"/>
                <a:cs typeface="Arial Narrow"/>
              </a:rPr>
              <a:t>Park</a:t>
            </a:r>
            <a:r>
              <a:rPr sz="1300" b="1" dirty="0">
                <a:latin typeface="Arial Narrow"/>
                <a:cs typeface="Arial Narrow"/>
              </a:rPr>
              <a:t>,</a:t>
            </a:r>
            <a:r>
              <a:rPr sz="1300" b="1" spc="-10" dirty="0">
                <a:latin typeface="Arial Narrow"/>
                <a:cs typeface="Arial Narrow"/>
              </a:rPr>
              <a:t> </a:t>
            </a:r>
            <a:r>
              <a:rPr sz="1300" b="1" spc="-20" dirty="0">
                <a:solidFill>
                  <a:srgbClr val="3333CC"/>
                </a:solidFill>
                <a:latin typeface="Arial Narrow"/>
                <a:cs typeface="Arial Narrow"/>
              </a:rPr>
              <a:t>Twin</a:t>
            </a:r>
            <a:r>
              <a:rPr sz="1300" b="1" spc="-3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300" b="1" spc="-10" dirty="0">
                <a:solidFill>
                  <a:srgbClr val="3333CC"/>
                </a:solidFill>
                <a:latin typeface="Arial Narrow"/>
                <a:cs typeface="Arial Narrow"/>
              </a:rPr>
              <a:t>Peaks</a:t>
            </a:r>
            <a:r>
              <a:rPr sz="1300" b="1" spc="-10" dirty="0">
                <a:latin typeface="Arial Narrow"/>
                <a:cs typeface="Arial Narrow"/>
              </a:rPr>
              <a:t>)</a:t>
            </a:r>
            <a:r>
              <a:rPr sz="1300" b="1" spc="-6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AND</a:t>
            </a:r>
            <a:r>
              <a:rPr sz="1300" b="1" spc="-15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isnotnull(Neighborhood#411))</a:t>
            </a:r>
            <a:endParaRPr sz="1300">
              <a:latin typeface="Arial Narrow"/>
              <a:cs typeface="Arial Narrow"/>
            </a:endParaRPr>
          </a:p>
          <a:p>
            <a:pPr marL="60325">
              <a:lnSpc>
                <a:spcPct val="100000"/>
              </a:lnSpc>
            </a:pPr>
            <a:r>
              <a:rPr sz="1300" b="1" dirty="0">
                <a:latin typeface="Arial Narrow"/>
                <a:cs typeface="Arial Narrow"/>
              </a:rPr>
              <a:t>+-</a:t>
            </a:r>
            <a:r>
              <a:rPr sz="1300" b="1" spc="-5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Project</a:t>
            </a:r>
            <a:r>
              <a:rPr sz="1300" b="1" spc="-40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[UnitType#324,</a:t>
            </a:r>
            <a:r>
              <a:rPr sz="1300" b="1" spc="-30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NeighborhoodDistrict#340]</a:t>
            </a:r>
            <a:endParaRPr sz="1300">
              <a:latin typeface="Arial Narrow"/>
              <a:cs typeface="Arial Narrow"/>
            </a:endParaRPr>
          </a:p>
          <a:p>
            <a:pPr marL="250825">
              <a:lnSpc>
                <a:spcPct val="100000"/>
              </a:lnSpc>
            </a:pPr>
            <a:r>
              <a:rPr sz="1300" b="1" dirty="0">
                <a:latin typeface="Arial Narrow"/>
                <a:cs typeface="Arial Narrow"/>
              </a:rPr>
              <a:t>+-</a:t>
            </a:r>
            <a:r>
              <a:rPr sz="1300" b="1" spc="-25" dirty="0">
                <a:latin typeface="Arial Narrow"/>
                <a:cs typeface="Arial Narrow"/>
              </a:rPr>
              <a:t> </a:t>
            </a:r>
            <a:r>
              <a:rPr sz="1300" b="1" spc="-10" dirty="0">
                <a:solidFill>
                  <a:srgbClr val="00AF50"/>
                </a:solidFill>
                <a:latin typeface="Arial Narrow"/>
                <a:cs typeface="Arial Narrow"/>
              </a:rPr>
              <a:t>Filter</a:t>
            </a:r>
            <a:r>
              <a:rPr sz="1300" b="1" spc="-10" dirty="0">
                <a:latin typeface="Arial Narrow"/>
                <a:cs typeface="Arial Narrow"/>
              </a:rPr>
              <a:t>((isnotnull(NeighborhoodDistrict#340)</a:t>
            </a:r>
            <a:r>
              <a:rPr sz="1300" b="1" spc="-1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AND </a:t>
            </a:r>
            <a:r>
              <a:rPr sz="1300" b="1" spc="-10" dirty="0">
                <a:latin typeface="Arial Narrow"/>
                <a:cs typeface="Arial Narrow"/>
              </a:rPr>
              <a:t>NeighborhoodDistrict#340</a:t>
            </a:r>
            <a:r>
              <a:rPr sz="1300" b="1" spc="2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IN</a:t>
            </a:r>
            <a:r>
              <a:rPr sz="1300" b="1" spc="-2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(</a:t>
            </a:r>
            <a:r>
              <a:rPr sz="1300" b="1" dirty="0">
                <a:solidFill>
                  <a:srgbClr val="3333CC"/>
                </a:solidFill>
                <a:latin typeface="Arial Narrow"/>
                <a:cs typeface="Arial Narrow"/>
              </a:rPr>
              <a:t>Golden</a:t>
            </a:r>
            <a:r>
              <a:rPr sz="1300" b="1" spc="-2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300" b="1" dirty="0">
                <a:solidFill>
                  <a:srgbClr val="3333CC"/>
                </a:solidFill>
                <a:latin typeface="Arial Narrow"/>
                <a:cs typeface="Arial Narrow"/>
              </a:rPr>
              <a:t>Gate</a:t>
            </a:r>
            <a:r>
              <a:rPr sz="1300" b="1" spc="-2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300" b="1" dirty="0">
                <a:solidFill>
                  <a:srgbClr val="3333CC"/>
                </a:solidFill>
                <a:latin typeface="Arial Narrow"/>
                <a:cs typeface="Arial Narrow"/>
              </a:rPr>
              <a:t>Park</a:t>
            </a:r>
            <a:r>
              <a:rPr sz="1300" b="1" dirty="0">
                <a:latin typeface="Arial Narrow"/>
                <a:cs typeface="Arial Narrow"/>
              </a:rPr>
              <a:t>, </a:t>
            </a:r>
            <a:r>
              <a:rPr sz="1300" b="1" spc="-20" dirty="0">
                <a:solidFill>
                  <a:srgbClr val="3333CC"/>
                </a:solidFill>
                <a:latin typeface="Arial Narrow"/>
                <a:cs typeface="Arial Narrow"/>
              </a:rPr>
              <a:t>Twin</a:t>
            </a:r>
            <a:r>
              <a:rPr sz="1300" b="1" spc="-2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300" b="1" spc="-10" dirty="0">
                <a:solidFill>
                  <a:srgbClr val="3333CC"/>
                </a:solidFill>
                <a:latin typeface="Arial Narrow"/>
                <a:cs typeface="Arial Narrow"/>
              </a:rPr>
              <a:t>Peaks</a:t>
            </a:r>
            <a:r>
              <a:rPr sz="1300" b="1" spc="-10" dirty="0">
                <a:latin typeface="Arial Narrow"/>
                <a:cs typeface="Arial Narrow"/>
              </a:rPr>
              <a:t>))</a:t>
            </a:r>
            <a:r>
              <a:rPr sz="1300" b="1" spc="-5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AND </a:t>
            </a:r>
            <a:r>
              <a:rPr sz="1300" b="1" spc="-10" dirty="0">
                <a:solidFill>
                  <a:srgbClr val="FF0000"/>
                </a:solidFill>
                <a:latin typeface="Arial Narrow"/>
                <a:cs typeface="Arial Narrow"/>
              </a:rPr>
              <a:t>dynamicpruning</a:t>
            </a:r>
            <a:r>
              <a:rPr sz="1300" b="1" spc="-10" dirty="0">
                <a:latin typeface="Arial Narrow"/>
                <a:cs typeface="Arial Narrow"/>
              </a:rPr>
              <a:t>)</a:t>
            </a:r>
            <a:endParaRPr sz="13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Arial Narrow"/>
              <a:cs typeface="Arial Narrow"/>
            </a:endParaRPr>
          </a:p>
          <a:p>
            <a:pPr marL="40894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Here's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additional</a:t>
            </a:r>
            <a:r>
              <a:rPr sz="1800" spc="-20" dirty="0">
                <a:latin typeface="Arial"/>
                <a:cs typeface="Arial"/>
              </a:rPr>
              <a:t> FILTER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Dynamic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Pruning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firePartition_view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before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233927"/>
            <a:ext cx="180975" cy="1263015"/>
          </a:xfrm>
          <a:custGeom>
            <a:avLst/>
            <a:gdLst/>
            <a:ahLst/>
            <a:cxnLst/>
            <a:rect l="l" t="t" r="r" b="b"/>
            <a:pathLst>
              <a:path w="180975" h="1263014">
                <a:moveTo>
                  <a:pt x="117095" y="158750"/>
                </a:moveTo>
                <a:lnTo>
                  <a:pt x="53595" y="158750"/>
                </a:lnTo>
                <a:lnTo>
                  <a:pt x="53594" y="1262761"/>
                </a:lnTo>
                <a:lnTo>
                  <a:pt x="117094" y="1262761"/>
                </a:lnTo>
                <a:lnTo>
                  <a:pt x="117095" y="158750"/>
                </a:lnTo>
                <a:close/>
              </a:path>
              <a:path w="180975" h="1263014">
                <a:moveTo>
                  <a:pt x="85345" y="0"/>
                </a:moveTo>
                <a:lnTo>
                  <a:pt x="0" y="170689"/>
                </a:lnTo>
                <a:lnTo>
                  <a:pt x="0" y="190500"/>
                </a:lnTo>
                <a:lnTo>
                  <a:pt x="53595" y="190500"/>
                </a:lnTo>
                <a:lnTo>
                  <a:pt x="53595" y="158750"/>
                </a:lnTo>
                <a:lnTo>
                  <a:pt x="164719" y="158750"/>
                </a:lnTo>
                <a:lnTo>
                  <a:pt x="85345" y="0"/>
                </a:lnTo>
                <a:close/>
              </a:path>
              <a:path w="180975" h="1263014">
                <a:moveTo>
                  <a:pt x="164719" y="158750"/>
                </a:moveTo>
                <a:lnTo>
                  <a:pt x="117095" y="158750"/>
                </a:lnTo>
                <a:lnTo>
                  <a:pt x="117095" y="190500"/>
                </a:lnTo>
                <a:lnTo>
                  <a:pt x="180594" y="190500"/>
                </a:lnTo>
                <a:lnTo>
                  <a:pt x="164719" y="15875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33927" y="1066546"/>
            <a:ext cx="213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9140" y="4389120"/>
            <a:ext cx="180975" cy="319405"/>
          </a:xfrm>
          <a:custGeom>
            <a:avLst/>
            <a:gdLst/>
            <a:ahLst/>
            <a:cxnLst/>
            <a:rect l="l" t="t" r="r" b="b"/>
            <a:pathLst>
              <a:path w="180975" h="319404">
                <a:moveTo>
                  <a:pt x="113592" y="156165"/>
                </a:moveTo>
                <a:lnTo>
                  <a:pt x="56780" y="184580"/>
                </a:lnTo>
                <a:lnTo>
                  <a:pt x="124002" y="319023"/>
                </a:lnTo>
                <a:lnTo>
                  <a:pt x="180797" y="290575"/>
                </a:lnTo>
                <a:lnTo>
                  <a:pt x="113592" y="156165"/>
                </a:lnTo>
                <a:close/>
              </a:path>
              <a:path w="180975" h="319404">
                <a:moveTo>
                  <a:pt x="0" y="0"/>
                </a:moveTo>
                <a:lnTo>
                  <a:pt x="0" y="212978"/>
                </a:lnTo>
                <a:lnTo>
                  <a:pt x="56780" y="184580"/>
                </a:lnTo>
                <a:lnTo>
                  <a:pt x="42595" y="156209"/>
                </a:lnTo>
                <a:lnTo>
                  <a:pt x="99390" y="127761"/>
                </a:lnTo>
                <a:lnTo>
                  <a:pt x="170383" y="127761"/>
                </a:lnTo>
                <a:lnTo>
                  <a:pt x="0" y="0"/>
                </a:lnTo>
                <a:close/>
              </a:path>
              <a:path w="180975" h="319404">
                <a:moveTo>
                  <a:pt x="99390" y="127761"/>
                </a:moveTo>
                <a:lnTo>
                  <a:pt x="42595" y="156209"/>
                </a:lnTo>
                <a:lnTo>
                  <a:pt x="56780" y="184580"/>
                </a:lnTo>
                <a:lnTo>
                  <a:pt x="113592" y="156165"/>
                </a:lnTo>
                <a:lnTo>
                  <a:pt x="99390" y="127761"/>
                </a:lnTo>
                <a:close/>
              </a:path>
              <a:path w="180975" h="319404">
                <a:moveTo>
                  <a:pt x="170383" y="127761"/>
                </a:moveTo>
                <a:lnTo>
                  <a:pt x="99390" y="127761"/>
                </a:lnTo>
                <a:lnTo>
                  <a:pt x="113592" y="156165"/>
                </a:lnTo>
                <a:lnTo>
                  <a:pt x="170383" y="127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9872" y="1329816"/>
            <a:ext cx="407034" cy="532130"/>
          </a:xfrm>
          <a:custGeom>
            <a:avLst/>
            <a:gdLst/>
            <a:ahLst/>
            <a:cxnLst/>
            <a:rect l="l" t="t" r="r" b="b"/>
            <a:pathLst>
              <a:path w="407035" h="532130">
                <a:moveTo>
                  <a:pt x="267440" y="397674"/>
                </a:moveTo>
                <a:lnTo>
                  <a:pt x="216407" y="435610"/>
                </a:lnTo>
                <a:lnTo>
                  <a:pt x="406526" y="531622"/>
                </a:lnTo>
                <a:lnTo>
                  <a:pt x="387279" y="423163"/>
                </a:lnTo>
                <a:lnTo>
                  <a:pt x="286385" y="423163"/>
                </a:lnTo>
                <a:lnTo>
                  <a:pt x="267440" y="397674"/>
                </a:lnTo>
                <a:close/>
              </a:path>
              <a:path w="407035" h="532130">
                <a:moveTo>
                  <a:pt x="318367" y="359817"/>
                </a:moveTo>
                <a:lnTo>
                  <a:pt x="267440" y="397674"/>
                </a:lnTo>
                <a:lnTo>
                  <a:pt x="286385" y="423163"/>
                </a:lnTo>
                <a:lnTo>
                  <a:pt x="337312" y="385318"/>
                </a:lnTo>
                <a:lnTo>
                  <a:pt x="318367" y="359817"/>
                </a:lnTo>
                <a:close/>
              </a:path>
              <a:path w="407035" h="532130">
                <a:moveTo>
                  <a:pt x="369315" y="321945"/>
                </a:moveTo>
                <a:lnTo>
                  <a:pt x="318367" y="359817"/>
                </a:lnTo>
                <a:lnTo>
                  <a:pt x="337312" y="385318"/>
                </a:lnTo>
                <a:lnTo>
                  <a:pt x="286385" y="423163"/>
                </a:lnTo>
                <a:lnTo>
                  <a:pt x="387279" y="423163"/>
                </a:lnTo>
                <a:lnTo>
                  <a:pt x="369315" y="321945"/>
                </a:lnTo>
                <a:close/>
              </a:path>
              <a:path w="407035" h="532130">
                <a:moveTo>
                  <a:pt x="51053" y="0"/>
                </a:moveTo>
                <a:lnTo>
                  <a:pt x="0" y="37846"/>
                </a:lnTo>
                <a:lnTo>
                  <a:pt x="267440" y="397674"/>
                </a:lnTo>
                <a:lnTo>
                  <a:pt x="318367" y="359817"/>
                </a:lnTo>
                <a:lnTo>
                  <a:pt x="510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4007" y="2377439"/>
            <a:ext cx="8316595" cy="1508760"/>
            <a:chOff x="64007" y="2377439"/>
            <a:chExt cx="8316595" cy="1508760"/>
          </a:xfrm>
        </p:grpSpPr>
        <p:sp>
          <p:nvSpPr>
            <p:cNvPr id="18" name="object 18"/>
            <p:cNvSpPr/>
            <p:nvPr/>
          </p:nvSpPr>
          <p:spPr>
            <a:xfrm>
              <a:off x="685799" y="2721482"/>
              <a:ext cx="1090930" cy="1165225"/>
            </a:xfrm>
            <a:custGeom>
              <a:avLst/>
              <a:gdLst/>
              <a:ahLst/>
              <a:cxnLst/>
              <a:rect l="l" t="t" r="r" b="b"/>
              <a:pathLst>
                <a:path w="1090930" h="1165225">
                  <a:moveTo>
                    <a:pt x="60401" y="960500"/>
                  </a:moveTo>
                  <a:lnTo>
                    <a:pt x="0" y="1164716"/>
                  </a:lnTo>
                  <a:lnTo>
                    <a:pt x="199631" y="1090548"/>
                  </a:lnTo>
                  <a:lnTo>
                    <a:pt x="178012" y="1070355"/>
                  </a:lnTo>
                  <a:lnTo>
                    <a:pt x="131559" y="1070355"/>
                  </a:lnTo>
                  <a:lnTo>
                    <a:pt x="85140" y="1027048"/>
                  </a:lnTo>
                  <a:lnTo>
                    <a:pt x="106807" y="1003846"/>
                  </a:lnTo>
                  <a:lnTo>
                    <a:pt x="60401" y="960500"/>
                  </a:lnTo>
                  <a:close/>
                </a:path>
                <a:path w="1090930" h="1165225">
                  <a:moveTo>
                    <a:pt x="106807" y="1003846"/>
                  </a:moveTo>
                  <a:lnTo>
                    <a:pt x="85140" y="1027048"/>
                  </a:lnTo>
                  <a:lnTo>
                    <a:pt x="131559" y="1070355"/>
                  </a:lnTo>
                  <a:lnTo>
                    <a:pt x="153202" y="1047182"/>
                  </a:lnTo>
                  <a:lnTo>
                    <a:pt x="106807" y="1003846"/>
                  </a:lnTo>
                  <a:close/>
                </a:path>
                <a:path w="1090930" h="1165225">
                  <a:moveTo>
                    <a:pt x="153202" y="1047182"/>
                  </a:moveTo>
                  <a:lnTo>
                    <a:pt x="131559" y="1070355"/>
                  </a:lnTo>
                  <a:lnTo>
                    <a:pt x="178012" y="1070355"/>
                  </a:lnTo>
                  <a:lnTo>
                    <a:pt x="153202" y="1047182"/>
                  </a:lnTo>
                  <a:close/>
                </a:path>
                <a:path w="1090930" h="1165225">
                  <a:moveTo>
                    <a:pt x="1044194" y="0"/>
                  </a:moveTo>
                  <a:lnTo>
                    <a:pt x="106807" y="1003846"/>
                  </a:lnTo>
                  <a:lnTo>
                    <a:pt x="153202" y="1047182"/>
                  </a:lnTo>
                  <a:lnTo>
                    <a:pt x="1090676" y="43433"/>
                  </a:lnTo>
                  <a:lnTo>
                    <a:pt x="1044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2107" y="2415539"/>
              <a:ext cx="8240395" cy="329565"/>
            </a:xfrm>
            <a:custGeom>
              <a:avLst/>
              <a:gdLst/>
              <a:ahLst/>
              <a:cxnLst/>
              <a:rect l="l" t="t" r="r" b="b"/>
              <a:pathLst>
                <a:path w="8240395" h="329564">
                  <a:moveTo>
                    <a:pt x="0" y="329184"/>
                  </a:moveTo>
                  <a:lnTo>
                    <a:pt x="8240268" y="329184"/>
                  </a:lnTo>
                  <a:lnTo>
                    <a:pt x="8240268" y="0"/>
                  </a:lnTo>
                  <a:lnTo>
                    <a:pt x="0" y="0"/>
                  </a:lnTo>
                  <a:lnTo>
                    <a:pt x="0" y="329184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99262" y="4994528"/>
            <a:ext cx="3163570" cy="708660"/>
            <a:chOff x="199262" y="4994528"/>
            <a:chExt cx="3163570" cy="70866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87" y="5004815"/>
              <a:ext cx="3144012" cy="6888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04025" y="5000053"/>
              <a:ext cx="3154045" cy="698500"/>
            </a:xfrm>
            <a:custGeom>
              <a:avLst/>
              <a:gdLst/>
              <a:ahLst/>
              <a:cxnLst/>
              <a:rect l="l" t="t" r="r" b="b"/>
              <a:pathLst>
                <a:path w="3154045" h="698500">
                  <a:moveTo>
                    <a:pt x="0" y="698373"/>
                  </a:moveTo>
                  <a:lnTo>
                    <a:pt x="3153537" y="698373"/>
                  </a:lnTo>
                  <a:lnTo>
                    <a:pt x="3153537" y="0"/>
                  </a:lnTo>
                  <a:lnTo>
                    <a:pt x="0" y="0"/>
                  </a:lnTo>
                  <a:lnTo>
                    <a:pt x="0" y="6983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3983" y="5023103"/>
              <a:ext cx="1511935" cy="248920"/>
            </a:xfrm>
            <a:custGeom>
              <a:avLst/>
              <a:gdLst/>
              <a:ahLst/>
              <a:cxnLst/>
              <a:rect l="l" t="t" r="r" b="b"/>
              <a:pathLst>
                <a:path w="1511935" h="248920">
                  <a:moveTo>
                    <a:pt x="0" y="248412"/>
                  </a:moveTo>
                  <a:lnTo>
                    <a:pt x="1511808" y="248412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571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8607361" y="234505"/>
            <a:ext cx="313055" cy="304165"/>
            <a:chOff x="8607361" y="234505"/>
            <a:chExt cx="313055" cy="304165"/>
          </a:xfrm>
        </p:grpSpPr>
        <p:sp>
          <p:nvSpPr>
            <p:cNvPr id="25" name="object 25"/>
            <p:cNvSpPr/>
            <p:nvPr/>
          </p:nvSpPr>
          <p:spPr>
            <a:xfrm>
              <a:off x="8612123" y="239268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1"/>
                  </a:lnTo>
                  <a:lnTo>
                    <a:pt x="151637" y="224662"/>
                  </a:lnTo>
                  <a:lnTo>
                    <a:pt x="245364" y="294131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12123" y="239268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1"/>
                  </a:lnTo>
                  <a:lnTo>
                    <a:pt x="151637" y="224662"/>
                  </a:lnTo>
                  <a:lnTo>
                    <a:pt x="57911" y="294131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495611" y="4995290"/>
            <a:ext cx="2965450" cy="1808480"/>
            <a:chOff x="3495611" y="4995290"/>
            <a:chExt cx="2965450" cy="180848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7451" y="6220848"/>
              <a:ext cx="145497" cy="15975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5199" y="5004815"/>
              <a:ext cx="2945892" cy="178917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500373" y="5000053"/>
              <a:ext cx="2955925" cy="1798955"/>
            </a:xfrm>
            <a:custGeom>
              <a:avLst/>
              <a:gdLst/>
              <a:ahLst/>
              <a:cxnLst/>
              <a:rect l="l" t="t" r="r" b="b"/>
              <a:pathLst>
                <a:path w="2955925" h="1798954">
                  <a:moveTo>
                    <a:pt x="0" y="1798700"/>
                  </a:moveTo>
                  <a:lnTo>
                    <a:pt x="2955417" y="1798700"/>
                  </a:lnTo>
                  <a:lnTo>
                    <a:pt x="2955417" y="0"/>
                  </a:lnTo>
                  <a:lnTo>
                    <a:pt x="0" y="0"/>
                  </a:lnTo>
                  <a:lnTo>
                    <a:pt x="0" y="1798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0515" y="6120385"/>
              <a:ext cx="112774" cy="1112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01648" y="6194294"/>
              <a:ext cx="141570" cy="15833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4119" y="6116274"/>
              <a:ext cx="152382" cy="152217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0619" y="6085331"/>
              <a:ext cx="111250" cy="11125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8351" y="6111012"/>
              <a:ext cx="156210" cy="15617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5656" y="6201232"/>
              <a:ext cx="153107" cy="16130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10783" y="5020055"/>
              <a:ext cx="928115" cy="8595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56134"/>
            <a:ext cx="6048375" cy="8147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605"/>
              </a:spcBef>
            </a:pPr>
            <a:r>
              <a:rPr dirty="0"/>
              <a:t>Dynamic</a:t>
            </a:r>
            <a:r>
              <a:rPr spc="-75" dirty="0"/>
              <a:t> </a:t>
            </a:r>
            <a:r>
              <a:rPr dirty="0"/>
              <a:t>Partition</a:t>
            </a:r>
            <a:r>
              <a:rPr spc="-80" dirty="0"/>
              <a:t> </a:t>
            </a:r>
            <a:r>
              <a:rPr dirty="0"/>
              <a:t>Pruning</a:t>
            </a:r>
            <a:r>
              <a:rPr spc="-75" dirty="0"/>
              <a:t> </a:t>
            </a:r>
            <a:r>
              <a:rPr dirty="0"/>
              <a:t>will</a:t>
            </a:r>
            <a:r>
              <a:rPr spc="-80" dirty="0"/>
              <a:t> </a:t>
            </a:r>
            <a:r>
              <a:rPr dirty="0">
                <a:solidFill>
                  <a:srgbClr val="FF0000"/>
                </a:solidFill>
              </a:rPr>
              <a:t>NOT</a:t>
            </a:r>
            <a:r>
              <a:rPr spc="-75" dirty="0">
                <a:solidFill>
                  <a:srgbClr val="FF0000"/>
                </a:solidFill>
              </a:rPr>
              <a:t> </a:t>
            </a:r>
            <a:r>
              <a:rPr spc="-10" dirty="0"/>
              <a:t>happen </a:t>
            </a:r>
            <a:r>
              <a:rPr dirty="0"/>
              <a:t>if</a:t>
            </a:r>
            <a:r>
              <a:rPr spc="-50" dirty="0"/>
              <a:t> </a:t>
            </a:r>
            <a:r>
              <a:rPr dirty="0"/>
              <a:t>Fact</a:t>
            </a:r>
            <a:r>
              <a:rPr spc="-45" dirty="0"/>
              <a:t> </a:t>
            </a:r>
            <a:r>
              <a:rPr dirty="0"/>
              <a:t>table</a:t>
            </a:r>
            <a:r>
              <a:rPr spc="-45" dirty="0"/>
              <a:t> </a:t>
            </a:r>
            <a:r>
              <a:rPr dirty="0">
                <a:solidFill>
                  <a:srgbClr val="FF0000"/>
                </a:solidFill>
              </a:rPr>
              <a:t>NOT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spc="-10" dirty="0"/>
              <a:t>Partitioned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7489" y="2685288"/>
            <a:ext cx="7707630" cy="2185670"/>
            <a:chOff x="487489" y="2685288"/>
            <a:chExt cx="7707630" cy="2185670"/>
          </a:xfrm>
        </p:grpSpPr>
        <p:sp>
          <p:nvSpPr>
            <p:cNvPr id="5" name="object 5"/>
            <p:cNvSpPr/>
            <p:nvPr/>
          </p:nvSpPr>
          <p:spPr>
            <a:xfrm>
              <a:off x="1230629" y="2704338"/>
              <a:ext cx="6275070" cy="10795"/>
            </a:xfrm>
            <a:custGeom>
              <a:avLst/>
              <a:gdLst/>
              <a:ahLst/>
              <a:cxnLst/>
              <a:rect l="l" t="t" r="r" b="b"/>
              <a:pathLst>
                <a:path w="6275070" h="10794">
                  <a:moveTo>
                    <a:pt x="0" y="0"/>
                  </a:moveTo>
                  <a:lnTo>
                    <a:pt x="2120646" y="0"/>
                  </a:lnTo>
                </a:path>
                <a:path w="6275070" h="10794">
                  <a:moveTo>
                    <a:pt x="3777996" y="0"/>
                  </a:moveTo>
                  <a:lnTo>
                    <a:pt x="6274689" y="10287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251" y="3573780"/>
              <a:ext cx="7698105" cy="1292860"/>
            </a:xfrm>
            <a:custGeom>
              <a:avLst/>
              <a:gdLst/>
              <a:ahLst/>
              <a:cxnLst/>
              <a:rect l="l" t="t" r="r" b="b"/>
              <a:pathLst>
                <a:path w="7698105" h="1292860">
                  <a:moveTo>
                    <a:pt x="7697724" y="0"/>
                  </a:moveTo>
                  <a:lnTo>
                    <a:pt x="0" y="0"/>
                  </a:lnTo>
                  <a:lnTo>
                    <a:pt x="0" y="1292352"/>
                  </a:lnTo>
                  <a:lnTo>
                    <a:pt x="7697724" y="1292352"/>
                  </a:lnTo>
                  <a:lnTo>
                    <a:pt x="769772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251" y="3573780"/>
              <a:ext cx="7698105" cy="1292860"/>
            </a:xfrm>
            <a:custGeom>
              <a:avLst/>
              <a:gdLst/>
              <a:ahLst/>
              <a:cxnLst/>
              <a:rect l="l" t="t" r="r" b="b"/>
              <a:pathLst>
                <a:path w="7698105" h="1292860">
                  <a:moveTo>
                    <a:pt x="0" y="1292352"/>
                  </a:moveTo>
                  <a:lnTo>
                    <a:pt x="7697724" y="1292352"/>
                  </a:lnTo>
                  <a:lnTo>
                    <a:pt x="7697724" y="0"/>
                  </a:lnTo>
                  <a:lnTo>
                    <a:pt x="0" y="0"/>
                  </a:lnTo>
                  <a:lnTo>
                    <a:pt x="0" y="129235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0687" y="3605022"/>
            <a:ext cx="7841615" cy="212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Arial Narrow"/>
                <a:cs typeface="Arial Narrow"/>
              </a:rPr>
              <a:t>==</a:t>
            </a:r>
            <a:r>
              <a:rPr sz="1300" b="1" spc="-4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Optimized</a:t>
            </a:r>
            <a:r>
              <a:rPr sz="1300" b="1" spc="-3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Logical</a:t>
            </a:r>
            <a:r>
              <a:rPr sz="1300" b="1" spc="-3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Plan</a:t>
            </a:r>
            <a:r>
              <a:rPr sz="1300" b="1" spc="-45" dirty="0">
                <a:latin typeface="Arial Narrow"/>
                <a:cs typeface="Arial Narrow"/>
              </a:rPr>
              <a:t> </a:t>
            </a:r>
            <a:r>
              <a:rPr sz="1300" b="1" spc="-25" dirty="0">
                <a:latin typeface="Arial Narrow"/>
                <a:cs typeface="Arial Narrow"/>
              </a:rPr>
              <a:t>==</a:t>
            </a:r>
            <a:endParaRPr sz="13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Arial Narrow"/>
                <a:cs typeface="Arial Narrow"/>
              </a:rPr>
              <a:t>Project</a:t>
            </a:r>
            <a:r>
              <a:rPr sz="1300" b="1" spc="-10" dirty="0">
                <a:latin typeface="Arial Narrow"/>
                <a:cs typeface="Arial Narrow"/>
              </a:rPr>
              <a:t> [NeighborhoodDistrict#490,</a:t>
            </a:r>
            <a:r>
              <a:rPr sz="1300" b="1" spc="25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Neighborhood#411,</a:t>
            </a:r>
            <a:r>
              <a:rPr sz="1300" b="1" spc="15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UnitType#486]</a:t>
            </a:r>
            <a:endParaRPr sz="13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Arial Narrow"/>
                <a:cs typeface="Arial Narrow"/>
              </a:rPr>
              <a:t>+-</a:t>
            </a:r>
            <a:r>
              <a:rPr sz="1300" b="1" spc="-30" dirty="0">
                <a:latin typeface="Arial Narrow"/>
                <a:cs typeface="Arial Narrow"/>
              </a:rPr>
              <a:t> </a:t>
            </a:r>
            <a:r>
              <a:rPr sz="1300" b="1" dirty="0">
                <a:solidFill>
                  <a:srgbClr val="00AF50"/>
                </a:solidFill>
                <a:latin typeface="Arial Narrow"/>
                <a:cs typeface="Arial Narrow"/>
              </a:rPr>
              <a:t>Join</a:t>
            </a:r>
            <a:r>
              <a:rPr sz="1300" b="1" spc="-1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Inner,</a:t>
            </a:r>
            <a:r>
              <a:rPr sz="1300" b="1" spc="-25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(Neighborhood#411</a:t>
            </a:r>
            <a:r>
              <a:rPr sz="1300" b="1" spc="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=</a:t>
            </a:r>
            <a:r>
              <a:rPr sz="1300" b="1" spc="-20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NeighborhoodDistrict#490)</a:t>
            </a:r>
            <a:endParaRPr sz="1300">
              <a:latin typeface="Arial Narrow"/>
              <a:cs typeface="Arial Narrow"/>
            </a:endParaRPr>
          </a:p>
          <a:p>
            <a:pPr marL="127000">
              <a:lnSpc>
                <a:spcPct val="100000"/>
              </a:lnSpc>
            </a:pPr>
            <a:r>
              <a:rPr sz="1300" b="1" dirty="0">
                <a:latin typeface="Arial Narrow"/>
                <a:cs typeface="Arial Narrow"/>
              </a:rPr>
              <a:t>:-</a:t>
            </a:r>
            <a:r>
              <a:rPr sz="1300" b="1" spc="-35" dirty="0">
                <a:latin typeface="Arial Narrow"/>
                <a:cs typeface="Arial Narrow"/>
              </a:rPr>
              <a:t> </a:t>
            </a:r>
            <a:r>
              <a:rPr sz="1300" b="1" dirty="0">
                <a:solidFill>
                  <a:srgbClr val="00AF50"/>
                </a:solidFill>
                <a:latin typeface="Arial Narrow"/>
                <a:cs typeface="Arial Narrow"/>
              </a:rPr>
              <a:t>Filter</a:t>
            </a:r>
            <a:r>
              <a:rPr sz="1300" b="1" spc="-2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(Neighborhood#411</a:t>
            </a:r>
            <a:r>
              <a:rPr sz="1300" b="1" spc="-1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IN</a:t>
            </a:r>
            <a:r>
              <a:rPr sz="1300" b="1" spc="-1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(Golden</a:t>
            </a:r>
            <a:r>
              <a:rPr sz="1300" b="1" spc="-3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Gate</a:t>
            </a:r>
            <a:r>
              <a:rPr sz="1300" b="1" spc="-3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Park,</a:t>
            </a:r>
            <a:r>
              <a:rPr sz="1300" b="1" spc="-20" dirty="0">
                <a:latin typeface="Arial Narrow"/>
                <a:cs typeface="Arial Narrow"/>
              </a:rPr>
              <a:t> Twin</a:t>
            </a:r>
            <a:r>
              <a:rPr sz="1300" b="1" spc="-35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Peaks)</a:t>
            </a:r>
            <a:r>
              <a:rPr sz="1300" b="1" spc="-5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AND</a:t>
            </a:r>
            <a:r>
              <a:rPr sz="1300" b="1" spc="-20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isnotnull(Neighborhood#411))</a:t>
            </a:r>
            <a:endParaRPr sz="1300">
              <a:latin typeface="Arial Narrow"/>
              <a:cs typeface="Arial Narrow"/>
            </a:endParaRPr>
          </a:p>
          <a:p>
            <a:pPr marL="127000">
              <a:lnSpc>
                <a:spcPct val="100000"/>
              </a:lnSpc>
            </a:pPr>
            <a:r>
              <a:rPr sz="1300" b="1" dirty="0">
                <a:latin typeface="Arial Narrow"/>
                <a:cs typeface="Arial Narrow"/>
              </a:rPr>
              <a:t>:</a:t>
            </a:r>
            <a:r>
              <a:rPr sz="1300" b="1" spc="-4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+-</a:t>
            </a:r>
            <a:r>
              <a:rPr sz="1300" b="1" spc="-3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Project</a:t>
            </a:r>
            <a:r>
              <a:rPr sz="1300" b="1" spc="-30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[UnitType#486,</a:t>
            </a:r>
            <a:r>
              <a:rPr sz="1300" b="1" spc="-20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NeighborhoodDistrict#490]</a:t>
            </a:r>
            <a:endParaRPr sz="1300">
              <a:latin typeface="Arial Narrow"/>
              <a:cs typeface="Arial Narrow"/>
            </a:endParaRPr>
          </a:p>
          <a:p>
            <a:pPr marL="241300">
              <a:lnSpc>
                <a:spcPct val="100000"/>
              </a:lnSpc>
            </a:pPr>
            <a:r>
              <a:rPr sz="1300" b="1" dirty="0">
                <a:latin typeface="Arial Narrow"/>
                <a:cs typeface="Arial Narrow"/>
              </a:rPr>
              <a:t>+-</a:t>
            </a:r>
            <a:r>
              <a:rPr sz="1300" b="1" spc="-20" dirty="0">
                <a:latin typeface="Arial Narrow"/>
                <a:cs typeface="Arial Narrow"/>
              </a:rPr>
              <a:t> </a:t>
            </a:r>
            <a:r>
              <a:rPr sz="1300" b="1" dirty="0">
                <a:solidFill>
                  <a:srgbClr val="00AF50"/>
                </a:solidFill>
                <a:latin typeface="Arial Narrow"/>
                <a:cs typeface="Arial Narrow"/>
              </a:rPr>
              <a:t>Filter</a:t>
            </a:r>
            <a:r>
              <a:rPr sz="1300" b="1" spc="-10" dirty="0">
                <a:solidFill>
                  <a:srgbClr val="00AF50"/>
                </a:solidFill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(isnotnull(NeighborhoodDistrict#490) </a:t>
            </a:r>
            <a:r>
              <a:rPr sz="1300" b="1" dirty="0">
                <a:latin typeface="Arial Narrow"/>
                <a:cs typeface="Arial Narrow"/>
              </a:rPr>
              <a:t>AND</a:t>
            </a:r>
            <a:r>
              <a:rPr sz="1300" b="1" spc="10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NeighborhoodDistrict#490</a:t>
            </a:r>
            <a:r>
              <a:rPr sz="1300" b="1" spc="1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IN</a:t>
            </a:r>
            <a:r>
              <a:rPr sz="1300" b="1" spc="-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(Golden</a:t>
            </a:r>
            <a:r>
              <a:rPr sz="1300" b="1" spc="-15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Gate</a:t>
            </a:r>
            <a:r>
              <a:rPr sz="1300" b="1" spc="-20" dirty="0">
                <a:latin typeface="Arial Narrow"/>
                <a:cs typeface="Arial Narrow"/>
              </a:rPr>
              <a:t> </a:t>
            </a:r>
            <a:r>
              <a:rPr sz="1300" b="1" dirty="0">
                <a:latin typeface="Arial Narrow"/>
                <a:cs typeface="Arial Narrow"/>
              </a:rPr>
              <a:t>Park,</a:t>
            </a:r>
            <a:r>
              <a:rPr sz="1300" b="1" spc="-5" dirty="0">
                <a:latin typeface="Arial Narrow"/>
                <a:cs typeface="Arial Narrow"/>
              </a:rPr>
              <a:t> </a:t>
            </a:r>
            <a:r>
              <a:rPr sz="1300" b="1" spc="-20" dirty="0">
                <a:latin typeface="Arial Narrow"/>
                <a:cs typeface="Arial Narrow"/>
              </a:rPr>
              <a:t>Twin</a:t>
            </a:r>
            <a:r>
              <a:rPr sz="1300" b="1" spc="-25" dirty="0">
                <a:latin typeface="Arial Narrow"/>
                <a:cs typeface="Arial Narrow"/>
              </a:rPr>
              <a:t> </a:t>
            </a:r>
            <a:r>
              <a:rPr sz="1300" b="1" spc="-10" dirty="0">
                <a:latin typeface="Arial Narrow"/>
                <a:cs typeface="Arial Narrow"/>
              </a:rPr>
              <a:t>Peaks)))</a:t>
            </a:r>
            <a:endParaRPr sz="13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5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Narrow"/>
              <a:cs typeface="Arial Narrow"/>
            </a:endParaRPr>
          </a:p>
          <a:p>
            <a:pPr marL="2461260" marR="5080" indent="-1830705">
              <a:lnSpc>
                <a:spcPts val="1939"/>
              </a:lnSpc>
            </a:pPr>
            <a:r>
              <a:rPr sz="1800" dirty="0">
                <a:latin typeface="Arial"/>
                <a:cs typeface="Arial"/>
              </a:rPr>
              <a:t>Here's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additional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FILTER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but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all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rows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scanned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non- </a:t>
            </a:r>
            <a:r>
              <a:rPr sz="1800" dirty="0">
                <a:latin typeface="Arial"/>
                <a:cs typeface="Arial"/>
              </a:rPr>
              <a:t>Partitioned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fireNotPart_view</a:t>
            </a:r>
            <a:r>
              <a:rPr sz="1800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864" y="1711007"/>
            <a:ext cx="9019540" cy="3549015"/>
            <a:chOff x="54864" y="1711007"/>
            <a:chExt cx="9019540" cy="3549015"/>
          </a:xfrm>
        </p:grpSpPr>
        <p:sp>
          <p:nvSpPr>
            <p:cNvPr id="10" name="object 10"/>
            <p:cNvSpPr/>
            <p:nvPr/>
          </p:nvSpPr>
          <p:spPr>
            <a:xfrm>
              <a:off x="990600" y="1733676"/>
              <a:ext cx="4495800" cy="3526154"/>
            </a:xfrm>
            <a:custGeom>
              <a:avLst/>
              <a:gdLst/>
              <a:ahLst/>
              <a:cxnLst/>
              <a:rect l="l" t="t" r="r" b="b"/>
              <a:pathLst>
                <a:path w="4495800" h="3526154">
                  <a:moveTo>
                    <a:pt x="624078" y="3483356"/>
                  </a:moveTo>
                  <a:lnTo>
                    <a:pt x="332016" y="3157207"/>
                  </a:lnTo>
                  <a:lnTo>
                    <a:pt x="358368" y="3133598"/>
                  </a:lnTo>
                  <a:lnTo>
                    <a:pt x="379349" y="3114802"/>
                  </a:lnTo>
                  <a:lnTo>
                    <a:pt x="181356" y="3036443"/>
                  </a:lnTo>
                  <a:lnTo>
                    <a:pt x="237451" y="3241929"/>
                  </a:lnTo>
                  <a:lnTo>
                    <a:pt x="284759" y="3199549"/>
                  </a:lnTo>
                  <a:lnTo>
                    <a:pt x="576834" y="3525774"/>
                  </a:lnTo>
                  <a:lnTo>
                    <a:pt x="624078" y="3483356"/>
                  </a:lnTo>
                  <a:close/>
                </a:path>
                <a:path w="4495800" h="3526154">
                  <a:moveTo>
                    <a:pt x="789178" y="1294130"/>
                  </a:moveTo>
                  <a:lnTo>
                    <a:pt x="734822" y="1261364"/>
                  </a:lnTo>
                  <a:lnTo>
                    <a:pt x="71285" y="2360396"/>
                  </a:lnTo>
                  <a:lnTo>
                    <a:pt x="16916" y="2327529"/>
                  </a:lnTo>
                  <a:lnTo>
                    <a:pt x="0" y="2539873"/>
                  </a:lnTo>
                  <a:lnTo>
                    <a:pt x="179997" y="2426081"/>
                  </a:lnTo>
                  <a:lnTo>
                    <a:pt x="170535" y="2420366"/>
                  </a:lnTo>
                  <a:lnTo>
                    <a:pt x="125615" y="2393226"/>
                  </a:lnTo>
                  <a:lnTo>
                    <a:pt x="789178" y="1294130"/>
                  </a:lnTo>
                  <a:close/>
                </a:path>
                <a:path w="4495800" h="3526154">
                  <a:moveTo>
                    <a:pt x="4495800" y="1008126"/>
                  </a:moveTo>
                  <a:lnTo>
                    <a:pt x="4482414" y="892683"/>
                  </a:lnTo>
                  <a:lnTo>
                    <a:pt x="4471289" y="796544"/>
                  </a:lnTo>
                  <a:lnTo>
                    <a:pt x="4418101" y="831316"/>
                  </a:lnTo>
                  <a:lnTo>
                    <a:pt x="3874643" y="0"/>
                  </a:lnTo>
                  <a:lnTo>
                    <a:pt x="3821557" y="34798"/>
                  </a:lnTo>
                  <a:lnTo>
                    <a:pt x="4364964" y="866051"/>
                  </a:lnTo>
                  <a:lnTo>
                    <a:pt x="4311777" y="900811"/>
                  </a:lnTo>
                  <a:lnTo>
                    <a:pt x="4495800" y="10081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225" y="3611880"/>
              <a:ext cx="190500" cy="1263015"/>
            </a:xfrm>
            <a:custGeom>
              <a:avLst/>
              <a:gdLst/>
              <a:ahLst/>
              <a:cxnLst/>
              <a:rect l="l" t="t" r="r" b="b"/>
              <a:pathLst>
                <a:path w="190500" h="12630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1262761"/>
                  </a:lnTo>
                  <a:lnTo>
                    <a:pt x="127000" y="1262761"/>
                  </a:lnTo>
                  <a:lnTo>
                    <a:pt x="127000" y="158750"/>
                  </a:lnTo>
                  <a:close/>
                </a:path>
                <a:path w="190500" h="12630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12630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2" y="1720596"/>
              <a:ext cx="8991600" cy="134416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389" y="1715770"/>
              <a:ext cx="9001125" cy="1353820"/>
            </a:xfrm>
            <a:custGeom>
              <a:avLst/>
              <a:gdLst/>
              <a:ahLst/>
              <a:cxnLst/>
              <a:rect l="l" t="t" r="r" b="b"/>
              <a:pathLst>
                <a:path w="9001125" h="1353820">
                  <a:moveTo>
                    <a:pt x="0" y="1353692"/>
                  </a:moveTo>
                  <a:lnTo>
                    <a:pt x="9001125" y="1353692"/>
                  </a:lnTo>
                  <a:lnTo>
                    <a:pt x="9001125" y="0"/>
                  </a:lnTo>
                  <a:lnTo>
                    <a:pt x="0" y="0"/>
                  </a:lnTo>
                  <a:lnTo>
                    <a:pt x="0" y="13536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964" y="2683764"/>
              <a:ext cx="8239125" cy="327660"/>
            </a:xfrm>
            <a:custGeom>
              <a:avLst/>
              <a:gdLst/>
              <a:ahLst/>
              <a:cxnLst/>
              <a:rect l="l" t="t" r="r" b="b"/>
              <a:pathLst>
                <a:path w="8239125" h="327660">
                  <a:moveTo>
                    <a:pt x="0" y="327660"/>
                  </a:moveTo>
                  <a:lnTo>
                    <a:pt x="8238744" y="327660"/>
                  </a:lnTo>
                  <a:lnTo>
                    <a:pt x="8238744" y="0"/>
                  </a:lnTo>
                  <a:lnTo>
                    <a:pt x="0" y="0"/>
                  </a:lnTo>
                  <a:lnTo>
                    <a:pt x="0" y="327660"/>
                  </a:lnTo>
                  <a:close/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87571" y="1295146"/>
            <a:ext cx="2674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view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18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2762" y="1542922"/>
            <a:ext cx="6854825" cy="831850"/>
            <a:chOff x="762762" y="1542922"/>
            <a:chExt cx="6854825" cy="831850"/>
          </a:xfrm>
        </p:grpSpPr>
        <p:sp>
          <p:nvSpPr>
            <p:cNvPr id="17" name="object 17"/>
            <p:cNvSpPr/>
            <p:nvPr/>
          </p:nvSpPr>
          <p:spPr>
            <a:xfrm>
              <a:off x="5078983" y="1542922"/>
              <a:ext cx="407670" cy="589280"/>
            </a:xfrm>
            <a:custGeom>
              <a:avLst/>
              <a:gdLst/>
              <a:ahLst/>
              <a:cxnLst/>
              <a:rect l="l" t="t" r="r" b="b"/>
              <a:pathLst>
                <a:path w="407670" h="589280">
                  <a:moveTo>
                    <a:pt x="275347" y="448386"/>
                  </a:moveTo>
                  <a:lnTo>
                    <a:pt x="222503" y="483615"/>
                  </a:lnTo>
                  <a:lnTo>
                    <a:pt x="407415" y="589279"/>
                  </a:lnTo>
                  <a:lnTo>
                    <a:pt x="393112" y="474852"/>
                  </a:lnTo>
                  <a:lnTo>
                    <a:pt x="292988" y="474852"/>
                  </a:lnTo>
                  <a:lnTo>
                    <a:pt x="275347" y="448386"/>
                  </a:lnTo>
                  <a:close/>
                </a:path>
                <a:path w="407670" h="589280">
                  <a:moveTo>
                    <a:pt x="328218" y="413139"/>
                  </a:moveTo>
                  <a:lnTo>
                    <a:pt x="275347" y="448386"/>
                  </a:lnTo>
                  <a:lnTo>
                    <a:pt x="292988" y="474852"/>
                  </a:lnTo>
                  <a:lnTo>
                    <a:pt x="345820" y="439547"/>
                  </a:lnTo>
                  <a:lnTo>
                    <a:pt x="328218" y="413139"/>
                  </a:lnTo>
                  <a:close/>
                </a:path>
                <a:path w="407670" h="589280">
                  <a:moveTo>
                    <a:pt x="381000" y="377951"/>
                  </a:moveTo>
                  <a:lnTo>
                    <a:pt x="328218" y="413139"/>
                  </a:lnTo>
                  <a:lnTo>
                    <a:pt x="345820" y="439547"/>
                  </a:lnTo>
                  <a:lnTo>
                    <a:pt x="292988" y="474852"/>
                  </a:lnTo>
                  <a:lnTo>
                    <a:pt x="393112" y="474852"/>
                  </a:lnTo>
                  <a:lnTo>
                    <a:pt x="381000" y="377951"/>
                  </a:lnTo>
                  <a:close/>
                </a:path>
                <a:path w="407670" h="589280">
                  <a:moveTo>
                    <a:pt x="52831" y="0"/>
                  </a:moveTo>
                  <a:lnTo>
                    <a:pt x="0" y="35305"/>
                  </a:lnTo>
                  <a:lnTo>
                    <a:pt x="275347" y="448386"/>
                  </a:lnTo>
                  <a:lnTo>
                    <a:pt x="328218" y="413139"/>
                  </a:lnTo>
                  <a:lnTo>
                    <a:pt x="528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762" y="2344673"/>
              <a:ext cx="6854825" cy="10795"/>
            </a:xfrm>
            <a:custGeom>
              <a:avLst/>
              <a:gdLst/>
              <a:ahLst/>
              <a:cxnLst/>
              <a:rect l="l" t="t" r="r" b="b"/>
              <a:pathLst>
                <a:path w="6854825" h="10794">
                  <a:moveTo>
                    <a:pt x="0" y="0"/>
                  </a:moveTo>
                  <a:lnTo>
                    <a:pt x="2120646" y="0"/>
                  </a:lnTo>
                </a:path>
                <a:path w="6854825" h="10794">
                  <a:moveTo>
                    <a:pt x="4018788" y="10667"/>
                  </a:moveTo>
                  <a:lnTo>
                    <a:pt x="6854317" y="10667"/>
                  </a:lnTo>
                </a:path>
              </a:pathLst>
            </a:custGeom>
            <a:ln w="3810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Comparing</a:t>
            </a:r>
            <a:r>
              <a:rPr spc="-55" dirty="0"/>
              <a:t> </a:t>
            </a:r>
            <a:r>
              <a:rPr dirty="0"/>
              <a:t>#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Rows</a:t>
            </a:r>
            <a:r>
              <a:rPr spc="-45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spc="-20" dirty="0"/>
              <a:t>Partitioned/Non-</a:t>
            </a:r>
            <a:r>
              <a:rPr dirty="0"/>
              <a:t>Partitioned</a:t>
            </a:r>
            <a:r>
              <a:rPr spc="-55" dirty="0"/>
              <a:t> </a:t>
            </a:r>
            <a:r>
              <a:rPr spc="-10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2010" y="2105101"/>
            <a:ext cx="19151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Partitioned</a:t>
            </a:r>
            <a:r>
              <a:rPr sz="2000" spc="-11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CC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6905" y="2427730"/>
            <a:ext cx="7844790" cy="4351655"/>
            <a:chOff x="636905" y="2427730"/>
            <a:chExt cx="7844790" cy="43516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16" y="2427730"/>
              <a:ext cx="2764536" cy="43281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7418" y="5145785"/>
              <a:ext cx="2749550" cy="236220"/>
            </a:xfrm>
            <a:custGeom>
              <a:avLst/>
              <a:gdLst/>
              <a:ahLst/>
              <a:cxnLst/>
              <a:rect l="l" t="t" r="r" b="b"/>
              <a:pathLst>
                <a:path w="2749550" h="236220">
                  <a:moveTo>
                    <a:pt x="0" y="236219"/>
                  </a:moveTo>
                  <a:lnTo>
                    <a:pt x="2749296" y="236219"/>
                  </a:lnTo>
                  <a:lnTo>
                    <a:pt x="2749296" y="0"/>
                  </a:lnTo>
                  <a:lnTo>
                    <a:pt x="0" y="0"/>
                  </a:lnTo>
                  <a:lnTo>
                    <a:pt x="0" y="236219"/>
                  </a:lnTo>
                  <a:close/>
                </a:path>
              </a:pathLst>
            </a:custGeom>
            <a:ln w="444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9130" y="6192774"/>
              <a:ext cx="2749550" cy="563880"/>
            </a:xfrm>
            <a:custGeom>
              <a:avLst/>
              <a:gdLst/>
              <a:ahLst/>
              <a:cxnLst/>
              <a:rect l="l" t="t" r="r" b="b"/>
              <a:pathLst>
                <a:path w="2749550" h="563879">
                  <a:moveTo>
                    <a:pt x="0" y="563879"/>
                  </a:moveTo>
                  <a:lnTo>
                    <a:pt x="2749296" y="563879"/>
                  </a:lnTo>
                  <a:lnTo>
                    <a:pt x="2749296" y="0"/>
                  </a:lnTo>
                  <a:lnTo>
                    <a:pt x="0" y="0"/>
                  </a:lnTo>
                  <a:lnTo>
                    <a:pt x="0" y="563879"/>
                  </a:lnTo>
                  <a:close/>
                </a:path>
              </a:pathLst>
            </a:custGeom>
            <a:ln w="444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2227" y="2427730"/>
              <a:ext cx="3585972" cy="432815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83658" y="5666994"/>
              <a:ext cx="3575685" cy="312420"/>
            </a:xfrm>
            <a:custGeom>
              <a:avLst/>
              <a:gdLst/>
              <a:ahLst/>
              <a:cxnLst/>
              <a:rect l="l" t="t" r="r" b="b"/>
              <a:pathLst>
                <a:path w="3575684" h="312420">
                  <a:moveTo>
                    <a:pt x="0" y="312419"/>
                  </a:moveTo>
                  <a:lnTo>
                    <a:pt x="3575303" y="312419"/>
                  </a:lnTo>
                  <a:lnTo>
                    <a:pt x="3575303" y="0"/>
                  </a:lnTo>
                  <a:lnTo>
                    <a:pt x="0" y="0"/>
                  </a:lnTo>
                  <a:lnTo>
                    <a:pt x="0" y="312419"/>
                  </a:lnTo>
                  <a:close/>
                </a:path>
              </a:pathLst>
            </a:custGeom>
            <a:ln w="444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1484" y="5245988"/>
              <a:ext cx="1325880" cy="592455"/>
            </a:xfrm>
            <a:custGeom>
              <a:avLst/>
              <a:gdLst/>
              <a:ahLst/>
              <a:cxnLst/>
              <a:rect l="l" t="t" r="r" b="b"/>
              <a:pathLst>
                <a:path w="1325879" h="592454">
                  <a:moveTo>
                    <a:pt x="1099993" y="521990"/>
                  </a:moveTo>
                  <a:lnTo>
                    <a:pt x="1070355" y="592201"/>
                  </a:lnTo>
                  <a:lnTo>
                    <a:pt x="1325499" y="575792"/>
                  </a:lnTo>
                  <a:lnTo>
                    <a:pt x="1292132" y="536816"/>
                  </a:lnTo>
                  <a:lnTo>
                    <a:pt x="1135126" y="536816"/>
                  </a:lnTo>
                  <a:lnTo>
                    <a:pt x="1099993" y="521990"/>
                  </a:lnTo>
                  <a:close/>
                </a:path>
                <a:path w="1325879" h="592454">
                  <a:moveTo>
                    <a:pt x="1129622" y="451798"/>
                  </a:moveTo>
                  <a:lnTo>
                    <a:pt x="1099993" y="521990"/>
                  </a:lnTo>
                  <a:lnTo>
                    <a:pt x="1135126" y="536816"/>
                  </a:lnTo>
                  <a:lnTo>
                    <a:pt x="1164716" y="466610"/>
                  </a:lnTo>
                  <a:lnTo>
                    <a:pt x="1129622" y="451798"/>
                  </a:lnTo>
                  <a:close/>
                </a:path>
                <a:path w="1325879" h="592454">
                  <a:moveTo>
                    <a:pt x="1159255" y="381596"/>
                  </a:moveTo>
                  <a:lnTo>
                    <a:pt x="1129622" y="451798"/>
                  </a:lnTo>
                  <a:lnTo>
                    <a:pt x="1164716" y="466610"/>
                  </a:lnTo>
                  <a:lnTo>
                    <a:pt x="1135126" y="536816"/>
                  </a:lnTo>
                  <a:lnTo>
                    <a:pt x="1292132" y="536816"/>
                  </a:lnTo>
                  <a:lnTo>
                    <a:pt x="1159255" y="381596"/>
                  </a:lnTo>
                  <a:close/>
                </a:path>
                <a:path w="1325879" h="592454">
                  <a:moveTo>
                    <a:pt x="225397" y="70154"/>
                  </a:moveTo>
                  <a:lnTo>
                    <a:pt x="195736" y="140407"/>
                  </a:lnTo>
                  <a:lnTo>
                    <a:pt x="1099993" y="521990"/>
                  </a:lnTo>
                  <a:lnTo>
                    <a:pt x="1129622" y="451798"/>
                  </a:lnTo>
                  <a:lnTo>
                    <a:pt x="225397" y="70154"/>
                  </a:lnTo>
                  <a:close/>
                </a:path>
                <a:path w="1325879" h="592454">
                  <a:moveTo>
                    <a:pt x="255015" y="0"/>
                  </a:moveTo>
                  <a:lnTo>
                    <a:pt x="0" y="16383"/>
                  </a:lnTo>
                  <a:lnTo>
                    <a:pt x="166115" y="210566"/>
                  </a:lnTo>
                  <a:lnTo>
                    <a:pt x="195736" y="140407"/>
                  </a:lnTo>
                  <a:lnTo>
                    <a:pt x="160654" y="125603"/>
                  </a:lnTo>
                  <a:lnTo>
                    <a:pt x="190373" y="55372"/>
                  </a:lnTo>
                  <a:lnTo>
                    <a:pt x="231638" y="55372"/>
                  </a:lnTo>
                  <a:lnTo>
                    <a:pt x="255015" y="0"/>
                  </a:lnTo>
                  <a:close/>
                </a:path>
                <a:path w="1325879" h="592454">
                  <a:moveTo>
                    <a:pt x="190373" y="55372"/>
                  </a:moveTo>
                  <a:lnTo>
                    <a:pt x="160654" y="125603"/>
                  </a:lnTo>
                  <a:lnTo>
                    <a:pt x="195736" y="140407"/>
                  </a:lnTo>
                  <a:lnTo>
                    <a:pt x="225397" y="70154"/>
                  </a:lnTo>
                  <a:lnTo>
                    <a:pt x="190373" y="55372"/>
                  </a:lnTo>
                  <a:close/>
                </a:path>
                <a:path w="1325879" h="592454">
                  <a:moveTo>
                    <a:pt x="231638" y="55372"/>
                  </a:moveTo>
                  <a:lnTo>
                    <a:pt x="190373" y="55372"/>
                  </a:lnTo>
                  <a:lnTo>
                    <a:pt x="225397" y="70154"/>
                  </a:lnTo>
                  <a:lnTo>
                    <a:pt x="231638" y="553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7562" y="6345174"/>
              <a:ext cx="3575685" cy="314325"/>
            </a:xfrm>
            <a:custGeom>
              <a:avLst/>
              <a:gdLst/>
              <a:ahLst/>
              <a:cxnLst/>
              <a:rect l="l" t="t" r="r" b="b"/>
              <a:pathLst>
                <a:path w="3575684" h="314325">
                  <a:moveTo>
                    <a:pt x="0" y="313943"/>
                  </a:moveTo>
                  <a:lnTo>
                    <a:pt x="3575303" y="313943"/>
                  </a:lnTo>
                  <a:lnTo>
                    <a:pt x="3575303" y="0"/>
                  </a:lnTo>
                  <a:lnTo>
                    <a:pt x="0" y="0"/>
                  </a:lnTo>
                  <a:lnTo>
                    <a:pt x="0" y="313943"/>
                  </a:lnTo>
                  <a:close/>
                </a:path>
              </a:pathLst>
            </a:custGeom>
            <a:ln w="444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4052" y="6364338"/>
              <a:ext cx="1336040" cy="247015"/>
            </a:xfrm>
            <a:custGeom>
              <a:avLst/>
              <a:gdLst/>
              <a:ahLst/>
              <a:cxnLst/>
              <a:rect l="l" t="t" r="r" b="b"/>
              <a:pathLst>
                <a:path w="1336039" h="247015">
                  <a:moveTo>
                    <a:pt x="1109472" y="17919"/>
                  </a:moveTo>
                  <a:lnTo>
                    <a:pt x="1107905" y="94103"/>
                  </a:lnTo>
                  <a:lnTo>
                    <a:pt x="1146048" y="94881"/>
                  </a:lnTo>
                  <a:lnTo>
                    <a:pt x="1144524" y="171068"/>
                  </a:lnTo>
                  <a:lnTo>
                    <a:pt x="1106323" y="171068"/>
                  </a:lnTo>
                  <a:lnTo>
                    <a:pt x="1104773" y="246481"/>
                  </a:lnTo>
                  <a:lnTo>
                    <a:pt x="1263619" y="171068"/>
                  </a:lnTo>
                  <a:lnTo>
                    <a:pt x="1144524" y="171068"/>
                  </a:lnTo>
                  <a:lnTo>
                    <a:pt x="1106339" y="170289"/>
                  </a:lnTo>
                  <a:lnTo>
                    <a:pt x="1265260" y="170289"/>
                  </a:lnTo>
                  <a:lnTo>
                    <a:pt x="1335659" y="136867"/>
                  </a:lnTo>
                  <a:lnTo>
                    <a:pt x="1109472" y="17919"/>
                  </a:lnTo>
                  <a:close/>
                </a:path>
                <a:path w="1336039" h="247015">
                  <a:moveTo>
                    <a:pt x="230886" y="0"/>
                  </a:moveTo>
                  <a:lnTo>
                    <a:pt x="0" y="109613"/>
                  </a:lnTo>
                  <a:lnTo>
                    <a:pt x="226187" y="228549"/>
                  </a:lnTo>
                  <a:lnTo>
                    <a:pt x="227753" y="152362"/>
                  </a:lnTo>
                  <a:lnTo>
                    <a:pt x="189737" y="151587"/>
                  </a:lnTo>
                  <a:lnTo>
                    <a:pt x="191262" y="75399"/>
                  </a:lnTo>
                  <a:lnTo>
                    <a:pt x="229335" y="75399"/>
                  </a:lnTo>
                  <a:lnTo>
                    <a:pt x="230886" y="0"/>
                  </a:lnTo>
                  <a:close/>
                </a:path>
                <a:path w="1336039" h="247015">
                  <a:moveTo>
                    <a:pt x="1107905" y="94103"/>
                  </a:moveTo>
                  <a:lnTo>
                    <a:pt x="1106339" y="170289"/>
                  </a:lnTo>
                  <a:lnTo>
                    <a:pt x="1144524" y="171068"/>
                  </a:lnTo>
                  <a:lnTo>
                    <a:pt x="1146048" y="94881"/>
                  </a:lnTo>
                  <a:lnTo>
                    <a:pt x="1107905" y="94103"/>
                  </a:lnTo>
                  <a:close/>
                </a:path>
                <a:path w="1336039" h="247015">
                  <a:moveTo>
                    <a:pt x="229319" y="76176"/>
                  </a:moveTo>
                  <a:lnTo>
                    <a:pt x="227753" y="152362"/>
                  </a:lnTo>
                  <a:lnTo>
                    <a:pt x="1106339" y="170289"/>
                  </a:lnTo>
                  <a:lnTo>
                    <a:pt x="1107905" y="94103"/>
                  </a:lnTo>
                  <a:lnTo>
                    <a:pt x="229319" y="76176"/>
                  </a:lnTo>
                  <a:close/>
                </a:path>
                <a:path w="1336039" h="247015">
                  <a:moveTo>
                    <a:pt x="191262" y="75399"/>
                  </a:moveTo>
                  <a:lnTo>
                    <a:pt x="189737" y="151587"/>
                  </a:lnTo>
                  <a:lnTo>
                    <a:pt x="227753" y="152362"/>
                  </a:lnTo>
                  <a:lnTo>
                    <a:pt x="229319" y="76176"/>
                  </a:lnTo>
                  <a:lnTo>
                    <a:pt x="191262" y="75399"/>
                  </a:lnTo>
                  <a:close/>
                </a:path>
                <a:path w="1336039" h="247015">
                  <a:moveTo>
                    <a:pt x="229335" y="75399"/>
                  </a:moveTo>
                  <a:lnTo>
                    <a:pt x="191262" y="75399"/>
                  </a:lnTo>
                  <a:lnTo>
                    <a:pt x="229319" y="76176"/>
                  </a:lnTo>
                  <a:lnTo>
                    <a:pt x="229335" y="7539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6750" y="2451353"/>
              <a:ext cx="6040120" cy="360045"/>
            </a:xfrm>
            <a:custGeom>
              <a:avLst/>
              <a:gdLst/>
              <a:ahLst/>
              <a:cxnLst/>
              <a:rect l="l" t="t" r="r" b="b"/>
              <a:pathLst>
                <a:path w="6040120" h="360044">
                  <a:moveTo>
                    <a:pt x="0" y="278891"/>
                  </a:moveTo>
                  <a:lnTo>
                    <a:pt x="1524000" y="278891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278891"/>
                  </a:lnTo>
                  <a:close/>
                </a:path>
                <a:path w="6040120" h="360044">
                  <a:moveTo>
                    <a:pt x="4210812" y="359663"/>
                  </a:moveTo>
                  <a:lnTo>
                    <a:pt x="6039611" y="359663"/>
                  </a:lnTo>
                  <a:lnTo>
                    <a:pt x="6039611" y="80771"/>
                  </a:lnTo>
                  <a:lnTo>
                    <a:pt x="4210812" y="80771"/>
                  </a:lnTo>
                  <a:lnTo>
                    <a:pt x="4210812" y="359663"/>
                  </a:lnTo>
                  <a:close/>
                </a:path>
              </a:pathLst>
            </a:custGeom>
            <a:ln w="44450">
              <a:solidFill>
                <a:srgbClr val="0099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911090" y="2089785"/>
            <a:ext cx="2465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Non-Partitioned</a:t>
            </a:r>
            <a:r>
              <a:rPr sz="2000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CC"/>
                </a:solidFill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07361" y="234505"/>
            <a:ext cx="313055" cy="304165"/>
            <a:chOff x="8607361" y="234505"/>
            <a:chExt cx="313055" cy="304165"/>
          </a:xfrm>
        </p:grpSpPr>
        <p:sp>
          <p:nvSpPr>
            <p:cNvPr id="17" name="object 17"/>
            <p:cNvSpPr/>
            <p:nvPr/>
          </p:nvSpPr>
          <p:spPr>
            <a:xfrm>
              <a:off x="8612123" y="239268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1"/>
                  </a:lnTo>
                  <a:lnTo>
                    <a:pt x="151637" y="224662"/>
                  </a:lnTo>
                  <a:lnTo>
                    <a:pt x="245364" y="294131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12123" y="239268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1"/>
                  </a:lnTo>
                  <a:lnTo>
                    <a:pt x="151637" y="224662"/>
                  </a:lnTo>
                  <a:lnTo>
                    <a:pt x="57911" y="294131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690871" y="1296479"/>
            <a:ext cx="4137025" cy="630555"/>
            <a:chOff x="4690871" y="1296479"/>
            <a:chExt cx="4137025" cy="63055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399" y="1306067"/>
              <a:ext cx="4093463" cy="6111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19573" y="1301241"/>
              <a:ext cx="4103370" cy="621030"/>
            </a:xfrm>
            <a:custGeom>
              <a:avLst/>
              <a:gdLst/>
              <a:ahLst/>
              <a:cxnLst/>
              <a:rect l="l" t="t" r="r" b="b"/>
              <a:pathLst>
                <a:path w="4103370" h="621030">
                  <a:moveTo>
                    <a:pt x="0" y="620649"/>
                  </a:moveTo>
                  <a:lnTo>
                    <a:pt x="4102989" y="620649"/>
                  </a:lnTo>
                  <a:lnTo>
                    <a:pt x="4102989" y="0"/>
                  </a:lnTo>
                  <a:lnTo>
                    <a:pt x="0" y="0"/>
                  </a:lnTo>
                  <a:lnTo>
                    <a:pt x="0" y="6206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48093" y="1591817"/>
              <a:ext cx="1323340" cy="0"/>
            </a:xfrm>
            <a:custGeom>
              <a:avLst/>
              <a:gdLst/>
              <a:ahLst/>
              <a:cxnLst/>
              <a:rect l="l" t="t" r="r" b="b"/>
              <a:pathLst>
                <a:path w="1323340">
                  <a:moveTo>
                    <a:pt x="0" y="0"/>
                  </a:moveTo>
                  <a:lnTo>
                    <a:pt x="1322831" y="0"/>
                  </a:lnTo>
                </a:path>
              </a:pathLst>
            </a:custGeom>
            <a:ln w="317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09921" y="1742693"/>
              <a:ext cx="3700779" cy="161925"/>
            </a:xfrm>
            <a:custGeom>
              <a:avLst/>
              <a:gdLst/>
              <a:ahLst/>
              <a:cxnLst/>
              <a:rect l="l" t="t" r="r" b="b"/>
              <a:pathLst>
                <a:path w="3700779" h="161925">
                  <a:moveTo>
                    <a:pt x="0" y="161544"/>
                  </a:moveTo>
                  <a:lnTo>
                    <a:pt x="3700272" y="161544"/>
                  </a:lnTo>
                  <a:lnTo>
                    <a:pt x="3700272" y="0"/>
                  </a:lnTo>
                  <a:lnTo>
                    <a:pt x="0" y="0"/>
                  </a:lnTo>
                  <a:lnTo>
                    <a:pt x="0" y="1615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64211" y="1296479"/>
            <a:ext cx="4112895" cy="613410"/>
            <a:chOff x="164211" y="1296479"/>
            <a:chExt cx="4112895" cy="61341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736" y="1306067"/>
              <a:ext cx="4093464" cy="58673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8973" y="1301241"/>
              <a:ext cx="4103370" cy="596265"/>
            </a:xfrm>
            <a:custGeom>
              <a:avLst/>
              <a:gdLst/>
              <a:ahLst/>
              <a:cxnLst/>
              <a:rect l="l" t="t" r="r" b="b"/>
              <a:pathLst>
                <a:path w="4103370" h="596264">
                  <a:moveTo>
                    <a:pt x="0" y="596264"/>
                  </a:moveTo>
                  <a:lnTo>
                    <a:pt x="4102989" y="596264"/>
                  </a:lnTo>
                  <a:lnTo>
                    <a:pt x="4102989" y="0"/>
                  </a:lnTo>
                  <a:lnTo>
                    <a:pt x="0" y="0"/>
                  </a:lnTo>
                  <a:lnTo>
                    <a:pt x="0" y="5962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92858" y="1581150"/>
              <a:ext cx="1455420" cy="0"/>
            </a:xfrm>
            <a:custGeom>
              <a:avLst/>
              <a:gdLst/>
              <a:ahLst/>
              <a:cxnLst/>
              <a:rect l="l" t="t" r="r" b="b"/>
              <a:pathLst>
                <a:path w="1455420">
                  <a:moveTo>
                    <a:pt x="0" y="0"/>
                  </a:moveTo>
                  <a:lnTo>
                    <a:pt x="1455039" y="0"/>
                  </a:lnTo>
                </a:path>
              </a:pathLst>
            </a:custGeom>
            <a:ln w="317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6690" y="1728977"/>
              <a:ext cx="3700779" cy="161925"/>
            </a:xfrm>
            <a:custGeom>
              <a:avLst/>
              <a:gdLst/>
              <a:ahLst/>
              <a:cxnLst/>
              <a:rect l="l" t="t" r="r" b="b"/>
              <a:pathLst>
                <a:path w="3700779" h="161925">
                  <a:moveTo>
                    <a:pt x="0" y="161544"/>
                  </a:moveTo>
                  <a:lnTo>
                    <a:pt x="3700272" y="161544"/>
                  </a:lnTo>
                  <a:lnTo>
                    <a:pt x="3700272" y="0"/>
                  </a:lnTo>
                  <a:lnTo>
                    <a:pt x="0" y="0"/>
                  </a:lnTo>
                  <a:lnTo>
                    <a:pt x="0" y="16154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230539"/>
            <a:ext cx="7803515" cy="23583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Spark</a:t>
            </a:r>
            <a:r>
              <a:rPr sz="2000" b="1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Adaptive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Query</a:t>
            </a:r>
            <a:r>
              <a:rPr sz="20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Execution</a:t>
            </a:r>
            <a:r>
              <a:rPr sz="20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(AQE)</a:t>
            </a:r>
            <a:r>
              <a:rPr sz="2000" b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functionalities</a:t>
            </a:r>
            <a:r>
              <a:rPr sz="20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including</a:t>
            </a:r>
            <a:r>
              <a:rPr sz="2000" spc="-1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97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Change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Strategies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SortMerge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BroadcastHash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Dynamic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Coalesce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Shuffle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Handle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Skew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10" dirty="0"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addition, there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another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functionality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AQE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960"/>
              </a:spcBef>
              <a:buAutoNum type="arabicPeriod" startAt="4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Dynamic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(Directory)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Pruning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(technically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AQE)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524000" y="1371600"/>
            <a:ext cx="5888990" cy="37941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After</a:t>
            </a:r>
            <a:r>
              <a:rPr sz="2000" spc="-5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completing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this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module,</a:t>
            </a:r>
            <a:r>
              <a:rPr sz="20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learned</a:t>
            </a:r>
            <a:r>
              <a:rPr sz="2000" spc="-3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about:</a:t>
            </a:r>
            <a:endParaRPr sz="2000" dirty="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Spark</a:t>
            </a:r>
            <a:r>
              <a:rPr sz="2000" spc="-4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0079DB"/>
                </a:solidFill>
                <a:latin typeface="Century Gothic"/>
                <a:cs typeface="Century Gothic"/>
              </a:rPr>
              <a:t>Catalog</a:t>
            </a:r>
            <a:endParaRPr sz="2000" dirty="0">
              <a:latin typeface="Century Gothic"/>
              <a:cs typeface="Century Gothic"/>
            </a:endParaRPr>
          </a:p>
          <a:p>
            <a:pPr marL="408305" lvl="1" indent="-225425">
              <a:lnSpc>
                <a:spcPts val="2105"/>
              </a:lnSpc>
              <a:spcBef>
                <a:spcPts val="90"/>
              </a:spcBef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Hive</a:t>
            </a:r>
            <a:r>
              <a:rPr sz="18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tables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 Spark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Views</a:t>
            </a:r>
            <a:endParaRPr sz="1800" dirty="0">
              <a:latin typeface="Century Gothic"/>
              <a:cs typeface="Century Gothic"/>
            </a:endParaRPr>
          </a:p>
          <a:p>
            <a:pPr marL="408305" lvl="1" indent="-225425">
              <a:lnSpc>
                <a:spcPts val="2050"/>
              </a:lnSpc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 names</a:t>
            </a:r>
            <a:r>
              <a:rPr sz="1800" spc="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on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Table</a:t>
            </a:r>
            <a:endParaRPr sz="1800" dirty="0">
              <a:latin typeface="Century Gothic"/>
              <a:cs typeface="Century Gothic"/>
            </a:endParaRPr>
          </a:p>
          <a:p>
            <a:pPr marL="408305" lvl="1" indent="-225425">
              <a:lnSpc>
                <a:spcPts val="2105"/>
              </a:lnSpc>
              <a:buFont typeface="Arial"/>
              <a:buChar char="•"/>
              <a:tabLst>
                <a:tab pos="408305" algn="l"/>
                <a:tab pos="40894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List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Spark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functions</a:t>
            </a:r>
            <a:endParaRPr sz="1800" dirty="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Catalyst</a:t>
            </a:r>
            <a:r>
              <a:rPr sz="2000" spc="-70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Optimizer</a:t>
            </a:r>
            <a:r>
              <a:rPr sz="2000" spc="-5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functionalities</a:t>
            </a:r>
            <a:r>
              <a:rPr sz="2000" spc="-7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2000" dirty="0">
              <a:latin typeface="Century Gothic"/>
              <a:cs typeface="Century Gothic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4699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Dropping</a:t>
            </a:r>
            <a:r>
              <a:rPr sz="1800" spc="-4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hints</a:t>
            </a:r>
            <a:r>
              <a:rPr sz="1800" spc="-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to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Optimizer</a:t>
            </a:r>
            <a:endParaRPr sz="1800" dirty="0">
              <a:latin typeface="Century Gothic"/>
              <a:cs typeface="Century Gothic"/>
            </a:endParaRPr>
          </a:p>
          <a:p>
            <a:pPr marL="469900" indent="-228600">
              <a:lnSpc>
                <a:spcPct val="100000"/>
              </a:lnSpc>
              <a:spcBef>
                <a:spcPts val="85"/>
              </a:spcBef>
              <a:buFont typeface="Arial"/>
              <a:buChar char="–"/>
              <a:tabLst>
                <a:tab pos="4699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Column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pruning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and</a:t>
            </a:r>
            <a:r>
              <a:rPr sz="1800" spc="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Predicate</a:t>
            </a:r>
            <a:r>
              <a:rPr sz="1800" spc="-1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pushdown</a:t>
            </a:r>
            <a:endParaRPr sz="1800" dirty="0">
              <a:latin typeface="Century Gothic"/>
              <a:cs typeface="Century Gothic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Tungsten</a:t>
            </a:r>
            <a:r>
              <a:rPr sz="2000" spc="-45" dirty="0">
                <a:solidFill>
                  <a:srgbClr val="0079DB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0079DB"/>
                </a:solidFill>
                <a:latin typeface="Century Gothic"/>
                <a:cs typeface="Century Gothic"/>
              </a:rPr>
              <a:t>Encoder </a:t>
            </a:r>
            <a:r>
              <a:rPr sz="2000" dirty="0">
                <a:solidFill>
                  <a:srgbClr val="3B3B3A"/>
                </a:solidFill>
                <a:latin typeface="Century Gothic"/>
                <a:cs typeface="Century Gothic"/>
              </a:rPr>
              <a:t>functionalities</a:t>
            </a:r>
            <a:r>
              <a:rPr sz="2000" spc="-4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3B3B3A"/>
                </a:solidFill>
                <a:latin typeface="Century Gothic"/>
                <a:cs typeface="Century Gothic"/>
              </a:rPr>
              <a:t>including:</a:t>
            </a:r>
            <a:endParaRPr sz="2000" dirty="0">
              <a:latin typeface="Century Gothic"/>
              <a:cs typeface="Century Gothic"/>
            </a:endParaRPr>
          </a:p>
          <a:p>
            <a:pPr marL="469900" lvl="1" indent="-228600">
              <a:lnSpc>
                <a:spcPct val="100000"/>
              </a:lnSpc>
              <a:spcBef>
                <a:spcPts val="80"/>
              </a:spcBef>
              <a:buFont typeface="Arial"/>
              <a:buChar char="–"/>
              <a:tabLst>
                <a:tab pos="4699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Binary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processing</a:t>
            </a:r>
            <a:endParaRPr sz="1800" dirty="0">
              <a:latin typeface="Century Gothic"/>
              <a:cs typeface="Century Gothic"/>
            </a:endParaRPr>
          </a:p>
          <a:p>
            <a:pPr marL="469900" lvl="1" indent="-228600">
              <a:lnSpc>
                <a:spcPct val="100000"/>
              </a:lnSpc>
              <a:spcBef>
                <a:spcPts val="75"/>
              </a:spcBef>
              <a:buFont typeface="Arial"/>
              <a:buChar char="–"/>
              <a:tabLst>
                <a:tab pos="469900" algn="l"/>
              </a:tabLst>
            </a:pP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Improved</a:t>
            </a:r>
            <a:r>
              <a:rPr sz="1800" spc="-20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memory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usage</a:t>
            </a:r>
            <a:endParaRPr sz="1800" dirty="0">
              <a:latin typeface="Century Gothic"/>
              <a:cs typeface="Century Gothic"/>
            </a:endParaRPr>
          </a:p>
          <a:p>
            <a:pPr marL="469900" lvl="1" indent="-228600">
              <a:lnSpc>
                <a:spcPct val="100000"/>
              </a:lnSpc>
              <a:spcBef>
                <a:spcPts val="70"/>
              </a:spcBef>
              <a:buFont typeface="Arial"/>
              <a:buChar char="–"/>
              <a:tabLst>
                <a:tab pos="469900" algn="l"/>
              </a:tabLst>
            </a:pP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Whole-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stage</a:t>
            </a:r>
            <a:r>
              <a:rPr sz="1800" spc="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code</a:t>
            </a:r>
            <a:r>
              <a:rPr sz="1800" spc="-25" dirty="0">
                <a:solidFill>
                  <a:srgbClr val="3B3B3A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3B3B3A"/>
                </a:solidFill>
                <a:latin typeface="Century Gothic"/>
                <a:cs typeface="Century Gothic"/>
              </a:rPr>
              <a:t>generation and </a:t>
            </a:r>
            <a:r>
              <a:rPr sz="1800" spc="-10" dirty="0">
                <a:solidFill>
                  <a:srgbClr val="3B3B3A"/>
                </a:solidFill>
                <a:latin typeface="Century Gothic"/>
                <a:cs typeface="Century Gothic"/>
              </a:rPr>
              <a:t>Vectorization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63940" y="6562343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59" h="32384">
                <a:moveTo>
                  <a:pt x="14604" y="0"/>
                </a:moveTo>
                <a:lnTo>
                  <a:pt x="8254" y="0"/>
                </a:lnTo>
                <a:lnTo>
                  <a:pt x="5587" y="1308"/>
                </a:lnTo>
                <a:lnTo>
                  <a:pt x="3428" y="4571"/>
                </a:lnTo>
                <a:lnTo>
                  <a:pt x="1142" y="7835"/>
                </a:lnTo>
                <a:lnTo>
                  <a:pt x="105" y="11099"/>
                </a:lnTo>
                <a:lnTo>
                  <a:pt x="0" y="20573"/>
                </a:lnTo>
                <a:lnTo>
                  <a:pt x="1142" y="24168"/>
                </a:lnTo>
                <a:lnTo>
                  <a:pt x="3428" y="27431"/>
                </a:lnTo>
                <a:lnTo>
                  <a:pt x="5587" y="30695"/>
                </a:lnTo>
                <a:lnTo>
                  <a:pt x="8254" y="32003"/>
                </a:lnTo>
                <a:lnTo>
                  <a:pt x="14604" y="32003"/>
                </a:lnTo>
                <a:lnTo>
                  <a:pt x="17271" y="30695"/>
                </a:lnTo>
                <a:lnTo>
                  <a:pt x="17750" y="30048"/>
                </a:lnTo>
                <a:lnTo>
                  <a:pt x="8762" y="30048"/>
                </a:lnTo>
                <a:lnTo>
                  <a:pt x="6476" y="28409"/>
                </a:lnTo>
                <a:lnTo>
                  <a:pt x="4571" y="25793"/>
                </a:lnTo>
                <a:lnTo>
                  <a:pt x="2539" y="23190"/>
                </a:lnTo>
                <a:lnTo>
                  <a:pt x="1737" y="20243"/>
                </a:lnTo>
                <a:lnTo>
                  <a:pt x="1650" y="12077"/>
                </a:lnTo>
                <a:lnTo>
                  <a:pt x="2539" y="8813"/>
                </a:lnTo>
                <a:lnTo>
                  <a:pt x="4571" y="6210"/>
                </a:lnTo>
                <a:lnTo>
                  <a:pt x="6476" y="3263"/>
                </a:lnTo>
                <a:lnTo>
                  <a:pt x="8762" y="1955"/>
                </a:lnTo>
                <a:lnTo>
                  <a:pt x="17750" y="1955"/>
                </a:lnTo>
                <a:lnTo>
                  <a:pt x="17271" y="1308"/>
                </a:lnTo>
                <a:lnTo>
                  <a:pt x="14604" y="0"/>
                </a:lnTo>
                <a:close/>
              </a:path>
              <a:path w="22859" h="32384">
                <a:moveTo>
                  <a:pt x="17750" y="1955"/>
                </a:moveTo>
                <a:lnTo>
                  <a:pt x="14096" y="1955"/>
                </a:lnTo>
                <a:lnTo>
                  <a:pt x="16382" y="3263"/>
                </a:lnTo>
                <a:lnTo>
                  <a:pt x="18414" y="6210"/>
                </a:lnTo>
                <a:lnTo>
                  <a:pt x="20319" y="8813"/>
                </a:lnTo>
                <a:lnTo>
                  <a:pt x="21032" y="11429"/>
                </a:lnTo>
                <a:lnTo>
                  <a:pt x="21122" y="20243"/>
                </a:lnTo>
                <a:lnTo>
                  <a:pt x="20319" y="23190"/>
                </a:lnTo>
                <a:lnTo>
                  <a:pt x="18414" y="25793"/>
                </a:lnTo>
                <a:lnTo>
                  <a:pt x="16382" y="28409"/>
                </a:lnTo>
                <a:lnTo>
                  <a:pt x="14096" y="30048"/>
                </a:lnTo>
                <a:lnTo>
                  <a:pt x="17750" y="30048"/>
                </a:lnTo>
                <a:lnTo>
                  <a:pt x="19684" y="27431"/>
                </a:lnTo>
                <a:lnTo>
                  <a:pt x="21716" y="24168"/>
                </a:lnTo>
                <a:lnTo>
                  <a:pt x="22859" y="20573"/>
                </a:lnTo>
                <a:lnTo>
                  <a:pt x="22754" y="11099"/>
                </a:lnTo>
                <a:lnTo>
                  <a:pt x="21716" y="7835"/>
                </a:lnTo>
                <a:lnTo>
                  <a:pt x="19684" y="4571"/>
                </a:lnTo>
                <a:lnTo>
                  <a:pt x="17750" y="1955"/>
                </a:lnTo>
                <a:close/>
              </a:path>
              <a:path w="22859" h="32384">
                <a:moveTo>
                  <a:pt x="13842" y="7188"/>
                </a:moveTo>
                <a:lnTo>
                  <a:pt x="6984" y="7188"/>
                </a:lnTo>
                <a:lnTo>
                  <a:pt x="6984" y="24815"/>
                </a:lnTo>
                <a:lnTo>
                  <a:pt x="9016" y="24815"/>
                </a:lnTo>
                <a:lnTo>
                  <a:pt x="9016" y="17640"/>
                </a:lnTo>
                <a:lnTo>
                  <a:pt x="15411" y="17640"/>
                </a:lnTo>
                <a:lnTo>
                  <a:pt x="15239" y="17310"/>
                </a:lnTo>
                <a:lnTo>
                  <a:pt x="14604" y="16649"/>
                </a:lnTo>
                <a:lnTo>
                  <a:pt x="13588" y="16649"/>
                </a:lnTo>
                <a:lnTo>
                  <a:pt x="14350" y="16332"/>
                </a:lnTo>
                <a:lnTo>
                  <a:pt x="14985" y="16001"/>
                </a:lnTo>
                <a:lnTo>
                  <a:pt x="15239" y="15671"/>
                </a:lnTo>
                <a:lnTo>
                  <a:pt x="9016" y="15671"/>
                </a:lnTo>
                <a:lnTo>
                  <a:pt x="9016" y="9143"/>
                </a:lnTo>
                <a:lnTo>
                  <a:pt x="16255" y="9143"/>
                </a:lnTo>
                <a:lnTo>
                  <a:pt x="15875" y="8496"/>
                </a:lnTo>
                <a:lnTo>
                  <a:pt x="14604" y="7505"/>
                </a:lnTo>
                <a:lnTo>
                  <a:pt x="13842" y="7188"/>
                </a:lnTo>
                <a:close/>
              </a:path>
              <a:path w="22859" h="32384">
                <a:moveTo>
                  <a:pt x="15411" y="17640"/>
                </a:moveTo>
                <a:lnTo>
                  <a:pt x="12064" y="17640"/>
                </a:lnTo>
                <a:lnTo>
                  <a:pt x="12700" y="17957"/>
                </a:lnTo>
                <a:lnTo>
                  <a:pt x="13207" y="18287"/>
                </a:lnTo>
                <a:lnTo>
                  <a:pt x="14096" y="18935"/>
                </a:lnTo>
                <a:lnTo>
                  <a:pt x="14350" y="20243"/>
                </a:lnTo>
                <a:lnTo>
                  <a:pt x="14477" y="24168"/>
                </a:lnTo>
                <a:lnTo>
                  <a:pt x="14604" y="24815"/>
                </a:lnTo>
                <a:lnTo>
                  <a:pt x="16636" y="24815"/>
                </a:lnTo>
                <a:lnTo>
                  <a:pt x="16636" y="24498"/>
                </a:lnTo>
                <a:lnTo>
                  <a:pt x="16382" y="24498"/>
                </a:lnTo>
                <a:lnTo>
                  <a:pt x="16300" y="19926"/>
                </a:lnTo>
                <a:lnTo>
                  <a:pt x="16128" y="19265"/>
                </a:lnTo>
                <a:lnTo>
                  <a:pt x="15748" y="18287"/>
                </a:lnTo>
                <a:lnTo>
                  <a:pt x="15411" y="17640"/>
                </a:lnTo>
                <a:close/>
              </a:path>
              <a:path w="22859" h="32384">
                <a:moveTo>
                  <a:pt x="16255" y="9143"/>
                </a:moveTo>
                <a:lnTo>
                  <a:pt x="12191" y="9143"/>
                </a:lnTo>
                <a:lnTo>
                  <a:pt x="13207" y="9474"/>
                </a:lnTo>
                <a:lnTo>
                  <a:pt x="13588" y="9791"/>
                </a:lnTo>
                <a:lnTo>
                  <a:pt x="14096" y="10121"/>
                </a:lnTo>
                <a:lnTo>
                  <a:pt x="14604" y="11099"/>
                </a:lnTo>
                <a:lnTo>
                  <a:pt x="14604" y="13715"/>
                </a:lnTo>
                <a:lnTo>
                  <a:pt x="14096" y="14693"/>
                </a:lnTo>
                <a:lnTo>
                  <a:pt x="13207" y="15024"/>
                </a:lnTo>
                <a:lnTo>
                  <a:pt x="12700" y="15354"/>
                </a:lnTo>
                <a:lnTo>
                  <a:pt x="12064" y="15671"/>
                </a:lnTo>
                <a:lnTo>
                  <a:pt x="15239" y="15671"/>
                </a:lnTo>
                <a:lnTo>
                  <a:pt x="16128" y="15024"/>
                </a:lnTo>
                <a:lnTo>
                  <a:pt x="16636" y="13715"/>
                </a:lnTo>
                <a:lnTo>
                  <a:pt x="16636" y="9791"/>
                </a:lnTo>
                <a:lnTo>
                  <a:pt x="16255" y="9143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2721863"/>
            <a:ext cx="9144000" cy="1414780"/>
          </a:xfrm>
          <a:custGeom>
            <a:avLst/>
            <a:gdLst/>
            <a:ahLst/>
            <a:cxnLst/>
            <a:rect l="l" t="t" r="r" b="b"/>
            <a:pathLst>
              <a:path w="9144000" h="1414779">
                <a:moveTo>
                  <a:pt x="0" y="0"/>
                </a:moveTo>
                <a:lnTo>
                  <a:pt x="0" y="1414272"/>
                </a:lnTo>
                <a:lnTo>
                  <a:pt x="9143999" y="141427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68245" y="2762199"/>
            <a:ext cx="5200015" cy="123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9730">
              <a:lnSpc>
                <a:spcPts val="3229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25" dirty="0">
                <a:solidFill>
                  <a:srgbClr val="FFFFFF"/>
                </a:solidFill>
                <a:latin typeface="Century Gothic"/>
                <a:cs typeface="Century Gothic"/>
              </a:rPr>
              <a:t>09:</a:t>
            </a:r>
          </a:p>
          <a:p>
            <a:pPr marL="12700" marR="5080" indent="324485">
              <a:lnSpc>
                <a:spcPts val="3080"/>
              </a:lnSpc>
              <a:spcBef>
                <a:spcPts val="204"/>
              </a:spcBef>
            </a:pP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Adaptive</a:t>
            </a:r>
            <a:r>
              <a:rPr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Query</a:t>
            </a:r>
            <a:r>
              <a:rPr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Execution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Dynamic</a:t>
            </a:r>
            <a:r>
              <a:rPr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>
                <a:solidFill>
                  <a:srgbClr val="FFFFFF"/>
                </a:solidFill>
                <a:latin typeface="Century Gothic"/>
                <a:cs typeface="Century Gothic"/>
              </a:rPr>
              <a:t>Partition</a:t>
            </a:r>
            <a:r>
              <a:rPr spc="-1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pc="-10" dirty="0">
                <a:solidFill>
                  <a:srgbClr val="FFFFFF"/>
                </a:solidFill>
                <a:latin typeface="Century Gothic"/>
                <a:cs typeface="Century Gothic"/>
              </a:rPr>
              <a:t>Pruning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067" y="1320863"/>
            <a:ext cx="8890635" cy="4108450"/>
            <a:chOff x="155067" y="1320863"/>
            <a:chExt cx="8890635" cy="4108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592" y="1330452"/>
              <a:ext cx="8871204" cy="408889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9829" y="1325625"/>
              <a:ext cx="8881110" cy="4098925"/>
            </a:xfrm>
            <a:custGeom>
              <a:avLst/>
              <a:gdLst/>
              <a:ahLst/>
              <a:cxnLst/>
              <a:rect l="l" t="t" r="r" b="b"/>
              <a:pathLst>
                <a:path w="8881110" h="4098925">
                  <a:moveTo>
                    <a:pt x="0" y="4098417"/>
                  </a:moveTo>
                  <a:lnTo>
                    <a:pt x="8880729" y="4098417"/>
                  </a:lnTo>
                  <a:lnTo>
                    <a:pt x="8880729" y="0"/>
                  </a:lnTo>
                  <a:lnTo>
                    <a:pt x="0" y="0"/>
                  </a:lnTo>
                  <a:lnTo>
                    <a:pt x="0" y="40984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6011" y="304800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1371600" y="0"/>
                </a:moveTo>
                <a:lnTo>
                  <a:pt x="0" y="0"/>
                </a:lnTo>
                <a:lnTo>
                  <a:pt x="0" y="457200"/>
                </a:lnTo>
                <a:lnTo>
                  <a:pt x="1371600" y="457200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5"/>
              </a:spcBef>
            </a:pPr>
            <a:r>
              <a:rPr sz="2750" dirty="0">
                <a:latin typeface="Arial"/>
                <a:cs typeface="Arial"/>
              </a:rPr>
              <a:t>Before</a:t>
            </a:r>
            <a:r>
              <a:rPr sz="2750" spc="90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we</a:t>
            </a:r>
            <a:r>
              <a:rPr sz="2750" spc="85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Begin:</a:t>
            </a:r>
            <a:r>
              <a:rPr sz="2750" spc="70" dirty="0">
                <a:latin typeface="Arial"/>
                <a:cs typeface="Arial"/>
              </a:rPr>
              <a:t> </a:t>
            </a:r>
            <a:r>
              <a:rPr sz="2750" dirty="0">
                <a:latin typeface="Arial"/>
                <a:cs typeface="Arial"/>
              </a:rPr>
              <a:t>Open</a:t>
            </a:r>
            <a:r>
              <a:rPr sz="2750" spc="100" dirty="0">
                <a:latin typeface="Arial"/>
                <a:cs typeface="Arial"/>
              </a:rPr>
              <a:t> </a:t>
            </a:r>
            <a:r>
              <a:rPr sz="2750" dirty="0">
                <a:solidFill>
                  <a:srgbClr val="3333CC"/>
                </a:solidFill>
                <a:latin typeface="Arial"/>
                <a:cs typeface="Arial"/>
              </a:rPr>
              <a:t>Mod-09</a:t>
            </a:r>
            <a:r>
              <a:rPr sz="2750" spc="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750" spc="-10" dirty="0">
                <a:latin typeface="Arial"/>
                <a:cs typeface="Arial"/>
              </a:rPr>
              <a:t>Notebook</a:t>
            </a:r>
            <a:endParaRPr sz="27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965" y="2256282"/>
            <a:ext cx="584200" cy="457200"/>
          </a:xfrm>
          <a:custGeom>
            <a:avLst/>
            <a:gdLst/>
            <a:ahLst/>
            <a:cxnLst/>
            <a:rect l="l" t="t" r="r" b="b"/>
            <a:pathLst>
              <a:path w="584200" h="457200">
                <a:moveTo>
                  <a:pt x="0" y="457200"/>
                </a:moveTo>
                <a:lnTo>
                  <a:pt x="583692" y="457200"/>
                </a:lnTo>
                <a:lnTo>
                  <a:pt x="583692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9740" y="5895543"/>
            <a:ext cx="631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Cell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17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'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Run</a:t>
            </a:r>
            <a:r>
              <a:rPr sz="1800" b="1" spc="-10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All</a:t>
            </a:r>
            <a:r>
              <a:rPr sz="1800" b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Above</a:t>
            </a:r>
            <a:r>
              <a:rPr sz="1800" b="1" dirty="0">
                <a:latin typeface="Arial"/>
                <a:cs typeface="Arial"/>
              </a:rPr>
              <a:t>'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setup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924611" y="5518022"/>
            <a:ext cx="1468755" cy="1076960"/>
            <a:chOff x="6924611" y="5518022"/>
            <a:chExt cx="1468755" cy="10769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199" y="5527547"/>
              <a:ext cx="1449324" cy="105765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929373" y="5522785"/>
              <a:ext cx="1459230" cy="1067435"/>
            </a:xfrm>
            <a:custGeom>
              <a:avLst/>
              <a:gdLst/>
              <a:ahLst/>
              <a:cxnLst/>
              <a:rect l="l" t="t" r="r" b="b"/>
              <a:pathLst>
                <a:path w="1459229" h="1067434">
                  <a:moveTo>
                    <a:pt x="0" y="1067180"/>
                  </a:moveTo>
                  <a:lnTo>
                    <a:pt x="1458849" y="1067180"/>
                  </a:lnTo>
                  <a:lnTo>
                    <a:pt x="1458849" y="0"/>
                  </a:lnTo>
                  <a:lnTo>
                    <a:pt x="0" y="0"/>
                  </a:lnTo>
                  <a:lnTo>
                    <a:pt x="0" y="10671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/>
              <a:t>Spark</a:t>
            </a:r>
            <a:r>
              <a:rPr spc="-100" dirty="0"/>
              <a:t> </a:t>
            </a:r>
            <a:r>
              <a:rPr dirty="0"/>
              <a:t>Adaptive</a:t>
            </a:r>
            <a:r>
              <a:rPr spc="-10" dirty="0"/>
              <a:t> </a:t>
            </a:r>
            <a:r>
              <a:rPr dirty="0"/>
              <a:t>Query</a:t>
            </a:r>
            <a:r>
              <a:rPr spc="-35" dirty="0"/>
              <a:t> </a:t>
            </a:r>
            <a:r>
              <a:rPr dirty="0"/>
              <a:t>Execution</a:t>
            </a:r>
            <a:r>
              <a:rPr spc="-30" dirty="0"/>
              <a:t> </a:t>
            </a:r>
            <a:r>
              <a:rPr dirty="0"/>
              <a:t>(AQE)</a:t>
            </a:r>
            <a:r>
              <a:rPr spc="-40" dirty="0"/>
              <a:t> </a:t>
            </a:r>
            <a:r>
              <a:rPr dirty="0"/>
              <a:t>functionalities</a:t>
            </a:r>
            <a:r>
              <a:rPr spc="-45" dirty="0"/>
              <a:t> </a:t>
            </a:r>
            <a:r>
              <a:rPr spc="-10" dirty="0"/>
              <a:t>including</a:t>
            </a:r>
            <a:r>
              <a:rPr b="0" spc="-1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</a:p>
          <a:p>
            <a:pPr marL="812800" indent="-343535">
              <a:lnSpc>
                <a:spcPct val="100000"/>
              </a:lnSpc>
              <a:spcBef>
                <a:spcPts val="97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Change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Join</a:t>
            </a:r>
            <a:r>
              <a:rPr sz="18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Strategies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SortMerge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BroadcastHash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Dynamic</a:t>
            </a:r>
            <a:r>
              <a:rPr sz="18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Coalesce</a:t>
            </a:r>
            <a:r>
              <a:rPr sz="1800" b="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Shuffle</a:t>
            </a:r>
            <a:r>
              <a:rPr sz="1800" b="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Handle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Skew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Partitions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Join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8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addition, there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another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functionality</a:t>
            </a:r>
            <a:r>
              <a:rPr sz="1800" b="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part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800" b="0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AQE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960"/>
              </a:spcBef>
              <a:buAutoNum type="arabicPeriod" startAt="4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Dynamic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(Directory)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Partition</a:t>
            </a:r>
            <a:r>
              <a:rPr sz="18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Pruning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(technically</a:t>
            </a:r>
            <a:r>
              <a:rPr sz="18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sz="18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part</a:t>
            </a:r>
            <a:r>
              <a:rPr sz="18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800" b="0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AQE)</a:t>
            </a:r>
            <a:endParaRPr sz="1800">
              <a:latin typeface="Arial"/>
              <a:cs typeface="Arial"/>
            </a:endParaRPr>
          </a:p>
          <a:p>
            <a:pPr marL="4958715" marR="5080" algn="ctr">
              <a:lnSpc>
                <a:spcPts val="1839"/>
              </a:lnSpc>
              <a:spcBef>
                <a:spcPts val="1565"/>
              </a:spcBef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AQE's</a:t>
            </a:r>
            <a:r>
              <a:rPr sz="18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having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 Superhero turbo-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charging your</a:t>
            </a:r>
            <a:r>
              <a:rPr sz="1800" b="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  <a:p>
            <a:pPr marR="3726179" algn="ctr">
              <a:lnSpc>
                <a:spcPct val="100000"/>
              </a:lnSpc>
              <a:spcBef>
                <a:spcPts val="515"/>
              </a:spcBef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do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you know if</a:t>
            </a:r>
            <a:r>
              <a:rPr sz="18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AQE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enabled?</a:t>
            </a:r>
            <a:endParaRPr sz="1800">
              <a:latin typeface="Arial"/>
              <a:cs typeface="Arial"/>
            </a:endParaRPr>
          </a:p>
          <a:p>
            <a:pPr marR="3726815" algn="ctr">
              <a:lnSpc>
                <a:spcPct val="100000"/>
              </a:lnSpc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Look</a:t>
            </a:r>
            <a:r>
              <a:rPr sz="18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8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800" b="0" dirty="0">
                <a:latin typeface="Arial"/>
                <a:cs typeface="Arial"/>
              </a:rPr>
              <a:t>AdaptiveSparkPlan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Spark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UI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Before</a:t>
            </a:r>
            <a:r>
              <a:rPr spc="-55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spc="-10" dirty="0"/>
              <a:t>Begin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56462" y="4876800"/>
            <a:ext cx="3430270" cy="1838325"/>
            <a:chOff x="656462" y="4876800"/>
            <a:chExt cx="3430270" cy="1838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7" y="5711952"/>
              <a:ext cx="3410712" cy="993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1225" y="5707189"/>
              <a:ext cx="3420745" cy="1003300"/>
            </a:xfrm>
            <a:custGeom>
              <a:avLst/>
              <a:gdLst/>
              <a:ahLst/>
              <a:cxnLst/>
              <a:rect l="l" t="t" r="r" b="b"/>
              <a:pathLst>
                <a:path w="3420745" h="1003300">
                  <a:moveTo>
                    <a:pt x="0" y="1003173"/>
                  </a:moveTo>
                  <a:lnTo>
                    <a:pt x="3420237" y="1003173"/>
                  </a:lnTo>
                  <a:lnTo>
                    <a:pt x="3420237" y="0"/>
                  </a:lnTo>
                  <a:lnTo>
                    <a:pt x="0" y="0"/>
                  </a:lnTo>
                  <a:lnTo>
                    <a:pt x="0" y="10031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5766816"/>
              <a:ext cx="2133600" cy="294640"/>
            </a:xfrm>
            <a:custGeom>
              <a:avLst/>
              <a:gdLst/>
              <a:ahLst/>
              <a:cxnLst/>
              <a:rect l="l" t="t" r="r" b="b"/>
              <a:pathLst>
                <a:path w="2133600" h="294639">
                  <a:moveTo>
                    <a:pt x="0" y="294132"/>
                  </a:moveTo>
                  <a:lnTo>
                    <a:pt x="2133600" y="294132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294132"/>
                  </a:lnTo>
                  <a:close/>
                </a:path>
              </a:pathLst>
            </a:custGeom>
            <a:ln w="571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99" y="4876800"/>
              <a:ext cx="228600" cy="784860"/>
            </a:xfrm>
            <a:custGeom>
              <a:avLst/>
              <a:gdLst/>
              <a:ahLst/>
              <a:cxnLst/>
              <a:rect l="l" t="t" r="r" b="b"/>
              <a:pathLst>
                <a:path w="228600" h="784860">
                  <a:moveTo>
                    <a:pt x="76200" y="555879"/>
                  </a:moveTo>
                  <a:lnTo>
                    <a:pt x="0" y="555879"/>
                  </a:lnTo>
                  <a:lnTo>
                    <a:pt x="114300" y="784466"/>
                  </a:lnTo>
                  <a:lnTo>
                    <a:pt x="209548" y="593979"/>
                  </a:lnTo>
                  <a:lnTo>
                    <a:pt x="76200" y="593979"/>
                  </a:lnTo>
                  <a:lnTo>
                    <a:pt x="76200" y="555879"/>
                  </a:lnTo>
                  <a:close/>
                </a:path>
                <a:path w="228600" h="784860">
                  <a:moveTo>
                    <a:pt x="152400" y="0"/>
                  </a:moveTo>
                  <a:lnTo>
                    <a:pt x="76200" y="0"/>
                  </a:lnTo>
                  <a:lnTo>
                    <a:pt x="76200" y="593979"/>
                  </a:lnTo>
                  <a:lnTo>
                    <a:pt x="152400" y="593979"/>
                  </a:lnTo>
                  <a:lnTo>
                    <a:pt x="152400" y="0"/>
                  </a:lnTo>
                  <a:close/>
                </a:path>
                <a:path w="228600" h="784860">
                  <a:moveTo>
                    <a:pt x="228600" y="555879"/>
                  </a:moveTo>
                  <a:lnTo>
                    <a:pt x="152400" y="555879"/>
                  </a:lnTo>
                  <a:lnTo>
                    <a:pt x="152400" y="593979"/>
                  </a:lnTo>
                  <a:lnTo>
                    <a:pt x="209548" y="593979"/>
                  </a:lnTo>
                  <a:lnTo>
                    <a:pt x="228600" y="55587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683561" y="71437"/>
            <a:ext cx="313055" cy="304165"/>
            <a:chOff x="8683561" y="71437"/>
            <a:chExt cx="313055" cy="304165"/>
          </a:xfrm>
        </p:grpSpPr>
        <p:sp>
          <p:nvSpPr>
            <p:cNvPr id="11" name="object 11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2"/>
                  </a:lnTo>
                  <a:lnTo>
                    <a:pt x="151637" y="224663"/>
                  </a:lnTo>
                  <a:lnTo>
                    <a:pt x="245364" y="294132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2"/>
                  </a:lnTo>
                  <a:lnTo>
                    <a:pt x="151637" y="224663"/>
                  </a:lnTo>
                  <a:lnTo>
                    <a:pt x="57911" y="294132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638611" y="4292727"/>
            <a:ext cx="4181475" cy="2422525"/>
            <a:chOff x="4638611" y="4292727"/>
            <a:chExt cx="4181475" cy="24225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831" y="5933643"/>
              <a:ext cx="201307" cy="2178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199" y="4302252"/>
              <a:ext cx="4162044" cy="24033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43373" y="4297489"/>
              <a:ext cx="4171950" cy="2413000"/>
            </a:xfrm>
            <a:custGeom>
              <a:avLst/>
              <a:gdLst/>
              <a:ahLst/>
              <a:cxnLst/>
              <a:rect l="l" t="t" r="r" b="b"/>
              <a:pathLst>
                <a:path w="4171950" h="2413000">
                  <a:moveTo>
                    <a:pt x="0" y="2412873"/>
                  </a:moveTo>
                  <a:lnTo>
                    <a:pt x="4171569" y="2412873"/>
                  </a:lnTo>
                  <a:lnTo>
                    <a:pt x="4171569" y="0"/>
                  </a:lnTo>
                  <a:lnTo>
                    <a:pt x="0" y="0"/>
                  </a:lnTo>
                  <a:lnTo>
                    <a:pt x="0" y="241287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6539" y="5800344"/>
              <a:ext cx="156972" cy="1493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5769" y="5792711"/>
              <a:ext cx="211418" cy="2084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4075" y="5753100"/>
              <a:ext cx="158496" cy="1493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7866" y="5785226"/>
              <a:ext cx="216026" cy="2145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0001" y="6218174"/>
              <a:ext cx="144627" cy="1826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3883" y="4314444"/>
              <a:ext cx="1264920" cy="10530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4278" y="5912193"/>
              <a:ext cx="206375" cy="20972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3150" y="5843317"/>
              <a:ext cx="212314" cy="20954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2166" y="5971552"/>
              <a:ext cx="195833" cy="200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/>
              <a:t>Spark</a:t>
            </a:r>
            <a:r>
              <a:rPr spc="-100" dirty="0"/>
              <a:t> </a:t>
            </a:r>
            <a:r>
              <a:rPr dirty="0"/>
              <a:t>Adaptive</a:t>
            </a:r>
            <a:r>
              <a:rPr spc="-10" dirty="0"/>
              <a:t> </a:t>
            </a:r>
            <a:r>
              <a:rPr dirty="0"/>
              <a:t>Query</a:t>
            </a:r>
            <a:r>
              <a:rPr spc="-35" dirty="0"/>
              <a:t> </a:t>
            </a:r>
            <a:r>
              <a:rPr dirty="0"/>
              <a:t>Execution</a:t>
            </a:r>
            <a:r>
              <a:rPr spc="-30" dirty="0"/>
              <a:t> </a:t>
            </a:r>
            <a:r>
              <a:rPr dirty="0"/>
              <a:t>(AQE)</a:t>
            </a:r>
            <a:r>
              <a:rPr spc="-40" dirty="0"/>
              <a:t> </a:t>
            </a:r>
            <a:r>
              <a:rPr dirty="0"/>
              <a:t>functionalities</a:t>
            </a:r>
            <a:r>
              <a:rPr spc="-45" dirty="0"/>
              <a:t> </a:t>
            </a:r>
            <a:r>
              <a:rPr spc="-10" dirty="0"/>
              <a:t>including</a:t>
            </a:r>
            <a:r>
              <a:rPr b="0" spc="-1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</a:p>
          <a:p>
            <a:pPr marL="812800" indent="-343535">
              <a:lnSpc>
                <a:spcPct val="100000"/>
              </a:lnSpc>
              <a:spcBef>
                <a:spcPts val="970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Change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Join</a:t>
            </a:r>
            <a:r>
              <a:rPr sz="18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Strategies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SortMerge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BroadcastHash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Dynamic</a:t>
            </a:r>
            <a:r>
              <a:rPr sz="18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Coalesce</a:t>
            </a:r>
            <a:r>
              <a:rPr sz="1800" b="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Shuffle</a:t>
            </a:r>
            <a:r>
              <a:rPr sz="1800" b="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Handle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Skew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Partitions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Join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8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addition, there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another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functionality</a:t>
            </a:r>
            <a:r>
              <a:rPr sz="1800" b="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part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800" b="0" spc="-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AQE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called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960"/>
              </a:spcBef>
              <a:buAutoNum type="arabicPeriod" startAt="4"/>
              <a:tabLst>
                <a:tab pos="812800" algn="l"/>
                <a:tab pos="813435" algn="l"/>
              </a:tabLst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Dynamic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(Directory)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Partition</a:t>
            </a:r>
            <a:r>
              <a:rPr sz="1800" b="0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Pruning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(technically</a:t>
            </a:r>
            <a:r>
              <a:rPr sz="18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sz="18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part</a:t>
            </a:r>
            <a:r>
              <a:rPr sz="1800" b="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800" b="0" spc="-1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AQE)</a:t>
            </a:r>
            <a:endParaRPr sz="1800">
              <a:latin typeface="Arial"/>
              <a:cs typeface="Arial"/>
            </a:endParaRPr>
          </a:p>
          <a:p>
            <a:pPr marL="4958715" marR="5080" algn="ctr">
              <a:lnSpc>
                <a:spcPts val="1839"/>
              </a:lnSpc>
              <a:spcBef>
                <a:spcPts val="1565"/>
              </a:spcBef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AQE's</a:t>
            </a:r>
            <a:r>
              <a:rPr sz="18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like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having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 Superhero turbo-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charging your</a:t>
            </a:r>
            <a:r>
              <a:rPr sz="1800" b="0" spc="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  <a:p>
            <a:pPr marR="3726179" algn="ctr">
              <a:lnSpc>
                <a:spcPct val="100000"/>
              </a:lnSpc>
              <a:spcBef>
                <a:spcPts val="515"/>
              </a:spcBef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sz="18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do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you know if</a:t>
            </a:r>
            <a:r>
              <a:rPr sz="1800" b="0" spc="-11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AQE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Arial"/>
                <a:cs typeface="Arial"/>
              </a:rPr>
              <a:t>enabled?</a:t>
            </a:r>
            <a:endParaRPr sz="1800">
              <a:latin typeface="Arial"/>
              <a:cs typeface="Arial"/>
            </a:endParaRPr>
          </a:p>
          <a:p>
            <a:pPr marR="3726815" algn="ctr">
              <a:lnSpc>
                <a:spcPct val="100000"/>
              </a:lnSpc>
            </a:pP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Look</a:t>
            </a:r>
            <a:r>
              <a:rPr sz="1800" b="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1800" b="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800" b="0" dirty="0">
                <a:latin typeface="Arial"/>
                <a:cs typeface="Arial"/>
              </a:rPr>
              <a:t>AdaptiveSparkPlan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'</a:t>
            </a:r>
            <a:r>
              <a:rPr sz="1800" b="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800" b="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000000"/>
                </a:solidFill>
                <a:latin typeface="Arial"/>
                <a:cs typeface="Arial"/>
              </a:rPr>
              <a:t>Spark</a:t>
            </a:r>
            <a:r>
              <a:rPr sz="1800" b="0" spc="-25" dirty="0">
                <a:solidFill>
                  <a:srgbClr val="000000"/>
                </a:solidFill>
                <a:latin typeface="Arial"/>
                <a:cs typeface="Arial"/>
              </a:rPr>
              <a:t> UI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Objectives</a:t>
            </a:r>
            <a:r>
              <a:rPr spc="-70" dirty="0"/>
              <a:t> </a:t>
            </a:r>
            <a:r>
              <a:rPr dirty="0"/>
              <a:t>–</a:t>
            </a:r>
            <a:r>
              <a:rPr spc="-85" dirty="0"/>
              <a:t> </a:t>
            </a:r>
            <a:r>
              <a:rPr dirty="0"/>
              <a:t>Spark</a:t>
            </a:r>
            <a:r>
              <a:rPr spc="-65" dirty="0"/>
              <a:t> </a:t>
            </a:r>
            <a:r>
              <a:rPr dirty="0"/>
              <a:t>3</a:t>
            </a:r>
            <a:r>
              <a:rPr spc="-160" dirty="0"/>
              <a:t> </a:t>
            </a:r>
            <a:r>
              <a:rPr dirty="0"/>
              <a:t>Adaptive</a:t>
            </a:r>
            <a:r>
              <a:rPr spc="-85" dirty="0"/>
              <a:t> </a:t>
            </a:r>
            <a:r>
              <a:rPr dirty="0"/>
              <a:t>Query</a:t>
            </a:r>
            <a:r>
              <a:rPr spc="-80" dirty="0"/>
              <a:t> </a:t>
            </a:r>
            <a:r>
              <a:rPr spc="-10" dirty="0"/>
              <a:t>Execution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56462" y="4876800"/>
            <a:ext cx="3430270" cy="1838325"/>
            <a:chOff x="656462" y="4876800"/>
            <a:chExt cx="3430270" cy="1838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87" y="5711952"/>
              <a:ext cx="3410712" cy="993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1225" y="5707189"/>
              <a:ext cx="3420745" cy="1003300"/>
            </a:xfrm>
            <a:custGeom>
              <a:avLst/>
              <a:gdLst/>
              <a:ahLst/>
              <a:cxnLst/>
              <a:rect l="l" t="t" r="r" b="b"/>
              <a:pathLst>
                <a:path w="3420745" h="1003300">
                  <a:moveTo>
                    <a:pt x="0" y="1003173"/>
                  </a:moveTo>
                  <a:lnTo>
                    <a:pt x="3420237" y="1003173"/>
                  </a:lnTo>
                  <a:lnTo>
                    <a:pt x="3420237" y="0"/>
                  </a:lnTo>
                  <a:lnTo>
                    <a:pt x="0" y="0"/>
                  </a:lnTo>
                  <a:lnTo>
                    <a:pt x="0" y="10031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5400" y="5766816"/>
              <a:ext cx="2133600" cy="294640"/>
            </a:xfrm>
            <a:custGeom>
              <a:avLst/>
              <a:gdLst/>
              <a:ahLst/>
              <a:cxnLst/>
              <a:rect l="l" t="t" r="r" b="b"/>
              <a:pathLst>
                <a:path w="2133600" h="294639">
                  <a:moveTo>
                    <a:pt x="0" y="294132"/>
                  </a:moveTo>
                  <a:lnTo>
                    <a:pt x="2133600" y="294132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294132"/>
                  </a:lnTo>
                  <a:close/>
                </a:path>
              </a:pathLst>
            </a:custGeom>
            <a:ln w="57150">
              <a:solidFill>
                <a:srgbClr val="33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99" y="4876800"/>
              <a:ext cx="228600" cy="784860"/>
            </a:xfrm>
            <a:custGeom>
              <a:avLst/>
              <a:gdLst/>
              <a:ahLst/>
              <a:cxnLst/>
              <a:rect l="l" t="t" r="r" b="b"/>
              <a:pathLst>
                <a:path w="228600" h="784860">
                  <a:moveTo>
                    <a:pt x="76200" y="555879"/>
                  </a:moveTo>
                  <a:lnTo>
                    <a:pt x="0" y="555879"/>
                  </a:lnTo>
                  <a:lnTo>
                    <a:pt x="114300" y="784466"/>
                  </a:lnTo>
                  <a:lnTo>
                    <a:pt x="209548" y="593979"/>
                  </a:lnTo>
                  <a:lnTo>
                    <a:pt x="76200" y="593979"/>
                  </a:lnTo>
                  <a:lnTo>
                    <a:pt x="76200" y="555879"/>
                  </a:lnTo>
                  <a:close/>
                </a:path>
                <a:path w="228600" h="784860">
                  <a:moveTo>
                    <a:pt x="152400" y="0"/>
                  </a:moveTo>
                  <a:lnTo>
                    <a:pt x="76200" y="0"/>
                  </a:lnTo>
                  <a:lnTo>
                    <a:pt x="76200" y="593979"/>
                  </a:lnTo>
                  <a:lnTo>
                    <a:pt x="152400" y="593979"/>
                  </a:lnTo>
                  <a:lnTo>
                    <a:pt x="152400" y="0"/>
                  </a:lnTo>
                  <a:close/>
                </a:path>
                <a:path w="228600" h="784860">
                  <a:moveTo>
                    <a:pt x="228600" y="555879"/>
                  </a:moveTo>
                  <a:lnTo>
                    <a:pt x="152400" y="555879"/>
                  </a:lnTo>
                  <a:lnTo>
                    <a:pt x="152400" y="593979"/>
                  </a:lnTo>
                  <a:lnTo>
                    <a:pt x="209548" y="593979"/>
                  </a:lnTo>
                  <a:lnTo>
                    <a:pt x="228600" y="555879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683561" y="71437"/>
            <a:ext cx="313055" cy="304165"/>
            <a:chOff x="8683561" y="71437"/>
            <a:chExt cx="313055" cy="304165"/>
          </a:xfrm>
        </p:grpSpPr>
        <p:sp>
          <p:nvSpPr>
            <p:cNvPr id="11" name="object 11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2"/>
                  </a:lnTo>
                  <a:lnTo>
                    <a:pt x="151637" y="224663"/>
                  </a:lnTo>
                  <a:lnTo>
                    <a:pt x="245364" y="294132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2"/>
                  </a:lnTo>
                  <a:lnTo>
                    <a:pt x="151637" y="224663"/>
                  </a:lnTo>
                  <a:lnTo>
                    <a:pt x="57911" y="294132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638611" y="4292727"/>
            <a:ext cx="4181475" cy="2422525"/>
            <a:chOff x="4638611" y="4292727"/>
            <a:chExt cx="4181475" cy="24225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831" y="5933643"/>
              <a:ext cx="201307" cy="2178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8199" y="4302252"/>
              <a:ext cx="4162044" cy="240334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43373" y="4297489"/>
              <a:ext cx="4171950" cy="2413000"/>
            </a:xfrm>
            <a:custGeom>
              <a:avLst/>
              <a:gdLst/>
              <a:ahLst/>
              <a:cxnLst/>
              <a:rect l="l" t="t" r="r" b="b"/>
              <a:pathLst>
                <a:path w="4171950" h="2413000">
                  <a:moveTo>
                    <a:pt x="0" y="2412873"/>
                  </a:moveTo>
                  <a:lnTo>
                    <a:pt x="4171569" y="2412873"/>
                  </a:lnTo>
                  <a:lnTo>
                    <a:pt x="4171569" y="0"/>
                  </a:lnTo>
                  <a:lnTo>
                    <a:pt x="0" y="0"/>
                  </a:lnTo>
                  <a:lnTo>
                    <a:pt x="0" y="241287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6539" y="5800344"/>
              <a:ext cx="156972" cy="1493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5769" y="5792711"/>
              <a:ext cx="211418" cy="20843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04075" y="5753100"/>
              <a:ext cx="158496" cy="1493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7866" y="5785226"/>
              <a:ext cx="216026" cy="21458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0001" y="6218174"/>
              <a:ext cx="144627" cy="1826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3883" y="4314444"/>
              <a:ext cx="1264920" cy="105308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04278" y="5912193"/>
              <a:ext cx="206375" cy="20972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83150" y="5843317"/>
              <a:ext cx="212314" cy="20954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62166" y="5971552"/>
              <a:ext cx="195833" cy="2006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333576"/>
            <a:ext cx="85864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engine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keep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updating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computation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Runtime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based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observed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properties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Statistics</a:t>
            </a:r>
            <a:r>
              <a:rPr sz="1800" dirty="0">
                <a:latin typeface="Arial"/>
                <a:cs typeface="Arial"/>
              </a:rPr>
              <a:t>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Stage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basis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535" y="4451222"/>
            <a:ext cx="8964930" cy="2035810"/>
            <a:chOff x="89535" y="4451222"/>
            <a:chExt cx="8964930" cy="20358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" y="4460747"/>
              <a:ext cx="8927125" cy="20162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297" y="4455985"/>
              <a:ext cx="8955405" cy="2026285"/>
            </a:xfrm>
            <a:custGeom>
              <a:avLst/>
              <a:gdLst/>
              <a:ahLst/>
              <a:cxnLst/>
              <a:rect l="l" t="t" r="r" b="b"/>
              <a:pathLst>
                <a:path w="8955405" h="2026285">
                  <a:moveTo>
                    <a:pt x="0" y="2025777"/>
                  </a:moveTo>
                  <a:lnTo>
                    <a:pt x="8955405" y="2025777"/>
                  </a:lnTo>
                  <a:lnTo>
                    <a:pt x="8955405" y="0"/>
                  </a:lnTo>
                  <a:lnTo>
                    <a:pt x="0" y="0"/>
                  </a:lnTo>
                  <a:lnTo>
                    <a:pt x="0" y="20257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Introducing</a:t>
            </a:r>
            <a:r>
              <a:rPr spc="-150" dirty="0"/>
              <a:t> </a:t>
            </a:r>
            <a:r>
              <a:rPr dirty="0"/>
              <a:t>Adaptive</a:t>
            </a:r>
            <a:r>
              <a:rPr spc="-95" dirty="0"/>
              <a:t> </a:t>
            </a:r>
            <a:r>
              <a:rPr dirty="0"/>
              <a:t>Query</a:t>
            </a:r>
            <a:r>
              <a:rPr spc="-90" dirty="0"/>
              <a:t> </a:t>
            </a:r>
            <a:r>
              <a:rPr spc="-10" dirty="0"/>
              <a:t>Execution</a:t>
            </a:r>
            <a:r>
              <a:rPr spc="-75" dirty="0"/>
              <a:t> </a:t>
            </a:r>
            <a:r>
              <a:rPr spc="-10" dirty="0"/>
              <a:t>(AQE)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36850" y="4865623"/>
            <a:ext cx="3302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solidFill>
                  <a:srgbClr val="3333CC"/>
                </a:solidFill>
                <a:latin typeface="Arial Narrow"/>
                <a:cs typeface="Arial Narrow"/>
              </a:rPr>
              <a:t>Rule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8201" y="4758004"/>
            <a:ext cx="840740" cy="4216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7780" marR="5080" indent="-18415">
              <a:lnSpc>
                <a:spcPts val="1430"/>
              </a:lnSpc>
              <a:spcBef>
                <a:spcPts val="360"/>
              </a:spcBef>
            </a:pPr>
            <a:r>
              <a:rPr sz="1400" b="1" spc="-10" dirty="0">
                <a:solidFill>
                  <a:srgbClr val="3333CC"/>
                </a:solidFill>
                <a:latin typeface="Arial Narrow"/>
                <a:cs typeface="Arial Narrow"/>
              </a:rPr>
              <a:t>Stats-based </a:t>
            </a:r>
            <a:r>
              <a:rPr sz="1400" b="1" dirty="0">
                <a:solidFill>
                  <a:srgbClr val="3333CC"/>
                </a:solidFill>
                <a:latin typeface="Arial Narrow"/>
                <a:cs typeface="Arial Narrow"/>
              </a:rPr>
              <a:t>Cost </a:t>
            </a:r>
            <a:r>
              <a:rPr sz="1400" b="1" spc="-10" dirty="0">
                <a:solidFill>
                  <a:srgbClr val="3333CC"/>
                </a:solidFill>
                <a:latin typeface="Arial Narrow"/>
                <a:cs typeface="Arial Narrow"/>
              </a:rPr>
              <a:t>Model</a:t>
            </a:r>
            <a:endParaRPr sz="1400">
              <a:latin typeface="Arial Narrow"/>
              <a:cs typeface="Arial Narro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287" y="2107692"/>
            <a:ext cx="7583423" cy="231190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8683561" y="71437"/>
            <a:ext cx="313055" cy="304165"/>
            <a:chOff x="8683561" y="71437"/>
            <a:chExt cx="313055" cy="304165"/>
          </a:xfrm>
        </p:grpSpPr>
        <p:sp>
          <p:nvSpPr>
            <p:cNvPr id="12" name="object 12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151637" y="0"/>
                  </a:moveTo>
                  <a:lnTo>
                    <a:pt x="115824" y="112395"/>
                  </a:lnTo>
                  <a:lnTo>
                    <a:pt x="0" y="112395"/>
                  </a:lnTo>
                  <a:lnTo>
                    <a:pt x="93725" y="181736"/>
                  </a:lnTo>
                  <a:lnTo>
                    <a:pt x="57911" y="294132"/>
                  </a:lnTo>
                  <a:lnTo>
                    <a:pt x="151637" y="224663"/>
                  </a:lnTo>
                  <a:lnTo>
                    <a:pt x="245364" y="294132"/>
                  </a:lnTo>
                  <a:lnTo>
                    <a:pt x="209550" y="181736"/>
                  </a:lnTo>
                  <a:lnTo>
                    <a:pt x="303275" y="112395"/>
                  </a:lnTo>
                  <a:lnTo>
                    <a:pt x="187451" y="112395"/>
                  </a:lnTo>
                  <a:lnTo>
                    <a:pt x="15163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88323" y="76200"/>
              <a:ext cx="303530" cy="294640"/>
            </a:xfrm>
            <a:custGeom>
              <a:avLst/>
              <a:gdLst/>
              <a:ahLst/>
              <a:cxnLst/>
              <a:rect l="l" t="t" r="r" b="b"/>
              <a:pathLst>
                <a:path w="303529" h="294640">
                  <a:moveTo>
                    <a:pt x="0" y="112395"/>
                  </a:moveTo>
                  <a:lnTo>
                    <a:pt x="115824" y="112395"/>
                  </a:lnTo>
                  <a:lnTo>
                    <a:pt x="151637" y="0"/>
                  </a:lnTo>
                  <a:lnTo>
                    <a:pt x="187451" y="112395"/>
                  </a:lnTo>
                  <a:lnTo>
                    <a:pt x="303275" y="112395"/>
                  </a:lnTo>
                  <a:lnTo>
                    <a:pt x="209550" y="181736"/>
                  </a:lnTo>
                  <a:lnTo>
                    <a:pt x="245364" y="294132"/>
                  </a:lnTo>
                  <a:lnTo>
                    <a:pt x="151637" y="224663"/>
                  </a:lnTo>
                  <a:lnTo>
                    <a:pt x="57911" y="294132"/>
                  </a:lnTo>
                  <a:lnTo>
                    <a:pt x="93725" y="181736"/>
                  </a:lnTo>
                  <a:lnTo>
                    <a:pt x="0" y="1123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228600"/>
            <a:ext cx="1371600" cy="523240"/>
          </a:xfrm>
          <a:custGeom>
            <a:avLst/>
            <a:gdLst/>
            <a:ahLst/>
            <a:cxnLst/>
            <a:rect l="l" t="t" r="r" b="b"/>
            <a:pathLst>
              <a:path w="1371600" h="523240">
                <a:moveTo>
                  <a:pt x="1371600" y="0"/>
                </a:moveTo>
                <a:lnTo>
                  <a:pt x="0" y="0"/>
                </a:lnTo>
                <a:lnTo>
                  <a:pt x="0" y="522732"/>
                </a:lnTo>
                <a:lnTo>
                  <a:pt x="1371600" y="522732"/>
                </a:lnTo>
                <a:lnTo>
                  <a:pt x="137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0" y="1335100"/>
            <a:ext cx="856043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Features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of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Adaptive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Query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Execution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3435" algn="l"/>
              </a:tabLst>
            </a:pP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Change</a:t>
            </a:r>
            <a:r>
              <a:rPr sz="2200" b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Join</a:t>
            </a:r>
            <a:r>
              <a:rPr sz="2200" b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Strategies</a:t>
            </a:r>
            <a:r>
              <a:rPr sz="2200" b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sz="2200" b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SortMerge</a:t>
            </a:r>
            <a:r>
              <a:rPr sz="2200" b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200" b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3333CC"/>
                </a:solidFill>
                <a:latin typeface="Arial"/>
                <a:cs typeface="Arial"/>
              </a:rPr>
              <a:t>BroadcastHash</a:t>
            </a:r>
            <a:endParaRPr sz="22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Dynamic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Coalesce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Shuffle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 marL="812800" indent="-343535">
              <a:lnSpc>
                <a:spcPct val="100000"/>
              </a:lnSpc>
              <a:buAutoNum type="arabicPeriod"/>
              <a:tabLst>
                <a:tab pos="812800" algn="l"/>
                <a:tab pos="813435" algn="l"/>
              </a:tabLst>
            </a:pPr>
            <a:r>
              <a:rPr sz="1800" dirty="0">
                <a:latin typeface="Arial"/>
                <a:cs typeface="Arial"/>
              </a:rPr>
              <a:t>Handle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Skew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10" dirty="0">
                <a:latin typeface="Arial"/>
                <a:cs typeface="Arial"/>
              </a:rPr>
              <a:t> operation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01</a:t>
            </a:r>
            <a:r>
              <a:rPr dirty="0"/>
              <a:t>:</a:t>
            </a:r>
            <a:r>
              <a:rPr spc="-55" dirty="0"/>
              <a:t> </a:t>
            </a:r>
            <a:r>
              <a:rPr dirty="0">
                <a:solidFill>
                  <a:srgbClr val="3333CC"/>
                </a:solidFill>
              </a:rPr>
              <a:t>Change</a:t>
            </a:r>
            <a:r>
              <a:rPr spc="-6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from</a:t>
            </a:r>
            <a:r>
              <a:rPr spc="-55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SortMergeJoin</a:t>
            </a:r>
            <a:r>
              <a:rPr spc="-40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to</a:t>
            </a:r>
            <a:r>
              <a:rPr spc="-60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BroadcastHashJoin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3108" y="5829300"/>
            <a:ext cx="8178165" cy="71945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 marR="337185">
              <a:lnSpc>
                <a:spcPts val="1630"/>
              </a:lnSpc>
              <a:spcBef>
                <a:spcPts val="345"/>
              </a:spcBef>
            </a:pPr>
            <a:r>
              <a:rPr sz="1600" b="1" spc="-10" dirty="0">
                <a:latin typeface="Arial Narrow"/>
                <a:cs typeface="Arial Narrow"/>
              </a:rPr>
              <a:t>https://medium.com/agile-lab-engineering/spark-3-0-first-hands-on-</a:t>
            </a:r>
            <a:r>
              <a:rPr sz="1600" b="1" spc="-20" dirty="0">
                <a:latin typeface="Arial Narrow"/>
                <a:cs typeface="Arial Narrow"/>
              </a:rPr>
              <a:t>approach-with-</a:t>
            </a:r>
            <a:r>
              <a:rPr sz="1600" b="1" spc="-10" dirty="0">
                <a:latin typeface="Arial Narrow"/>
                <a:cs typeface="Arial Narrow"/>
              </a:rPr>
              <a:t>adaptive-query- execution-part-2-35223d532637</a:t>
            </a:r>
            <a:endParaRPr sz="1600">
              <a:latin typeface="Arial Narrow"/>
              <a:cs typeface="Arial Narrow"/>
            </a:endParaRPr>
          </a:p>
          <a:p>
            <a:pPr marL="92075">
              <a:lnSpc>
                <a:spcPts val="1630"/>
              </a:lnSpc>
            </a:pPr>
            <a:r>
              <a:rPr sz="1600" b="1" spc="-10" dirty="0">
                <a:latin typeface="Arial Narrow"/>
                <a:cs typeface="Arial Narrow"/>
              </a:rPr>
              <a:t>https://blog.knoldus.com/adaptive-</a:t>
            </a:r>
            <a:r>
              <a:rPr sz="1600" b="1" spc="-20" dirty="0">
                <a:latin typeface="Arial Narrow"/>
                <a:cs typeface="Arial Narrow"/>
              </a:rPr>
              <a:t>query-execution-aqe-</a:t>
            </a:r>
            <a:r>
              <a:rPr sz="1600" b="1" spc="-10" dirty="0">
                <a:latin typeface="Arial Narrow"/>
                <a:cs typeface="Arial Narrow"/>
              </a:rPr>
              <a:t>in-</a:t>
            </a:r>
            <a:r>
              <a:rPr sz="1600" b="1" spc="-20" dirty="0">
                <a:latin typeface="Arial Narrow"/>
                <a:cs typeface="Arial Narrow"/>
              </a:rPr>
              <a:t>spark-</a:t>
            </a:r>
            <a:r>
              <a:rPr sz="1600" b="1" spc="-10" dirty="0">
                <a:latin typeface="Arial Narrow"/>
                <a:cs typeface="Arial Narrow"/>
              </a:rPr>
              <a:t>3-</a:t>
            </a:r>
            <a:r>
              <a:rPr sz="1600" b="1" spc="-25" dirty="0">
                <a:latin typeface="Arial Narrow"/>
                <a:cs typeface="Arial Narrow"/>
              </a:rPr>
              <a:t>0/</a:t>
            </a:r>
            <a:endParaRPr sz="16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2045</Words>
  <Application>Microsoft Office PowerPoint</Application>
  <PresentationFormat>On-screen Show (4:3)</PresentationFormat>
  <Paragraphs>257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Narrow</vt:lpstr>
      <vt:lpstr>Calibri</vt:lpstr>
      <vt:lpstr>Century Gothic</vt:lpstr>
      <vt:lpstr>Lucida Grande</vt:lpstr>
      <vt:lpstr>Times New Roman</vt:lpstr>
      <vt:lpstr>Office Theme</vt:lpstr>
      <vt:lpstr>C7084 Big Data</vt:lpstr>
      <vt:lpstr>PowerPoint Presentation</vt:lpstr>
      <vt:lpstr>PowerPoint Presentation</vt:lpstr>
      <vt:lpstr>Module 09: Adaptive Query Execution and Dynamic Partition Pruning</vt:lpstr>
      <vt:lpstr>Before we Begin: Open Mod-09 Notebook</vt:lpstr>
      <vt:lpstr>Before we Begin</vt:lpstr>
      <vt:lpstr>Objectives – Spark 3 Adaptive Query Execution</vt:lpstr>
      <vt:lpstr>Introducing Adaptive Query Execution (AQE)</vt:lpstr>
      <vt:lpstr>01: Change from SortMergeJoin to BroadcastHashJoin</vt:lpstr>
      <vt:lpstr>BroadcastHashJoin Visualized</vt:lpstr>
      <vt:lpstr>Based on Statistics, can change Join Strategy on-the-fly</vt:lpstr>
      <vt:lpstr>Problem: SortMergeJoin is Poor Performer</vt:lpstr>
      <vt:lpstr>Solution: AQE changes to BroadcastHashJoin</vt:lpstr>
      <vt:lpstr>02: Dynamic Coalesce Shuffle Partitions</vt:lpstr>
      <vt:lpstr>Coalescing Shuffle Partitions Visualized (via AQE)</vt:lpstr>
      <vt:lpstr>Dynamically Coalescing Shuffle Partitions</vt:lpstr>
      <vt:lpstr>Without AQE: Hard-code Shuffle Partitions</vt:lpstr>
      <vt:lpstr>With AQE: Coalesce Shuffle Partitions</vt:lpstr>
      <vt:lpstr>Without Coalesce / With Coalesce</vt:lpstr>
      <vt:lpstr>Without Coalesce / With Coalesce</vt:lpstr>
      <vt:lpstr>03: Handle Skew Partitions in a Join Operation</vt:lpstr>
      <vt:lpstr>Skew Partitions Visualized</vt:lpstr>
      <vt:lpstr>Problem: Ford Fiesta is 50% of all rows in one of the Tables</vt:lpstr>
      <vt:lpstr>Problem: Skewed Partition during JOIN operation</vt:lpstr>
      <vt:lpstr>Problem: Skewed Partition</vt:lpstr>
      <vt:lpstr>Without AQE, 200 Shuffle Partitions took 2 Minutes</vt:lpstr>
      <vt:lpstr>One Partition is almost 10x larger than Others</vt:lpstr>
      <vt:lpstr>With AQE, Skew Partitions are carved in Multiple Smaller ones</vt:lpstr>
      <vt:lpstr>Had 9 Skew Partitions broken into 36 smaller Partitions</vt:lpstr>
      <vt:lpstr>04: Dynamic Partition Pruning (not really part of AQE)</vt:lpstr>
      <vt:lpstr>Dynamic Directory Partition Pruning Visualized</vt:lpstr>
      <vt:lpstr>Here's the 2 Tables we'll be Joining</vt:lpstr>
      <vt:lpstr>How to Create a Partition Table and What Directories look like</vt:lpstr>
      <vt:lpstr>Dynamic (Directory) Partition Pruning occurs on FACT table</vt:lpstr>
      <vt:lpstr>Dynamic Partition Pruning will NOT happen if Fact table NOT Partitioned</vt:lpstr>
      <vt:lpstr>Comparing # of Rows on Partitioned/Non-Partitioned Tables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Tom Farrington</dc:creator>
  <cp:lastModifiedBy>Ed Harris</cp:lastModifiedBy>
  <cp:revision>1</cp:revision>
  <dcterms:created xsi:type="dcterms:W3CDTF">2023-02-05T09:31:47Z</dcterms:created>
  <dcterms:modified xsi:type="dcterms:W3CDTF">2023-02-05T12:16:28Z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