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0" r:id="rId2"/>
    <p:sldId id="311" r:id="rId3"/>
    <p:sldId id="312" r:id="rId4"/>
    <p:sldId id="256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1" d="100"/>
          <a:sy n="121" d="100"/>
        </p:scale>
        <p:origin x="1642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92929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292929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9517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10340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6200" y="249935"/>
            <a:ext cx="1409700" cy="521334"/>
          </a:xfrm>
          <a:custGeom>
            <a:avLst/>
            <a:gdLst/>
            <a:ahLst/>
            <a:cxnLst/>
            <a:rect l="l" t="t" r="r" b="b"/>
            <a:pathLst>
              <a:path w="1409700" h="521334">
                <a:moveTo>
                  <a:pt x="1409700" y="0"/>
                </a:moveTo>
                <a:lnTo>
                  <a:pt x="0" y="0"/>
                </a:lnTo>
                <a:lnTo>
                  <a:pt x="0" y="521207"/>
                </a:lnTo>
                <a:lnTo>
                  <a:pt x="1409700" y="521207"/>
                </a:lnTo>
                <a:lnTo>
                  <a:pt x="1409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6011" y="240791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234695" y="0"/>
                </a:moveTo>
                <a:lnTo>
                  <a:pt x="187397" y="4766"/>
                </a:lnTo>
                <a:lnTo>
                  <a:pt x="143342" y="18436"/>
                </a:lnTo>
                <a:lnTo>
                  <a:pt x="103476" y="40069"/>
                </a:lnTo>
                <a:lnTo>
                  <a:pt x="68741" y="68722"/>
                </a:lnTo>
                <a:lnTo>
                  <a:pt x="40083" y="103454"/>
                </a:lnTo>
                <a:lnTo>
                  <a:pt x="18443" y="143321"/>
                </a:lnTo>
                <a:lnTo>
                  <a:pt x="4768" y="187382"/>
                </a:lnTo>
                <a:lnTo>
                  <a:pt x="0" y="234695"/>
                </a:lnTo>
                <a:lnTo>
                  <a:pt x="4768" y="282009"/>
                </a:lnTo>
                <a:lnTo>
                  <a:pt x="18443" y="326070"/>
                </a:lnTo>
                <a:lnTo>
                  <a:pt x="40083" y="365937"/>
                </a:lnTo>
                <a:lnTo>
                  <a:pt x="68741" y="400669"/>
                </a:lnTo>
                <a:lnTo>
                  <a:pt x="103476" y="429322"/>
                </a:lnTo>
                <a:lnTo>
                  <a:pt x="143342" y="450955"/>
                </a:lnTo>
                <a:lnTo>
                  <a:pt x="187397" y="464625"/>
                </a:lnTo>
                <a:lnTo>
                  <a:pt x="234695" y="469391"/>
                </a:lnTo>
                <a:lnTo>
                  <a:pt x="281994" y="464625"/>
                </a:lnTo>
                <a:lnTo>
                  <a:pt x="326049" y="450955"/>
                </a:lnTo>
                <a:lnTo>
                  <a:pt x="365915" y="429322"/>
                </a:lnTo>
                <a:lnTo>
                  <a:pt x="400650" y="400669"/>
                </a:lnTo>
                <a:lnTo>
                  <a:pt x="429308" y="365937"/>
                </a:lnTo>
                <a:lnTo>
                  <a:pt x="450948" y="326070"/>
                </a:lnTo>
                <a:lnTo>
                  <a:pt x="464623" y="282009"/>
                </a:lnTo>
                <a:lnTo>
                  <a:pt x="469392" y="234695"/>
                </a:lnTo>
                <a:lnTo>
                  <a:pt x="464623" y="187382"/>
                </a:lnTo>
                <a:lnTo>
                  <a:pt x="450948" y="143321"/>
                </a:lnTo>
                <a:lnTo>
                  <a:pt x="429308" y="103454"/>
                </a:lnTo>
                <a:lnTo>
                  <a:pt x="400650" y="68722"/>
                </a:lnTo>
                <a:lnTo>
                  <a:pt x="365915" y="40069"/>
                </a:lnTo>
                <a:lnTo>
                  <a:pt x="326049" y="18436"/>
                </a:lnTo>
                <a:lnTo>
                  <a:pt x="281994" y="4766"/>
                </a:lnTo>
                <a:lnTo>
                  <a:pt x="234695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6011" y="240791"/>
            <a:ext cx="469900" cy="469900"/>
          </a:xfrm>
          <a:custGeom>
            <a:avLst/>
            <a:gdLst/>
            <a:ahLst/>
            <a:cxnLst/>
            <a:rect l="l" t="t" r="r" b="b"/>
            <a:pathLst>
              <a:path w="469900" h="469900">
                <a:moveTo>
                  <a:pt x="0" y="234695"/>
                </a:moveTo>
                <a:lnTo>
                  <a:pt x="4768" y="187382"/>
                </a:lnTo>
                <a:lnTo>
                  <a:pt x="18443" y="143321"/>
                </a:lnTo>
                <a:lnTo>
                  <a:pt x="40083" y="103454"/>
                </a:lnTo>
                <a:lnTo>
                  <a:pt x="68741" y="68722"/>
                </a:lnTo>
                <a:lnTo>
                  <a:pt x="103476" y="40069"/>
                </a:lnTo>
                <a:lnTo>
                  <a:pt x="143342" y="18436"/>
                </a:lnTo>
                <a:lnTo>
                  <a:pt x="187397" y="4766"/>
                </a:lnTo>
                <a:lnTo>
                  <a:pt x="234695" y="0"/>
                </a:lnTo>
                <a:lnTo>
                  <a:pt x="281994" y="4766"/>
                </a:lnTo>
                <a:lnTo>
                  <a:pt x="326049" y="18436"/>
                </a:lnTo>
                <a:lnTo>
                  <a:pt x="365915" y="40069"/>
                </a:lnTo>
                <a:lnTo>
                  <a:pt x="400650" y="68722"/>
                </a:lnTo>
                <a:lnTo>
                  <a:pt x="429308" y="103454"/>
                </a:lnTo>
                <a:lnTo>
                  <a:pt x="450948" y="143321"/>
                </a:lnTo>
                <a:lnTo>
                  <a:pt x="464623" y="187382"/>
                </a:lnTo>
                <a:lnTo>
                  <a:pt x="469392" y="234695"/>
                </a:lnTo>
                <a:lnTo>
                  <a:pt x="464623" y="282009"/>
                </a:lnTo>
                <a:lnTo>
                  <a:pt x="450948" y="326070"/>
                </a:lnTo>
                <a:lnTo>
                  <a:pt x="429308" y="365937"/>
                </a:lnTo>
                <a:lnTo>
                  <a:pt x="400650" y="400669"/>
                </a:lnTo>
                <a:lnTo>
                  <a:pt x="365915" y="429322"/>
                </a:lnTo>
                <a:lnTo>
                  <a:pt x="326049" y="450955"/>
                </a:lnTo>
                <a:lnTo>
                  <a:pt x="281994" y="464625"/>
                </a:lnTo>
                <a:lnTo>
                  <a:pt x="234695" y="469391"/>
                </a:lnTo>
                <a:lnTo>
                  <a:pt x="187397" y="464625"/>
                </a:lnTo>
                <a:lnTo>
                  <a:pt x="143342" y="450955"/>
                </a:lnTo>
                <a:lnTo>
                  <a:pt x="103476" y="429322"/>
                </a:lnTo>
                <a:lnTo>
                  <a:pt x="68741" y="400669"/>
                </a:lnTo>
                <a:lnTo>
                  <a:pt x="40083" y="365937"/>
                </a:lnTo>
                <a:lnTo>
                  <a:pt x="18443" y="326070"/>
                </a:lnTo>
                <a:lnTo>
                  <a:pt x="4768" y="282009"/>
                </a:lnTo>
                <a:lnTo>
                  <a:pt x="0" y="23469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85182" y="1211724"/>
            <a:ext cx="4065270" cy="346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9517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10340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92608" y="1735138"/>
            <a:ext cx="8476488" cy="864339"/>
          </a:xfrm>
          <a:prstGeom prst="rect">
            <a:avLst/>
          </a:prstGeom>
        </p:spPr>
        <p:txBody>
          <a:bodyPr/>
          <a:lstStyle>
            <a:lvl1pPr marL="171450" indent="-171450"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Arial"/>
              <a:buChar char="•"/>
              <a:defRPr/>
            </a:lvl1pPr>
            <a:lvl2pPr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Lucida Grande"/>
              <a:buChar char="-"/>
              <a:defRPr sz="1350"/>
            </a:lvl2pPr>
            <a:lvl3pPr>
              <a:lnSpc>
                <a:spcPct val="100000"/>
              </a:lnSpc>
              <a:spcBef>
                <a:spcPts val="360"/>
              </a:spcBef>
              <a:buClr>
                <a:schemeClr val="tx1"/>
              </a:buClr>
              <a:buFont typeface="Arial"/>
              <a:buChar char="•"/>
              <a:defRPr/>
            </a:lvl3pPr>
            <a:lvl4pPr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Font typeface="Arial"/>
              <a:buChar char="•"/>
              <a:defRPr/>
            </a:lvl4pPr>
            <a:lvl5pPr>
              <a:lnSpc>
                <a:spcPct val="100000"/>
              </a:lnSpc>
              <a:spcBef>
                <a:spcPts val="360"/>
              </a:spcBef>
              <a:buClr>
                <a:schemeClr val="tx2"/>
              </a:buClr>
              <a:buFont typeface="Arial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232664" y="122868"/>
            <a:ext cx="8113877" cy="4308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23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" y="951738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508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61" y="1034034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25400">
            <a:solidFill>
              <a:srgbClr val="0054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6200" y="249936"/>
            <a:ext cx="1409700" cy="521334"/>
          </a:xfrm>
          <a:custGeom>
            <a:avLst/>
            <a:gdLst/>
            <a:ahLst/>
            <a:cxnLst/>
            <a:rect l="l" t="t" r="r" b="b"/>
            <a:pathLst>
              <a:path w="1409700" h="521334">
                <a:moveTo>
                  <a:pt x="1409700" y="0"/>
                </a:moveTo>
                <a:lnTo>
                  <a:pt x="0" y="0"/>
                </a:lnTo>
                <a:lnTo>
                  <a:pt x="0" y="521207"/>
                </a:lnTo>
                <a:lnTo>
                  <a:pt x="1409700" y="521207"/>
                </a:lnTo>
                <a:lnTo>
                  <a:pt x="1409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3540" y="261366"/>
            <a:ext cx="8376919" cy="450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39615" y="2476245"/>
            <a:ext cx="4839970" cy="2312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292929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2023-02-05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g"/><Relationship Id="rId4" Type="http://schemas.openxmlformats.org/officeDocument/2006/relationships/image" Target="../media/image24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.apache.org/docs/latest/configuration.html#memory-management" TargetMode="External"/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road-to-data-engineering/spark-performance-optimization-series-2-spill-685126e9d21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jp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jpg"/><Relationship Id="rId9" Type="http://schemas.openxmlformats.org/officeDocument/2006/relationships/image" Target="../media/image8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jpg"/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g"/><Relationship Id="rId2" Type="http://schemas.openxmlformats.org/officeDocument/2006/relationships/hyperlink" Target="http://www.youtube.com/watch?v=gaPQt0oPKLI&amp;t=824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jp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jp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jp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Free Head Silhouette Outline, Download Free Clip Art, Free Clip Art on  Clipart Library">
            <a:extLst>
              <a:ext uri="{FF2B5EF4-FFF2-40B4-BE49-F238E27FC236}">
                <a16:creationId xmlns:a16="http://schemas.microsoft.com/office/drawing/2014/main" id="{20FB3B42-7800-40CB-BD71-35616F9B7A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06" r="16528" b="1147"/>
          <a:stretch/>
        </p:blipFill>
        <p:spPr bwMode="auto">
          <a:xfrm>
            <a:off x="3905252" y="3547985"/>
            <a:ext cx="1368479" cy="1894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540E64F-2A09-4756-B2DD-41D088248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3707" y="289944"/>
            <a:ext cx="5216586" cy="479362"/>
          </a:xfrm>
        </p:spPr>
        <p:txBody>
          <a:bodyPr/>
          <a:lstStyle/>
          <a:p>
            <a:pPr algn="ctr"/>
            <a:r>
              <a:rPr lang="en-GB" sz="3115" dirty="0">
                <a:solidFill>
                  <a:srgbClr val="0070C0"/>
                </a:solidFill>
              </a:rPr>
              <a:t>C7084 Big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9903-BB99-4D04-AE74-9CB383949716}"/>
              </a:ext>
            </a:extLst>
          </p:cNvPr>
          <p:cNvSpPr txBox="1"/>
          <p:nvPr/>
        </p:nvSpPr>
        <p:spPr>
          <a:xfrm>
            <a:off x="4198630" y="1713509"/>
            <a:ext cx="926857" cy="305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385" dirty="0"/>
              <a:t>Ed Harris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A91B43-0059-412E-94D6-815A5B17A2E0}"/>
              </a:ext>
            </a:extLst>
          </p:cNvPr>
          <p:cNvSpPr/>
          <p:nvPr/>
        </p:nvSpPr>
        <p:spPr>
          <a:xfrm>
            <a:off x="1285876" y="2809876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AA059B-1D46-4F44-B976-4F9FDBEC0CD0}"/>
              </a:ext>
            </a:extLst>
          </p:cNvPr>
          <p:cNvSpPr/>
          <p:nvPr/>
        </p:nvSpPr>
        <p:spPr>
          <a:xfrm>
            <a:off x="1285876" y="3302641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ADDD82-94AF-4820-8375-3F53467A97BA}"/>
              </a:ext>
            </a:extLst>
          </p:cNvPr>
          <p:cNvSpPr/>
          <p:nvPr/>
        </p:nvSpPr>
        <p:spPr>
          <a:xfrm>
            <a:off x="1285876" y="3798548"/>
            <a:ext cx="1857375" cy="47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E896159-6E03-426A-B2B2-EBB52ECAA6CD}"/>
              </a:ext>
            </a:extLst>
          </p:cNvPr>
          <p:cNvSpPr/>
          <p:nvPr/>
        </p:nvSpPr>
        <p:spPr>
          <a:xfrm>
            <a:off x="2659094" y="299160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F2C8DF4-9F06-4BED-8B61-F1E903AEC572}"/>
              </a:ext>
            </a:extLst>
          </p:cNvPr>
          <p:cNvSpPr/>
          <p:nvPr/>
        </p:nvSpPr>
        <p:spPr>
          <a:xfrm>
            <a:off x="2853547" y="299160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C0878F-AFBE-49B1-ABD5-9D759EB2D0E5}"/>
              </a:ext>
            </a:extLst>
          </p:cNvPr>
          <p:cNvSpPr/>
          <p:nvPr/>
        </p:nvSpPr>
        <p:spPr>
          <a:xfrm>
            <a:off x="2494406" y="346785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F772DCA-C201-48F9-A0D9-2290762B4782}"/>
              </a:ext>
            </a:extLst>
          </p:cNvPr>
          <p:cNvSpPr/>
          <p:nvPr/>
        </p:nvSpPr>
        <p:spPr>
          <a:xfrm>
            <a:off x="2688859" y="346785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5E48BB-33BE-4887-AA85-CD0D3AA455AD}"/>
              </a:ext>
            </a:extLst>
          </p:cNvPr>
          <p:cNvSpPr/>
          <p:nvPr/>
        </p:nvSpPr>
        <p:spPr>
          <a:xfrm>
            <a:off x="2682906" y="394410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646A59-D043-499A-8E2A-36A68669C272}"/>
              </a:ext>
            </a:extLst>
          </p:cNvPr>
          <p:cNvSpPr/>
          <p:nvPr/>
        </p:nvSpPr>
        <p:spPr>
          <a:xfrm>
            <a:off x="2877360" y="3944109"/>
            <a:ext cx="142875" cy="14287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hought Bubble: Cloud 16">
            <a:extLst>
              <a:ext uri="{FF2B5EF4-FFF2-40B4-BE49-F238E27FC236}">
                <a16:creationId xmlns:a16="http://schemas.microsoft.com/office/drawing/2014/main" id="{1E309BBD-BF46-4FE5-B48F-8FEAB284DEE0}"/>
              </a:ext>
            </a:extLst>
          </p:cNvPr>
          <p:cNvSpPr/>
          <p:nvPr/>
        </p:nvSpPr>
        <p:spPr>
          <a:xfrm>
            <a:off x="4881038" y="2476707"/>
            <a:ext cx="1342259" cy="833311"/>
          </a:xfrm>
          <a:prstGeom prst="cloudCallout">
            <a:avLst>
              <a:gd name="adj1" fmla="val -51915"/>
              <a:gd name="adj2" fmla="val 6612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8EC81C3F-0AA2-4158-B8C8-54D7B5019262}"/>
              </a:ext>
            </a:extLst>
          </p:cNvPr>
          <p:cNvSpPr/>
          <p:nvPr/>
        </p:nvSpPr>
        <p:spPr>
          <a:xfrm>
            <a:off x="1349407" y="2871077"/>
            <a:ext cx="1192623" cy="809625"/>
          </a:xfrm>
          <a:prstGeom prst="cloud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en-GB" dirty="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359E6E28-85EC-491C-97F6-451E1659C8F2}"/>
              </a:ext>
            </a:extLst>
          </p:cNvPr>
          <p:cNvSpPr/>
          <p:nvPr/>
        </p:nvSpPr>
        <p:spPr>
          <a:xfrm>
            <a:off x="4377670" y="4115295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Flowchart: Magnetic Disk 19">
            <a:extLst>
              <a:ext uri="{FF2B5EF4-FFF2-40B4-BE49-F238E27FC236}">
                <a16:creationId xmlns:a16="http://schemas.microsoft.com/office/drawing/2014/main" id="{44C4A59B-78C4-4C6C-ADBA-644CED70D829}"/>
              </a:ext>
            </a:extLst>
          </p:cNvPr>
          <p:cNvSpPr/>
          <p:nvPr/>
        </p:nvSpPr>
        <p:spPr>
          <a:xfrm>
            <a:off x="4377670" y="3903346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B453C40A-D441-4E08-A886-8043C7655F84}"/>
              </a:ext>
            </a:extLst>
          </p:cNvPr>
          <p:cNvSpPr/>
          <p:nvPr/>
        </p:nvSpPr>
        <p:spPr>
          <a:xfrm>
            <a:off x="4377670" y="3679413"/>
            <a:ext cx="571500" cy="382905"/>
          </a:xfrm>
          <a:prstGeom prst="flowChartMagneticDisk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F6D22C-9B05-4B26-9897-9C734622BBFD}"/>
              </a:ext>
            </a:extLst>
          </p:cNvPr>
          <p:cNvCxnSpPr/>
          <p:nvPr/>
        </p:nvCxnSpPr>
        <p:spPr>
          <a:xfrm>
            <a:off x="3219826" y="3318400"/>
            <a:ext cx="628650" cy="49239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A775746-3FF6-4D6F-991A-3267DC545297}"/>
              </a:ext>
            </a:extLst>
          </p:cNvPr>
          <p:cNvCxnSpPr>
            <a:cxnSpLocks/>
          </p:cNvCxnSpPr>
          <p:nvPr/>
        </p:nvCxnSpPr>
        <p:spPr>
          <a:xfrm flipH="1" flipV="1">
            <a:off x="3190875" y="3700399"/>
            <a:ext cx="628650" cy="490603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brown dog on grass">
            <a:extLst>
              <a:ext uri="{FF2B5EF4-FFF2-40B4-BE49-F238E27FC236}">
                <a16:creationId xmlns:a16="http://schemas.microsoft.com/office/drawing/2014/main" id="{19E3103B-5481-4A1A-AA94-6896676DF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739" y="4334734"/>
            <a:ext cx="714375" cy="47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een tractor farming in field">
            <a:extLst>
              <a:ext uri="{FF2B5EF4-FFF2-40B4-BE49-F238E27FC236}">
                <a16:creationId xmlns:a16="http://schemas.microsoft.com/office/drawing/2014/main" id="{6F4DC9C9-390D-4B68-8295-B93B541F3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256" y="4334734"/>
            <a:ext cx="714375" cy="476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lective focus photography of butterfly on orange petaled flower">
            <a:extLst>
              <a:ext uri="{FF2B5EF4-FFF2-40B4-BE49-F238E27FC236}">
                <a16:creationId xmlns:a16="http://schemas.microsoft.com/office/drawing/2014/main" id="{D3275E45-98DC-4F94-B4B6-6F0FFCB7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5656" y="4333876"/>
            <a:ext cx="382523" cy="474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964E127A-3DC3-425D-9238-DFB7DB54D113}"/>
              </a:ext>
            </a:extLst>
          </p:cNvPr>
          <p:cNvSpPr txBox="1"/>
          <p:nvPr/>
        </p:nvSpPr>
        <p:spPr>
          <a:xfrm>
            <a:off x="4955738" y="2667000"/>
            <a:ext cx="13227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QUERY</a:t>
            </a:r>
            <a:endParaRPr lang="en-GB" sz="25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4A293F3-4EBC-4F4D-9183-E1AA57594CFC}"/>
              </a:ext>
            </a:extLst>
          </p:cNvPr>
          <p:cNvCxnSpPr>
            <a:cxnSpLocks/>
          </p:cNvCxnSpPr>
          <p:nvPr/>
        </p:nvCxnSpPr>
        <p:spPr>
          <a:xfrm flipH="1">
            <a:off x="5334000" y="3333751"/>
            <a:ext cx="628650" cy="492392"/>
          </a:xfrm>
          <a:prstGeom prst="straightConnector1">
            <a:avLst/>
          </a:prstGeom>
          <a:ln w="635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A351AC0-72FD-46D2-A38E-F61B2428C3EA}"/>
              </a:ext>
            </a:extLst>
          </p:cNvPr>
          <p:cNvCxnSpPr>
            <a:cxnSpLocks/>
          </p:cNvCxnSpPr>
          <p:nvPr/>
        </p:nvCxnSpPr>
        <p:spPr>
          <a:xfrm flipV="1">
            <a:off x="5334000" y="3713740"/>
            <a:ext cx="628650" cy="490603"/>
          </a:xfrm>
          <a:prstGeom prst="straightConnector1">
            <a:avLst/>
          </a:prstGeom>
          <a:ln w="63500"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graph chart cartoon illustration hand drawn animation transparent Motion  Background - Storyblocks">
            <a:extLst>
              <a:ext uri="{FF2B5EF4-FFF2-40B4-BE49-F238E27FC236}">
                <a16:creationId xmlns:a16="http://schemas.microsoft.com/office/drawing/2014/main" id="{91EC25C0-F182-4DA5-BF29-358E169F146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85" r="15150"/>
          <a:stretch/>
        </p:blipFill>
        <p:spPr bwMode="auto">
          <a:xfrm>
            <a:off x="6127120" y="2957404"/>
            <a:ext cx="1692224" cy="136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2A5AFC4-138E-4BC1-90B9-4FDA6A908864}"/>
              </a:ext>
            </a:extLst>
          </p:cNvPr>
          <p:cNvSpPr txBox="1"/>
          <p:nvPr/>
        </p:nvSpPr>
        <p:spPr>
          <a:xfrm>
            <a:off x="6176899" y="4273979"/>
            <a:ext cx="176683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Knowledge</a:t>
            </a:r>
            <a:endParaRPr lang="en-GB" sz="2500" dirty="0"/>
          </a:p>
        </p:txBody>
      </p:sp>
    </p:spTree>
    <p:extLst>
      <p:ext uri="{BB962C8B-B14F-4D97-AF65-F5344CB8AC3E}">
        <p14:creationId xmlns:p14="http://schemas.microsoft.com/office/powerpoint/2010/main" val="156531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926338"/>
            <a:ext cx="9144000" cy="120650"/>
            <a:chOff x="761" y="926338"/>
            <a:chExt cx="9144000" cy="120650"/>
          </a:xfrm>
        </p:grpSpPr>
        <p:sp>
          <p:nvSpPr>
            <p:cNvPr id="3" name="object 3"/>
            <p:cNvSpPr/>
            <p:nvPr/>
          </p:nvSpPr>
          <p:spPr>
            <a:xfrm>
              <a:off x="761" y="95173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508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034034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25400">
              <a:solidFill>
                <a:srgbClr val="005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86155" y="1120139"/>
            <a:ext cx="8168640" cy="2819400"/>
            <a:chOff x="486155" y="1120139"/>
            <a:chExt cx="8168640" cy="28194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6155" y="1120139"/>
              <a:ext cx="8168640" cy="28194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6155" y="1271015"/>
              <a:ext cx="3991355" cy="23972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69535" y="1289303"/>
              <a:ext cx="3985260" cy="2398776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286004" y="3955541"/>
            <a:ext cx="8536940" cy="243713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b="1" dirty="0">
                <a:latin typeface="Arial"/>
                <a:cs typeface="Arial"/>
              </a:rPr>
              <a:t>So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what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does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this all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mean?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975"/>
              </a:spcBef>
              <a:buAutoNum type="arabicPeriod"/>
              <a:tabLst>
                <a:tab pos="355600" algn="l"/>
                <a:tab pos="356235" algn="l"/>
              </a:tabLst>
            </a:pPr>
            <a:r>
              <a:rPr sz="1800" dirty="0">
                <a:latin typeface="Arial Narrow"/>
                <a:cs typeface="Arial Narrow"/>
              </a:rPr>
              <a:t>For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small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data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sets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(few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hundred</a:t>
            </a:r>
            <a:r>
              <a:rPr sz="1800" spc="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megs)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can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use raw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caching.</a:t>
            </a:r>
            <a:r>
              <a:rPr sz="1800" spc="434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Even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though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this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will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consume</a:t>
            </a:r>
            <a:endParaRPr sz="1800">
              <a:latin typeface="Arial Narrow"/>
              <a:cs typeface="Arial Narrow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latin typeface="Arial Narrow"/>
                <a:cs typeface="Arial Narrow"/>
              </a:rPr>
              <a:t>more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memory,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small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size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won’t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put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too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much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pressure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on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Java</a:t>
            </a:r>
            <a:r>
              <a:rPr sz="1800" spc="-3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garbage</a:t>
            </a:r>
            <a:r>
              <a:rPr sz="1800" spc="2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collection</a:t>
            </a:r>
            <a:endParaRPr sz="1800">
              <a:latin typeface="Arial Narrow"/>
              <a:cs typeface="Arial Narrow"/>
            </a:endParaRPr>
          </a:p>
          <a:p>
            <a:pPr marL="355600" marR="468630" indent="-343535">
              <a:lnSpc>
                <a:spcPct val="100000"/>
              </a:lnSpc>
              <a:spcBef>
                <a:spcPts val="960"/>
              </a:spcBef>
              <a:buAutoNum type="arabicPeriod" startAt="2"/>
              <a:tabLst>
                <a:tab pos="355600" algn="l"/>
                <a:tab pos="356235" algn="l"/>
              </a:tabLst>
            </a:pPr>
            <a:r>
              <a:rPr sz="1800" dirty="0">
                <a:latin typeface="Arial Narrow"/>
                <a:cs typeface="Arial Narrow"/>
              </a:rPr>
              <a:t>Raw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caching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is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also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good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for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iterative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workloads (say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are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doing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bunch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of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iterations</a:t>
            </a:r>
            <a:r>
              <a:rPr sz="1800" spc="30" dirty="0">
                <a:latin typeface="Arial Narrow"/>
                <a:cs typeface="Arial Narrow"/>
              </a:rPr>
              <a:t> </a:t>
            </a:r>
            <a:r>
              <a:rPr sz="1800" spc="-20" dirty="0">
                <a:latin typeface="Arial Narrow"/>
                <a:cs typeface="Arial Narrow"/>
              </a:rPr>
              <a:t>over </a:t>
            </a:r>
            <a:r>
              <a:rPr sz="1800" dirty="0">
                <a:latin typeface="Arial Narrow"/>
                <a:cs typeface="Arial Narrow"/>
              </a:rPr>
              <a:t>data).</a:t>
            </a:r>
            <a:r>
              <a:rPr sz="1800" spc="40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Because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processing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is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very</a:t>
            </a:r>
            <a:r>
              <a:rPr sz="1800" spc="-20" dirty="0">
                <a:latin typeface="Arial Narrow"/>
                <a:cs typeface="Arial Narrow"/>
              </a:rPr>
              <a:t> fast</a:t>
            </a:r>
            <a:endParaRPr sz="1800">
              <a:latin typeface="Arial Narrow"/>
              <a:cs typeface="Arial Narrow"/>
            </a:endParaRPr>
          </a:p>
          <a:p>
            <a:pPr marL="355600" marR="5080" indent="-343535">
              <a:lnSpc>
                <a:spcPct val="100000"/>
              </a:lnSpc>
              <a:spcBef>
                <a:spcPts val="960"/>
              </a:spcBef>
              <a:buAutoNum type="arabicPeriod" startAt="2"/>
              <a:tabLst>
                <a:tab pos="355600" algn="l"/>
                <a:tab pos="356235" algn="l"/>
              </a:tabLst>
            </a:pPr>
            <a:r>
              <a:rPr sz="1800" dirty="0">
                <a:latin typeface="Arial Narrow"/>
                <a:cs typeface="Arial Narrow"/>
              </a:rPr>
              <a:t>For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medium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/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large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data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sets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(10s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of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Gigs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or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100s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of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Gigs)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serialized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caching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would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be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helpful. </a:t>
            </a:r>
            <a:r>
              <a:rPr sz="1800" dirty="0">
                <a:latin typeface="Arial Narrow"/>
                <a:cs typeface="Arial Narrow"/>
              </a:rPr>
              <a:t>Because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will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not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consume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too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much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memory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and garbage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collecting gigs of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memory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can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be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taxing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6200" y="249936"/>
            <a:ext cx="1409700" cy="521334"/>
          </a:xfrm>
          <a:custGeom>
            <a:avLst/>
            <a:gdLst/>
            <a:ahLst/>
            <a:cxnLst/>
            <a:rect l="l" t="t" r="r" b="b"/>
            <a:pathLst>
              <a:path w="1409700" h="521334">
                <a:moveTo>
                  <a:pt x="1409700" y="0"/>
                </a:moveTo>
                <a:lnTo>
                  <a:pt x="0" y="0"/>
                </a:lnTo>
                <a:lnTo>
                  <a:pt x="0" y="521207"/>
                </a:lnTo>
                <a:lnTo>
                  <a:pt x="1409700" y="521207"/>
                </a:lnTo>
                <a:lnTo>
                  <a:pt x="1409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Tradeoff</a:t>
            </a:r>
            <a:r>
              <a:rPr spc="75" dirty="0"/>
              <a:t> </a:t>
            </a:r>
            <a:r>
              <a:rPr dirty="0"/>
              <a:t>between</a:t>
            </a:r>
            <a:r>
              <a:rPr spc="80" dirty="0"/>
              <a:t> </a:t>
            </a:r>
            <a:r>
              <a:rPr dirty="0"/>
              <a:t>Raw</a:t>
            </a:r>
            <a:r>
              <a:rPr spc="75" dirty="0"/>
              <a:t> </a:t>
            </a:r>
            <a:r>
              <a:rPr dirty="0"/>
              <a:t>and</a:t>
            </a:r>
            <a:r>
              <a:rPr spc="90" dirty="0"/>
              <a:t> </a:t>
            </a:r>
            <a:r>
              <a:rPr spc="-10" dirty="0"/>
              <a:t>Serialized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40" y="1161415"/>
            <a:ext cx="8628380" cy="3953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0" marR="37719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Spark’s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storage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levels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meant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provide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different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trade-offs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memory </a:t>
            </a:r>
            <a:r>
              <a:rPr sz="1800" dirty="0">
                <a:latin typeface="Arial"/>
                <a:cs typeface="Arial"/>
              </a:rPr>
              <a:t>usage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CPU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efficiency.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through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following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select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one: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"/>
              <a:cs typeface="Arial"/>
            </a:endParaRPr>
          </a:p>
          <a:p>
            <a:pPr marL="226060" marR="140335" indent="-17526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26060" algn="l"/>
              </a:tabLst>
            </a:pPr>
            <a:r>
              <a:rPr sz="1800" dirty="0">
                <a:latin typeface="Arial Narrow"/>
                <a:cs typeface="Arial Narrow"/>
              </a:rPr>
              <a:t>If</a:t>
            </a:r>
            <a:r>
              <a:rPr sz="1800" spc="-4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your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objects fit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comfortably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with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default</a:t>
            </a:r>
            <a:r>
              <a:rPr sz="1800" spc="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storage level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(MEMORY_ONLY),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leave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them that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spc="-20" dirty="0">
                <a:latin typeface="Arial Narrow"/>
                <a:cs typeface="Arial Narrow"/>
              </a:rPr>
              <a:t>way. </a:t>
            </a:r>
            <a:r>
              <a:rPr sz="1800" dirty="0">
                <a:latin typeface="Arial Narrow"/>
                <a:cs typeface="Arial Narrow"/>
              </a:rPr>
              <a:t>This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is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most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CPU-efficient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option,</a:t>
            </a:r>
            <a:r>
              <a:rPr sz="1800" spc="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allowing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operations</a:t>
            </a:r>
            <a:r>
              <a:rPr sz="1800" spc="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on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RDDs</a:t>
            </a:r>
            <a:r>
              <a:rPr sz="1800" spc="-3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run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as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fast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as</a:t>
            </a:r>
            <a:r>
              <a:rPr sz="1800" spc="-10" dirty="0">
                <a:latin typeface="Arial Narrow"/>
                <a:cs typeface="Arial Narrow"/>
              </a:rPr>
              <a:t> possible</a:t>
            </a:r>
            <a:endParaRPr sz="1800">
              <a:latin typeface="Arial Narrow"/>
              <a:cs typeface="Arial Narrow"/>
            </a:endParaRPr>
          </a:p>
          <a:p>
            <a:pPr marL="226060" marR="222885" indent="-17526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26060" algn="l"/>
              </a:tabLst>
            </a:pPr>
            <a:r>
              <a:rPr sz="1800" dirty="0">
                <a:latin typeface="Arial Narrow"/>
                <a:cs typeface="Arial Narrow"/>
              </a:rPr>
              <a:t>If</a:t>
            </a:r>
            <a:r>
              <a:rPr sz="1800" spc="-4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not,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try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using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MEMORY_ONLY_SER</a:t>
            </a:r>
            <a:r>
              <a:rPr sz="1800" dirty="0">
                <a:latin typeface="Arial Narrow"/>
                <a:cs typeface="Arial Narrow"/>
              </a:rPr>
              <a:t> and selecting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fast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serialization library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make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10" dirty="0">
                <a:latin typeface="Arial Narrow"/>
                <a:cs typeface="Arial Narrow"/>
              </a:rPr>
              <a:t> objects </a:t>
            </a:r>
            <a:r>
              <a:rPr sz="1800" dirty="0">
                <a:latin typeface="Arial Narrow"/>
                <a:cs typeface="Arial Narrow"/>
              </a:rPr>
              <a:t>much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more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space-</a:t>
            </a:r>
            <a:r>
              <a:rPr sz="1800" dirty="0">
                <a:latin typeface="Arial Narrow"/>
                <a:cs typeface="Arial Narrow"/>
              </a:rPr>
              <a:t>efficient,</a:t>
            </a:r>
            <a:r>
              <a:rPr sz="1800" spc="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but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still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reasonably</a:t>
            </a:r>
            <a:r>
              <a:rPr sz="1800" spc="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fast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access.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(Java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and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Scala)</a:t>
            </a:r>
            <a:endParaRPr sz="1800">
              <a:latin typeface="Arial Narrow"/>
              <a:cs typeface="Arial Narrow"/>
            </a:endParaRPr>
          </a:p>
          <a:p>
            <a:pPr marL="226060" indent="-17526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26060" algn="l"/>
              </a:tabLst>
            </a:pP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If</a:t>
            </a:r>
            <a:r>
              <a:rPr sz="1800" spc="-3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have Wide</a:t>
            </a:r>
            <a:r>
              <a:rPr sz="1800" spc="-1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operations</a:t>
            </a:r>
            <a:r>
              <a:rPr sz="1800" spc="3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where</a:t>
            </a:r>
            <a:r>
              <a:rPr sz="1800" spc="-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3</a:t>
            </a:r>
            <a:r>
              <a:rPr sz="1800" spc="-1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out of</a:t>
            </a:r>
            <a:r>
              <a:rPr sz="1800" spc="-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4</a:t>
            </a:r>
            <a:r>
              <a:rPr sz="1800" spc="-1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go</a:t>
            </a:r>
            <a:r>
              <a:rPr sz="1800" spc="-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to</a:t>
            </a:r>
            <a:r>
              <a:rPr sz="1800" spc="-2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RAM,</a:t>
            </a:r>
            <a:r>
              <a:rPr sz="1800" spc="-1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then</a:t>
            </a:r>
            <a:r>
              <a:rPr sz="1800" spc="1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beneficial</a:t>
            </a:r>
            <a:r>
              <a:rPr sz="1800" spc="1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for</a:t>
            </a:r>
            <a:r>
              <a:rPr sz="1800" spc="-1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4</a:t>
            </a:r>
            <a:r>
              <a:rPr sz="1800" baseline="25462" dirty="0">
                <a:solidFill>
                  <a:srgbClr val="FF0000"/>
                </a:solidFill>
                <a:latin typeface="Arial Narrow"/>
                <a:cs typeface="Arial Narrow"/>
              </a:rPr>
              <a:t>th</a:t>
            </a:r>
            <a:r>
              <a:rPr sz="1800" spc="187" baseline="25462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partition</a:t>
            </a:r>
            <a:r>
              <a:rPr sz="1800" spc="2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to</a:t>
            </a:r>
            <a:r>
              <a:rPr sz="1800" spc="-1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save</a:t>
            </a:r>
            <a:r>
              <a:rPr sz="1800" spc="-2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to</a:t>
            </a:r>
            <a:r>
              <a:rPr sz="1800" spc="-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disk</a:t>
            </a:r>
            <a:r>
              <a:rPr sz="1800" spc="-1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spc="-25" dirty="0">
                <a:solidFill>
                  <a:srgbClr val="FF0000"/>
                </a:solidFill>
                <a:latin typeface="Arial Narrow"/>
                <a:cs typeface="Arial Narrow"/>
              </a:rPr>
              <a:t>to</a:t>
            </a:r>
            <a:endParaRPr sz="1800">
              <a:latin typeface="Arial Narrow"/>
              <a:cs typeface="Arial Narrow"/>
            </a:endParaRPr>
          </a:p>
          <a:p>
            <a:pPr marL="22606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Arial Narrow"/>
                <a:cs typeface="Arial Narrow"/>
              </a:rPr>
              <a:t>avoid</a:t>
            </a:r>
            <a:r>
              <a:rPr sz="1800" spc="-1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800" spc="-10" dirty="0">
                <a:solidFill>
                  <a:srgbClr val="FF0000"/>
                </a:solidFill>
                <a:latin typeface="Arial Narrow"/>
                <a:cs typeface="Arial Narrow"/>
              </a:rPr>
              <a:t>Shuffle</a:t>
            </a:r>
            <a:endParaRPr sz="1800">
              <a:latin typeface="Arial Narrow"/>
              <a:cs typeface="Arial Narrow"/>
            </a:endParaRPr>
          </a:p>
          <a:p>
            <a:pPr marL="226060" marR="78105" indent="-175260">
              <a:lnSpc>
                <a:spcPct val="100000"/>
              </a:lnSpc>
              <a:spcBef>
                <a:spcPts val="960"/>
              </a:spcBef>
              <a:buFont typeface="Arial"/>
              <a:buChar char="•"/>
              <a:tabLst>
                <a:tab pos="226060" algn="l"/>
              </a:tabLst>
            </a:pPr>
            <a:r>
              <a:rPr sz="1800" dirty="0">
                <a:latin typeface="Arial Narrow"/>
                <a:cs typeface="Arial Narrow"/>
              </a:rPr>
              <a:t>Use</a:t>
            </a:r>
            <a:r>
              <a:rPr sz="1800" spc="-3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replicated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storage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levels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if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you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want fast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fault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recovery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(e.g. if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using Spark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serve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requests </a:t>
            </a:r>
            <a:r>
              <a:rPr sz="1800" dirty="0">
                <a:latin typeface="Arial Narrow"/>
                <a:cs typeface="Arial Narrow"/>
              </a:rPr>
              <a:t>from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web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application).</a:t>
            </a:r>
            <a:r>
              <a:rPr sz="1800" spc="40" dirty="0">
                <a:latin typeface="Arial Narrow"/>
                <a:cs typeface="Arial Narrow"/>
              </a:rPr>
              <a:t> </a:t>
            </a:r>
            <a:r>
              <a:rPr sz="1800" i="1" dirty="0">
                <a:latin typeface="Arial Narrow"/>
                <a:cs typeface="Arial Narrow"/>
              </a:rPr>
              <a:t>All</a:t>
            </a:r>
            <a:r>
              <a:rPr sz="1800" i="1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storage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levels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provide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full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fault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tolerance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by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re-computing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lost</a:t>
            </a:r>
            <a:r>
              <a:rPr sz="1800" spc="-10" dirty="0">
                <a:latin typeface="Arial Narrow"/>
                <a:cs typeface="Arial Narrow"/>
              </a:rPr>
              <a:t> data, </a:t>
            </a:r>
            <a:r>
              <a:rPr sz="1800" dirty="0">
                <a:latin typeface="Arial Narrow"/>
                <a:cs typeface="Arial Narrow"/>
              </a:rPr>
              <a:t>but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replicated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ones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let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you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continue</a:t>
            </a:r>
            <a:r>
              <a:rPr sz="1800" spc="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running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tasks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on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RDD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without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waiting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re-compute</a:t>
            </a:r>
            <a:r>
              <a:rPr sz="1800" spc="20" dirty="0">
                <a:latin typeface="Arial Narrow"/>
                <a:cs typeface="Arial Narrow"/>
              </a:rPr>
              <a:t> </a:t>
            </a:r>
            <a:r>
              <a:rPr sz="1800" spc="-50" dirty="0">
                <a:latin typeface="Arial Narrow"/>
                <a:cs typeface="Arial Narrow"/>
              </a:rPr>
              <a:t>a </a:t>
            </a:r>
            <a:r>
              <a:rPr sz="1800" dirty="0">
                <a:latin typeface="Arial Narrow"/>
                <a:cs typeface="Arial Narrow"/>
              </a:rPr>
              <a:t>lost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partition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Which</a:t>
            </a:r>
            <a:r>
              <a:rPr spc="75" dirty="0"/>
              <a:t> </a:t>
            </a:r>
            <a:r>
              <a:rPr dirty="0"/>
              <a:t>Storage</a:t>
            </a:r>
            <a:r>
              <a:rPr spc="75" dirty="0"/>
              <a:t> </a:t>
            </a:r>
            <a:r>
              <a:rPr dirty="0"/>
              <a:t>Level</a:t>
            </a:r>
            <a:r>
              <a:rPr spc="75" dirty="0"/>
              <a:t> </a:t>
            </a:r>
            <a:r>
              <a:rPr dirty="0"/>
              <a:t>to</a:t>
            </a:r>
            <a:r>
              <a:rPr spc="75" dirty="0"/>
              <a:t> </a:t>
            </a:r>
            <a:r>
              <a:rPr spc="-20" dirty="0"/>
              <a:t>use?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Spark</a:t>
            </a:r>
            <a:r>
              <a:rPr spc="80" dirty="0"/>
              <a:t> </a:t>
            </a:r>
            <a:r>
              <a:rPr dirty="0"/>
              <a:t>SQL</a:t>
            </a:r>
            <a:r>
              <a:rPr spc="70" dirty="0"/>
              <a:t> </a:t>
            </a:r>
            <a:r>
              <a:rPr dirty="0"/>
              <a:t>Cache</a:t>
            </a:r>
            <a:r>
              <a:rPr spc="80" dirty="0"/>
              <a:t> </a:t>
            </a:r>
            <a:r>
              <a:rPr spc="-10" dirty="0"/>
              <a:t>examples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4479" y="1322578"/>
            <a:ext cx="842899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Caching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both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DataFrames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SQL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  <a:p>
            <a:pPr marL="297180" indent="-285115">
              <a:lnSpc>
                <a:spcPct val="100000"/>
              </a:lnSpc>
              <a:spcBef>
                <a:spcPts val="1440"/>
              </a:spcBef>
              <a:buChar char="•"/>
              <a:tabLst>
                <a:tab pos="297180" algn="l"/>
                <a:tab pos="297815" algn="l"/>
              </a:tabLst>
            </a:pP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peopleDF.cache()</a:t>
            </a:r>
            <a:endParaRPr sz="1800">
              <a:latin typeface="Arial"/>
              <a:cs typeface="Arial"/>
            </a:endParaRPr>
          </a:p>
          <a:p>
            <a:pPr marL="297180" indent="-285115">
              <a:lnSpc>
                <a:spcPct val="100000"/>
              </a:lnSpc>
              <a:buChar char="•"/>
              <a:tabLst>
                <a:tab pos="297180" algn="l"/>
                <a:tab pos="297815" algn="l"/>
              </a:tabLst>
            </a:pP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spark.cacheTable("people")</a:t>
            </a:r>
            <a:endParaRPr sz="1800">
              <a:latin typeface="Arial"/>
              <a:cs typeface="Arial"/>
            </a:endParaRPr>
          </a:p>
          <a:p>
            <a:pPr marL="297180" indent="-285115">
              <a:lnSpc>
                <a:spcPct val="100000"/>
              </a:lnSpc>
              <a:buChar char="•"/>
              <a:tabLst>
                <a:tab pos="297180" algn="l"/>
                <a:tab pos="297815" algn="l"/>
              </a:tabLst>
            </a:pP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flightsDF.persist(org.apache.spark.storage.StorageLevel.MEMORY_AND_DISK)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3333CC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When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finished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Table,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best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uncache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it</a:t>
            </a:r>
            <a:endParaRPr sz="1800">
              <a:latin typeface="Arial"/>
              <a:cs typeface="Arial"/>
            </a:endParaRPr>
          </a:p>
          <a:p>
            <a:pPr marL="297180" indent="-285115">
              <a:lnSpc>
                <a:spcPct val="100000"/>
              </a:lnSpc>
              <a:spcBef>
                <a:spcPts val="1440"/>
              </a:spcBef>
              <a:buChar char="•"/>
              <a:tabLst>
                <a:tab pos="297180" algn="l"/>
                <a:tab pos="297815" algn="l"/>
              </a:tabLst>
            </a:pP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peopleDF.unpersist()</a:t>
            </a:r>
            <a:endParaRPr sz="1800">
              <a:latin typeface="Arial"/>
              <a:cs typeface="Arial"/>
            </a:endParaRPr>
          </a:p>
          <a:p>
            <a:pPr marL="297180" indent="-285115">
              <a:lnSpc>
                <a:spcPct val="100000"/>
              </a:lnSpc>
              <a:buChar char="•"/>
              <a:tabLst>
                <a:tab pos="297180" algn="l"/>
                <a:tab pos="297815" algn="l"/>
              </a:tabLst>
            </a:pP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spark.uncacheTable("people")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FF0000"/>
                </a:solidFill>
              </a:rPr>
              <a:t>01a-b</a:t>
            </a:r>
            <a:r>
              <a:rPr dirty="0"/>
              <a:t>:</a:t>
            </a:r>
            <a:r>
              <a:rPr spc="70" dirty="0"/>
              <a:t> </a:t>
            </a:r>
            <a:r>
              <a:rPr dirty="0"/>
              <a:t>Cache</a:t>
            </a:r>
            <a:r>
              <a:rPr spc="80" dirty="0"/>
              <a:t> </a:t>
            </a:r>
            <a:r>
              <a:rPr spc="-10"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703" y="1170178"/>
            <a:ext cx="825436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When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caching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function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called, the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92929"/>
                </a:solidFill>
                <a:latin typeface="Arial"/>
                <a:cs typeface="Arial"/>
              </a:rPr>
              <a:t>Cache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92929"/>
                </a:solidFill>
                <a:latin typeface="Arial"/>
                <a:cs typeface="Arial"/>
              </a:rPr>
              <a:t>Manager</a:t>
            </a:r>
            <a:r>
              <a:rPr sz="1800" i="1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invoked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directly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under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hood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pulls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out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92929"/>
                </a:solidFill>
                <a:latin typeface="Arial"/>
                <a:cs typeface="Arial"/>
              </a:rPr>
              <a:t>analyzed</a:t>
            </a:r>
            <a:r>
              <a:rPr sz="1800" i="1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92929"/>
                </a:solidFill>
                <a:latin typeface="Arial"/>
                <a:cs typeface="Arial"/>
              </a:rPr>
              <a:t>logical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92929"/>
                </a:solidFill>
                <a:latin typeface="Arial"/>
                <a:cs typeface="Arial"/>
              </a:rPr>
              <a:t>plan</a:t>
            </a:r>
            <a:r>
              <a:rPr sz="1800" i="1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DataFrame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on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which</a:t>
            </a:r>
            <a:r>
              <a:rPr sz="1800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caching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function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called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stores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plan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an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indexed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sequence</a:t>
            </a:r>
            <a:endParaRPr sz="180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called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292929"/>
                </a:solidFill>
                <a:latin typeface="Arial"/>
                <a:cs typeface="Arial"/>
              </a:rPr>
              <a:t>cachedData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6390" y="2090824"/>
            <a:ext cx="5566529" cy="11614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17703" y="3456813"/>
            <a:ext cx="84524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If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finds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match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during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query,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adds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information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query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plan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using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L="12700" marR="265430">
              <a:lnSpc>
                <a:spcPct val="100000"/>
              </a:lnSpc>
            </a:pPr>
            <a:r>
              <a:rPr sz="1800" i="1" spc="-10" dirty="0">
                <a:solidFill>
                  <a:srgbClr val="292929"/>
                </a:solidFill>
                <a:latin typeface="Arial"/>
                <a:cs typeface="Arial"/>
              </a:rPr>
              <a:t>InMemoryRelation</a:t>
            </a:r>
            <a:r>
              <a:rPr sz="1800" i="1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operator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which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will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carry</a:t>
            </a:r>
            <a:r>
              <a:rPr sz="1800" spc="-8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information</a:t>
            </a:r>
            <a:r>
              <a:rPr sz="18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about</a:t>
            </a:r>
            <a:r>
              <a:rPr sz="18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this</a:t>
            </a:r>
            <a:r>
              <a:rPr sz="18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cached</a:t>
            </a:r>
            <a:r>
              <a:rPr sz="18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plan.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This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i="1" dirty="0">
                <a:solidFill>
                  <a:srgbClr val="292929"/>
                </a:solidFill>
                <a:latin typeface="Arial"/>
                <a:cs typeface="Arial"/>
              </a:rPr>
              <a:t>InMemoryRelation</a:t>
            </a:r>
            <a:r>
              <a:rPr sz="1800" i="1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then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used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phase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physical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planning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create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physical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operator—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InMemoryTableScan.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705411" y="5019675"/>
            <a:ext cx="2876550" cy="1607185"/>
            <a:chOff x="5705411" y="5019675"/>
            <a:chExt cx="2876550" cy="16071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14999" y="5029200"/>
              <a:ext cx="2857500" cy="15880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710173" y="5024437"/>
              <a:ext cx="2867025" cy="1597660"/>
            </a:xfrm>
            <a:custGeom>
              <a:avLst/>
              <a:gdLst/>
              <a:ahLst/>
              <a:cxnLst/>
              <a:rect l="l" t="t" r="r" b="b"/>
              <a:pathLst>
                <a:path w="2867025" h="1597659">
                  <a:moveTo>
                    <a:pt x="0" y="1597533"/>
                  </a:moveTo>
                  <a:lnTo>
                    <a:pt x="2867025" y="1597533"/>
                  </a:lnTo>
                  <a:lnTo>
                    <a:pt x="2867025" y="0"/>
                  </a:lnTo>
                  <a:lnTo>
                    <a:pt x="0" y="0"/>
                  </a:lnTo>
                  <a:lnTo>
                    <a:pt x="0" y="1597533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020561" y="5715762"/>
              <a:ext cx="1981200" cy="381000"/>
            </a:xfrm>
            <a:custGeom>
              <a:avLst/>
              <a:gdLst/>
              <a:ahLst/>
              <a:cxnLst/>
              <a:rect l="l" t="t" r="r" b="b"/>
              <a:pathLst>
                <a:path w="1981200" h="381000">
                  <a:moveTo>
                    <a:pt x="0" y="381000"/>
                  </a:moveTo>
                  <a:lnTo>
                    <a:pt x="1981199" y="381000"/>
                  </a:lnTo>
                  <a:lnTo>
                    <a:pt x="1981199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95275" y="5019675"/>
            <a:ext cx="5033010" cy="1028065"/>
            <a:chOff x="295275" y="5019675"/>
            <a:chExt cx="5033010" cy="102806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5029200"/>
              <a:ext cx="5013960" cy="10088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0037" y="5024437"/>
              <a:ext cx="5023485" cy="1018540"/>
            </a:xfrm>
            <a:custGeom>
              <a:avLst/>
              <a:gdLst/>
              <a:ahLst/>
              <a:cxnLst/>
              <a:rect l="l" t="t" r="r" b="b"/>
              <a:pathLst>
                <a:path w="5023485" h="1018539">
                  <a:moveTo>
                    <a:pt x="0" y="1018413"/>
                  </a:moveTo>
                  <a:lnTo>
                    <a:pt x="5023485" y="1018413"/>
                  </a:lnTo>
                  <a:lnTo>
                    <a:pt x="5023485" y="0"/>
                  </a:lnTo>
                  <a:lnTo>
                    <a:pt x="0" y="0"/>
                  </a:lnTo>
                  <a:lnTo>
                    <a:pt x="0" y="101841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FF0000"/>
                </a:solidFill>
              </a:rPr>
              <a:t>01c-g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Getting</a:t>
            </a:r>
            <a:r>
              <a:rPr spc="85" dirty="0"/>
              <a:t> </a:t>
            </a:r>
            <a:r>
              <a:rPr dirty="0"/>
              <a:t>Cache</a:t>
            </a:r>
            <a:r>
              <a:rPr spc="85" dirty="0"/>
              <a:t> </a:t>
            </a:r>
            <a:r>
              <a:rPr spc="-10" dirty="0"/>
              <a:t>wrong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703" y="1344548"/>
            <a:ext cx="83064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decisive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factor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Cache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being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used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analyzed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logical plan.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If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same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as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analyzed</a:t>
            </a:r>
            <a:r>
              <a:rPr sz="18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plan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cached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query,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 then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cache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will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be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leveraged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97180" indent="-285115">
              <a:lnSpc>
                <a:spcPct val="100000"/>
              </a:lnSpc>
              <a:buChar char="•"/>
              <a:tabLst>
                <a:tab pos="297180" algn="l"/>
                <a:tab pos="297815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Run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following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queries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showing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how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easy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getting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wrong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275" y="2733738"/>
            <a:ext cx="7099934" cy="661035"/>
            <a:chOff x="295275" y="2733738"/>
            <a:chExt cx="7099934" cy="6610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743200"/>
              <a:ext cx="7080504" cy="63525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0037" y="2738501"/>
              <a:ext cx="7090409" cy="651510"/>
            </a:xfrm>
            <a:custGeom>
              <a:avLst/>
              <a:gdLst/>
              <a:ahLst/>
              <a:cxnLst/>
              <a:rect l="l" t="t" r="r" b="b"/>
              <a:pathLst>
                <a:path w="7090409" h="651510">
                  <a:moveTo>
                    <a:pt x="0" y="651128"/>
                  </a:moveTo>
                  <a:lnTo>
                    <a:pt x="7090029" y="651128"/>
                  </a:lnTo>
                  <a:lnTo>
                    <a:pt x="7090029" y="0"/>
                  </a:lnTo>
                  <a:lnTo>
                    <a:pt x="0" y="0"/>
                  </a:lnTo>
                  <a:lnTo>
                    <a:pt x="0" y="65112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81559" y="3600767"/>
            <a:ext cx="6764655" cy="628650"/>
            <a:chOff x="281559" y="3600767"/>
            <a:chExt cx="6764655" cy="6286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1084" y="3610355"/>
              <a:ext cx="6745224" cy="609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86321" y="3605529"/>
              <a:ext cx="6755130" cy="619125"/>
            </a:xfrm>
            <a:custGeom>
              <a:avLst/>
              <a:gdLst/>
              <a:ahLst/>
              <a:cxnLst/>
              <a:rect l="l" t="t" r="r" b="b"/>
              <a:pathLst>
                <a:path w="6755130" h="619125">
                  <a:moveTo>
                    <a:pt x="0" y="619125"/>
                  </a:moveTo>
                  <a:lnTo>
                    <a:pt x="6754749" y="619125"/>
                  </a:lnTo>
                  <a:lnTo>
                    <a:pt x="6754749" y="0"/>
                  </a:lnTo>
                  <a:lnTo>
                    <a:pt x="0" y="0"/>
                  </a:lnTo>
                  <a:lnTo>
                    <a:pt x="0" y="619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95275" y="4446587"/>
            <a:ext cx="6788784" cy="680720"/>
            <a:chOff x="295275" y="4446587"/>
            <a:chExt cx="6788784" cy="6807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4456175"/>
              <a:ext cx="6769608" cy="655056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00037" y="4451350"/>
              <a:ext cx="6779259" cy="671195"/>
            </a:xfrm>
            <a:custGeom>
              <a:avLst/>
              <a:gdLst/>
              <a:ahLst/>
              <a:cxnLst/>
              <a:rect l="l" t="t" r="r" b="b"/>
              <a:pathLst>
                <a:path w="6779259" h="671195">
                  <a:moveTo>
                    <a:pt x="0" y="670941"/>
                  </a:moveTo>
                  <a:lnTo>
                    <a:pt x="6779133" y="670941"/>
                  </a:lnTo>
                  <a:lnTo>
                    <a:pt x="6779133" y="0"/>
                  </a:lnTo>
                  <a:lnTo>
                    <a:pt x="0" y="0"/>
                  </a:lnTo>
                  <a:lnTo>
                    <a:pt x="0" y="6709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95275" y="5344286"/>
            <a:ext cx="5645785" cy="642620"/>
            <a:chOff x="295275" y="5344286"/>
            <a:chExt cx="5645785" cy="642620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" y="5353811"/>
              <a:ext cx="5626608" cy="62331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00037" y="5349049"/>
              <a:ext cx="5636260" cy="633095"/>
            </a:xfrm>
            <a:custGeom>
              <a:avLst/>
              <a:gdLst/>
              <a:ahLst/>
              <a:cxnLst/>
              <a:rect l="l" t="t" r="r" b="b"/>
              <a:pathLst>
                <a:path w="5636260" h="633095">
                  <a:moveTo>
                    <a:pt x="0" y="632841"/>
                  </a:moveTo>
                  <a:lnTo>
                    <a:pt x="5636133" y="632841"/>
                  </a:lnTo>
                  <a:lnTo>
                    <a:pt x="5636133" y="0"/>
                  </a:lnTo>
                  <a:lnTo>
                    <a:pt x="0" y="0"/>
                  </a:lnTo>
                  <a:lnTo>
                    <a:pt x="0" y="6328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FF0000"/>
                </a:solidFill>
              </a:rPr>
              <a:t>02h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Persisting</a:t>
            </a:r>
            <a:r>
              <a:rPr spc="80" dirty="0"/>
              <a:t> </a:t>
            </a:r>
            <a:r>
              <a:rPr dirty="0"/>
              <a:t>to</a:t>
            </a:r>
            <a:r>
              <a:rPr spc="75" dirty="0"/>
              <a:t> </a:t>
            </a:r>
            <a:r>
              <a:rPr spc="-20" dirty="0"/>
              <a:t>Disk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703" y="1344548"/>
            <a:ext cx="8306434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decisive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factor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Cache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being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used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analyzed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logical plan.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If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same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as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analyzed</a:t>
            </a:r>
            <a:r>
              <a:rPr sz="18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plan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cached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query,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 then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cache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will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be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leveraged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297180" indent="-285115">
              <a:lnSpc>
                <a:spcPct val="100000"/>
              </a:lnSpc>
              <a:buChar char="•"/>
              <a:tabLst>
                <a:tab pos="297180" algn="l"/>
                <a:tab pos="297815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Run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following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queries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showing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how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easy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getting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wrong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275" y="2604071"/>
            <a:ext cx="7747634" cy="1746250"/>
            <a:chOff x="295275" y="2604071"/>
            <a:chExt cx="7747634" cy="17462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613659"/>
              <a:ext cx="7728204" cy="172669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0037" y="2608833"/>
              <a:ext cx="7738109" cy="1736725"/>
            </a:xfrm>
            <a:custGeom>
              <a:avLst/>
              <a:gdLst/>
              <a:ahLst/>
              <a:cxnLst/>
              <a:rect l="l" t="t" r="r" b="b"/>
              <a:pathLst>
                <a:path w="7738109" h="1736725">
                  <a:moveTo>
                    <a:pt x="0" y="1736217"/>
                  </a:moveTo>
                  <a:lnTo>
                    <a:pt x="7737729" y="1736217"/>
                  </a:lnTo>
                  <a:lnTo>
                    <a:pt x="7737729" y="0"/>
                  </a:lnTo>
                  <a:lnTo>
                    <a:pt x="0" y="0"/>
                  </a:lnTo>
                  <a:lnTo>
                    <a:pt x="0" y="173621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00037" y="4623561"/>
            <a:ext cx="8752840" cy="972819"/>
            <a:chOff x="300037" y="4623561"/>
            <a:chExt cx="8752840" cy="972819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9245" y="4797551"/>
              <a:ext cx="8717406" cy="79400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4648199"/>
              <a:ext cx="8721852" cy="2148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382761" y="4648961"/>
              <a:ext cx="645160" cy="893444"/>
            </a:xfrm>
            <a:custGeom>
              <a:avLst/>
              <a:gdLst/>
              <a:ahLst/>
              <a:cxnLst/>
              <a:rect l="l" t="t" r="r" b="b"/>
              <a:pathLst>
                <a:path w="645159" h="893445">
                  <a:moveTo>
                    <a:pt x="0" y="893063"/>
                  </a:moveTo>
                  <a:lnTo>
                    <a:pt x="644651" y="893063"/>
                  </a:lnTo>
                  <a:lnTo>
                    <a:pt x="644651" y="0"/>
                  </a:lnTo>
                  <a:lnTo>
                    <a:pt x="0" y="0"/>
                  </a:lnTo>
                  <a:lnTo>
                    <a:pt x="0" y="893063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4800" y="4648199"/>
              <a:ext cx="8722360" cy="943610"/>
            </a:xfrm>
            <a:custGeom>
              <a:avLst/>
              <a:gdLst/>
              <a:ahLst/>
              <a:cxnLst/>
              <a:rect l="l" t="t" r="r" b="b"/>
              <a:pathLst>
                <a:path w="8722360" h="943610">
                  <a:moveTo>
                    <a:pt x="0" y="943356"/>
                  </a:moveTo>
                  <a:lnTo>
                    <a:pt x="8721852" y="943356"/>
                  </a:lnTo>
                  <a:lnTo>
                    <a:pt x="8721852" y="0"/>
                  </a:lnTo>
                  <a:lnTo>
                    <a:pt x="0" y="0"/>
                  </a:lnTo>
                  <a:lnTo>
                    <a:pt x="0" y="9433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FF0000"/>
                </a:solidFill>
              </a:rPr>
              <a:t>01i</a:t>
            </a:r>
            <a:r>
              <a:rPr dirty="0"/>
              <a:t>:</a:t>
            </a:r>
            <a:r>
              <a:rPr spc="100" dirty="0"/>
              <a:t> </a:t>
            </a:r>
            <a:r>
              <a:rPr dirty="0"/>
              <a:t>Caching</a:t>
            </a:r>
            <a:r>
              <a:rPr spc="85" dirty="0"/>
              <a:t> </a:t>
            </a:r>
            <a:r>
              <a:rPr spc="-1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703" y="1344548"/>
            <a:ext cx="7783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Caching</a:t>
            </a:r>
            <a:r>
              <a:rPr sz="18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Tables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different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than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caching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DataFrame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since</a:t>
            </a:r>
            <a:r>
              <a:rPr sz="18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Tables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are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eagerly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Cached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whereas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DataFrames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are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lazy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00037" y="3442525"/>
            <a:ext cx="8731885" cy="407670"/>
            <a:chOff x="300037" y="3442525"/>
            <a:chExt cx="8731885" cy="4076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9245" y="3447288"/>
              <a:ext cx="8717406" cy="21488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4800" y="3447288"/>
              <a:ext cx="8722360" cy="398145"/>
            </a:xfrm>
            <a:custGeom>
              <a:avLst/>
              <a:gdLst/>
              <a:ahLst/>
              <a:cxnLst/>
              <a:rect l="l" t="t" r="r" b="b"/>
              <a:pathLst>
                <a:path w="8722360" h="398145">
                  <a:moveTo>
                    <a:pt x="0" y="397763"/>
                  </a:moveTo>
                  <a:lnTo>
                    <a:pt x="8721852" y="397763"/>
                  </a:lnTo>
                  <a:lnTo>
                    <a:pt x="8721852" y="0"/>
                  </a:lnTo>
                  <a:lnTo>
                    <a:pt x="0" y="0"/>
                  </a:lnTo>
                  <a:lnTo>
                    <a:pt x="0" y="39776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3634740"/>
              <a:ext cx="8721852" cy="210312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295275" y="2124011"/>
            <a:ext cx="8401050" cy="1111885"/>
            <a:chOff x="295275" y="2124011"/>
            <a:chExt cx="8401050" cy="111188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2133599"/>
              <a:ext cx="8382000" cy="10859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0037" y="2128773"/>
              <a:ext cx="8391525" cy="1102360"/>
            </a:xfrm>
            <a:custGeom>
              <a:avLst/>
              <a:gdLst/>
              <a:ahLst/>
              <a:cxnLst/>
              <a:rect l="l" t="t" r="r" b="b"/>
              <a:pathLst>
                <a:path w="8391525" h="1102360">
                  <a:moveTo>
                    <a:pt x="0" y="1102233"/>
                  </a:moveTo>
                  <a:lnTo>
                    <a:pt x="8391525" y="1102233"/>
                  </a:lnTo>
                  <a:lnTo>
                    <a:pt x="8391525" y="0"/>
                  </a:lnTo>
                  <a:lnTo>
                    <a:pt x="0" y="0"/>
                  </a:lnTo>
                  <a:lnTo>
                    <a:pt x="0" y="11022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FF0000"/>
                </a:solidFill>
              </a:rPr>
              <a:t>02j-k</a:t>
            </a:r>
            <a:r>
              <a:rPr dirty="0"/>
              <a:t>:</a:t>
            </a:r>
            <a:r>
              <a:rPr spc="100" dirty="0"/>
              <a:t> </a:t>
            </a:r>
            <a:r>
              <a:rPr dirty="0"/>
              <a:t>Unpersisting</a:t>
            </a:r>
            <a:r>
              <a:rPr spc="95" dirty="0"/>
              <a:t> </a:t>
            </a:r>
            <a:r>
              <a:rPr dirty="0"/>
              <a:t>a</a:t>
            </a:r>
            <a:r>
              <a:rPr spc="80" dirty="0"/>
              <a:t> </a:t>
            </a:r>
            <a:r>
              <a:rPr spc="-10" dirty="0"/>
              <a:t>DataFrame/Table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8825" y="1296415"/>
            <a:ext cx="787971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automatically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monitors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cache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usage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drops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old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partitions in 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least-recently-</a:t>
            </a:r>
            <a:r>
              <a:rPr sz="1800" dirty="0">
                <a:latin typeface="Arial"/>
                <a:cs typeface="Arial"/>
              </a:rPr>
              <a:t>used</a:t>
            </a:r>
            <a:r>
              <a:rPr sz="1800" spc="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(LRU) </a:t>
            </a:r>
            <a:r>
              <a:rPr sz="1800" spc="-10" dirty="0">
                <a:latin typeface="Arial"/>
                <a:cs typeface="Arial"/>
              </a:rPr>
              <a:t>fashion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spc="-10" dirty="0">
                <a:latin typeface="Arial"/>
                <a:cs typeface="Arial"/>
              </a:rPr>
              <a:t>However.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UNPERSIST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object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needed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anymore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275" y="2581211"/>
            <a:ext cx="6544945" cy="1436370"/>
            <a:chOff x="295275" y="2581211"/>
            <a:chExt cx="6544945" cy="14363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590799"/>
              <a:ext cx="6525768" cy="14173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0037" y="2585973"/>
              <a:ext cx="6535420" cy="1426845"/>
            </a:xfrm>
            <a:custGeom>
              <a:avLst/>
              <a:gdLst/>
              <a:ahLst/>
              <a:cxnLst/>
              <a:rect l="l" t="t" r="r" b="b"/>
              <a:pathLst>
                <a:path w="6535420" h="1426845">
                  <a:moveTo>
                    <a:pt x="0" y="1426845"/>
                  </a:moveTo>
                  <a:lnTo>
                    <a:pt x="6535293" y="1426845"/>
                  </a:lnTo>
                  <a:lnTo>
                    <a:pt x="6535293" y="0"/>
                  </a:lnTo>
                  <a:lnTo>
                    <a:pt x="0" y="0"/>
                  </a:lnTo>
                  <a:lnTo>
                    <a:pt x="0" y="14268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95275" y="4638611"/>
            <a:ext cx="5697855" cy="704850"/>
            <a:chOff x="295275" y="4638611"/>
            <a:chExt cx="5697855" cy="7048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4800" y="4648199"/>
              <a:ext cx="5678424" cy="6607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0037" y="4643373"/>
              <a:ext cx="5688330" cy="695325"/>
            </a:xfrm>
            <a:custGeom>
              <a:avLst/>
              <a:gdLst/>
              <a:ahLst/>
              <a:cxnLst/>
              <a:rect l="l" t="t" r="r" b="b"/>
              <a:pathLst>
                <a:path w="5688330" h="695325">
                  <a:moveTo>
                    <a:pt x="0" y="695325"/>
                  </a:moveTo>
                  <a:lnTo>
                    <a:pt x="5687949" y="695325"/>
                  </a:lnTo>
                  <a:lnTo>
                    <a:pt x="5687949" y="0"/>
                  </a:lnTo>
                  <a:lnTo>
                    <a:pt x="0" y="0"/>
                  </a:lnTo>
                  <a:lnTo>
                    <a:pt x="0" y="695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4772" y="4315459"/>
            <a:ext cx="5008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Or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use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Catalaog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command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clear</a:t>
            </a:r>
            <a:r>
              <a:rPr sz="1800" b="1" spc="-10" dirty="0">
                <a:latin typeface="Arial"/>
                <a:cs typeface="Arial"/>
              </a:rPr>
              <a:t> everything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35"/>
              </a:spcBef>
            </a:pPr>
            <a:r>
              <a:rPr dirty="0"/>
              <a:t>Caching</a:t>
            </a:r>
            <a:r>
              <a:rPr spc="85" dirty="0"/>
              <a:t> </a:t>
            </a:r>
            <a:r>
              <a:rPr dirty="0"/>
              <a:t>Best</a:t>
            </a:r>
            <a:r>
              <a:rPr spc="95" dirty="0"/>
              <a:t> </a:t>
            </a:r>
            <a:r>
              <a:rPr spc="-10" dirty="0"/>
              <a:t>Practices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703" y="1344548"/>
            <a:ext cx="852106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180" marR="5080" indent="-285115">
              <a:lnSpc>
                <a:spcPct val="100000"/>
              </a:lnSpc>
              <a:spcBef>
                <a:spcPts val="100"/>
              </a:spcBef>
              <a:buChar char="•"/>
              <a:tabLst>
                <a:tab pos="297180" algn="l"/>
                <a:tab pos="297815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Unpersist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DataFrame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after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no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longer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needed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using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292929"/>
                </a:solidFill>
                <a:latin typeface="Arial"/>
                <a:cs typeface="Arial"/>
              </a:rPr>
              <a:t>cachedDF.unpersist().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If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caching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layer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becomes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full,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Spark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will</a:t>
            </a:r>
            <a:r>
              <a:rPr sz="1800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start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evicting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from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memory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using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LRU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(least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recently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used)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strategy.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So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good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practice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use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unpersist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stay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more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control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about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what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should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evicted</a:t>
            </a:r>
            <a:endParaRPr sz="1800">
              <a:latin typeface="Arial"/>
              <a:cs typeface="Arial"/>
            </a:endParaRPr>
          </a:p>
          <a:p>
            <a:pPr marL="297180" marR="91440" indent="-285115">
              <a:lnSpc>
                <a:spcPct val="100000"/>
              </a:lnSpc>
              <a:spcBef>
                <a:spcPts val="1440"/>
              </a:spcBef>
              <a:buChar char="•"/>
              <a:tabLst>
                <a:tab pos="297180" algn="l"/>
                <a:tab pos="297815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Before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you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cache,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make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sure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you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are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caching only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what</a:t>
            </a:r>
            <a:r>
              <a:rPr sz="1800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you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will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need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your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queries.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example,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if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one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query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will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use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(col1,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col2,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col3)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second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query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will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use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(col2,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col3,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col4),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select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superset of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these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columns: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cachedDF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=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df.select(col1,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col2,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col3,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col4).cache()</a:t>
            </a:r>
            <a:endParaRPr sz="1800">
              <a:latin typeface="Arial"/>
              <a:cs typeface="Arial"/>
            </a:endParaRPr>
          </a:p>
          <a:p>
            <a:pPr marL="297180" marR="156210" indent="-285115">
              <a:lnSpc>
                <a:spcPct val="100000"/>
              </a:lnSpc>
              <a:spcBef>
                <a:spcPts val="1445"/>
              </a:spcBef>
              <a:buChar char="•"/>
              <a:tabLst>
                <a:tab pos="297180" algn="l"/>
                <a:tab pos="297815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Use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caching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only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if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makes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sense.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if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cached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computation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will</a:t>
            </a:r>
            <a:r>
              <a:rPr sz="180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be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used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multiple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times</a:t>
            </a:r>
            <a:endParaRPr sz="1800">
              <a:latin typeface="Arial"/>
              <a:cs typeface="Arial"/>
            </a:endParaRPr>
          </a:p>
          <a:p>
            <a:pPr marL="297180" marR="158115" indent="-285115">
              <a:lnSpc>
                <a:spcPct val="100000"/>
              </a:lnSpc>
              <a:spcBef>
                <a:spcPts val="1440"/>
              </a:spcBef>
              <a:buChar char="•"/>
              <a:tabLst>
                <a:tab pos="297180" algn="l"/>
                <a:tab pos="297815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There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are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situations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where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caching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doesn’t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help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at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all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on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contrary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slows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down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execution.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This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related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instance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queries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based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on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large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datasets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stored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columnar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file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format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supports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column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pruning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predicate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pushdown</a:t>
            </a:r>
            <a:r>
              <a:rPr sz="18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such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as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Parquet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or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Delta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203" y="1199134"/>
            <a:ext cx="8870315" cy="33166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Delta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cache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(Databricks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proprietary)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accelerates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copies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remote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nodes’</a:t>
            </a:r>
            <a:r>
              <a:rPr sz="1800" spc="-8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local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storage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intermediate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format.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data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cached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automatically whenever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fetched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remote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location.</a:t>
            </a:r>
            <a:endParaRPr sz="1800">
              <a:latin typeface="Arial"/>
              <a:cs typeface="Arial"/>
            </a:endParaRPr>
          </a:p>
          <a:p>
            <a:pPr marL="299085" marR="631825" indent="-287020">
              <a:lnSpc>
                <a:spcPct val="100000"/>
              </a:lnSpc>
              <a:spcBef>
                <a:spcPts val="144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Successive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same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locally,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results</a:t>
            </a:r>
            <a:r>
              <a:rPr sz="1800" spc="-25" dirty="0">
                <a:latin typeface="Arial"/>
                <a:cs typeface="Arial"/>
              </a:rPr>
              <a:t> in </a:t>
            </a:r>
            <a:r>
              <a:rPr sz="1800" dirty="0">
                <a:latin typeface="Arial"/>
                <a:cs typeface="Arial"/>
              </a:rPr>
              <a:t>significantly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improved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speed</a:t>
            </a:r>
            <a:endParaRPr sz="1800">
              <a:latin typeface="Arial"/>
              <a:cs typeface="Arial"/>
            </a:endParaRPr>
          </a:p>
          <a:p>
            <a:pPr marL="299085" marR="132080" indent="-287020" algn="just">
              <a:lnSpc>
                <a:spcPct val="100000"/>
              </a:lnSpc>
              <a:spcBef>
                <a:spcPts val="1440"/>
              </a:spcBef>
              <a:buChar char="•"/>
              <a:tabLst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Delta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cache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reading Parquet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Amazon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S3,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DBFS,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HDFS,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Azure </a:t>
            </a:r>
            <a:r>
              <a:rPr sz="1800" dirty="0">
                <a:latin typeface="Arial"/>
                <a:cs typeface="Arial"/>
              </a:rPr>
              <a:t>Blob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storage,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Azure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Lake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Storage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Gen1,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Azure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Lake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Storage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Gen2.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does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other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storage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such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25" dirty="0">
                <a:latin typeface="Arial"/>
                <a:cs typeface="Arial"/>
              </a:rPr>
              <a:t> CSV,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JSON,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ORC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554355">
              <a:lnSpc>
                <a:spcPct val="100000"/>
              </a:lnSpc>
              <a:spcBef>
                <a:spcPts val="129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Best</a:t>
            </a:r>
            <a:r>
              <a:rPr sz="18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to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use</a:t>
            </a:r>
            <a:r>
              <a:rPr sz="18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these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Worker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types</a:t>
            </a:r>
            <a:r>
              <a:rPr sz="18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(SSD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with</a:t>
            </a:r>
            <a:r>
              <a:rPr sz="1800" b="1" spc="-1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Accelerated</a:t>
            </a:r>
            <a:r>
              <a:rPr sz="1800" b="1" spc="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disk</a:t>
            </a:r>
            <a:r>
              <a:rPr sz="18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controllers</a:t>
            </a:r>
            <a:r>
              <a:rPr sz="1800" b="1" spc="-1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35"/>
              </a:spcBef>
            </a:pPr>
            <a:r>
              <a:rPr dirty="0"/>
              <a:t>Delta</a:t>
            </a:r>
            <a:r>
              <a:rPr spc="70" dirty="0"/>
              <a:t> </a:t>
            </a:r>
            <a:r>
              <a:rPr spc="-10" dirty="0"/>
              <a:t>Caching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0037" y="245173"/>
            <a:ext cx="428625" cy="530860"/>
            <a:chOff x="300037" y="245173"/>
            <a:chExt cx="428625" cy="530860"/>
          </a:xfrm>
        </p:grpSpPr>
        <p:sp>
          <p:nvSpPr>
            <p:cNvPr id="5" name="object 5"/>
            <p:cNvSpPr/>
            <p:nvPr/>
          </p:nvSpPr>
          <p:spPr>
            <a:xfrm>
              <a:off x="304800" y="249936"/>
              <a:ext cx="419100" cy="521334"/>
            </a:xfrm>
            <a:custGeom>
              <a:avLst/>
              <a:gdLst/>
              <a:ahLst/>
              <a:cxnLst/>
              <a:rect l="l" t="t" r="r" b="b"/>
              <a:pathLst>
                <a:path w="419100" h="521334">
                  <a:moveTo>
                    <a:pt x="209550" y="0"/>
                  </a:moveTo>
                  <a:lnTo>
                    <a:pt x="0" y="260604"/>
                  </a:lnTo>
                  <a:lnTo>
                    <a:pt x="209550" y="521208"/>
                  </a:lnTo>
                  <a:lnTo>
                    <a:pt x="419100" y="260604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4800" y="249936"/>
              <a:ext cx="419100" cy="521334"/>
            </a:xfrm>
            <a:custGeom>
              <a:avLst/>
              <a:gdLst/>
              <a:ahLst/>
              <a:cxnLst/>
              <a:rect l="l" t="t" r="r" b="b"/>
              <a:pathLst>
                <a:path w="419100" h="521334">
                  <a:moveTo>
                    <a:pt x="0" y="260604"/>
                  </a:moveTo>
                  <a:lnTo>
                    <a:pt x="209550" y="0"/>
                  </a:lnTo>
                  <a:lnTo>
                    <a:pt x="419100" y="260604"/>
                  </a:lnTo>
                  <a:lnTo>
                    <a:pt x="209550" y="521208"/>
                  </a:lnTo>
                  <a:lnTo>
                    <a:pt x="0" y="2606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392811" y="4638675"/>
            <a:ext cx="8358505" cy="1290320"/>
            <a:chOff x="392811" y="4638675"/>
            <a:chExt cx="8358505" cy="129032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336" y="4761458"/>
              <a:ext cx="8251280" cy="115775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97573" y="4643437"/>
              <a:ext cx="8348980" cy="1280795"/>
            </a:xfrm>
            <a:custGeom>
              <a:avLst/>
              <a:gdLst/>
              <a:ahLst/>
              <a:cxnLst/>
              <a:rect l="l" t="t" r="r" b="b"/>
              <a:pathLst>
                <a:path w="8348980" h="1280795">
                  <a:moveTo>
                    <a:pt x="0" y="1280541"/>
                  </a:moveTo>
                  <a:lnTo>
                    <a:pt x="8348853" y="1280541"/>
                  </a:lnTo>
                  <a:lnTo>
                    <a:pt x="8348853" y="0"/>
                  </a:lnTo>
                  <a:lnTo>
                    <a:pt x="0" y="0"/>
                  </a:lnTo>
                  <a:lnTo>
                    <a:pt x="0" y="128054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D7AB23C-FCCE-4DAD-B0AD-32103763A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51" y="1870122"/>
            <a:ext cx="3891759" cy="3886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D6631C4-A515-4B56-9F7A-56B40ECACD7D}"/>
              </a:ext>
            </a:extLst>
          </p:cNvPr>
          <p:cNvSpPr txBox="1"/>
          <p:nvPr/>
        </p:nvSpPr>
        <p:spPr>
          <a:xfrm>
            <a:off x="1280981" y="3086100"/>
            <a:ext cx="17235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500" dirty="0"/>
              <a:t>BIG</a:t>
            </a:r>
          </a:p>
          <a:p>
            <a:pPr algn="ctr"/>
            <a:r>
              <a:rPr lang="en-US" sz="4500" dirty="0"/>
              <a:t>DATA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35"/>
              </a:spcBef>
            </a:pPr>
            <a:r>
              <a:rPr dirty="0"/>
              <a:t>Spark</a:t>
            </a:r>
            <a:r>
              <a:rPr spc="65" dirty="0"/>
              <a:t> </a:t>
            </a:r>
            <a:r>
              <a:rPr dirty="0"/>
              <a:t>Cache</a:t>
            </a:r>
            <a:r>
              <a:rPr spc="80" dirty="0"/>
              <a:t> </a:t>
            </a:r>
            <a:r>
              <a:rPr dirty="0"/>
              <a:t>versus</a:t>
            </a:r>
            <a:r>
              <a:rPr spc="100" dirty="0"/>
              <a:t> </a:t>
            </a:r>
            <a:r>
              <a:rPr dirty="0"/>
              <a:t>Delta</a:t>
            </a:r>
            <a:r>
              <a:rPr spc="75" dirty="0"/>
              <a:t> </a:t>
            </a:r>
            <a:r>
              <a:rPr spc="-10" dirty="0"/>
              <a:t>Cache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4650" y="1289050"/>
          <a:ext cx="8382000" cy="51993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592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Feature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Delta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cache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Apache Spark</a:t>
                      </a:r>
                      <a:r>
                        <a:rPr sz="1800" b="1" spc="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cache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635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b="1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Stored</a:t>
                      </a:r>
                      <a:r>
                        <a:rPr sz="1800" b="1" spc="-10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as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395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Local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files</a:t>
                      </a:r>
                      <a:r>
                        <a:rPr sz="18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on</a:t>
                      </a:r>
                      <a:r>
                        <a:rPr sz="18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a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worker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20" dirty="0">
                          <a:latin typeface="Arial Narrow"/>
                          <a:cs typeface="Arial Narrow"/>
                        </a:rPr>
                        <a:t>node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1771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22796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In-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memory blocks,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but </a:t>
                      </a:r>
                      <a:r>
                        <a:rPr sz="1800" spc="-25" dirty="0">
                          <a:latin typeface="Arial Narrow"/>
                          <a:cs typeface="Arial Narrow"/>
                        </a:rPr>
                        <a:t>it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depends</a:t>
                      </a:r>
                      <a:r>
                        <a:rPr sz="1800" spc="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on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storage</a:t>
                      </a:r>
                      <a:r>
                        <a:rPr sz="1800" spc="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20" dirty="0">
                          <a:latin typeface="Arial Narrow"/>
                          <a:cs typeface="Arial Narrow"/>
                        </a:rPr>
                        <a:t>level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b="1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Applied</a:t>
                      </a:r>
                      <a:r>
                        <a:rPr sz="1800" b="1" spc="-15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to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1790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37846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Any</a:t>
                      </a:r>
                      <a:r>
                        <a:rPr sz="18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Parquet</a:t>
                      </a:r>
                      <a:r>
                        <a:rPr sz="1800" spc="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table</a:t>
                      </a:r>
                      <a:r>
                        <a:rPr sz="1800" spc="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stored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on</a:t>
                      </a:r>
                      <a:r>
                        <a:rPr sz="18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S3,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WASB,</a:t>
                      </a:r>
                      <a:r>
                        <a:rPr sz="18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and</a:t>
                      </a:r>
                      <a:r>
                        <a:rPr sz="1800" spc="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other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file</a:t>
                      </a:r>
                      <a:r>
                        <a:rPr sz="18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systems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Any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DataFrame</a:t>
                      </a:r>
                      <a:r>
                        <a:rPr sz="1800" spc="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or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25" dirty="0">
                          <a:latin typeface="Arial Narrow"/>
                          <a:cs typeface="Arial Narrow"/>
                        </a:rPr>
                        <a:t>RDD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9605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-10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Triggered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Automatically,</a:t>
                      </a:r>
                      <a:r>
                        <a:rPr sz="1800" spc="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on</a:t>
                      </a:r>
                      <a:r>
                        <a:rPr sz="18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the first</a:t>
                      </a:r>
                      <a:r>
                        <a:rPr sz="18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read</a:t>
                      </a:r>
                      <a:r>
                        <a:rPr sz="1800" spc="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(if</a:t>
                      </a:r>
                      <a:r>
                        <a:rPr sz="18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cache is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enabled)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34925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Manually,</a:t>
                      </a:r>
                      <a:r>
                        <a:rPr sz="18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requires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20" dirty="0">
                          <a:latin typeface="Arial Narrow"/>
                          <a:cs typeface="Arial Narrow"/>
                        </a:rPr>
                        <a:t>code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changes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800" b="1" spc="-10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Evaluated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25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Lazily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Lazily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23925">
                <a:tc>
                  <a:txBody>
                    <a:bodyPr/>
                    <a:lstStyle/>
                    <a:p>
                      <a:pPr marL="101600" marR="655955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-10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Force </a:t>
                      </a:r>
                      <a:r>
                        <a:rPr sz="1800" b="1" spc="-20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cache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CACHE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SELECT</a:t>
                      </a:r>
                      <a:r>
                        <a:rPr sz="18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command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6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494030" algn="just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.cache +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any</a:t>
                      </a:r>
                      <a:r>
                        <a:rPr sz="18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action</a:t>
                      </a:r>
                      <a:r>
                        <a:rPr sz="1800" spc="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25" dirty="0">
                          <a:latin typeface="Arial Narrow"/>
                          <a:cs typeface="Arial Narrow"/>
                        </a:rPr>
                        <a:t>to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materialize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the</a:t>
                      </a:r>
                      <a:r>
                        <a:rPr sz="18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cache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and</a:t>
                      </a:r>
                      <a:r>
                        <a:rPr sz="1800" spc="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.persist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0240"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415"/>
                        </a:spcBef>
                      </a:pPr>
                      <a:r>
                        <a:rPr sz="1800" b="1" spc="-10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Availability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17970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Can</a:t>
                      </a:r>
                      <a:r>
                        <a:rPr sz="1800" spc="-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be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enabled</a:t>
                      </a:r>
                      <a:r>
                        <a:rPr sz="1800" spc="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or</a:t>
                      </a:r>
                      <a:r>
                        <a:rPr sz="18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disabled</a:t>
                      </a:r>
                      <a:r>
                        <a:rPr sz="1800" spc="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with</a:t>
                      </a:r>
                      <a:r>
                        <a:rPr sz="18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configuration</a:t>
                      </a:r>
                      <a:r>
                        <a:rPr sz="1800" spc="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flags,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disabled on</a:t>
                      </a:r>
                      <a:r>
                        <a:rPr sz="18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certain</a:t>
                      </a:r>
                      <a:r>
                        <a:rPr sz="1800" spc="-3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node</a:t>
                      </a:r>
                      <a:r>
                        <a:rPr sz="18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types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Always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 available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2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3333CC"/>
                          </a:solidFill>
                          <a:latin typeface="Arial Narrow"/>
                          <a:cs typeface="Arial Narrow"/>
                        </a:rPr>
                        <a:t>Evicted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31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488950">
                        <a:lnSpc>
                          <a:spcPct val="100000"/>
                        </a:lnSpc>
                        <a:spcBef>
                          <a:spcPts val="1405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Automatically</a:t>
                      </a:r>
                      <a:r>
                        <a:rPr sz="1800" spc="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on</a:t>
                      </a:r>
                      <a:r>
                        <a:rPr sz="18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any</a:t>
                      </a:r>
                      <a:r>
                        <a:rPr sz="18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file</a:t>
                      </a:r>
                      <a:r>
                        <a:rPr sz="18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change, manually</a:t>
                      </a:r>
                      <a:r>
                        <a:rPr sz="1800" spc="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20" dirty="0">
                          <a:latin typeface="Arial Narrow"/>
                          <a:cs typeface="Arial Narrow"/>
                        </a:rPr>
                        <a:t>when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restarting</a:t>
                      </a:r>
                      <a:r>
                        <a:rPr sz="1800" spc="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a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cluster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17843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tc>
                  <a:txBody>
                    <a:bodyPr/>
                    <a:lstStyle/>
                    <a:p>
                      <a:pPr marL="102235" marR="5867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Automatically in</a:t>
                      </a:r>
                      <a:r>
                        <a:rPr sz="1800" spc="-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25" dirty="0">
                          <a:latin typeface="Arial Narrow"/>
                          <a:cs typeface="Arial Narrow"/>
                        </a:rPr>
                        <a:t>LRU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fashion,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manually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with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unpersist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EB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35"/>
              </a:spcBef>
            </a:pPr>
            <a:r>
              <a:rPr dirty="0"/>
              <a:t>Spark</a:t>
            </a:r>
            <a:r>
              <a:rPr spc="65" dirty="0"/>
              <a:t> </a:t>
            </a:r>
            <a:r>
              <a:rPr dirty="0"/>
              <a:t>Cache</a:t>
            </a:r>
            <a:r>
              <a:rPr spc="80" dirty="0"/>
              <a:t> </a:t>
            </a:r>
            <a:r>
              <a:rPr dirty="0"/>
              <a:t>versus</a:t>
            </a:r>
            <a:r>
              <a:rPr spc="100" dirty="0"/>
              <a:t> </a:t>
            </a:r>
            <a:r>
              <a:rPr dirty="0"/>
              <a:t>Delta</a:t>
            </a:r>
            <a:r>
              <a:rPr spc="75" dirty="0"/>
              <a:t> </a:t>
            </a:r>
            <a:r>
              <a:rPr spc="-10" dirty="0"/>
              <a:t>Cache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363" y="1346072"/>
            <a:ext cx="8491220" cy="4507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960" marR="69215" indent="-175260">
              <a:lnSpc>
                <a:spcPct val="100000"/>
              </a:lnSpc>
              <a:spcBef>
                <a:spcPts val="100"/>
              </a:spcBef>
              <a:buFont typeface="Arial Narrow"/>
              <a:buChar char="•"/>
              <a:tabLst>
                <a:tab pos="187960" algn="l"/>
              </a:tabLst>
            </a:pPr>
            <a:r>
              <a:rPr sz="1800" b="1" spc="-10" dirty="0">
                <a:solidFill>
                  <a:srgbClr val="3333CC"/>
                </a:solidFill>
                <a:latin typeface="Arial Narrow"/>
                <a:cs typeface="Arial Narrow"/>
              </a:rPr>
              <a:t>Type</a:t>
            </a:r>
            <a:r>
              <a:rPr sz="1800" b="1" spc="-2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of</a:t>
            </a:r>
            <a:r>
              <a:rPr sz="1800" b="1" spc="-2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stored</a:t>
            </a:r>
            <a:r>
              <a:rPr sz="1800" b="1" spc="-2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data</a:t>
            </a:r>
            <a:r>
              <a:rPr sz="1800" dirty="0">
                <a:latin typeface="Arial Narrow"/>
                <a:cs typeface="Arial Narrow"/>
              </a:rPr>
              <a:t>: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Delta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cache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contains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local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copies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of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remote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data.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It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can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improve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spc="-25" dirty="0">
                <a:latin typeface="Arial Narrow"/>
                <a:cs typeface="Arial Narrow"/>
              </a:rPr>
              <a:t>the </a:t>
            </a:r>
            <a:r>
              <a:rPr sz="1800" dirty="0">
                <a:latin typeface="Arial Narrow"/>
                <a:cs typeface="Arial Narrow"/>
              </a:rPr>
              <a:t>performance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of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wide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range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of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queries,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but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cannot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be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used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store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results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of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arbitrary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subqueries.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Spark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cache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can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store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result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of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any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subquery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data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and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data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stored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in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formats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other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spc="-20" dirty="0">
                <a:latin typeface="Arial Narrow"/>
                <a:cs typeface="Arial Narrow"/>
              </a:rPr>
              <a:t>than </a:t>
            </a:r>
            <a:r>
              <a:rPr sz="1800" dirty="0">
                <a:latin typeface="Arial Narrow"/>
                <a:cs typeface="Arial Narrow"/>
              </a:rPr>
              <a:t>Parquet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(such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as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spc="-20" dirty="0">
                <a:latin typeface="Arial Narrow"/>
                <a:cs typeface="Arial Narrow"/>
              </a:rPr>
              <a:t>CSV,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JSON,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and </a:t>
            </a:r>
            <a:r>
              <a:rPr sz="1800" spc="-20" dirty="0">
                <a:latin typeface="Arial Narrow"/>
                <a:cs typeface="Arial Narrow"/>
              </a:rPr>
              <a:t>ORC)</a:t>
            </a:r>
            <a:endParaRPr sz="1800">
              <a:latin typeface="Arial Narrow"/>
              <a:cs typeface="Arial Narrow"/>
            </a:endParaRPr>
          </a:p>
          <a:p>
            <a:pPr marL="187960" marR="34290" indent="-175260">
              <a:lnSpc>
                <a:spcPct val="100000"/>
              </a:lnSpc>
              <a:spcBef>
                <a:spcPts val="960"/>
              </a:spcBef>
              <a:buFont typeface="Arial Narrow"/>
              <a:buChar char="•"/>
              <a:tabLst>
                <a:tab pos="187960" algn="l"/>
              </a:tabLst>
            </a:pP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Performance</a:t>
            </a:r>
            <a:r>
              <a:rPr sz="1800" dirty="0">
                <a:latin typeface="Arial Narrow"/>
                <a:cs typeface="Arial Narrow"/>
              </a:rPr>
              <a:t>: The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data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stored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in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Delta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cache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can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be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read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and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operated</a:t>
            </a:r>
            <a:r>
              <a:rPr sz="1800" spc="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on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faster than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 </a:t>
            </a:r>
            <a:r>
              <a:rPr sz="1800" spc="-20" dirty="0">
                <a:latin typeface="Arial Narrow"/>
                <a:cs typeface="Arial Narrow"/>
              </a:rPr>
              <a:t>data </a:t>
            </a:r>
            <a:r>
              <a:rPr sz="1800" dirty="0">
                <a:latin typeface="Arial Narrow"/>
                <a:cs typeface="Arial Narrow"/>
              </a:rPr>
              <a:t>in</a:t>
            </a:r>
            <a:r>
              <a:rPr sz="1800" spc="-3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Spark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cache.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This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is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because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Delta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cache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uses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efficient decompression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algorithms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spc="-25" dirty="0">
                <a:latin typeface="Arial Narrow"/>
                <a:cs typeface="Arial Narrow"/>
              </a:rPr>
              <a:t>and </a:t>
            </a:r>
            <a:r>
              <a:rPr sz="1800" dirty="0">
                <a:latin typeface="Arial Narrow"/>
                <a:cs typeface="Arial Narrow"/>
              </a:rPr>
              <a:t>outputs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data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in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optimal format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for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further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processing using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whole-stage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code</a:t>
            </a:r>
            <a:r>
              <a:rPr sz="1800" spc="-10" dirty="0">
                <a:latin typeface="Arial Narrow"/>
                <a:cs typeface="Arial Narrow"/>
              </a:rPr>
              <a:t> generation</a:t>
            </a:r>
            <a:endParaRPr sz="1800">
              <a:latin typeface="Arial Narrow"/>
              <a:cs typeface="Arial Narrow"/>
            </a:endParaRPr>
          </a:p>
          <a:p>
            <a:pPr marL="187960" marR="45720" indent="-175260">
              <a:lnSpc>
                <a:spcPct val="100000"/>
              </a:lnSpc>
              <a:spcBef>
                <a:spcPts val="960"/>
              </a:spcBef>
              <a:buFont typeface="Arial Narrow"/>
              <a:buChar char="•"/>
              <a:tabLst>
                <a:tab pos="187960" algn="l"/>
              </a:tabLst>
            </a:pP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Automatic</a:t>
            </a:r>
            <a:r>
              <a:rPr sz="1800" b="1" spc="-2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vs</a:t>
            </a:r>
            <a:r>
              <a:rPr sz="1800" b="1" spc="-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manual</a:t>
            </a:r>
            <a:r>
              <a:rPr sz="1800" b="1" spc="1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control</a:t>
            </a:r>
            <a:r>
              <a:rPr sz="1800" dirty="0">
                <a:latin typeface="Arial Narrow"/>
                <a:cs typeface="Arial Narrow"/>
              </a:rPr>
              <a:t>: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When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Delta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cache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is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enabled,</a:t>
            </a:r>
            <a:r>
              <a:rPr sz="1800" spc="4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data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that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must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be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fetched</a:t>
            </a:r>
            <a:r>
              <a:rPr sz="1800" spc="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from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spc="-50" dirty="0">
                <a:latin typeface="Arial Narrow"/>
                <a:cs typeface="Arial Narrow"/>
              </a:rPr>
              <a:t>a </a:t>
            </a:r>
            <a:r>
              <a:rPr sz="1800" dirty="0">
                <a:latin typeface="Arial Narrow"/>
                <a:cs typeface="Arial Narrow"/>
              </a:rPr>
              <a:t>remote source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is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automatically</a:t>
            </a:r>
            <a:r>
              <a:rPr sz="1800" spc="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added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cache.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This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process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is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fully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transparent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and does </a:t>
            </a:r>
            <a:r>
              <a:rPr sz="1800" spc="-25" dirty="0">
                <a:latin typeface="Arial Narrow"/>
                <a:cs typeface="Arial Narrow"/>
              </a:rPr>
              <a:t>not </a:t>
            </a:r>
            <a:r>
              <a:rPr sz="1800" dirty="0">
                <a:latin typeface="Arial Narrow"/>
                <a:cs typeface="Arial Narrow"/>
              </a:rPr>
              <a:t>require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any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action.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When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you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use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Spark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cache,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you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must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manually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specify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tables </a:t>
            </a:r>
            <a:r>
              <a:rPr sz="1800" spc="-25" dirty="0">
                <a:latin typeface="Arial Narrow"/>
                <a:cs typeface="Arial Narrow"/>
              </a:rPr>
              <a:t>and </a:t>
            </a:r>
            <a:r>
              <a:rPr sz="1800" dirty="0">
                <a:latin typeface="Arial Narrow"/>
                <a:cs typeface="Arial Narrow"/>
              </a:rPr>
              <a:t>queries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20" dirty="0">
                <a:latin typeface="Arial Narrow"/>
                <a:cs typeface="Arial Narrow"/>
              </a:rPr>
              <a:t> cache</a:t>
            </a:r>
            <a:endParaRPr sz="1800">
              <a:latin typeface="Arial Narrow"/>
              <a:cs typeface="Arial Narrow"/>
            </a:endParaRPr>
          </a:p>
          <a:p>
            <a:pPr marL="187960" marR="5080" indent="-175260">
              <a:lnSpc>
                <a:spcPct val="100000"/>
              </a:lnSpc>
              <a:spcBef>
                <a:spcPts val="965"/>
              </a:spcBef>
              <a:buFont typeface="Arial Narrow"/>
              <a:buChar char="•"/>
              <a:tabLst>
                <a:tab pos="187960" algn="l"/>
              </a:tabLst>
            </a:pP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Disk</a:t>
            </a:r>
            <a:r>
              <a:rPr sz="1800" b="1" spc="-1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vs </a:t>
            </a:r>
            <a:r>
              <a:rPr sz="1800" b="1" spc="-10" dirty="0">
                <a:solidFill>
                  <a:srgbClr val="3333CC"/>
                </a:solidFill>
                <a:latin typeface="Arial Narrow"/>
                <a:cs typeface="Arial Narrow"/>
              </a:rPr>
              <a:t>memory-</a:t>
            </a:r>
            <a:r>
              <a:rPr sz="1800" b="1" dirty="0">
                <a:solidFill>
                  <a:srgbClr val="3333CC"/>
                </a:solidFill>
                <a:latin typeface="Arial Narrow"/>
                <a:cs typeface="Arial Narrow"/>
              </a:rPr>
              <a:t>based</a:t>
            </a:r>
            <a:r>
              <a:rPr sz="1800" dirty="0">
                <a:latin typeface="Arial Narrow"/>
                <a:cs typeface="Arial Narrow"/>
              </a:rPr>
              <a:t>: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 Delta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cache is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stored on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 local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disk,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so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that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memory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is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not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taken </a:t>
            </a:r>
            <a:r>
              <a:rPr sz="1800" dirty="0">
                <a:latin typeface="Arial Narrow"/>
                <a:cs typeface="Arial Narrow"/>
              </a:rPr>
              <a:t>away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from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other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operations</a:t>
            </a:r>
            <a:r>
              <a:rPr sz="1800" spc="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within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Spark.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Due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to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high read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speeds of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modern SSDs,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Delta </a:t>
            </a:r>
            <a:r>
              <a:rPr sz="1800" dirty="0">
                <a:latin typeface="Arial Narrow"/>
                <a:cs typeface="Arial Narrow"/>
              </a:rPr>
              <a:t>cache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can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be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fully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disk-resident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without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a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negative</a:t>
            </a:r>
            <a:r>
              <a:rPr sz="1800" spc="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impact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on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its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performance.</a:t>
            </a:r>
            <a:r>
              <a:rPr sz="1800" spc="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In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contrast,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Spark </a:t>
            </a:r>
            <a:r>
              <a:rPr sz="1800" dirty="0">
                <a:latin typeface="Arial Narrow"/>
                <a:cs typeface="Arial Narrow"/>
              </a:rPr>
              <a:t>cache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uses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memory.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FF0000"/>
                </a:solidFill>
              </a:rPr>
              <a:t>02a-c</a:t>
            </a:r>
            <a:r>
              <a:rPr dirty="0"/>
              <a:t>:</a:t>
            </a:r>
            <a:r>
              <a:rPr spc="50" dirty="0"/>
              <a:t> </a:t>
            </a:r>
            <a:r>
              <a:rPr dirty="0"/>
              <a:t>Delta</a:t>
            </a:r>
            <a:r>
              <a:rPr spc="80" dirty="0"/>
              <a:t> </a:t>
            </a:r>
            <a:r>
              <a:rPr dirty="0"/>
              <a:t>Cache</a:t>
            </a:r>
            <a:r>
              <a:rPr spc="60" dirty="0"/>
              <a:t> </a:t>
            </a:r>
            <a:r>
              <a:rPr dirty="0"/>
              <a:t>in</a:t>
            </a:r>
            <a:r>
              <a:rPr spc="70" dirty="0"/>
              <a:t> </a:t>
            </a:r>
            <a:r>
              <a:rPr spc="-10" dirty="0"/>
              <a:t>Action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61391" y="1476311"/>
            <a:ext cx="5955030" cy="1200150"/>
            <a:chOff x="461391" y="1476311"/>
            <a:chExt cx="5955030" cy="1200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3344" y="1485900"/>
              <a:ext cx="5913551" cy="116614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6153" y="1481074"/>
              <a:ext cx="5945505" cy="1190625"/>
            </a:xfrm>
            <a:custGeom>
              <a:avLst/>
              <a:gdLst/>
              <a:ahLst/>
              <a:cxnLst/>
              <a:rect l="l" t="t" r="r" b="b"/>
              <a:pathLst>
                <a:path w="5945505" h="1190625">
                  <a:moveTo>
                    <a:pt x="0" y="1190625"/>
                  </a:moveTo>
                  <a:lnTo>
                    <a:pt x="5945505" y="1190625"/>
                  </a:lnTo>
                  <a:lnTo>
                    <a:pt x="5945505" y="0"/>
                  </a:lnTo>
                  <a:lnTo>
                    <a:pt x="0" y="0"/>
                  </a:lnTo>
                  <a:lnTo>
                    <a:pt x="0" y="11906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461391" y="2974403"/>
            <a:ext cx="5955030" cy="540385"/>
            <a:chOff x="461391" y="2974403"/>
            <a:chExt cx="5955030" cy="540385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916" y="2983992"/>
              <a:ext cx="5935980" cy="52120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66153" y="2979166"/>
              <a:ext cx="5945505" cy="530860"/>
            </a:xfrm>
            <a:custGeom>
              <a:avLst/>
              <a:gdLst/>
              <a:ahLst/>
              <a:cxnLst/>
              <a:rect l="l" t="t" r="r" b="b"/>
              <a:pathLst>
                <a:path w="5945505" h="530860">
                  <a:moveTo>
                    <a:pt x="0" y="530733"/>
                  </a:moveTo>
                  <a:lnTo>
                    <a:pt x="5945505" y="530733"/>
                  </a:lnTo>
                  <a:lnTo>
                    <a:pt x="5945505" y="0"/>
                  </a:lnTo>
                  <a:lnTo>
                    <a:pt x="0" y="0"/>
                  </a:lnTo>
                  <a:lnTo>
                    <a:pt x="0" y="5307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61391" y="3910139"/>
            <a:ext cx="5955030" cy="519430"/>
            <a:chOff x="461391" y="3910139"/>
            <a:chExt cx="5955030" cy="51943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916" y="3919728"/>
              <a:ext cx="5935980" cy="49987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66153" y="3914902"/>
              <a:ext cx="5945505" cy="509905"/>
            </a:xfrm>
            <a:custGeom>
              <a:avLst/>
              <a:gdLst/>
              <a:ahLst/>
              <a:cxnLst/>
              <a:rect l="l" t="t" r="r" b="b"/>
              <a:pathLst>
                <a:path w="5945505" h="509904">
                  <a:moveTo>
                    <a:pt x="0" y="509397"/>
                  </a:moveTo>
                  <a:lnTo>
                    <a:pt x="5945505" y="509397"/>
                  </a:lnTo>
                  <a:lnTo>
                    <a:pt x="5945505" y="0"/>
                  </a:lnTo>
                  <a:lnTo>
                    <a:pt x="0" y="0"/>
                  </a:lnTo>
                  <a:lnTo>
                    <a:pt x="0" y="5093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61391" y="4809363"/>
            <a:ext cx="7265670" cy="1906270"/>
            <a:chOff x="461391" y="4809363"/>
            <a:chExt cx="7265670" cy="1906270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2671" y="4857003"/>
              <a:ext cx="7208513" cy="182953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66153" y="4814125"/>
              <a:ext cx="7256145" cy="1896745"/>
            </a:xfrm>
            <a:custGeom>
              <a:avLst/>
              <a:gdLst/>
              <a:ahLst/>
              <a:cxnLst/>
              <a:rect l="l" t="t" r="r" b="b"/>
              <a:pathLst>
                <a:path w="7256145" h="1896745">
                  <a:moveTo>
                    <a:pt x="0" y="1896237"/>
                  </a:moveTo>
                  <a:lnTo>
                    <a:pt x="7256145" y="1896237"/>
                  </a:lnTo>
                  <a:lnTo>
                    <a:pt x="7256145" y="0"/>
                  </a:lnTo>
                  <a:lnTo>
                    <a:pt x="0" y="0"/>
                  </a:lnTo>
                  <a:lnTo>
                    <a:pt x="0" y="18962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5940" y="1156208"/>
            <a:ext cx="2694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Delta</a:t>
            </a:r>
            <a:r>
              <a:rPr sz="18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cache</a:t>
            </a:r>
            <a:r>
              <a:rPr sz="1800" b="1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not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in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use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940" y="2666187"/>
            <a:ext cx="2343150" cy="212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Enable</a:t>
            </a:r>
            <a:r>
              <a:rPr sz="18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Delta 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326000"/>
              </a:lnSpc>
              <a:spcBef>
                <a:spcPts val="254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Read</a:t>
            </a:r>
            <a:r>
              <a:rPr sz="18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18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Delta</a:t>
            </a:r>
            <a:r>
              <a:rPr sz="18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file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Delta</a:t>
            </a:r>
            <a:r>
              <a:rPr sz="18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cache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activated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45173"/>
            <a:ext cx="1409700" cy="530860"/>
            <a:chOff x="76200" y="245173"/>
            <a:chExt cx="1409700" cy="530860"/>
          </a:xfrm>
        </p:grpSpPr>
        <p:sp>
          <p:nvSpPr>
            <p:cNvPr id="3" name="object 3"/>
            <p:cNvSpPr/>
            <p:nvPr/>
          </p:nvSpPr>
          <p:spPr>
            <a:xfrm>
              <a:off x="304800" y="249936"/>
              <a:ext cx="419100" cy="521334"/>
            </a:xfrm>
            <a:custGeom>
              <a:avLst/>
              <a:gdLst/>
              <a:ahLst/>
              <a:cxnLst/>
              <a:rect l="l" t="t" r="r" b="b"/>
              <a:pathLst>
                <a:path w="419100" h="521334">
                  <a:moveTo>
                    <a:pt x="209550" y="0"/>
                  </a:moveTo>
                  <a:lnTo>
                    <a:pt x="0" y="260604"/>
                  </a:lnTo>
                  <a:lnTo>
                    <a:pt x="209550" y="521208"/>
                  </a:lnTo>
                  <a:lnTo>
                    <a:pt x="419100" y="260604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800" y="249936"/>
              <a:ext cx="419100" cy="521334"/>
            </a:xfrm>
            <a:custGeom>
              <a:avLst/>
              <a:gdLst/>
              <a:ahLst/>
              <a:cxnLst/>
              <a:rect l="l" t="t" r="r" b="b"/>
              <a:pathLst>
                <a:path w="419100" h="521334">
                  <a:moveTo>
                    <a:pt x="0" y="260604"/>
                  </a:moveTo>
                  <a:lnTo>
                    <a:pt x="209550" y="0"/>
                  </a:lnTo>
                  <a:lnTo>
                    <a:pt x="419100" y="260604"/>
                  </a:lnTo>
                  <a:lnTo>
                    <a:pt x="209550" y="521208"/>
                  </a:lnTo>
                  <a:lnTo>
                    <a:pt x="0" y="2606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93598" y="254889"/>
            <a:ext cx="7193915" cy="1402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7840">
              <a:lnSpc>
                <a:spcPct val="100000"/>
              </a:lnSpc>
              <a:spcBef>
                <a:spcPts val="135"/>
              </a:spcBef>
            </a:pPr>
            <a:r>
              <a:rPr sz="2750" b="1" dirty="0">
                <a:latin typeface="Arial"/>
                <a:cs typeface="Arial"/>
              </a:rPr>
              <a:t>Five</a:t>
            </a:r>
            <a:r>
              <a:rPr sz="2750" b="1" spc="85" dirty="0">
                <a:latin typeface="Arial"/>
                <a:cs typeface="Arial"/>
              </a:rPr>
              <a:t> </a:t>
            </a:r>
            <a:r>
              <a:rPr sz="2750" b="1" dirty="0">
                <a:latin typeface="Arial"/>
                <a:cs typeface="Arial"/>
              </a:rPr>
              <a:t>most</a:t>
            </a:r>
            <a:r>
              <a:rPr sz="2750" b="1" spc="95" dirty="0">
                <a:latin typeface="Arial"/>
                <a:cs typeface="Arial"/>
              </a:rPr>
              <a:t> </a:t>
            </a:r>
            <a:r>
              <a:rPr sz="2750" b="1" dirty="0">
                <a:latin typeface="Arial"/>
                <a:cs typeface="Arial"/>
              </a:rPr>
              <a:t>common</a:t>
            </a:r>
            <a:r>
              <a:rPr sz="2750" b="1" spc="95" dirty="0">
                <a:latin typeface="Arial"/>
                <a:cs typeface="Arial"/>
              </a:rPr>
              <a:t> </a:t>
            </a:r>
            <a:r>
              <a:rPr sz="2750" b="1" dirty="0">
                <a:latin typeface="Arial"/>
                <a:cs typeface="Arial"/>
              </a:rPr>
              <a:t>Performance</a:t>
            </a:r>
            <a:r>
              <a:rPr sz="2750" b="1" spc="120" dirty="0">
                <a:latin typeface="Arial"/>
                <a:cs typeface="Arial"/>
              </a:rPr>
              <a:t> </a:t>
            </a:r>
            <a:r>
              <a:rPr sz="2750" b="1" spc="-10" dirty="0">
                <a:latin typeface="Arial"/>
                <a:cs typeface="Arial"/>
              </a:rPr>
              <a:t>Issues</a:t>
            </a:r>
            <a:endParaRPr sz="27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Arial"/>
                <a:cs typeface="Arial"/>
              </a:rPr>
              <a:t>Most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Performance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issues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fall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into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one of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five </a:t>
            </a:r>
            <a:r>
              <a:rPr sz="2000" b="1" spc="-10" dirty="0">
                <a:latin typeface="Arial"/>
                <a:cs typeface="Arial"/>
              </a:rPr>
              <a:t>categories: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798" y="2485720"/>
            <a:ext cx="449072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Skew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imbalance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</a:t>
            </a:r>
            <a:r>
              <a:rPr sz="1800" spc="-10" dirty="0"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798" y="3035046"/>
            <a:ext cx="62845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Shuffle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Moving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between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Executors (Join,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Aggregations)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0798" y="3583685"/>
            <a:ext cx="37198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Storage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How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 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stored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0798" y="4132579"/>
            <a:ext cx="5765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Serialization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Distribution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across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cluster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23837" y="1869757"/>
            <a:ext cx="479425" cy="479425"/>
            <a:chOff x="223837" y="1869757"/>
            <a:chExt cx="479425" cy="479425"/>
          </a:xfrm>
        </p:grpSpPr>
        <p:sp>
          <p:nvSpPr>
            <p:cNvPr id="11" name="object 11"/>
            <p:cNvSpPr/>
            <p:nvPr/>
          </p:nvSpPr>
          <p:spPr>
            <a:xfrm>
              <a:off x="228600" y="187452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5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5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5" y="469391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5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8600" y="187452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5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5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5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5" y="469391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211645" y="2416873"/>
            <a:ext cx="479425" cy="479425"/>
            <a:chOff x="211645" y="2416873"/>
            <a:chExt cx="479425" cy="479425"/>
          </a:xfrm>
        </p:grpSpPr>
        <p:sp>
          <p:nvSpPr>
            <p:cNvPr id="14" name="object 14"/>
            <p:cNvSpPr/>
            <p:nvPr/>
          </p:nvSpPr>
          <p:spPr>
            <a:xfrm>
              <a:off x="216408" y="2421635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6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6" y="469391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6408" y="2421635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6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6" y="469391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23837" y="2954845"/>
            <a:ext cx="479425" cy="479425"/>
            <a:chOff x="223837" y="2954845"/>
            <a:chExt cx="479425" cy="479425"/>
          </a:xfrm>
        </p:grpSpPr>
        <p:sp>
          <p:nvSpPr>
            <p:cNvPr id="17" name="object 17"/>
            <p:cNvSpPr/>
            <p:nvPr/>
          </p:nvSpPr>
          <p:spPr>
            <a:xfrm>
              <a:off x="228600" y="2959607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5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5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5" y="469391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5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28600" y="2959607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5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5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5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5" y="469391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219265" y="3509581"/>
            <a:ext cx="479425" cy="479425"/>
            <a:chOff x="219265" y="3509581"/>
            <a:chExt cx="479425" cy="479425"/>
          </a:xfrm>
        </p:grpSpPr>
        <p:sp>
          <p:nvSpPr>
            <p:cNvPr id="20" name="object 20"/>
            <p:cNvSpPr/>
            <p:nvPr/>
          </p:nvSpPr>
          <p:spPr>
            <a:xfrm>
              <a:off x="224027" y="3514344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5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5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5" y="469391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5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4027" y="3514344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5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5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5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5" y="469391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223837" y="4062793"/>
            <a:ext cx="479425" cy="479425"/>
            <a:chOff x="223837" y="4062793"/>
            <a:chExt cx="479425" cy="479425"/>
          </a:xfrm>
        </p:grpSpPr>
        <p:sp>
          <p:nvSpPr>
            <p:cNvPr id="23" name="object 23"/>
            <p:cNvSpPr/>
            <p:nvPr/>
          </p:nvSpPr>
          <p:spPr>
            <a:xfrm>
              <a:off x="228600" y="4067555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5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5" y="469392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28600" y="4067555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5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5" y="469392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13740" y="1688014"/>
            <a:ext cx="5858510" cy="276987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2865">
              <a:lnSpc>
                <a:spcPct val="100000"/>
              </a:lnSpc>
              <a:spcBef>
                <a:spcPts val="1060"/>
              </a:spcBef>
              <a:tabLst>
                <a:tab pos="549275" algn="l"/>
              </a:tabLst>
            </a:pPr>
            <a:r>
              <a:rPr sz="4200" b="1" spc="-37" baseline="-9920" dirty="0">
                <a:latin typeface="Arial"/>
                <a:cs typeface="Arial"/>
              </a:rPr>
              <a:t>1</a:t>
            </a:r>
            <a:r>
              <a:rPr sz="1600" spc="-25" dirty="0">
                <a:solidFill>
                  <a:srgbClr val="3333CC"/>
                </a:solidFill>
                <a:latin typeface="Arial"/>
                <a:cs typeface="Arial"/>
              </a:rPr>
              <a:t>●</a:t>
            </a:r>
            <a:r>
              <a:rPr sz="16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Spill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Writing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 files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disk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due to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lack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960"/>
              </a:spcBef>
            </a:pPr>
            <a:r>
              <a:rPr sz="4200" b="1" spc="-37" baseline="-8928" dirty="0">
                <a:latin typeface="Arial"/>
                <a:cs typeface="Arial"/>
              </a:rPr>
              <a:t>2</a:t>
            </a:r>
            <a:r>
              <a:rPr sz="1600" spc="-25" dirty="0">
                <a:solidFill>
                  <a:srgbClr val="3333CC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965"/>
              </a:spcBef>
            </a:pPr>
            <a:r>
              <a:rPr sz="4200" b="1" spc="-37" baseline="-7936" dirty="0">
                <a:latin typeface="Arial"/>
                <a:cs typeface="Arial"/>
              </a:rPr>
              <a:t>3</a:t>
            </a:r>
            <a:r>
              <a:rPr sz="1600" spc="-25" dirty="0">
                <a:solidFill>
                  <a:srgbClr val="3333CC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960"/>
              </a:spcBef>
            </a:pPr>
            <a:r>
              <a:rPr sz="4200" b="1" spc="-37" baseline="-8928" dirty="0">
                <a:latin typeface="Arial"/>
                <a:cs typeface="Arial"/>
              </a:rPr>
              <a:t>4</a:t>
            </a:r>
            <a:r>
              <a:rPr sz="1600" spc="-25" dirty="0">
                <a:solidFill>
                  <a:srgbClr val="3333CC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960"/>
              </a:spcBef>
            </a:pPr>
            <a:r>
              <a:rPr sz="4200" b="1" spc="-37" baseline="-8928" dirty="0">
                <a:latin typeface="Arial"/>
                <a:cs typeface="Arial"/>
              </a:rPr>
              <a:t>5</a:t>
            </a:r>
            <a:r>
              <a:rPr sz="1600" spc="-25" dirty="0">
                <a:solidFill>
                  <a:srgbClr val="3333CC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49936"/>
            <a:ext cx="1409700" cy="521334"/>
            <a:chOff x="76200" y="249936"/>
            <a:chExt cx="1409700" cy="521334"/>
          </a:xfrm>
        </p:grpSpPr>
        <p:sp>
          <p:nvSpPr>
            <p:cNvPr id="3" name="object 3"/>
            <p:cNvSpPr/>
            <p:nvPr/>
          </p:nvSpPr>
          <p:spPr>
            <a:xfrm>
              <a:off x="228600" y="256032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5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5" y="469392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256032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5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5" y="469392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4032" y="254889"/>
            <a:ext cx="1287145" cy="450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527685" algn="l"/>
              </a:tabLst>
            </a:pPr>
            <a:r>
              <a:rPr sz="2800" spc="-50" dirty="0"/>
              <a:t>1</a:t>
            </a:r>
            <a:r>
              <a:rPr sz="2800" dirty="0"/>
              <a:t>	</a:t>
            </a:r>
            <a:r>
              <a:rPr spc="-10" dirty="0"/>
              <a:t>Spill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154939" y="1170178"/>
            <a:ext cx="8712835" cy="2007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0520" marR="25400" indent="-285115">
              <a:lnSpc>
                <a:spcPct val="100000"/>
              </a:lnSpc>
              <a:spcBef>
                <a:spcPts val="100"/>
              </a:spcBef>
              <a:buChar char="•"/>
              <a:tabLst>
                <a:tab pos="350520" algn="l"/>
                <a:tab pos="351155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every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task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there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corresponding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Partition,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if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task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can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not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process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Partition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with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memory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allocated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store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Partition,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represents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Partition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spilled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disk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written</a:t>
            </a:r>
            <a:r>
              <a:rPr sz="1800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disk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read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back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again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144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Spill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represented by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two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values:</a:t>
            </a:r>
            <a:endParaRPr sz="1800">
              <a:latin typeface="Arial"/>
              <a:cs typeface="Arial"/>
            </a:endParaRPr>
          </a:p>
          <a:p>
            <a:pPr marL="643255" lvl="1" indent="-173990">
              <a:lnSpc>
                <a:spcPct val="100000"/>
              </a:lnSpc>
              <a:spcBef>
                <a:spcPts val="5"/>
              </a:spcBef>
              <a:buChar char="•"/>
              <a:tabLst>
                <a:tab pos="643890" algn="l"/>
              </a:tabLst>
            </a:pPr>
            <a:r>
              <a:rPr sz="1700" dirty="0">
                <a:solidFill>
                  <a:srgbClr val="006FC0"/>
                </a:solidFill>
                <a:latin typeface="Arial"/>
                <a:cs typeface="Arial"/>
              </a:rPr>
              <a:t>Spill</a:t>
            </a:r>
            <a:r>
              <a:rPr sz="1700" spc="-4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6FC0"/>
                </a:solidFill>
                <a:latin typeface="Arial"/>
                <a:cs typeface="Arial"/>
              </a:rPr>
              <a:t>(Memory)</a:t>
            </a:r>
            <a:r>
              <a:rPr sz="1700" spc="-1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:</a:t>
            </a:r>
            <a:r>
              <a:rPr sz="17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Size</a:t>
            </a:r>
            <a:r>
              <a:rPr sz="17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7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7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17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as</a:t>
            </a:r>
            <a:r>
              <a:rPr sz="17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17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exists</a:t>
            </a:r>
            <a:r>
              <a:rPr sz="17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17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memory</a:t>
            </a:r>
            <a:r>
              <a:rPr sz="17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before</a:t>
            </a:r>
            <a:r>
              <a:rPr sz="17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17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7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spc="-10" dirty="0">
                <a:solidFill>
                  <a:srgbClr val="292929"/>
                </a:solidFill>
                <a:latin typeface="Arial"/>
                <a:cs typeface="Arial"/>
              </a:rPr>
              <a:t>spilled</a:t>
            </a:r>
            <a:endParaRPr sz="1700">
              <a:latin typeface="Arial"/>
              <a:cs typeface="Arial"/>
            </a:endParaRPr>
          </a:p>
          <a:p>
            <a:pPr marL="643255" lvl="1" indent="-173990">
              <a:lnSpc>
                <a:spcPct val="100000"/>
              </a:lnSpc>
              <a:spcBef>
                <a:spcPts val="1440"/>
              </a:spcBef>
              <a:buChar char="•"/>
              <a:tabLst>
                <a:tab pos="643890" algn="l"/>
              </a:tabLst>
            </a:pPr>
            <a:r>
              <a:rPr sz="1700" dirty="0">
                <a:solidFill>
                  <a:srgbClr val="006FC0"/>
                </a:solidFill>
                <a:latin typeface="Arial"/>
                <a:cs typeface="Arial"/>
              </a:rPr>
              <a:t>Spill</a:t>
            </a:r>
            <a:r>
              <a:rPr sz="1700" spc="-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006FC0"/>
                </a:solidFill>
                <a:latin typeface="Arial"/>
                <a:cs typeface="Arial"/>
              </a:rPr>
              <a:t>(Disk)</a:t>
            </a:r>
            <a:r>
              <a:rPr sz="1700" spc="-2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:</a:t>
            </a:r>
            <a:r>
              <a:rPr sz="17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Size</a:t>
            </a:r>
            <a:r>
              <a:rPr sz="17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7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17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17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gets</a:t>
            </a:r>
            <a:r>
              <a:rPr sz="17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spilled,</a:t>
            </a:r>
            <a:r>
              <a:rPr sz="17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serialized,</a:t>
            </a:r>
            <a:r>
              <a:rPr sz="17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written</a:t>
            </a:r>
            <a:r>
              <a:rPr sz="17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to disk</a:t>
            </a:r>
            <a:r>
              <a:rPr sz="17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700" dirty="0">
                <a:solidFill>
                  <a:srgbClr val="292929"/>
                </a:solidFill>
                <a:latin typeface="Arial"/>
                <a:cs typeface="Arial"/>
              </a:rPr>
              <a:t>and </a:t>
            </a:r>
            <a:r>
              <a:rPr sz="1700" spc="-10" dirty="0">
                <a:solidFill>
                  <a:srgbClr val="292929"/>
                </a:solidFill>
                <a:latin typeface="Arial"/>
                <a:cs typeface="Arial"/>
              </a:rPr>
              <a:t>compressed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47161" y="3267011"/>
            <a:ext cx="2625090" cy="1525270"/>
            <a:chOff x="2947161" y="3267011"/>
            <a:chExt cx="2625090" cy="15252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25139" y="3276599"/>
              <a:ext cx="2537460" cy="143277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20313" y="3271773"/>
              <a:ext cx="2546985" cy="1515745"/>
            </a:xfrm>
            <a:custGeom>
              <a:avLst/>
              <a:gdLst/>
              <a:ahLst/>
              <a:cxnLst/>
              <a:rect l="l" t="t" r="r" b="b"/>
              <a:pathLst>
                <a:path w="2546985" h="1515745">
                  <a:moveTo>
                    <a:pt x="0" y="1515237"/>
                  </a:moveTo>
                  <a:lnTo>
                    <a:pt x="2546985" y="1515237"/>
                  </a:lnTo>
                  <a:lnTo>
                    <a:pt x="2546985" y="0"/>
                  </a:lnTo>
                  <a:lnTo>
                    <a:pt x="0" y="0"/>
                  </a:lnTo>
                  <a:lnTo>
                    <a:pt x="0" y="15152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972561" y="4257293"/>
              <a:ext cx="1385570" cy="365760"/>
            </a:xfrm>
            <a:custGeom>
              <a:avLst/>
              <a:gdLst/>
              <a:ahLst/>
              <a:cxnLst/>
              <a:rect l="l" t="t" r="r" b="b"/>
              <a:pathLst>
                <a:path w="1385570" h="365760">
                  <a:moveTo>
                    <a:pt x="0" y="365759"/>
                  </a:moveTo>
                  <a:lnTo>
                    <a:pt x="1385315" y="365759"/>
                  </a:lnTo>
                  <a:lnTo>
                    <a:pt x="1385315" y="0"/>
                  </a:lnTo>
                  <a:lnTo>
                    <a:pt x="0" y="0"/>
                  </a:lnTo>
                  <a:lnTo>
                    <a:pt x="0" y="365759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42875" y="4852161"/>
            <a:ext cx="8858250" cy="605790"/>
            <a:chOff x="142875" y="4852161"/>
            <a:chExt cx="8858250" cy="60579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2400" y="4876799"/>
              <a:ext cx="8839200" cy="549826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47637" y="4871973"/>
              <a:ext cx="8848725" cy="564515"/>
            </a:xfrm>
            <a:custGeom>
              <a:avLst/>
              <a:gdLst/>
              <a:ahLst/>
              <a:cxnLst/>
              <a:rect l="l" t="t" r="r" b="b"/>
              <a:pathLst>
                <a:path w="8848725" h="564514">
                  <a:moveTo>
                    <a:pt x="0" y="564260"/>
                  </a:moveTo>
                  <a:lnTo>
                    <a:pt x="8848725" y="564260"/>
                  </a:lnTo>
                  <a:lnTo>
                    <a:pt x="8848725" y="0"/>
                  </a:lnTo>
                  <a:lnTo>
                    <a:pt x="0" y="0"/>
                  </a:lnTo>
                  <a:lnTo>
                    <a:pt x="0" y="56426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30845" y="4877561"/>
              <a:ext cx="1385570" cy="554990"/>
            </a:xfrm>
            <a:custGeom>
              <a:avLst/>
              <a:gdLst/>
              <a:ahLst/>
              <a:cxnLst/>
              <a:rect l="l" t="t" r="r" b="b"/>
              <a:pathLst>
                <a:path w="1385570" h="554989">
                  <a:moveTo>
                    <a:pt x="0" y="554735"/>
                  </a:moveTo>
                  <a:lnTo>
                    <a:pt x="1385316" y="554735"/>
                  </a:lnTo>
                  <a:lnTo>
                    <a:pt x="1385316" y="0"/>
                  </a:lnTo>
                  <a:lnTo>
                    <a:pt x="0" y="0"/>
                  </a:lnTo>
                  <a:lnTo>
                    <a:pt x="0" y="554735"/>
                  </a:lnTo>
                  <a:close/>
                </a:path>
              </a:pathLst>
            </a:custGeom>
            <a:ln w="507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295275" y="5516498"/>
            <a:ext cx="8553450" cy="1263015"/>
            <a:chOff x="295275" y="5516498"/>
            <a:chExt cx="8553450" cy="1263015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4800" y="5526022"/>
              <a:ext cx="8534400" cy="1243584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0037" y="5521261"/>
              <a:ext cx="8543925" cy="1253490"/>
            </a:xfrm>
            <a:custGeom>
              <a:avLst/>
              <a:gdLst/>
              <a:ahLst/>
              <a:cxnLst/>
              <a:rect l="l" t="t" r="r" b="b"/>
              <a:pathLst>
                <a:path w="8543925" h="1253490">
                  <a:moveTo>
                    <a:pt x="0" y="1253109"/>
                  </a:moveTo>
                  <a:lnTo>
                    <a:pt x="8543925" y="1253109"/>
                  </a:lnTo>
                  <a:lnTo>
                    <a:pt x="8543925" y="0"/>
                  </a:lnTo>
                  <a:lnTo>
                    <a:pt x="0" y="0"/>
                  </a:lnTo>
                  <a:lnTo>
                    <a:pt x="0" y="1253109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63433" y="5639561"/>
              <a:ext cx="1156970" cy="1033780"/>
            </a:xfrm>
            <a:custGeom>
              <a:avLst/>
              <a:gdLst/>
              <a:ahLst/>
              <a:cxnLst/>
              <a:rect l="l" t="t" r="r" b="b"/>
              <a:pathLst>
                <a:path w="1156970" h="1033779">
                  <a:moveTo>
                    <a:pt x="0" y="1033272"/>
                  </a:moveTo>
                  <a:lnTo>
                    <a:pt x="1156716" y="1033272"/>
                  </a:lnTo>
                  <a:lnTo>
                    <a:pt x="1156716" y="0"/>
                  </a:lnTo>
                  <a:lnTo>
                    <a:pt x="0" y="0"/>
                  </a:lnTo>
                  <a:lnTo>
                    <a:pt x="0" y="1033272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75" dirty="0"/>
              <a:t> </a:t>
            </a:r>
            <a:r>
              <a:rPr dirty="0"/>
              <a:t>much</a:t>
            </a:r>
            <a:r>
              <a:rPr spc="100" dirty="0"/>
              <a:t> </a:t>
            </a:r>
            <a:r>
              <a:rPr dirty="0"/>
              <a:t>Executor</a:t>
            </a:r>
            <a:r>
              <a:rPr spc="85" dirty="0"/>
              <a:t> </a:t>
            </a:r>
            <a:r>
              <a:rPr dirty="0"/>
              <a:t>Memory</a:t>
            </a:r>
            <a:r>
              <a:rPr spc="90" dirty="0"/>
              <a:t> </a:t>
            </a:r>
            <a:r>
              <a:rPr dirty="0"/>
              <a:t>does</a:t>
            </a:r>
            <a:r>
              <a:rPr spc="95" dirty="0"/>
              <a:t> </a:t>
            </a:r>
            <a:r>
              <a:rPr dirty="0"/>
              <a:t>Cluster</a:t>
            </a:r>
            <a:r>
              <a:rPr spc="105" dirty="0"/>
              <a:t> </a:t>
            </a:r>
            <a:r>
              <a:rPr spc="-10" dirty="0"/>
              <a:t>have?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59" y="2281427"/>
            <a:ext cx="3337560" cy="368807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80644" y="6336791"/>
            <a:ext cx="7983220" cy="2927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40"/>
              </a:spcBef>
            </a:pPr>
            <a:r>
              <a:rPr sz="1300" spc="-10" dirty="0">
                <a:latin typeface="Arial Narrow"/>
                <a:cs typeface="Arial Narrow"/>
              </a:rPr>
              <a:t>https://michaelheil.medium.com/understanding-</a:t>
            </a:r>
            <a:r>
              <a:rPr sz="1300" spc="-20" dirty="0">
                <a:latin typeface="Arial Narrow"/>
                <a:cs typeface="Arial Narrow"/>
              </a:rPr>
              <a:t>common-performance-issues-</a:t>
            </a:r>
            <a:r>
              <a:rPr sz="1300" spc="-10" dirty="0">
                <a:latin typeface="Arial Narrow"/>
                <a:cs typeface="Arial Narrow"/>
              </a:rPr>
              <a:t>in-apache-</a:t>
            </a:r>
            <a:r>
              <a:rPr sz="1300" spc="-20" dirty="0">
                <a:latin typeface="Arial Narrow"/>
                <a:cs typeface="Arial Narrow"/>
              </a:rPr>
              <a:t>spark-deep-dive-</a:t>
            </a:r>
            <a:r>
              <a:rPr sz="1300" spc="-10" dirty="0">
                <a:latin typeface="Arial Narrow"/>
                <a:cs typeface="Arial Narrow"/>
              </a:rPr>
              <a:t>data-spill-7cdba81e697e</a:t>
            </a:r>
            <a:endParaRPr sz="13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27000" indent="91440">
              <a:lnSpc>
                <a:spcPct val="100000"/>
              </a:lnSpc>
              <a:spcBef>
                <a:spcPts val="105"/>
              </a:spcBef>
              <a:buFont typeface="Arial Narrow"/>
              <a:buChar char="•"/>
              <a:tabLst>
                <a:tab pos="104139" algn="l"/>
              </a:tabLst>
            </a:pPr>
            <a:r>
              <a:rPr b="1" dirty="0">
                <a:latin typeface="Arial Narrow"/>
                <a:cs typeface="Arial Narrow"/>
              </a:rPr>
              <a:t>spark.memory.fraction:</a:t>
            </a:r>
            <a:r>
              <a:rPr b="1" spc="-5" dirty="0">
                <a:latin typeface="Arial Narrow"/>
                <a:cs typeface="Arial Narrow"/>
              </a:rPr>
              <a:t> </a:t>
            </a:r>
            <a:r>
              <a:rPr dirty="0"/>
              <a:t>Fraction</a:t>
            </a:r>
            <a:r>
              <a:rPr spc="-2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(heap</a:t>
            </a:r>
            <a:r>
              <a:rPr spc="-10" dirty="0"/>
              <a:t> </a:t>
            </a:r>
            <a:r>
              <a:rPr dirty="0"/>
              <a:t>space</a:t>
            </a:r>
            <a:r>
              <a:rPr spc="-10" dirty="0"/>
              <a:t> </a:t>
            </a:r>
            <a:r>
              <a:rPr dirty="0"/>
              <a:t>—</a:t>
            </a:r>
            <a:r>
              <a:rPr spc="-15" dirty="0"/>
              <a:t> </a:t>
            </a:r>
            <a:r>
              <a:rPr dirty="0"/>
              <a:t>300MB) used</a:t>
            </a:r>
            <a:r>
              <a:rPr spc="-25" dirty="0"/>
              <a:t> for </a:t>
            </a:r>
            <a:r>
              <a:rPr b="1" dirty="0">
                <a:solidFill>
                  <a:srgbClr val="006FC0"/>
                </a:solidFill>
                <a:latin typeface="Arial Narrow"/>
                <a:cs typeface="Arial Narrow"/>
              </a:rPr>
              <a:t>Execution</a:t>
            </a:r>
            <a:r>
              <a:rPr b="1" spc="-40" dirty="0">
                <a:solidFill>
                  <a:srgbClr val="006FC0"/>
                </a:solidFill>
                <a:latin typeface="Arial Narrow"/>
                <a:cs typeface="Arial Narrow"/>
              </a:rPr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b="1" dirty="0">
                <a:solidFill>
                  <a:srgbClr val="006FC0"/>
                </a:solidFill>
                <a:latin typeface="Arial Narrow"/>
                <a:cs typeface="Arial Narrow"/>
              </a:rPr>
              <a:t>Storage</a:t>
            </a:r>
            <a:r>
              <a:rPr dirty="0"/>
              <a:t>.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lower</a:t>
            </a:r>
            <a:r>
              <a:rPr spc="-15" dirty="0"/>
              <a:t> </a:t>
            </a: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is,</a:t>
            </a:r>
            <a:r>
              <a:rPr spc="-2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more</a:t>
            </a:r>
            <a:r>
              <a:rPr spc="-25" dirty="0"/>
              <a:t> </a:t>
            </a:r>
            <a:r>
              <a:rPr dirty="0"/>
              <a:t>frequently spills</a:t>
            </a:r>
            <a:r>
              <a:rPr spc="-15" dirty="0"/>
              <a:t> </a:t>
            </a:r>
            <a:r>
              <a:rPr spc="-25" dirty="0"/>
              <a:t>and </a:t>
            </a:r>
            <a:r>
              <a:rPr dirty="0"/>
              <a:t>cached</a:t>
            </a:r>
            <a:r>
              <a:rPr spc="-35" dirty="0"/>
              <a:t> </a:t>
            </a:r>
            <a:r>
              <a:rPr dirty="0"/>
              <a:t>data</a:t>
            </a:r>
            <a:r>
              <a:rPr spc="-5" dirty="0"/>
              <a:t> </a:t>
            </a:r>
            <a:r>
              <a:rPr dirty="0"/>
              <a:t>eviction</a:t>
            </a:r>
            <a:r>
              <a:rPr spc="-20" dirty="0"/>
              <a:t> </a:t>
            </a:r>
            <a:r>
              <a:rPr dirty="0"/>
              <a:t>occur. Defaults</a:t>
            </a:r>
            <a:r>
              <a:rPr spc="-15" dirty="0"/>
              <a:t> </a:t>
            </a:r>
            <a:r>
              <a:rPr dirty="0"/>
              <a:t>=</a:t>
            </a:r>
            <a:r>
              <a:rPr spc="-20" dirty="0"/>
              <a:t> </a:t>
            </a:r>
            <a:r>
              <a:rPr dirty="0"/>
              <a:t>.6.</a:t>
            </a:r>
            <a:r>
              <a:rPr spc="5" dirty="0"/>
              <a:t> </a:t>
            </a:r>
            <a:r>
              <a:rPr dirty="0">
                <a:solidFill>
                  <a:srgbClr val="00AF50"/>
                </a:solidFill>
              </a:rPr>
              <a:t>19.2</a:t>
            </a:r>
            <a:r>
              <a:rPr spc="-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GB</a:t>
            </a:r>
            <a:r>
              <a:rPr spc="-2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across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8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Cores/Exec</a:t>
            </a:r>
          </a:p>
          <a:p>
            <a:pPr marL="12700" marR="5080" indent="91440">
              <a:lnSpc>
                <a:spcPct val="100000"/>
              </a:lnSpc>
              <a:spcBef>
                <a:spcPts val="960"/>
              </a:spcBef>
              <a:buFont typeface="Arial Narrow"/>
              <a:buChar char="•"/>
              <a:tabLst>
                <a:tab pos="104139" algn="l"/>
              </a:tabLst>
            </a:pPr>
            <a:r>
              <a:rPr b="1" dirty="0">
                <a:latin typeface="Arial Narrow"/>
                <a:cs typeface="Arial Narrow"/>
              </a:rPr>
              <a:t>spark.memory.storageFraction:</a:t>
            </a:r>
            <a:r>
              <a:rPr b="1" spc="-15" dirty="0">
                <a:latin typeface="Arial Narrow"/>
                <a:cs typeface="Arial Narrow"/>
              </a:rPr>
              <a:t> </a:t>
            </a:r>
            <a:r>
              <a:rPr dirty="0"/>
              <a:t>Amount</a:t>
            </a:r>
            <a:r>
              <a:rPr spc="-15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dirty="0"/>
              <a:t>storage</a:t>
            </a:r>
            <a:r>
              <a:rPr spc="-15" dirty="0"/>
              <a:t> </a:t>
            </a:r>
            <a:r>
              <a:rPr dirty="0"/>
              <a:t>memory</a:t>
            </a:r>
            <a:r>
              <a:rPr spc="-10" dirty="0"/>
              <a:t> </a:t>
            </a:r>
            <a:r>
              <a:rPr dirty="0"/>
              <a:t>immune</a:t>
            </a:r>
            <a:r>
              <a:rPr spc="-15" dirty="0"/>
              <a:t> </a:t>
            </a:r>
            <a:r>
              <a:rPr spc="-25" dirty="0"/>
              <a:t>to </a:t>
            </a:r>
            <a:r>
              <a:rPr dirty="0"/>
              <a:t>eviction,</a:t>
            </a:r>
            <a:r>
              <a:rPr spc="-20" dirty="0"/>
              <a:t> </a:t>
            </a:r>
            <a:r>
              <a:rPr dirty="0"/>
              <a:t>expressed</a:t>
            </a:r>
            <a:r>
              <a:rPr spc="-10" dirty="0"/>
              <a:t> </a:t>
            </a:r>
            <a:r>
              <a:rPr dirty="0"/>
              <a:t>as</a:t>
            </a:r>
            <a:r>
              <a:rPr spc="-1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fraction</a:t>
            </a:r>
            <a:r>
              <a:rPr spc="-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size</a:t>
            </a:r>
            <a:r>
              <a:rPr spc="-25" dirty="0"/>
              <a:t> </a:t>
            </a:r>
            <a:r>
              <a:rPr dirty="0"/>
              <a:t>of the</a:t>
            </a:r>
            <a:r>
              <a:rPr spc="-20" dirty="0"/>
              <a:t> </a:t>
            </a:r>
            <a:r>
              <a:rPr dirty="0"/>
              <a:t>region</a:t>
            </a:r>
            <a:r>
              <a:rPr spc="-5" dirty="0"/>
              <a:t> </a:t>
            </a:r>
            <a:r>
              <a:rPr dirty="0"/>
              <a:t>set</a:t>
            </a:r>
            <a:r>
              <a:rPr spc="-15" dirty="0"/>
              <a:t> </a:t>
            </a:r>
            <a:r>
              <a:rPr dirty="0"/>
              <a:t>aside</a:t>
            </a:r>
            <a:r>
              <a:rPr spc="-15" dirty="0"/>
              <a:t> </a:t>
            </a:r>
            <a:r>
              <a:rPr spc="-25" dirty="0"/>
              <a:t>by </a:t>
            </a:r>
            <a:r>
              <a:rPr b="1" dirty="0">
                <a:latin typeface="Arial Narrow"/>
                <a:cs typeface="Arial Narrow"/>
              </a:rPr>
              <a:t>spark.memory.fraction</a:t>
            </a:r>
            <a:r>
              <a:rPr dirty="0"/>
              <a:t>. The</a:t>
            </a:r>
            <a:r>
              <a:rPr spc="-30" dirty="0"/>
              <a:t> </a:t>
            </a:r>
            <a:r>
              <a:rPr dirty="0"/>
              <a:t>higher</a:t>
            </a:r>
            <a:r>
              <a:rPr spc="-5" dirty="0"/>
              <a:t> </a:t>
            </a:r>
            <a:r>
              <a:rPr dirty="0"/>
              <a:t>this</a:t>
            </a:r>
            <a:r>
              <a:rPr spc="-15" dirty="0"/>
              <a:t> </a:t>
            </a:r>
            <a:r>
              <a:rPr dirty="0"/>
              <a:t>is,</a:t>
            </a:r>
            <a:r>
              <a:rPr spc="-20" dirty="0"/>
              <a:t> </a:t>
            </a:r>
            <a:r>
              <a:rPr dirty="0"/>
              <a:t>the</a:t>
            </a:r>
            <a:r>
              <a:rPr spc="-20" dirty="0"/>
              <a:t> </a:t>
            </a:r>
            <a:r>
              <a:rPr dirty="0"/>
              <a:t>less</a:t>
            </a:r>
            <a:r>
              <a:rPr spc="-15" dirty="0"/>
              <a:t> </a:t>
            </a:r>
            <a:r>
              <a:rPr dirty="0"/>
              <a:t>working</a:t>
            </a:r>
            <a:r>
              <a:rPr spc="-20" dirty="0"/>
              <a:t> </a:t>
            </a:r>
            <a:r>
              <a:rPr spc="-10" dirty="0"/>
              <a:t>memory </a:t>
            </a:r>
            <a:r>
              <a:rPr dirty="0"/>
              <a:t>available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Execution</a:t>
            </a:r>
            <a:r>
              <a:rPr spc="-25" dirty="0"/>
              <a:t> </a:t>
            </a:r>
            <a:r>
              <a:rPr dirty="0"/>
              <a:t>and</a:t>
            </a:r>
            <a:r>
              <a:rPr spc="-5" dirty="0"/>
              <a:t> </a:t>
            </a:r>
            <a:r>
              <a:rPr dirty="0"/>
              <a:t>tasks</a:t>
            </a:r>
            <a:r>
              <a:rPr spc="-15" dirty="0"/>
              <a:t> </a:t>
            </a:r>
            <a:r>
              <a:rPr dirty="0"/>
              <a:t>may</a:t>
            </a:r>
            <a:r>
              <a:rPr spc="-15" dirty="0"/>
              <a:t> </a:t>
            </a:r>
            <a:r>
              <a:rPr dirty="0"/>
              <a:t>spill</a:t>
            </a:r>
            <a:r>
              <a:rPr spc="-2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dirty="0"/>
              <a:t>disk</a:t>
            </a:r>
            <a:r>
              <a:rPr spc="-15" dirty="0"/>
              <a:t> </a:t>
            </a:r>
            <a:r>
              <a:rPr dirty="0"/>
              <a:t>more</a:t>
            </a:r>
            <a:r>
              <a:rPr spc="-10" dirty="0"/>
              <a:t> </a:t>
            </a:r>
            <a:r>
              <a:rPr dirty="0"/>
              <a:t>often.</a:t>
            </a:r>
            <a:r>
              <a:rPr spc="-10" dirty="0"/>
              <a:t> </a:t>
            </a:r>
            <a:r>
              <a:rPr dirty="0"/>
              <a:t>Default =</a:t>
            </a:r>
            <a:r>
              <a:rPr spc="-15" dirty="0"/>
              <a:t> </a:t>
            </a:r>
            <a:r>
              <a:rPr spc="-25" dirty="0"/>
              <a:t>.5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spark.memory.fraction.</a:t>
            </a:r>
            <a:r>
              <a:rPr spc="330" dirty="0"/>
              <a:t> </a:t>
            </a:r>
            <a:r>
              <a:rPr dirty="0">
                <a:solidFill>
                  <a:srgbClr val="00AF50"/>
                </a:solidFill>
              </a:rPr>
              <a:t>Have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up</a:t>
            </a:r>
            <a:r>
              <a:rPr spc="-2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to</a:t>
            </a:r>
            <a:r>
              <a:rPr spc="-2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9.6</a:t>
            </a:r>
            <a:r>
              <a:rPr spc="-5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GB</a:t>
            </a:r>
            <a:r>
              <a:rPr spc="-3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across</a:t>
            </a:r>
            <a:r>
              <a:rPr spc="-10" dirty="0">
                <a:solidFill>
                  <a:srgbClr val="00AF50"/>
                </a:solidFill>
              </a:rPr>
              <a:t> </a:t>
            </a:r>
            <a:r>
              <a:rPr dirty="0">
                <a:solidFill>
                  <a:srgbClr val="00AF50"/>
                </a:solidFill>
              </a:rPr>
              <a:t>8</a:t>
            </a:r>
            <a:r>
              <a:rPr spc="-15" dirty="0">
                <a:solidFill>
                  <a:srgbClr val="00AF50"/>
                </a:solidFill>
              </a:rPr>
              <a:t> </a:t>
            </a:r>
            <a:r>
              <a:rPr spc="-10" dirty="0">
                <a:solidFill>
                  <a:srgbClr val="00AF50"/>
                </a:solidFill>
              </a:rPr>
              <a:t>Cores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650"/>
          </a:p>
          <a:p>
            <a:pPr marL="12700">
              <a:lnSpc>
                <a:spcPct val="100000"/>
              </a:lnSpc>
            </a:pPr>
            <a:r>
              <a:rPr dirty="0"/>
              <a:t>The</a:t>
            </a:r>
            <a:r>
              <a:rPr spc="-20" dirty="0"/>
              <a:t> </a:t>
            </a:r>
            <a:r>
              <a:rPr dirty="0"/>
              <a:t>value</a:t>
            </a:r>
            <a:r>
              <a:rPr spc="-20" dirty="0"/>
              <a:t> </a:t>
            </a:r>
            <a:r>
              <a:rPr dirty="0"/>
              <a:t>for</a:t>
            </a:r>
            <a:r>
              <a:rPr spc="-15" dirty="0"/>
              <a:t> </a:t>
            </a:r>
            <a:r>
              <a:rPr dirty="0"/>
              <a:t>'</a:t>
            </a:r>
            <a:r>
              <a:rPr b="1" dirty="0">
                <a:solidFill>
                  <a:srgbClr val="006FC0"/>
                </a:solidFill>
                <a:latin typeface="Arial Narrow"/>
                <a:cs typeface="Arial Narrow"/>
              </a:rPr>
              <a:t>reservedMemory</a:t>
            </a:r>
            <a:r>
              <a:rPr dirty="0"/>
              <a:t>'</a:t>
            </a:r>
            <a:r>
              <a:rPr spc="25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hard</a:t>
            </a:r>
            <a:r>
              <a:rPr spc="-10" dirty="0"/>
              <a:t> </a:t>
            </a:r>
            <a:r>
              <a:rPr dirty="0"/>
              <a:t>coded</a:t>
            </a:r>
            <a:r>
              <a:rPr spc="-10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spc="-20" dirty="0"/>
              <a:t>300MB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39615" y="5006721"/>
            <a:ext cx="456692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92929"/>
                </a:solidFill>
                <a:latin typeface="Arial Narrow"/>
                <a:cs typeface="Arial Narrow"/>
              </a:rPr>
              <a:t>Both</a:t>
            </a:r>
            <a:r>
              <a:rPr sz="1400" spc="-40" dirty="0">
                <a:solidFill>
                  <a:srgbClr val="292929"/>
                </a:solidFill>
                <a:latin typeface="Arial Narrow"/>
                <a:cs typeface="Arial Narrow"/>
              </a:rPr>
              <a:t> </a:t>
            </a:r>
            <a:r>
              <a:rPr sz="1400" dirty="0">
                <a:solidFill>
                  <a:srgbClr val="292929"/>
                </a:solidFill>
                <a:latin typeface="Arial Narrow"/>
                <a:cs typeface="Arial Narrow"/>
              </a:rPr>
              <a:t>configurations</a:t>
            </a:r>
            <a:r>
              <a:rPr sz="1400" spc="-5" dirty="0">
                <a:solidFill>
                  <a:srgbClr val="292929"/>
                </a:solidFill>
                <a:latin typeface="Arial Narrow"/>
                <a:cs typeface="Arial Narrow"/>
              </a:rPr>
              <a:t> </a:t>
            </a:r>
            <a:r>
              <a:rPr sz="1400" dirty="0">
                <a:solidFill>
                  <a:srgbClr val="292929"/>
                </a:solidFill>
                <a:latin typeface="Arial Narrow"/>
                <a:cs typeface="Arial Narrow"/>
              </a:rPr>
              <a:t>are</a:t>
            </a:r>
            <a:r>
              <a:rPr sz="1400" spc="-20" dirty="0">
                <a:solidFill>
                  <a:srgbClr val="292929"/>
                </a:solidFill>
                <a:latin typeface="Arial Narrow"/>
                <a:cs typeface="Arial Narrow"/>
              </a:rPr>
              <a:t> </a:t>
            </a:r>
            <a:r>
              <a:rPr sz="1400" dirty="0">
                <a:solidFill>
                  <a:srgbClr val="292929"/>
                </a:solidFill>
                <a:latin typeface="Arial Narrow"/>
                <a:cs typeface="Arial Narrow"/>
              </a:rPr>
              <a:t>described</a:t>
            </a:r>
            <a:r>
              <a:rPr sz="1400" spc="-15" dirty="0">
                <a:solidFill>
                  <a:srgbClr val="292929"/>
                </a:solidFill>
                <a:latin typeface="Arial Narrow"/>
                <a:cs typeface="Arial Narrow"/>
              </a:rPr>
              <a:t> </a:t>
            </a:r>
            <a:r>
              <a:rPr sz="1400" dirty="0">
                <a:solidFill>
                  <a:srgbClr val="292929"/>
                </a:solidFill>
                <a:latin typeface="Arial Narrow"/>
                <a:cs typeface="Arial Narrow"/>
              </a:rPr>
              <a:t>in</a:t>
            </a:r>
            <a:r>
              <a:rPr sz="1400" spc="-30" dirty="0">
                <a:solidFill>
                  <a:srgbClr val="292929"/>
                </a:solidFill>
                <a:latin typeface="Arial Narrow"/>
                <a:cs typeface="Arial Narrow"/>
              </a:rPr>
              <a:t> </a:t>
            </a:r>
            <a:r>
              <a:rPr sz="1400" dirty="0">
                <a:solidFill>
                  <a:srgbClr val="292929"/>
                </a:solidFill>
                <a:latin typeface="Arial Narrow"/>
                <a:cs typeface="Arial Narrow"/>
              </a:rPr>
              <a:t>the </a:t>
            </a:r>
            <a:r>
              <a:rPr sz="1400" u="sng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Narrow"/>
                <a:cs typeface="Arial Narrow"/>
                <a:hlinkClick r:id="rId3"/>
              </a:rPr>
              <a:t>Memory</a:t>
            </a:r>
            <a:r>
              <a:rPr sz="1400" u="sng" spc="-10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Narrow"/>
                <a:cs typeface="Arial Narrow"/>
                <a:hlinkClick r:id="rId3"/>
              </a:rPr>
              <a:t> </a:t>
            </a:r>
            <a:r>
              <a:rPr sz="1400" u="sng" dirty="0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latin typeface="Arial Narrow"/>
                <a:cs typeface="Arial Narrow"/>
                <a:hlinkClick r:id="rId3"/>
              </a:rPr>
              <a:t>Management</a:t>
            </a:r>
            <a:r>
              <a:rPr sz="1400" dirty="0">
                <a:solidFill>
                  <a:srgbClr val="CCCCFF"/>
                </a:solidFill>
                <a:latin typeface="Arial Narrow"/>
                <a:cs typeface="Arial Narrow"/>
              </a:rPr>
              <a:t> </a:t>
            </a:r>
            <a:r>
              <a:rPr sz="1400" spc="-10" dirty="0">
                <a:solidFill>
                  <a:srgbClr val="292929"/>
                </a:solidFill>
                <a:latin typeface="Arial Narrow"/>
                <a:cs typeface="Arial Narrow"/>
              </a:rPr>
              <a:t>section </a:t>
            </a:r>
            <a:r>
              <a:rPr sz="1400" dirty="0">
                <a:solidFill>
                  <a:srgbClr val="292929"/>
                </a:solidFill>
                <a:latin typeface="Arial Narrow"/>
                <a:cs typeface="Arial Narrow"/>
              </a:rPr>
              <a:t>within</a:t>
            </a:r>
            <a:r>
              <a:rPr sz="1400" spc="-25" dirty="0">
                <a:solidFill>
                  <a:srgbClr val="292929"/>
                </a:solidFill>
                <a:latin typeface="Arial Narrow"/>
                <a:cs typeface="Arial Narrow"/>
              </a:rPr>
              <a:t> </a:t>
            </a:r>
            <a:r>
              <a:rPr sz="1400" dirty="0">
                <a:solidFill>
                  <a:srgbClr val="292929"/>
                </a:solidFill>
                <a:latin typeface="Arial Narrow"/>
                <a:cs typeface="Arial Narrow"/>
              </a:rPr>
              <a:t>the</a:t>
            </a:r>
            <a:r>
              <a:rPr sz="1400" spc="-15" dirty="0">
                <a:solidFill>
                  <a:srgbClr val="292929"/>
                </a:solidFill>
                <a:latin typeface="Arial Narrow"/>
                <a:cs typeface="Arial Narrow"/>
              </a:rPr>
              <a:t> </a:t>
            </a:r>
            <a:r>
              <a:rPr sz="1400" dirty="0">
                <a:solidFill>
                  <a:srgbClr val="292929"/>
                </a:solidFill>
                <a:latin typeface="Arial Narrow"/>
                <a:cs typeface="Arial Narrow"/>
              </a:rPr>
              <a:t>Spark</a:t>
            </a:r>
            <a:r>
              <a:rPr sz="1400" spc="-10" dirty="0">
                <a:solidFill>
                  <a:srgbClr val="292929"/>
                </a:solidFill>
                <a:latin typeface="Arial Narrow"/>
                <a:cs typeface="Arial Narrow"/>
              </a:rPr>
              <a:t> </a:t>
            </a:r>
            <a:r>
              <a:rPr sz="1400" dirty="0">
                <a:solidFill>
                  <a:srgbClr val="292929"/>
                </a:solidFill>
                <a:latin typeface="Arial Narrow"/>
                <a:cs typeface="Arial Narrow"/>
              </a:rPr>
              <a:t>Configuration </a:t>
            </a:r>
            <a:r>
              <a:rPr sz="1400" spc="-10" dirty="0">
                <a:solidFill>
                  <a:srgbClr val="292929"/>
                </a:solidFill>
                <a:latin typeface="Arial Narrow"/>
                <a:cs typeface="Arial Narrow"/>
              </a:rPr>
              <a:t>documentation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4224" y="2532760"/>
            <a:ext cx="2494280" cy="2080895"/>
          </a:xfrm>
          <a:custGeom>
            <a:avLst/>
            <a:gdLst/>
            <a:ahLst/>
            <a:cxnLst/>
            <a:rect l="l" t="t" r="r" b="b"/>
            <a:pathLst>
              <a:path w="2494279" h="2080895">
                <a:moveTo>
                  <a:pt x="1486408" y="248539"/>
                </a:moveTo>
                <a:lnTo>
                  <a:pt x="193040" y="62801"/>
                </a:lnTo>
                <a:lnTo>
                  <a:pt x="193687" y="58293"/>
                </a:lnTo>
                <a:lnTo>
                  <a:pt x="202057" y="0"/>
                </a:lnTo>
                <a:lnTo>
                  <a:pt x="0" y="67183"/>
                </a:lnTo>
                <a:lnTo>
                  <a:pt x="175006" y="188595"/>
                </a:lnTo>
                <a:lnTo>
                  <a:pt x="184023" y="125666"/>
                </a:lnTo>
                <a:lnTo>
                  <a:pt x="1477391" y="311404"/>
                </a:lnTo>
                <a:lnTo>
                  <a:pt x="1486408" y="248539"/>
                </a:lnTo>
                <a:close/>
              </a:path>
              <a:path w="2494279" h="2080895">
                <a:moveTo>
                  <a:pt x="2334260" y="2017014"/>
                </a:moveTo>
                <a:lnTo>
                  <a:pt x="191427" y="1949437"/>
                </a:lnTo>
                <a:lnTo>
                  <a:pt x="191465" y="1948434"/>
                </a:lnTo>
                <a:lnTo>
                  <a:pt x="193421" y="1886077"/>
                </a:lnTo>
                <a:lnTo>
                  <a:pt x="0" y="1975231"/>
                </a:lnTo>
                <a:lnTo>
                  <a:pt x="187452" y="2076450"/>
                </a:lnTo>
                <a:lnTo>
                  <a:pt x="189433" y="2012950"/>
                </a:lnTo>
                <a:lnTo>
                  <a:pt x="2332355" y="2080514"/>
                </a:lnTo>
                <a:lnTo>
                  <a:pt x="2334260" y="2017014"/>
                </a:lnTo>
                <a:close/>
              </a:path>
              <a:path w="2494279" h="2080895">
                <a:moveTo>
                  <a:pt x="2493772" y="375031"/>
                </a:moveTo>
                <a:lnTo>
                  <a:pt x="2475611" y="314071"/>
                </a:lnTo>
                <a:lnTo>
                  <a:pt x="173367" y="1002474"/>
                </a:lnTo>
                <a:lnTo>
                  <a:pt x="155194" y="941705"/>
                </a:lnTo>
                <a:lnTo>
                  <a:pt x="0" y="1087501"/>
                </a:lnTo>
                <a:lnTo>
                  <a:pt x="209804" y="1124204"/>
                </a:lnTo>
                <a:lnTo>
                  <a:pt x="194297" y="1072388"/>
                </a:lnTo>
                <a:lnTo>
                  <a:pt x="191566" y="1063307"/>
                </a:lnTo>
                <a:lnTo>
                  <a:pt x="2493772" y="375031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417319" y="5093208"/>
            <a:ext cx="1137285" cy="24701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43815" rIns="0" bIns="0" rtlCol="0">
            <a:spAutoFit/>
          </a:bodyPr>
          <a:lstStyle/>
          <a:p>
            <a:pPr marL="167005">
              <a:lnSpc>
                <a:spcPct val="100000"/>
              </a:lnSpc>
              <a:spcBef>
                <a:spcPts val="345"/>
              </a:spcBef>
            </a:pPr>
            <a:r>
              <a:rPr sz="1000" b="1" dirty="0">
                <a:latin typeface="Arial"/>
                <a:cs typeface="Arial"/>
              </a:rPr>
              <a:t>User</a:t>
            </a:r>
            <a:r>
              <a:rPr sz="1000" b="1" spc="-4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Memory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833054" y="1323911"/>
            <a:ext cx="5478145" cy="581660"/>
            <a:chOff x="1833054" y="1323911"/>
            <a:chExt cx="5478145" cy="58166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76806" y="1395222"/>
              <a:ext cx="5362956" cy="43891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837817" y="1328674"/>
              <a:ext cx="5468620" cy="572135"/>
            </a:xfrm>
            <a:custGeom>
              <a:avLst/>
              <a:gdLst/>
              <a:ahLst/>
              <a:cxnLst/>
              <a:rect l="l" t="t" r="r" b="b"/>
              <a:pathLst>
                <a:path w="5468620" h="572135">
                  <a:moveTo>
                    <a:pt x="0" y="571880"/>
                  </a:moveTo>
                  <a:lnTo>
                    <a:pt x="5468492" y="571880"/>
                  </a:lnTo>
                  <a:lnTo>
                    <a:pt x="5468492" y="0"/>
                  </a:lnTo>
                  <a:lnTo>
                    <a:pt x="0" y="0"/>
                  </a:lnTo>
                  <a:lnTo>
                    <a:pt x="0" y="57188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39362" y="1559814"/>
              <a:ext cx="1219200" cy="277495"/>
            </a:xfrm>
            <a:custGeom>
              <a:avLst/>
              <a:gdLst/>
              <a:ahLst/>
              <a:cxnLst/>
              <a:rect l="l" t="t" r="r" b="b"/>
              <a:pathLst>
                <a:path w="1219200" h="277494">
                  <a:moveTo>
                    <a:pt x="0" y="277367"/>
                  </a:moveTo>
                  <a:lnTo>
                    <a:pt x="1219200" y="277367"/>
                  </a:lnTo>
                  <a:lnTo>
                    <a:pt x="1219200" y="0"/>
                  </a:lnTo>
                  <a:lnTo>
                    <a:pt x="0" y="0"/>
                  </a:lnTo>
                  <a:lnTo>
                    <a:pt x="0" y="277367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60" dirty="0"/>
              <a:t> </a:t>
            </a:r>
            <a:r>
              <a:rPr dirty="0"/>
              <a:t>to</a:t>
            </a:r>
            <a:r>
              <a:rPr spc="70" dirty="0"/>
              <a:t> </a:t>
            </a:r>
            <a:r>
              <a:rPr dirty="0"/>
              <a:t>calculate</a:t>
            </a:r>
            <a:r>
              <a:rPr spc="100" dirty="0"/>
              <a:t> </a:t>
            </a:r>
            <a:r>
              <a:rPr dirty="0"/>
              <a:t>Executor</a:t>
            </a:r>
            <a:r>
              <a:rPr spc="75" dirty="0"/>
              <a:t> </a:t>
            </a:r>
            <a:r>
              <a:rPr spc="-10" dirty="0"/>
              <a:t>Memory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6697" y="1849882"/>
            <a:ext cx="5351145" cy="3357879"/>
            <a:chOff x="246697" y="1849882"/>
            <a:chExt cx="5351145" cy="33578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1459" y="1866900"/>
              <a:ext cx="5341620" cy="3307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10967" y="3320796"/>
              <a:ext cx="374904" cy="2286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0967" y="3810000"/>
              <a:ext cx="374904" cy="1524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06395" y="4294632"/>
              <a:ext cx="374904" cy="23012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06395" y="4774692"/>
              <a:ext cx="374904" cy="1524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1459" y="1866900"/>
              <a:ext cx="5341620" cy="3307079"/>
            </a:xfrm>
            <a:custGeom>
              <a:avLst/>
              <a:gdLst/>
              <a:ahLst/>
              <a:cxnLst/>
              <a:rect l="l" t="t" r="r" b="b"/>
              <a:pathLst>
                <a:path w="5341620" h="3307079">
                  <a:moveTo>
                    <a:pt x="0" y="3307079"/>
                  </a:moveTo>
                  <a:lnTo>
                    <a:pt x="5341620" y="3307079"/>
                  </a:lnTo>
                  <a:lnTo>
                    <a:pt x="5341620" y="0"/>
                  </a:lnTo>
                  <a:lnTo>
                    <a:pt x="0" y="0"/>
                  </a:lnTo>
                  <a:lnTo>
                    <a:pt x="0" y="3307079"/>
                  </a:lnTo>
                  <a:close/>
                </a:path>
              </a:pathLst>
            </a:custGeom>
            <a:ln w="9525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633977" y="1875282"/>
              <a:ext cx="820419" cy="3307079"/>
            </a:xfrm>
            <a:custGeom>
              <a:avLst/>
              <a:gdLst/>
              <a:ahLst/>
              <a:cxnLst/>
              <a:rect l="l" t="t" r="r" b="b"/>
              <a:pathLst>
                <a:path w="820420" h="3307079">
                  <a:moveTo>
                    <a:pt x="0" y="3307079"/>
                  </a:moveTo>
                  <a:lnTo>
                    <a:pt x="819912" y="3307079"/>
                  </a:lnTo>
                  <a:lnTo>
                    <a:pt x="819912" y="0"/>
                  </a:lnTo>
                  <a:lnTo>
                    <a:pt x="0" y="0"/>
                  </a:lnTo>
                  <a:lnTo>
                    <a:pt x="0" y="3307079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3719829" y="1548460"/>
            <a:ext cx="7112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Cache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2817" y="1901697"/>
            <a:ext cx="290576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05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To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calculate</a:t>
            </a:r>
            <a:r>
              <a:rPr sz="1800" b="1" spc="-5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Execution Memory</a:t>
            </a:r>
            <a:r>
              <a:rPr sz="1800" b="1" spc="-10" dirty="0">
                <a:latin typeface="Arial"/>
                <a:cs typeface="Arial"/>
              </a:rPr>
              <a:t>,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just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double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Storage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 Memory</a:t>
            </a:r>
            <a:r>
              <a:rPr sz="1800" b="1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Ensure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don't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count</a:t>
            </a:r>
            <a:r>
              <a:rPr sz="1800" b="1" spc="-10" dirty="0">
                <a:latin typeface="Arial"/>
                <a:cs typeface="Arial"/>
              </a:rPr>
              <a:t> Driver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In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this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case,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66.6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GB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*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2</a:t>
            </a:r>
            <a:r>
              <a:rPr sz="1800" b="1" spc="-5" dirty="0">
                <a:latin typeface="Arial"/>
                <a:cs typeface="Arial"/>
              </a:rPr>
              <a:t> </a:t>
            </a:r>
            <a:r>
              <a:rPr sz="1800" b="1" spc="-50" dirty="0">
                <a:latin typeface="Arial"/>
                <a:cs typeface="Arial"/>
              </a:rPr>
              <a:t>=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399.6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GB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006FC0"/>
                </a:solidFill>
                <a:latin typeface="Arial"/>
                <a:cs typeface="Arial"/>
              </a:rPr>
              <a:t>Execution </a:t>
            </a:r>
            <a:r>
              <a:rPr sz="1800" b="1" dirty="0">
                <a:solidFill>
                  <a:srgbClr val="006FC0"/>
                </a:solidFill>
                <a:latin typeface="Arial"/>
                <a:cs typeface="Arial"/>
              </a:rPr>
              <a:t>Memory</a:t>
            </a:r>
            <a:r>
              <a:rPr sz="1800" b="1" spc="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for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my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Partitions </a:t>
            </a:r>
            <a:r>
              <a:rPr sz="1800" b="1" dirty="0">
                <a:latin typeface="Arial"/>
                <a:cs typeface="Arial"/>
              </a:rPr>
              <a:t>across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my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Cores/Executor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0644" y="6336791"/>
            <a:ext cx="7983220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35"/>
              </a:spcBef>
            </a:pPr>
            <a:r>
              <a:rPr sz="1800" dirty="0">
                <a:latin typeface="Arial Narrow"/>
                <a:cs typeface="Arial Narrow"/>
              </a:rPr>
              <a:t>Note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our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system,</a:t>
            </a:r>
            <a:r>
              <a:rPr sz="1800" spc="-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 Driver</a:t>
            </a:r>
            <a:r>
              <a:rPr sz="1800" spc="-3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is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the</a:t>
            </a:r>
            <a:r>
              <a:rPr sz="1800" spc="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Executor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so</a:t>
            </a:r>
            <a:r>
              <a:rPr sz="1800" spc="-1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we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have</a:t>
            </a:r>
            <a:r>
              <a:rPr sz="1800" spc="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very</a:t>
            </a:r>
            <a:r>
              <a:rPr sz="1800" spc="-2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little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Memory</a:t>
            </a:r>
            <a:r>
              <a:rPr sz="1800" spc="1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in</a:t>
            </a:r>
            <a:r>
              <a:rPr sz="1800" spc="-20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our</a:t>
            </a:r>
            <a:r>
              <a:rPr sz="1800" spc="-5" dirty="0">
                <a:latin typeface="Arial Narrow"/>
                <a:cs typeface="Arial Narrow"/>
              </a:rPr>
              <a:t> </a:t>
            </a:r>
            <a:r>
              <a:rPr sz="1800" dirty="0">
                <a:latin typeface="Arial Narrow"/>
                <a:cs typeface="Arial Narrow"/>
              </a:rPr>
              <a:t>free </a:t>
            </a:r>
            <a:r>
              <a:rPr sz="1800" spc="-10" dirty="0">
                <a:latin typeface="Arial Narrow"/>
                <a:cs typeface="Arial Narrow"/>
              </a:rPr>
              <a:t>Cluster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FF0000"/>
                </a:solidFill>
              </a:rPr>
              <a:t>01a-e</a:t>
            </a:r>
            <a:r>
              <a:rPr dirty="0"/>
              <a:t>:</a:t>
            </a:r>
            <a:r>
              <a:rPr spc="65" dirty="0"/>
              <a:t> </a:t>
            </a:r>
            <a:r>
              <a:rPr dirty="0"/>
              <a:t>Remedy</a:t>
            </a:r>
            <a:r>
              <a:rPr spc="75" dirty="0"/>
              <a:t> </a:t>
            </a:r>
            <a:r>
              <a:rPr dirty="0"/>
              <a:t>to</a:t>
            </a:r>
            <a:r>
              <a:rPr spc="65" dirty="0"/>
              <a:t> </a:t>
            </a:r>
            <a:r>
              <a:rPr spc="-10" dirty="0"/>
              <a:t>Spill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4363" y="1161033"/>
            <a:ext cx="8434705" cy="27165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82550" marR="5080" indent="-70485">
              <a:lnSpc>
                <a:spcPct val="102499"/>
              </a:lnSpc>
              <a:spcBef>
                <a:spcPts val="40"/>
              </a:spcBef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000" spc="-1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case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Spill</a:t>
            </a:r>
            <a:r>
              <a:rPr sz="20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(not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caused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by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Skew),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best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course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action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to:</a:t>
            </a:r>
            <a:r>
              <a:rPr sz="2000" spc="500" dirty="0">
                <a:solidFill>
                  <a:srgbClr val="292929"/>
                </a:solidFill>
                <a:latin typeface="Arial"/>
                <a:cs typeface="Arial"/>
              </a:rPr>
              <a:t>  </a:t>
            </a:r>
            <a:r>
              <a:rPr sz="2000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Decrease</a:t>
            </a:r>
            <a:r>
              <a:rPr sz="2000" u="sng" spc="-65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the</a:t>
            </a:r>
            <a:r>
              <a:rPr sz="2000" u="sng" spc="-25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size</a:t>
            </a:r>
            <a:r>
              <a:rPr sz="2000" u="sng" spc="-30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of</a:t>
            </a:r>
            <a:r>
              <a:rPr sz="2000" u="sng" spc="-25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each</a:t>
            </a:r>
            <a:r>
              <a:rPr sz="2000" u="sng" spc="-25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Partition</a:t>
            </a:r>
            <a:r>
              <a:rPr sz="2000" u="sng" spc="-25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by</a:t>
            </a:r>
            <a:r>
              <a:rPr sz="2000" u="sng" spc="-15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increasing</a:t>
            </a:r>
            <a:r>
              <a:rPr sz="2000" u="sng" spc="-45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the</a:t>
            </a:r>
            <a:r>
              <a:rPr sz="2000" u="sng" spc="-30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number</a:t>
            </a:r>
            <a:r>
              <a:rPr sz="2000" u="sng" spc="-30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 </a:t>
            </a:r>
            <a:r>
              <a:rPr sz="2000" u="sng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of</a:t>
            </a:r>
            <a:r>
              <a:rPr sz="2000" u="sng" spc="-25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10" dirty="0">
                <a:solidFill>
                  <a:srgbClr val="292929"/>
                </a:solidFill>
                <a:uFill>
                  <a:solidFill>
                    <a:srgbClr val="292929"/>
                  </a:solidFill>
                </a:uFill>
                <a:latin typeface="Arial"/>
                <a:cs typeface="Arial"/>
              </a:rPr>
              <a:t>Partitions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814069" indent="-344805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By</a:t>
            </a:r>
            <a:r>
              <a:rPr sz="20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managing</a:t>
            </a:r>
            <a:r>
              <a:rPr sz="20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spark.sql.shuffle.partitions</a:t>
            </a:r>
            <a:r>
              <a:rPr sz="2000" spc="1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(increase</a:t>
            </a:r>
            <a:r>
              <a:rPr sz="2000" spc="-10" dirty="0">
                <a:latin typeface="Arial"/>
                <a:cs typeface="Arial"/>
              </a:rPr>
              <a:t> them)</a:t>
            </a:r>
            <a:endParaRPr sz="2000">
              <a:latin typeface="Arial"/>
              <a:cs typeface="Arial"/>
            </a:endParaRPr>
          </a:p>
          <a:p>
            <a:pPr marL="814069" marR="5080" indent="-34480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Manually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6FC0"/>
                </a:solidFill>
                <a:latin typeface="Arial"/>
                <a:cs typeface="Arial"/>
              </a:rPr>
              <a:t>repartition()</a:t>
            </a:r>
            <a:r>
              <a:rPr sz="2000" spc="-6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larger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number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Partitions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effort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make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smaller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sized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partitions</a:t>
            </a:r>
            <a:endParaRPr sz="2000">
              <a:latin typeface="Arial"/>
              <a:cs typeface="Arial"/>
            </a:endParaRPr>
          </a:p>
          <a:p>
            <a:pPr marL="814069" indent="-34480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814069" algn="l"/>
                <a:tab pos="814705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By</a:t>
            </a:r>
            <a:r>
              <a:rPr sz="20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managing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006FC0"/>
                </a:solidFill>
                <a:latin typeface="Arial"/>
                <a:cs typeface="Arial"/>
              </a:rPr>
              <a:t>spark.sql.files.maxPartitionBytes</a:t>
            </a:r>
            <a:r>
              <a:rPr sz="2000" spc="-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(change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size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  <a:p>
            <a:pPr marL="814069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smaller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number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bytes)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6572" y="6289547"/>
            <a:ext cx="7620000" cy="30797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22555">
              <a:lnSpc>
                <a:spcPct val="100000"/>
              </a:lnSpc>
              <a:spcBef>
                <a:spcPts val="340"/>
              </a:spcBef>
            </a:pPr>
            <a:r>
              <a:rPr sz="14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Spark</a:t>
            </a:r>
            <a:r>
              <a:rPr sz="1400" b="1" u="sng" spc="-2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 </a:t>
            </a:r>
            <a:r>
              <a:rPr sz="14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Performance</a:t>
            </a:r>
            <a:r>
              <a:rPr sz="1400" b="1" u="sng" spc="-1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 </a:t>
            </a:r>
            <a:r>
              <a:rPr sz="14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Optimization</a:t>
            </a:r>
            <a:r>
              <a:rPr sz="1400" b="1" u="sng" spc="-1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 </a:t>
            </a:r>
            <a:r>
              <a:rPr sz="14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Series:</a:t>
            </a:r>
            <a:r>
              <a:rPr sz="1400" b="1" u="sng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 </a:t>
            </a:r>
            <a:r>
              <a:rPr sz="14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#2.</a:t>
            </a:r>
            <a:r>
              <a:rPr sz="1400" b="1" u="sng" spc="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 </a:t>
            </a:r>
            <a:r>
              <a:rPr sz="14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Spill</a:t>
            </a:r>
            <a:r>
              <a:rPr sz="1400" b="1" u="sng" spc="-1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 </a:t>
            </a:r>
            <a:r>
              <a:rPr sz="14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|</a:t>
            </a:r>
            <a:r>
              <a:rPr sz="1400" b="1" u="sng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 </a:t>
            </a:r>
            <a:r>
              <a:rPr sz="14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by Himansu</a:t>
            </a:r>
            <a:r>
              <a:rPr sz="1400" b="1" u="sng" spc="-1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 </a:t>
            </a:r>
            <a:r>
              <a:rPr sz="14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Sekhar</a:t>
            </a:r>
            <a:r>
              <a:rPr sz="1400" b="1" u="sng" spc="-1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 </a:t>
            </a:r>
            <a:r>
              <a:rPr sz="14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| road</a:t>
            </a:r>
            <a:r>
              <a:rPr sz="1400" b="1" u="sng" spc="-1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 </a:t>
            </a:r>
            <a:r>
              <a:rPr sz="14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to data</a:t>
            </a:r>
            <a:r>
              <a:rPr sz="1400" b="1" u="sng" spc="-1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 </a:t>
            </a:r>
            <a:r>
              <a:rPr sz="14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engineering</a:t>
            </a:r>
            <a:r>
              <a:rPr sz="1400" b="1" u="sng" spc="-2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 </a:t>
            </a:r>
            <a:r>
              <a:rPr sz="14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|</a:t>
            </a:r>
            <a:r>
              <a:rPr sz="1400" b="1" u="sng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 </a:t>
            </a:r>
            <a:r>
              <a:rPr sz="1400" b="1" u="sng" spc="-1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 Narrow"/>
                <a:cs typeface="Arial Narrow"/>
                <a:hlinkClick r:id="rId2"/>
              </a:rPr>
              <a:t>Medium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49936"/>
            <a:ext cx="1409700" cy="521334"/>
            <a:chOff x="76200" y="249936"/>
            <a:chExt cx="1409700" cy="521334"/>
          </a:xfrm>
        </p:grpSpPr>
        <p:sp>
          <p:nvSpPr>
            <p:cNvPr id="3" name="object 3"/>
            <p:cNvSpPr/>
            <p:nvPr/>
          </p:nvSpPr>
          <p:spPr>
            <a:xfrm>
              <a:off x="228600" y="256032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5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5" y="469392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256032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5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5" y="469392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4032" y="254889"/>
            <a:ext cx="1445260" cy="450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527685" algn="l"/>
              </a:tabLst>
            </a:pPr>
            <a:r>
              <a:rPr sz="2800" spc="-50" dirty="0"/>
              <a:t>2</a:t>
            </a:r>
            <a:r>
              <a:rPr sz="2800" dirty="0"/>
              <a:t>	</a:t>
            </a:r>
            <a:r>
              <a:rPr spc="-20" dirty="0"/>
              <a:t>Skew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147320" y="1269238"/>
            <a:ext cx="83896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When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Skewed,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unevenly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distributed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across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292929"/>
              </a:buClr>
              <a:buFont typeface="Arial"/>
              <a:buChar char="•"/>
            </a:pPr>
            <a:endParaRPr sz="185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Since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Partitions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are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nested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Tasks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processing,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subsequent Stage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cannot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start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until the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previous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Stage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has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finished.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97813" y="2667204"/>
            <a:ext cx="5367820" cy="233283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905000" y="5476875"/>
            <a:ext cx="5372100" cy="171450"/>
          </a:xfrm>
          <a:custGeom>
            <a:avLst/>
            <a:gdLst/>
            <a:ahLst/>
            <a:cxnLst/>
            <a:rect l="l" t="t" r="r" b="b"/>
            <a:pathLst>
              <a:path w="5372100" h="171450">
                <a:moveTo>
                  <a:pt x="5200650" y="0"/>
                </a:moveTo>
                <a:lnTo>
                  <a:pt x="5200650" y="171450"/>
                </a:lnTo>
                <a:lnTo>
                  <a:pt x="5314950" y="114300"/>
                </a:lnTo>
                <a:lnTo>
                  <a:pt x="5229225" y="114300"/>
                </a:lnTo>
                <a:lnTo>
                  <a:pt x="5229225" y="57150"/>
                </a:lnTo>
                <a:lnTo>
                  <a:pt x="5314950" y="57150"/>
                </a:lnTo>
                <a:lnTo>
                  <a:pt x="5200650" y="0"/>
                </a:lnTo>
                <a:close/>
              </a:path>
              <a:path w="5372100" h="171450">
                <a:moveTo>
                  <a:pt x="5200650" y="57150"/>
                </a:moveTo>
                <a:lnTo>
                  <a:pt x="0" y="57150"/>
                </a:lnTo>
                <a:lnTo>
                  <a:pt x="0" y="114300"/>
                </a:lnTo>
                <a:lnTo>
                  <a:pt x="5200650" y="114300"/>
                </a:lnTo>
                <a:lnTo>
                  <a:pt x="5200650" y="57150"/>
                </a:lnTo>
                <a:close/>
              </a:path>
              <a:path w="5372100" h="171450">
                <a:moveTo>
                  <a:pt x="5314950" y="57150"/>
                </a:moveTo>
                <a:lnTo>
                  <a:pt x="5229225" y="57150"/>
                </a:lnTo>
                <a:lnTo>
                  <a:pt x="5229225" y="114300"/>
                </a:lnTo>
                <a:lnTo>
                  <a:pt x="5314950" y="114300"/>
                </a:lnTo>
                <a:lnTo>
                  <a:pt x="5372100" y="85725"/>
                </a:lnTo>
                <a:lnTo>
                  <a:pt x="5314950" y="5715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232712" y="5004053"/>
            <a:ext cx="3502660" cy="718185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1754505">
              <a:lnSpc>
                <a:spcPct val="100000"/>
              </a:lnSpc>
              <a:spcBef>
                <a:spcPts val="520"/>
              </a:spcBef>
            </a:pPr>
            <a:r>
              <a:rPr sz="1800" b="1" spc="-10" dirty="0">
                <a:latin typeface="Arial"/>
                <a:cs typeface="Arial"/>
              </a:rPr>
              <a:t>Bottleneck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Task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z="2000" b="1" spc="-20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Skew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238630" y="2694051"/>
            <a:ext cx="7529195" cy="3455670"/>
            <a:chOff x="1238630" y="2694051"/>
            <a:chExt cx="7529195" cy="34556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3198" y="2906476"/>
              <a:ext cx="6054109" cy="323371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243393" y="2698813"/>
              <a:ext cx="6179185" cy="3446145"/>
            </a:xfrm>
            <a:custGeom>
              <a:avLst/>
              <a:gdLst/>
              <a:ahLst/>
              <a:cxnLst/>
              <a:rect l="l" t="t" r="r" b="b"/>
              <a:pathLst>
                <a:path w="6179184" h="3446145">
                  <a:moveTo>
                    <a:pt x="0" y="3446145"/>
                  </a:moveTo>
                  <a:lnTo>
                    <a:pt x="6178677" y="3446145"/>
                  </a:lnTo>
                  <a:lnTo>
                    <a:pt x="6178677" y="0"/>
                  </a:lnTo>
                  <a:lnTo>
                    <a:pt x="0" y="0"/>
                  </a:lnTo>
                  <a:lnTo>
                    <a:pt x="0" y="34461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17691" y="3997452"/>
              <a:ext cx="1499615" cy="188518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06667" y="4457700"/>
              <a:ext cx="1310639" cy="164896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63184" y="5222748"/>
              <a:ext cx="472439" cy="59436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355841" y="3717798"/>
              <a:ext cx="330835" cy="316230"/>
            </a:xfrm>
            <a:custGeom>
              <a:avLst/>
              <a:gdLst/>
              <a:ahLst/>
              <a:cxnLst/>
              <a:rect l="l" t="t" r="r" b="b"/>
              <a:pathLst>
                <a:path w="330834" h="316229">
                  <a:moveTo>
                    <a:pt x="127890" y="86742"/>
                  </a:moveTo>
                  <a:lnTo>
                    <a:pt x="92902" y="123506"/>
                  </a:lnTo>
                  <a:lnTo>
                    <a:pt x="295402" y="316229"/>
                  </a:lnTo>
                  <a:lnTo>
                    <a:pt x="330454" y="279526"/>
                  </a:lnTo>
                  <a:lnTo>
                    <a:pt x="127890" y="86742"/>
                  </a:lnTo>
                  <a:close/>
                </a:path>
                <a:path w="330834" h="316229">
                  <a:moveTo>
                    <a:pt x="0" y="0"/>
                  </a:moveTo>
                  <a:lnTo>
                    <a:pt x="57912" y="160274"/>
                  </a:lnTo>
                  <a:lnTo>
                    <a:pt x="92902" y="123506"/>
                  </a:lnTo>
                  <a:lnTo>
                    <a:pt x="74422" y="105918"/>
                  </a:lnTo>
                  <a:lnTo>
                    <a:pt x="109474" y="69214"/>
                  </a:lnTo>
                  <a:lnTo>
                    <a:pt x="144569" y="69214"/>
                  </a:lnTo>
                  <a:lnTo>
                    <a:pt x="162940" y="49910"/>
                  </a:lnTo>
                  <a:lnTo>
                    <a:pt x="0" y="0"/>
                  </a:lnTo>
                  <a:close/>
                </a:path>
                <a:path w="330834" h="316229">
                  <a:moveTo>
                    <a:pt x="109474" y="69214"/>
                  </a:moveTo>
                  <a:lnTo>
                    <a:pt x="74422" y="105918"/>
                  </a:lnTo>
                  <a:lnTo>
                    <a:pt x="92902" y="123506"/>
                  </a:lnTo>
                  <a:lnTo>
                    <a:pt x="127890" y="86742"/>
                  </a:lnTo>
                  <a:lnTo>
                    <a:pt x="109474" y="69214"/>
                  </a:lnTo>
                  <a:close/>
                </a:path>
                <a:path w="330834" h="316229">
                  <a:moveTo>
                    <a:pt x="144569" y="69214"/>
                  </a:moveTo>
                  <a:lnTo>
                    <a:pt x="109474" y="69214"/>
                  </a:lnTo>
                  <a:lnTo>
                    <a:pt x="127890" y="86742"/>
                  </a:lnTo>
                  <a:lnTo>
                    <a:pt x="144569" y="6921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24827" y="3991356"/>
              <a:ext cx="2138680" cy="370840"/>
            </a:xfrm>
            <a:custGeom>
              <a:avLst/>
              <a:gdLst/>
              <a:ahLst/>
              <a:cxnLst/>
              <a:rect l="l" t="t" r="r" b="b"/>
              <a:pathLst>
                <a:path w="2138679" h="370839">
                  <a:moveTo>
                    <a:pt x="2138172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2138172" y="370332"/>
                  </a:lnTo>
                  <a:lnTo>
                    <a:pt x="21381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24827" y="3991356"/>
              <a:ext cx="2138680" cy="370840"/>
            </a:xfrm>
            <a:custGeom>
              <a:avLst/>
              <a:gdLst/>
              <a:ahLst/>
              <a:cxnLst/>
              <a:rect l="l" t="t" r="r" b="b"/>
              <a:pathLst>
                <a:path w="2138679" h="370839">
                  <a:moveTo>
                    <a:pt x="0" y="370332"/>
                  </a:moveTo>
                  <a:lnTo>
                    <a:pt x="2138172" y="370332"/>
                  </a:lnTo>
                  <a:lnTo>
                    <a:pt x="2138172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760591" y="4019804"/>
            <a:ext cx="186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Skewed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43583" y="5777484"/>
            <a:ext cx="6182995" cy="0"/>
          </a:xfrm>
          <a:custGeom>
            <a:avLst/>
            <a:gdLst/>
            <a:ahLst/>
            <a:cxnLst/>
            <a:rect l="l" t="t" r="r" b="b"/>
            <a:pathLst>
              <a:path w="6182995">
                <a:moveTo>
                  <a:pt x="0" y="0"/>
                </a:moveTo>
                <a:lnTo>
                  <a:pt x="618299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1140" y="1321053"/>
            <a:ext cx="7392670" cy="101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Have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Skewed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Partition</a:t>
            </a:r>
            <a:r>
              <a:rPr sz="1800" spc="-1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A0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(when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compared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other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Partitions</a:t>
            </a:r>
            <a:r>
              <a:rPr sz="1800" spc="-10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A1-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A3)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All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things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being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equal,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will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take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3x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longer to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process</a:t>
            </a:r>
            <a:r>
              <a:rPr sz="18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A0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43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Might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even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run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into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Spill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Disk!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D4A4B62-C5FD-4A87-BDDD-6E8FCF15A7ED}"/>
              </a:ext>
            </a:extLst>
          </p:cNvPr>
          <p:cNvSpPr txBox="1"/>
          <p:nvPr/>
        </p:nvSpPr>
        <p:spPr>
          <a:xfrm>
            <a:off x="1752600" y="2397093"/>
            <a:ext cx="5248274" cy="433195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anchor="ctr">
            <a:spAutoFit/>
          </a:bodyPr>
          <a:lstStyle/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00 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– Intro and Setup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01 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Spark Architecture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02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SparkSQL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(Read/Write </a:t>
            </a:r>
            <a:r>
              <a:rPr lang="en-US" sz="1400" b="1" kern="1200" dirty="0" err="1">
                <a:solidFill>
                  <a:srgbClr val="000000"/>
                </a:solidFill>
                <a:latin typeface="Arial"/>
                <a:ea typeface="+mn-ea"/>
                <a:cs typeface="+mn-cs"/>
              </a:rPr>
              <a:t>DataFrames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/Tables)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dirty="0" err="1">
                <a:solidFill>
                  <a:srgbClr val="FF0000"/>
                </a:solidFill>
              </a:rPr>
              <a:t>Hacktivity</a:t>
            </a:r>
            <a:r>
              <a:rPr lang="en-US" sz="1400" dirty="0">
                <a:solidFill>
                  <a:srgbClr val="FF0000"/>
                </a:solidFill>
              </a:rPr>
              <a:t> 00 (Dates) /  </a:t>
            </a:r>
            <a:r>
              <a:rPr lang="en-US" sz="1400" dirty="0" err="1">
                <a:solidFill>
                  <a:srgbClr val="FF0000"/>
                </a:solidFill>
              </a:rPr>
              <a:t>Hacktivity</a:t>
            </a:r>
            <a:r>
              <a:rPr lang="en-US" sz="14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01 (Air)</a:t>
            </a:r>
            <a:endParaRPr lang="en-US" sz="1400" b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endParaRPr lang="en-US" sz="14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400" b="1" dirty="0">
                <a:solidFill>
                  <a:srgbClr val="3333CC"/>
                </a:solidFill>
                <a:latin typeface="Arial"/>
              </a:rPr>
              <a:t>03</a:t>
            </a:r>
            <a:r>
              <a:rPr lang="en-US" sz="14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– SparkSQL (Transform)\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04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 Complex Data Types 	 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05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 –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JSON (Optional)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r>
              <a:rPr lang="en-US" sz="1400" dirty="0" err="1">
                <a:solidFill>
                  <a:srgbClr val="FF0000"/>
                </a:solidFill>
              </a:rPr>
              <a:t>Hacktivity</a:t>
            </a:r>
            <a:r>
              <a:rPr lang="en-US" sz="14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</a:rPr>
              <a:t> 02 (Fly)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endParaRPr lang="en-US" sz="14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 06 </a:t>
            </a:r>
            <a:r>
              <a:rPr lang="en-US" sz="1400" b="1" kern="1200" dirty="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+mn-cs"/>
              </a:rPr>
              <a:t>–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Streaming		</a:t>
            </a:r>
            <a:r>
              <a:rPr lang="en-US" sz="14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400" b="1" dirty="0">
                <a:solidFill>
                  <a:srgbClr val="3333CC"/>
                </a:solidFill>
                <a:latin typeface="Arial"/>
              </a:rPr>
              <a:t>07</a:t>
            </a:r>
            <a:r>
              <a:rPr lang="en-US" sz="1400" dirty="0">
                <a:solidFill>
                  <a:srgbClr val="3333CC"/>
                </a:solidFill>
                <a:latin typeface="Aria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– 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Architecture-Spark UI</a:t>
            </a:r>
          </a:p>
          <a:p>
            <a:pPr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08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Catalog-Catalyst-Tungsten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09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Adaptive Query Execution</a:t>
            </a:r>
            <a:endParaRPr lang="en-US" sz="1400" b="1" kern="1200" dirty="0">
              <a:solidFill>
                <a:srgbClr val="000000"/>
              </a:solidFill>
              <a:latin typeface="Arial"/>
              <a:ea typeface="+mn-ea"/>
              <a:cs typeface="+mn-cs"/>
            </a:endParaRPr>
          </a:p>
          <a:p>
            <a:pPr>
              <a:defRPr/>
            </a:pPr>
            <a:endParaRPr lang="en-US" sz="1400" b="1" kern="1200" dirty="0">
              <a:solidFill>
                <a:srgbClr val="3333CC"/>
              </a:solidFill>
              <a:latin typeface="Arial"/>
              <a:ea typeface="+mn-ea"/>
              <a:cs typeface="+mn-cs"/>
            </a:endParaRPr>
          </a:p>
          <a:p>
            <a:pPr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10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Performance Tuning 	 </a:t>
            </a:r>
          </a:p>
          <a:p>
            <a:pPr>
              <a:defRPr/>
            </a:pPr>
            <a:r>
              <a:rPr lang="en-US" sz="1400" dirty="0" err="1">
                <a:solidFill>
                  <a:srgbClr val="FF0000"/>
                </a:solidFill>
              </a:rPr>
              <a:t>Hacktivity</a:t>
            </a:r>
            <a:r>
              <a:rPr lang="en-US" sz="14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03 (Stream) / </a:t>
            </a:r>
            <a:r>
              <a:rPr lang="en-US" sz="1400" dirty="0" err="1">
                <a:solidFill>
                  <a:srgbClr val="FF0000"/>
                </a:solidFill>
              </a:rPr>
              <a:t>Hacktivity</a:t>
            </a:r>
            <a:r>
              <a:rPr lang="en-US" sz="1400" b="1" kern="1200" dirty="0">
                <a:solidFill>
                  <a:srgbClr val="FF0000"/>
                </a:solidFill>
                <a:latin typeface="Arial"/>
                <a:ea typeface="+mn-ea"/>
                <a:cs typeface="+mn-cs"/>
              </a:rPr>
              <a:t> 04 (Air)</a:t>
            </a:r>
          </a:p>
          <a:p>
            <a:pPr algn="l" defTabSz="685800" rtl="0" eaLnBrk="0" fontAlgn="base" hangingPunct="0">
              <a:lnSpc>
                <a:spcPct val="90000"/>
              </a:lnSpc>
              <a:spcBef>
                <a:spcPts val="300"/>
              </a:spcBef>
              <a:spcAft>
                <a:spcPct val="0"/>
              </a:spcAft>
              <a:defRPr/>
            </a:pP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Mod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</a:t>
            </a:r>
            <a:r>
              <a:rPr lang="en-US" sz="1400" b="1" kern="1200" dirty="0">
                <a:solidFill>
                  <a:srgbClr val="3333CC"/>
                </a:solidFill>
                <a:latin typeface="Arial"/>
                <a:ea typeface="+mn-ea"/>
                <a:cs typeface="+mn-cs"/>
              </a:rPr>
              <a:t>11</a:t>
            </a:r>
            <a:r>
              <a:rPr lang="en-US" sz="1400" b="1" kern="1200" dirty="0">
                <a:solidFill>
                  <a:srgbClr val="000000"/>
                </a:solidFill>
                <a:latin typeface="Arial"/>
                <a:ea typeface="+mn-ea"/>
                <a:cs typeface="+mn-cs"/>
              </a:rPr>
              <a:t> – Machine Learning</a:t>
            </a:r>
          </a:p>
          <a:p>
            <a:pPr>
              <a:lnSpc>
                <a:spcPct val="90000"/>
              </a:lnSpc>
              <a:spcBef>
                <a:spcPts val="300"/>
              </a:spcBef>
              <a:defRPr/>
            </a:pPr>
            <a:endParaRPr lang="en-US" sz="900" b="1" kern="12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2B3839-F196-410E-805C-A76DD9E69FE1}"/>
              </a:ext>
            </a:extLst>
          </p:cNvPr>
          <p:cNvSpPr txBox="1"/>
          <p:nvPr/>
        </p:nvSpPr>
        <p:spPr>
          <a:xfrm>
            <a:off x="533400" y="1371600"/>
            <a:ext cx="7924800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Every session: </a:t>
            </a:r>
            <a:r>
              <a:rPr lang="en-US" dirty="0">
                <a:solidFill>
                  <a:schemeClr val="accent2"/>
                </a:solidFill>
              </a:rPr>
              <a:t>community.cloud.databricks.com </a:t>
            </a:r>
            <a:r>
              <a:rPr lang="en-US" dirty="0"/>
              <a:t>and Logon</a:t>
            </a:r>
          </a:p>
          <a:p>
            <a:r>
              <a:rPr lang="en-US" dirty="0"/>
              <a:t>In Left-pane, Click on '</a:t>
            </a:r>
            <a:r>
              <a:rPr lang="en-US" dirty="0">
                <a:solidFill>
                  <a:schemeClr val="accent2"/>
                </a:solidFill>
              </a:rPr>
              <a:t>Clusters</a:t>
            </a:r>
            <a:r>
              <a:rPr lang="en-US" dirty="0"/>
              <a:t>' or '</a:t>
            </a:r>
            <a:r>
              <a:rPr lang="en-US" dirty="0">
                <a:solidFill>
                  <a:schemeClr val="accent2"/>
                </a:solidFill>
              </a:rPr>
              <a:t>Compute</a:t>
            </a:r>
            <a:r>
              <a:rPr lang="en-US" dirty="0"/>
              <a:t>' and Terminate old Cluster Then  click '</a:t>
            </a:r>
            <a:r>
              <a:rPr lang="en-US" dirty="0">
                <a:solidFill>
                  <a:schemeClr val="accent2"/>
                </a:solidFill>
              </a:rPr>
              <a:t>Create Cluster</a:t>
            </a:r>
            <a:r>
              <a:rPr lang="en-US" dirty="0"/>
              <a:t>' button to create New 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787E5-8000-DD16-3BC5-93A7D21FBF7D}"/>
              </a:ext>
            </a:extLst>
          </p:cNvPr>
          <p:cNvSpPr txBox="1"/>
          <p:nvPr/>
        </p:nvSpPr>
        <p:spPr>
          <a:xfrm>
            <a:off x="609600" y="304800"/>
            <a:ext cx="4584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/>
              <a:t>Table of Contents</a:t>
            </a:r>
            <a:endParaRPr lang="en-GB" b="1" dirty="0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926338"/>
            <a:ext cx="9144000" cy="120650"/>
            <a:chOff x="761" y="926338"/>
            <a:chExt cx="9144000" cy="120650"/>
          </a:xfrm>
        </p:grpSpPr>
        <p:sp>
          <p:nvSpPr>
            <p:cNvPr id="3" name="object 3"/>
            <p:cNvSpPr/>
            <p:nvPr/>
          </p:nvSpPr>
          <p:spPr>
            <a:xfrm>
              <a:off x="761" y="95173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508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034034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25400">
              <a:solidFill>
                <a:srgbClr val="005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6200" y="249936"/>
            <a:ext cx="6629400" cy="521334"/>
            <a:chOff x="76200" y="249936"/>
            <a:chExt cx="6629400" cy="52133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52" y="339898"/>
              <a:ext cx="1315159" cy="295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6200" y="249936"/>
              <a:ext cx="6629400" cy="521334"/>
            </a:xfrm>
            <a:custGeom>
              <a:avLst/>
              <a:gdLst/>
              <a:ahLst/>
              <a:cxnLst/>
              <a:rect l="l" t="t" r="r" b="b"/>
              <a:pathLst>
                <a:path w="6629400" h="521334">
                  <a:moveTo>
                    <a:pt x="6629400" y="0"/>
                  </a:moveTo>
                  <a:lnTo>
                    <a:pt x="0" y="0"/>
                  </a:lnTo>
                  <a:lnTo>
                    <a:pt x="0" y="521207"/>
                  </a:lnTo>
                  <a:lnTo>
                    <a:pt x="6629400" y="521207"/>
                  </a:lnTo>
                  <a:lnTo>
                    <a:pt x="6629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35"/>
              </a:spcBef>
            </a:pPr>
            <a:r>
              <a:rPr dirty="0"/>
              <a:t>Skew</a:t>
            </a:r>
            <a:r>
              <a:rPr spc="40" dirty="0"/>
              <a:t> </a:t>
            </a:r>
            <a:r>
              <a:rPr dirty="0"/>
              <a:t>–</a:t>
            </a:r>
            <a:r>
              <a:rPr spc="60" dirty="0"/>
              <a:t> </a:t>
            </a:r>
            <a:r>
              <a:rPr dirty="0"/>
              <a:t>How</a:t>
            </a:r>
            <a:r>
              <a:rPr spc="35" dirty="0"/>
              <a:t> </a:t>
            </a:r>
            <a:r>
              <a:rPr dirty="0"/>
              <a:t>it</a:t>
            </a:r>
            <a:r>
              <a:rPr spc="40" dirty="0"/>
              <a:t> </a:t>
            </a:r>
            <a:r>
              <a:rPr spc="-10" dirty="0"/>
              <a:t>Occurs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238630" y="2726054"/>
            <a:ext cx="7529195" cy="3455670"/>
            <a:chOff x="1238630" y="2726054"/>
            <a:chExt cx="7529195" cy="345567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63198" y="2938479"/>
              <a:ext cx="6054109" cy="323371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243393" y="2730817"/>
              <a:ext cx="6179185" cy="3446145"/>
            </a:xfrm>
            <a:custGeom>
              <a:avLst/>
              <a:gdLst/>
              <a:ahLst/>
              <a:cxnLst/>
              <a:rect l="l" t="t" r="r" b="b"/>
              <a:pathLst>
                <a:path w="6179184" h="3446145">
                  <a:moveTo>
                    <a:pt x="0" y="3446145"/>
                  </a:moveTo>
                  <a:lnTo>
                    <a:pt x="6178677" y="3446145"/>
                  </a:lnTo>
                  <a:lnTo>
                    <a:pt x="6178677" y="0"/>
                  </a:lnTo>
                  <a:lnTo>
                    <a:pt x="0" y="0"/>
                  </a:lnTo>
                  <a:lnTo>
                    <a:pt x="0" y="34461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917691" y="4029455"/>
              <a:ext cx="1499615" cy="188518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06667" y="4489703"/>
              <a:ext cx="1310639" cy="164896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3184" y="5256275"/>
              <a:ext cx="472439" cy="59436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355841" y="3749801"/>
              <a:ext cx="330835" cy="316230"/>
            </a:xfrm>
            <a:custGeom>
              <a:avLst/>
              <a:gdLst/>
              <a:ahLst/>
              <a:cxnLst/>
              <a:rect l="l" t="t" r="r" b="b"/>
              <a:pathLst>
                <a:path w="330834" h="316229">
                  <a:moveTo>
                    <a:pt x="127890" y="86742"/>
                  </a:moveTo>
                  <a:lnTo>
                    <a:pt x="92902" y="123506"/>
                  </a:lnTo>
                  <a:lnTo>
                    <a:pt x="295402" y="316230"/>
                  </a:lnTo>
                  <a:lnTo>
                    <a:pt x="330454" y="279527"/>
                  </a:lnTo>
                  <a:lnTo>
                    <a:pt x="127890" y="86742"/>
                  </a:lnTo>
                  <a:close/>
                </a:path>
                <a:path w="330834" h="316229">
                  <a:moveTo>
                    <a:pt x="0" y="0"/>
                  </a:moveTo>
                  <a:lnTo>
                    <a:pt x="57912" y="160274"/>
                  </a:lnTo>
                  <a:lnTo>
                    <a:pt x="92902" y="123506"/>
                  </a:lnTo>
                  <a:lnTo>
                    <a:pt x="74422" y="105918"/>
                  </a:lnTo>
                  <a:lnTo>
                    <a:pt x="109474" y="69215"/>
                  </a:lnTo>
                  <a:lnTo>
                    <a:pt x="144569" y="69215"/>
                  </a:lnTo>
                  <a:lnTo>
                    <a:pt x="162940" y="49911"/>
                  </a:lnTo>
                  <a:lnTo>
                    <a:pt x="0" y="0"/>
                  </a:lnTo>
                  <a:close/>
                </a:path>
                <a:path w="330834" h="316229">
                  <a:moveTo>
                    <a:pt x="109474" y="69215"/>
                  </a:moveTo>
                  <a:lnTo>
                    <a:pt x="74422" y="105918"/>
                  </a:lnTo>
                  <a:lnTo>
                    <a:pt x="92902" y="123506"/>
                  </a:lnTo>
                  <a:lnTo>
                    <a:pt x="127890" y="86742"/>
                  </a:lnTo>
                  <a:lnTo>
                    <a:pt x="109474" y="69215"/>
                  </a:lnTo>
                  <a:close/>
                </a:path>
                <a:path w="330834" h="316229">
                  <a:moveTo>
                    <a:pt x="144569" y="69215"/>
                  </a:moveTo>
                  <a:lnTo>
                    <a:pt x="109474" y="69215"/>
                  </a:lnTo>
                  <a:lnTo>
                    <a:pt x="127890" y="86742"/>
                  </a:lnTo>
                  <a:lnTo>
                    <a:pt x="144569" y="6921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24827" y="4024883"/>
              <a:ext cx="2138680" cy="368935"/>
            </a:xfrm>
            <a:custGeom>
              <a:avLst/>
              <a:gdLst/>
              <a:ahLst/>
              <a:cxnLst/>
              <a:rect l="l" t="t" r="r" b="b"/>
              <a:pathLst>
                <a:path w="2138679" h="368935">
                  <a:moveTo>
                    <a:pt x="2138172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2138172" y="368807"/>
                  </a:lnTo>
                  <a:lnTo>
                    <a:pt x="213817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24827" y="4024883"/>
              <a:ext cx="2138680" cy="368935"/>
            </a:xfrm>
            <a:custGeom>
              <a:avLst/>
              <a:gdLst/>
              <a:ahLst/>
              <a:cxnLst/>
              <a:rect l="l" t="t" r="r" b="b"/>
              <a:pathLst>
                <a:path w="2138679" h="368935">
                  <a:moveTo>
                    <a:pt x="0" y="368807"/>
                  </a:moveTo>
                  <a:lnTo>
                    <a:pt x="2138172" y="368807"/>
                  </a:lnTo>
                  <a:lnTo>
                    <a:pt x="2138172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6760591" y="4052061"/>
            <a:ext cx="18669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Arial"/>
                <a:cs typeface="Arial"/>
              </a:rPr>
              <a:t>Skewed</a:t>
            </a:r>
            <a:r>
              <a:rPr sz="1800" b="1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0000"/>
                </a:solidFill>
                <a:latin typeface="Arial"/>
                <a:cs typeface="Arial"/>
              </a:rPr>
              <a:t>Partition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1234439" y="5998464"/>
            <a:ext cx="6306820" cy="478790"/>
            <a:chOff x="1234439" y="5998464"/>
            <a:chExt cx="6306820" cy="478790"/>
          </a:xfrm>
        </p:grpSpPr>
        <p:sp>
          <p:nvSpPr>
            <p:cNvPr id="20" name="object 20"/>
            <p:cNvSpPr/>
            <p:nvPr/>
          </p:nvSpPr>
          <p:spPr>
            <a:xfrm>
              <a:off x="1234439" y="5998464"/>
              <a:ext cx="6306820" cy="478790"/>
            </a:xfrm>
            <a:custGeom>
              <a:avLst/>
              <a:gdLst/>
              <a:ahLst/>
              <a:cxnLst/>
              <a:rect l="l" t="t" r="r" b="b"/>
              <a:pathLst>
                <a:path w="6306820" h="478789">
                  <a:moveTo>
                    <a:pt x="6306312" y="0"/>
                  </a:moveTo>
                  <a:lnTo>
                    <a:pt x="0" y="0"/>
                  </a:lnTo>
                  <a:lnTo>
                    <a:pt x="0" y="478536"/>
                  </a:lnTo>
                  <a:lnTo>
                    <a:pt x="6306312" y="478536"/>
                  </a:lnTo>
                  <a:lnTo>
                    <a:pt x="6306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243583" y="6059424"/>
              <a:ext cx="6182995" cy="0"/>
            </a:xfrm>
            <a:custGeom>
              <a:avLst/>
              <a:gdLst/>
              <a:ahLst/>
              <a:cxnLst/>
              <a:rect l="l" t="t" r="r" b="b"/>
              <a:pathLst>
                <a:path w="6182995">
                  <a:moveTo>
                    <a:pt x="0" y="0"/>
                  </a:moveTo>
                  <a:lnTo>
                    <a:pt x="6182995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606416" y="4710176"/>
            <a:ext cx="918844" cy="966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 Narrow"/>
                <a:cs typeface="Arial Narrow"/>
              </a:rPr>
              <a:t>Sao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spc="-20" dirty="0">
                <a:latin typeface="Arial Narrow"/>
                <a:cs typeface="Arial Narrow"/>
              </a:rPr>
              <a:t>Paulo</a:t>
            </a:r>
            <a:endParaRPr sz="180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50">
              <a:latin typeface="Arial Narrow"/>
              <a:cs typeface="Arial Narrow"/>
            </a:endParaRPr>
          </a:p>
          <a:p>
            <a:pPr marL="8890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Cairo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654677" y="3911600"/>
            <a:ext cx="65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 Narrow"/>
                <a:cs typeface="Arial Narrow"/>
              </a:rPr>
              <a:t>Mexico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93360" y="4117340"/>
            <a:ext cx="379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Arial Narrow"/>
                <a:cs typeface="Arial Narrow"/>
              </a:rPr>
              <a:t>City</a:t>
            </a:r>
            <a:endParaRPr sz="1800">
              <a:latin typeface="Arial Narrow"/>
              <a:cs typeface="Arial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47320" y="1379346"/>
            <a:ext cx="8783955" cy="2257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2738120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can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get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Skewed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when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doing</a:t>
            </a:r>
            <a:r>
              <a:rPr sz="1800" spc="-11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Aggregations.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example,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suppose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you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wanted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count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rows</a:t>
            </a:r>
            <a:r>
              <a:rPr sz="18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per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City.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	Since</a:t>
            </a:r>
            <a:r>
              <a:rPr sz="18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Tokyo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has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37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million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people,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would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be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much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larger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than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other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Cities.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Other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examples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are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Joins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orderBy</a:t>
            </a:r>
            <a:endParaRPr sz="1800">
              <a:latin typeface="Arial"/>
              <a:cs typeface="Arial"/>
            </a:endParaRPr>
          </a:p>
          <a:p>
            <a:pPr marL="2056764">
              <a:lnSpc>
                <a:spcPct val="100000"/>
              </a:lnSpc>
              <a:spcBef>
                <a:spcPts val="1420"/>
              </a:spcBef>
              <a:tabLst>
                <a:tab pos="5047615" algn="l"/>
              </a:tabLst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Before</a:t>
            </a:r>
            <a:r>
              <a:rPr sz="1800" b="1" spc="-1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Aggr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	After</a:t>
            </a:r>
            <a:r>
              <a:rPr sz="1800" b="1" spc="-9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Aggr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50">
              <a:latin typeface="Arial"/>
              <a:cs typeface="Arial"/>
            </a:endParaRPr>
          </a:p>
          <a:p>
            <a:pPr marL="5269865">
              <a:lnSpc>
                <a:spcPct val="100000"/>
              </a:lnSpc>
            </a:pPr>
            <a:r>
              <a:rPr sz="1800" b="1" spc="-10" dirty="0">
                <a:latin typeface="Arial"/>
                <a:cs typeface="Arial"/>
              </a:rPr>
              <a:t>Tokyo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35"/>
              </a:spcBef>
            </a:pPr>
            <a:r>
              <a:rPr dirty="0"/>
              <a:t>Remedy</a:t>
            </a:r>
            <a:r>
              <a:rPr spc="70" dirty="0"/>
              <a:t> </a:t>
            </a:r>
            <a:r>
              <a:rPr dirty="0"/>
              <a:t>to</a:t>
            </a:r>
            <a:r>
              <a:rPr spc="75" dirty="0"/>
              <a:t> </a:t>
            </a:r>
            <a:r>
              <a:rPr spc="-20" dirty="0"/>
              <a:t>Skew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320" y="1269238"/>
            <a:ext cx="87109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Goal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fix</a:t>
            </a:r>
            <a:r>
              <a:rPr sz="1800" spc="459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Uneven or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Non-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Uniform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Distribution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across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Partitions.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Remedies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include: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5636" y="2513203"/>
            <a:ext cx="70084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Adaptive</a:t>
            </a:r>
            <a:r>
              <a:rPr sz="1800" b="1" spc="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Query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Execution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AQE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figure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out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(from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earlier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lab)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05636" y="3061538"/>
            <a:ext cx="6870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Salting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random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number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create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more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evenly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sized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Partitions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40245" y="1929193"/>
            <a:ext cx="479425" cy="479425"/>
            <a:chOff x="440245" y="1929193"/>
            <a:chExt cx="479425" cy="479425"/>
          </a:xfrm>
        </p:grpSpPr>
        <p:sp>
          <p:nvSpPr>
            <p:cNvPr id="7" name="object 7"/>
            <p:cNvSpPr/>
            <p:nvPr/>
          </p:nvSpPr>
          <p:spPr>
            <a:xfrm>
              <a:off x="445008" y="1933955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6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6" y="469392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45008" y="1933955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6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6" y="469392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428053" y="2476309"/>
            <a:ext cx="479425" cy="479425"/>
            <a:chOff x="428053" y="2476309"/>
            <a:chExt cx="479425" cy="479425"/>
          </a:xfrm>
        </p:grpSpPr>
        <p:sp>
          <p:nvSpPr>
            <p:cNvPr id="10" name="object 10"/>
            <p:cNvSpPr/>
            <p:nvPr/>
          </p:nvSpPr>
          <p:spPr>
            <a:xfrm>
              <a:off x="432816" y="2481072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6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5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6" y="469391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5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2816" y="2481072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5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6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5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6" y="469391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440245" y="3015805"/>
            <a:ext cx="479425" cy="479425"/>
            <a:chOff x="440245" y="3015805"/>
            <a:chExt cx="479425" cy="479425"/>
          </a:xfrm>
        </p:grpSpPr>
        <p:sp>
          <p:nvSpPr>
            <p:cNvPr id="13" name="object 13"/>
            <p:cNvSpPr/>
            <p:nvPr/>
          </p:nvSpPr>
          <p:spPr>
            <a:xfrm>
              <a:off x="445008" y="3020567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6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6" y="469392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45008" y="3020567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6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6" y="469392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20395" y="1715541"/>
            <a:ext cx="6574790" cy="16713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59055">
              <a:lnSpc>
                <a:spcPct val="100000"/>
              </a:lnSpc>
              <a:spcBef>
                <a:spcPts val="1060"/>
              </a:spcBef>
              <a:tabLst>
                <a:tab pos="497840" algn="l"/>
              </a:tabLst>
            </a:pPr>
            <a:r>
              <a:rPr sz="4200" b="1" spc="-1132" baseline="-9920" dirty="0">
                <a:latin typeface="Arial"/>
                <a:cs typeface="Arial"/>
              </a:rPr>
              <a:t>a</a:t>
            </a:r>
            <a:r>
              <a:rPr sz="1600" spc="-35" dirty="0">
                <a:solidFill>
                  <a:srgbClr val="3333CC"/>
                </a:solidFill>
                <a:latin typeface="Arial"/>
                <a:cs typeface="Arial"/>
              </a:rPr>
              <a:t>●</a:t>
            </a:r>
            <a:r>
              <a:rPr sz="16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Skew</a:t>
            </a:r>
            <a:r>
              <a:rPr sz="1800" b="1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Hint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Tell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Optimizer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what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columns/values 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skewed</a:t>
            </a:r>
            <a:endParaRPr sz="1800">
              <a:latin typeface="Arial"/>
              <a:cs typeface="Arial"/>
            </a:endParaRPr>
          </a:p>
          <a:p>
            <a:pPr marL="59055" marR="6276340" indent="-8890">
              <a:lnSpc>
                <a:spcPct val="128600"/>
              </a:lnSpc>
            </a:pPr>
            <a:r>
              <a:rPr sz="4200" b="1" spc="-1260" baseline="-14880" dirty="0">
                <a:latin typeface="Arial"/>
                <a:cs typeface="Arial"/>
              </a:rPr>
              <a:t>b</a:t>
            </a:r>
            <a:r>
              <a:rPr sz="1600" spc="-35" dirty="0">
                <a:solidFill>
                  <a:srgbClr val="3333CC"/>
                </a:solidFill>
                <a:latin typeface="Arial"/>
                <a:cs typeface="Arial"/>
              </a:rPr>
              <a:t>●</a:t>
            </a:r>
            <a:r>
              <a:rPr sz="1600" spc="5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200" b="1" spc="-1132" baseline="-9920" dirty="0">
                <a:latin typeface="Arial"/>
                <a:cs typeface="Arial"/>
              </a:rPr>
              <a:t>c</a:t>
            </a:r>
            <a:r>
              <a:rPr sz="1600" spc="-35" dirty="0">
                <a:solidFill>
                  <a:srgbClr val="3333CC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49936"/>
            <a:ext cx="1409700" cy="521334"/>
            <a:chOff x="76200" y="249936"/>
            <a:chExt cx="1409700" cy="521334"/>
          </a:xfrm>
        </p:grpSpPr>
        <p:sp>
          <p:nvSpPr>
            <p:cNvPr id="3" name="object 3"/>
            <p:cNvSpPr/>
            <p:nvPr/>
          </p:nvSpPr>
          <p:spPr>
            <a:xfrm>
              <a:off x="152400" y="28194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6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5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6" y="469391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5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28194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5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6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5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6" y="469391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4421" y="253060"/>
            <a:ext cx="61976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sz="2800" spc="-50" dirty="0"/>
              <a:t>a</a:t>
            </a:r>
            <a:r>
              <a:rPr sz="2800" dirty="0"/>
              <a:t>	</a:t>
            </a:r>
            <a:r>
              <a:rPr dirty="0">
                <a:solidFill>
                  <a:srgbClr val="FF0000"/>
                </a:solidFill>
              </a:rPr>
              <a:t>04a-f</a:t>
            </a:r>
            <a:r>
              <a:rPr dirty="0"/>
              <a:t>:</a:t>
            </a:r>
            <a:r>
              <a:rPr spc="50" dirty="0"/>
              <a:t> </a:t>
            </a:r>
            <a:r>
              <a:rPr dirty="0"/>
              <a:t>Using</a:t>
            </a:r>
            <a:r>
              <a:rPr spc="85" dirty="0"/>
              <a:t> </a:t>
            </a:r>
            <a:r>
              <a:rPr dirty="0">
                <a:solidFill>
                  <a:srgbClr val="3333CC"/>
                </a:solidFill>
              </a:rPr>
              <a:t>Hint</a:t>
            </a:r>
            <a:r>
              <a:rPr spc="55" dirty="0">
                <a:solidFill>
                  <a:srgbClr val="3333CC"/>
                </a:solidFill>
              </a:rPr>
              <a:t> </a:t>
            </a:r>
            <a:r>
              <a:rPr dirty="0"/>
              <a:t>to</a:t>
            </a:r>
            <a:r>
              <a:rPr spc="75" dirty="0"/>
              <a:t> </a:t>
            </a:r>
            <a:r>
              <a:rPr dirty="0"/>
              <a:t>mitigate</a:t>
            </a:r>
            <a:r>
              <a:rPr spc="90" dirty="0"/>
              <a:t> </a:t>
            </a:r>
            <a:r>
              <a:rPr spc="-20" dirty="0"/>
              <a:t>Skew</a:t>
            </a:r>
            <a:endParaRPr sz="2800"/>
          </a:p>
        </p:txBody>
      </p:sp>
      <p:grpSp>
        <p:nvGrpSpPr>
          <p:cNvPr id="6" name="object 6"/>
          <p:cNvGrpSpPr/>
          <p:nvPr/>
        </p:nvGrpSpPr>
        <p:grpSpPr>
          <a:xfrm>
            <a:off x="772287" y="3724275"/>
            <a:ext cx="7305675" cy="2582545"/>
            <a:chOff x="772287" y="3724275"/>
            <a:chExt cx="7305675" cy="25825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1812" y="3733800"/>
              <a:ext cx="7269480" cy="25633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777049" y="3729037"/>
              <a:ext cx="7279005" cy="2573020"/>
            </a:xfrm>
            <a:custGeom>
              <a:avLst/>
              <a:gdLst/>
              <a:ahLst/>
              <a:cxnLst/>
              <a:rect l="l" t="t" r="r" b="b"/>
              <a:pathLst>
                <a:path w="7279005" h="2573020">
                  <a:moveTo>
                    <a:pt x="0" y="2572893"/>
                  </a:moveTo>
                  <a:lnTo>
                    <a:pt x="7279005" y="2572893"/>
                  </a:lnTo>
                  <a:lnTo>
                    <a:pt x="7279005" y="0"/>
                  </a:lnTo>
                  <a:lnTo>
                    <a:pt x="0" y="0"/>
                  </a:lnTo>
                  <a:lnTo>
                    <a:pt x="0" y="257289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10962" y="5176266"/>
              <a:ext cx="2641600" cy="228600"/>
            </a:xfrm>
            <a:custGeom>
              <a:avLst/>
              <a:gdLst/>
              <a:ahLst/>
              <a:cxnLst/>
              <a:rect l="l" t="t" r="r" b="b"/>
              <a:pathLst>
                <a:path w="2641600" h="228600">
                  <a:moveTo>
                    <a:pt x="0" y="228600"/>
                  </a:moveTo>
                  <a:lnTo>
                    <a:pt x="2641091" y="228600"/>
                  </a:lnTo>
                  <a:lnTo>
                    <a:pt x="2641091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2706179" y="1895411"/>
            <a:ext cx="3731895" cy="1546225"/>
            <a:chOff x="2706179" y="1895411"/>
            <a:chExt cx="3731895" cy="1546225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15768" y="1904999"/>
              <a:ext cx="3712463" cy="152704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710942" y="1900173"/>
              <a:ext cx="3722370" cy="1536700"/>
            </a:xfrm>
            <a:custGeom>
              <a:avLst/>
              <a:gdLst/>
              <a:ahLst/>
              <a:cxnLst/>
              <a:rect l="l" t="t" r="r" b="b"/>
              <a:pathLst>
                <a:path w="3722370" h="1536700">
                  <a:moveTo>
                    <a:pt x="0" y="1536573"/>
                  </a:moveTo>
                  <a:lnTo>
                    <a:pt x="3721988" y="1536573"/>
                  </a:lnTo>
                  <a:lnTo>
                    <a:pt x="3721988" y="0"/>
                  </a:lnTo>
                  <a:lnTo>
                    <a:pt x="0" y="0"/>
                  </a:lnTo>
                  <a:lnTo>
                    <a:pt x="0" y="153657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01162" y="2135885"/>
              <a:ext cx="3048000" cy="227329"/>
            </a:xfrm>
            <a:custGeom>
              <a:avLst/>
              <a:gdLst/>
              <a:ahLst/>
              <a:cxnLst/>
              <a:rect l="l" t="t" r="r" b="b"/>
              <a:pathLst>
                <a:path w="3048000" h="227330">
                  <a:moveTo>
                    <a:pt x="0" y="227075"/>
                  </a:moveTo>
                  <a:lnTo>
                    <a:pt x="3048000" y="227075"/>
                  </a:lnTo>
                  <a:lnTo>
                    <a:pt x="3048000" y="0"/>
                  </a:lnTo>
                  <a:lnTo>
                    <a:pt x="0" y="0"/>
                  </a:lnTo>
                  <a:lnTo>
                    <a:pt x="0" y="227075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47320" y="1269238"/>
            <a:ext cx="8368030" cy="11207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Goal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fix</a:t>
            </a:r>
            <a:r>
              <a:rPr sz="1800" spc="4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Uneven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or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Non-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Uniform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Distribution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across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Partitions.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Remedies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include: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>
              <a:latin typeface="Arial"/>
              <a:cs typeface="Arial"/>
            </a:endParaRPr>
          </a:p>
          <a:p>
            <a:pPr marR="298450" algn="r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Here's</a:t>
            </a:r>
            <a:r>
              <a:rPr sz="1800" b="1" spc="-4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Skew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76594" y="2172461"/>
            <a:ext cx="429259" cy="152400"/>
          </a:xfrm>
          <a:custGeom>
            <a:avLst/>
            <a:gdLst/>
            <a:ahLst/>
            <a:cxnLst/>
            <a:rect l="l" t="t" r="r" b="b"/>
            <a:pathLst>
              <a:path w="429259" h="152400">
                <a:moveTo>
                  <a:pt x="152400" y="0"/>
                </a:moveTo>
                <a:lnTo>
                  <a:pt x="0" y="76200"/>
                </a:lnTo>
                <a:lnTo>
                  <a:pt x="152400" y="152400"/>
                </a:lnTo>
                <a:lnTo>
                  <a:pt x="152400" y="101600"/>
                </a:lnTo>
                <a:lnTo>
                  <a:pt x="127000" y="101600"/>
                </a:lnTo>
                <a:lnTo>
                  <a:pt x="127000" y="50800"/>
                </a:lnTo>
                <a:lnTo>
                  <a:pt x="152400" y="50800"/>
                </a:lnTo>
                <a:lnTo>
                  <a:pt x="152400" y="0"/>
                </a:lnTo>
                <a:close/>
              </a:path>
              <a:path w="429259" h="152400">
                <a:moveTo>
                  <a:pt x="152400" y="50800"/>
                </a:moveTo>
                <a:lnTo>
                  <a:pt x="127000" y="50800"/>
                </a:lnTo>
                <a:lnTo>
                  <a:pt x="127000" y="101600"/>
                </a:lnTo>
                <a:lnTo>
                  <a:pt x="152400" y="101600"/>
                </a:lnTo>
                <a:lnTo>
                  <a:pt x="152400" y="50800"/>
                </a:lnTo>
                <a:close/>
              </a:path>
              <a:path w="429259" h="152400">
                <a:moveTo>
                  <a:pt x="429132" y="50800"/>
                </a:moveTo>
                <a:lnTo>
                  <a:pt x="152400" y="50800"/>
                </a:lnTo>
                <a:lnTo>
                  <a:pt x="152400" y="101600"/>
                </a:lnTo>
                <a:lnTo>
                  <a:pt x="429132" y="101600"/>
                </a:lnTo>
                <a:lnTo>
                  <a:pt x="429132" y="508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49936"/>
            <a:ext cx="1409700" cy="521334"/>
            <a:chOff x="76200" y="249936"/>
            <a:chExt cx="1409700" cy="521334"/>
          </a:xfrm>
        </p:grpSpPr>
        <p:sp>
          <p:nvSpPr>
            <p:cNvPr id="3" name="object 3"/>
            <p:cNvSpPr/>
            <p:nvPr/>
          </p:nvSpPr>
          <p:spPr>
            <a:xfrm>
              <a:off x="152400" y="28194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6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5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6" y="469391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5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2400" y="28194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5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6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5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6" y="469391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64972" y="253060"/>
            <a:ext cx="6300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91490" algn="l"/>
              </a:tabLst>
            </a:pPr>
            <a:r>
              <a:rPr sz="2800" spc="-50" dirty="0"/>
              <a:t>b</a:t>
            </a:r>
            <a:r>
              <a:rPr sz="2800" dirty="0"/>
              <a:t>	</a:t>
            </a:r>
            <a:r>
              <a:rPr dirty="0">
                <a:solidFill>
                  <a:srgbClr val="FF0000"/>
                </a:solidFill>
              </a:rPr>
              <a:t>02g-h</a:t>
            </a:r>
            <a:r>
              <a:rPr dirty="0"/>
              <a:t>:Using</a:t>
            </a:r>
            <a:r>
              <a:rPr spc="80" dirty="0"/>
              <a:t> </a:t>
            </a:r>
            <a:r>
              <a:rPr dirty="0">
                <a:solidFill>
                  <a:srgbClr val="3333CC"/>
                </a:solidFill>
              </a:rPr>
              <a:t>AQE</a:t>
            </a:r>
            <a:r>
              <a:rPr spc="85" dirty="0">
                <a:solidFill>
                  <a:srgbClr val="3333CC"/>
                </a:solidFill>
              </a:rPr>
              <a:t> </a:t>
            </a:r>
            <a:r>
              <a:rPr dirty="0"/>
              <a:t>to</a:t>
            </a:r>
            <a:r>
              <a:rPr spc="90" dirty="0"/>
              <a:t> </a:t>
            </a:r>
            <a:r>
              <a:rPr dirty="0"/>
              <a:t>mitigate</a:t>
            </a:r>
            <a:r>
              <a:rPr spc="95" dirty="0"/>
              <a:t> </a:t>
            </a:r>
            <a:r>
              <a:rPr spc="-20" dirty="0"/>
              <a:t>Skew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147320" y="1269238"/>
            <a:ext cx="8368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Goal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fix</a:t>
            </a:r>
            <a:r>
              <a:rPr sz="1800" spc="4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Uneven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or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Non-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Uniform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Distribution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across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Partitions.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Remedies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include: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59090" y="2047938"/>
            <a:ext cx="6426200" cy="851535"/>
            <a:chOff x="1359090" y="2047938"/>
            <a:chExt cx="6426200" cy="8515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68551" y="2057400"/>
              <a:ext cx="6406896" cy="81533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63852" y="2052701"/>
              <a:ext cx="6416675" cy="824865"/>
            </a:xfrm>
            <a:custGeom>
              <a:avLst/>
              <a:gdLst/>
              <a:ahLst/>
              <a:cxnLst/>
              <a:rect l="l" t="t" r="r" b="b"/>
              <a:pathLst>
                <a:path w="6416675" h="824864">
                  <a:moveTo>
                    <a:pt x="0" y="824864"/>
                  </a:moveTo>
                  <a:lnTo>
                    <a:pt x="6416421" y="824864"/>
                  </a:lnTo>
                  <a:lnTo>
                    <a:pt x="6416421" y="0"/>
                  </a:lnTo>
                  <a:lnTo>
                    <a:pt x="0" y="0"/>
                  </a:lnTo>
                  <a:lnTo>
                    <a:pt x="0" y="8248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7161" y="2657094"/>
              <a:ext cx="4191000" cy="216535"/>
            </a:xfrm>
            <a:custGeom>
              <a:avLst/>
              <a:gdLst/>
              <a:ahLst/>
              <a:cxnLst/>
              <a:rect l="l" t="t" r="r" b="b"/>
              <a:pathLst>
                <a:path w="4191000" h="216535">
                  <a:moveTo>
                    <a:pt x="0" y="216408"/>
                  </a:moveTo>
                  <a:lnTo>
                    <a:pt x="4191000" y="216408"/>
                  </a:lnTo>
                  <a:lnTo>
                    <a:pt x="4191000" y="0"/>
                  </a:lnTo>
                  <a:lnTo>
                    <a:pt x="0" y="0"/>
                  </a:lnTo>
                  <a:lnTo>
                    <a:pt x="0" y="216408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892683" y="3267011"/>
            <a:ext cx="7359015" cy="1748789"/>
            <a:chOff x="892683" y="3267011"/>
            <a:chExt cx="7359015" cy="1748789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02208" y="3276599"/>
              <a:ext cx="7339583" cy="172973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97445" y="3271773"/>
              <a:ext cx="7349490" cy="1739264"/>
            </a:xfrm>
            <a:custGeom>
              <a:avLst/>
              <a:gdLst/>
              <a:ahLst/>
              <a:cxnLst/>
              <a:rect l="l" t="t" r="r" b="b"/>
              <a:pathLst>
                <a:path w="7349490" h="1739264">
                  <a:moveTo>
                    <a:pt x="0" y="1739264"/>
                  </a:moveTo>
                  <a:lnTo>
                    <a:pt x="7349108" y="1739264"/>
                  </a:lnTo>
                  <a:lnTo>
                    <a:pt x="7349108" y="0"/>
                  </a:lnTo>
                  <a:lnTo>
                    <a:pt x="0" y="0"/>
                  </a:lnTo>
                  <a:lnTo>
                    <a:pt x="0" y="17392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926338"/>
            <a:ext cx="9144000" cy="120650"/>
            <a:chOff x="761" y="926338"/>
            <a:chExt cx="9144000" cy="120650"/>
          </a:xfrm>
        </p:grpSpPr>
        <p:sp>
          <p:nvSpPr>
            <p:cNvPr id="3" name="object 3"/>
            <p:cNvSpPr/>
            <p:nvPr/>
          </p:nvSpPr>
          <p:spPr>
            <a:xfrm>
              <a:off x="761" y="95173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508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034034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25400">
              <a:solidFill>
                <a:srgbClr val="005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52" y="339898"/>
            <a:ext cx="1315159" cy="295609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406526" y="2104199"/>
            <a:ext cx="8309609" cy="1924050"/>
            <a:chOff x="406526" y="2104199"/>
            <a:chExt cx="8309609" cy="192405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6051" y="2113787"/>
              <a:ext cx="8290559" cy="19050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11289" y="2108961"/>
              <a:ext cx="8300084" cy="1914525"/>
            </a:xfrm>
            <a:custGeom>
              <a:avLst/>
              <a:gdLst/>
              <a:ahLst/>
              <a:cxnLst/>
              <a:rect l="l" t="t" r="r" b="b"/>
              <a:pathLst>
                <a:path w="8300084" h="1914525">
                  <a:moveTo>
                    <a:pt x="0" y="1914525"/>
                  </a:moveTo>
                  <a:lnTo>
                    <a:pt x="8300084" y="1914525"/>
                  </a:lnTo>
                  <a:lnTo>
                    <a:pt x="8300084" y="0"/>
                  </a:lnTo>
                  <a:lnTo>
                    <a:pt x="0" y="0"/>
                  </a:lnTo>
                  <a:lnTo>
                    <a:pt x="0" y="19145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76200" y="249936"/>
            <a:ext cx="1409700" cy="521334"/>
            <a:chOff x="76200" y="249936"/>
            <a:chExt cx="1409700" cy="521334"/>
          </a:xfrm>
        </p:grpSpPr>
        <p:sp>
          <p:nvSpPr>
            <p:cNvPr id="10" name="object 10"/>
            <p:cNvSpPr/>
            <p:nvPr/>
          </p:nvSpPr>
          <p:spPr>
            <a:xfrm>
              <a:off x="76200" y="249936"/>
              <a:ext cx="1409700" cy="521334"/>
            </a:xfrm>
            <a:custGeom>
              <a:avLst/>
              <a:gdLst/>
              <a:ahLst/>
              <a:cxnLst/>
              <a:rect l="l" t="t" r="r" b="b"/>
              <a:pathLst>
                <a:path w="1409700" h="521334">
                  <a:moveTo>
                    <a:pt x="1409700" y="0"/>
                  </a:moveTo>
                  <a:lnTo>
                    <a:pt x="0" y="0"/>
                  </a:lnTo>
                  <a:lnTo>
                    <a:pt x="0" y="521207"/>
                  </a:lnTo>
                  <a:lnTo>
                    <a:pt x="1409700" y="521207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2400" y="28194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6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5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6" y="469391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5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2400" y="28194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5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6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5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6" y="469391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74421" y="253060"/>
            <a:ext cx="57219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sz="2800" spc="-50" dirty="0"/>
              <a:t>c</a:t>
            </a:r>
            <a:r>
              <a:rPr sz="2800" dirty="0"/>
              <a:t>	</a:t>
            </a:r>
            <a:r>
              <a:rPr dirty="0">
                <a:solidFill>
                  <a:srgbClr val="FF0000"/>
                </a:solidFill>
              </a:rPr>
              <a:t>02i</a:t>
            </a:r>
            <a:r>
              <a:rPr dirty="0"/>
              <a:t>:Using</a:t>
            </a:r>
            <a:r>
              <a:rPr spc="90" dirty="0"/>
              <a:t> </a:t>
            </a:r>
            <a:r>
              <a:rPr dirty="0">
                <a:solidFill>
                  <a:srgbClr val="3333CC"/>
                </a:solidFill>
              </a:rPr>
              <a:t>Salt</a:t>
            </a:r>
            <a:r>
              <a:rPr spc="80" dirty="0">
                <a:solidFill>
                  <a:srgbClr val="3333CC"/>
                </a:solidFill>
              </a:rPr>
              <a:t> </a:t>
            </a:r>
            <a:r>
              <a:rPr dirty="0"/>
              <a:t>to</a:t>
            </a:r>
            <a:r>
              <a:rPr spc="70" dirty="0"/>
              <a:t> </a:t>
            </a:r>
            <a:r>
              <a:rPr dirty="0"/>
              <a:t>mitigate</a:t>
            </a:r>
            <a:r>
              <a:rPr spc="85" dirty="0"/>
              <a:t> </a:t>
            </a:r>
            <a:r>
              <a:rPr spc="-20" dirty="0"/>
              <a:t>Skew</a:t>
            </a:r>
            <a:endParaRPr sz="2800"/>
          </a:p>
        </p:txBody>
      </p:sp>
      <p:sp>
        <p:nvSpPr>
          <p:cNvPr id="14" name="object 14"/>
          <p:cNvSpPr txBox="1"/>
          <p:nvPr/>
        </p:nvSpPr>
        <p:spPr>
          <a:xfrm>
            <a:off x="147320" y="1269238"/>
            <a:ext cx="836803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Goal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fix</a:t>
            </a:r>
            <a:r>
              <a:rPr sz="1800" spc="4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Uneven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or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Non-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Uniform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Distribution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across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Partitions.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Remedies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include: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38550" y="3379470"/>
            <a:ext cx="1295400" cy="228600"/>
          </a:xfrm>
          <a:custGeom>
            <a:avLst/>
            <a:gdLst/>
            <a:ahLst/>
            <a:cxnLst/>
            <a:rect l="l" t="t" r="r" b="b"/>
            <a:pathLst>
              <a:path w="1295400" h="228600">
                <a:moveTo>
                  <a:pt x="0" y="228599"/>
                </a:moveTo>
                <a:lnTo>
                  <a:pt x="1295400" y="228599"/>
                </a:lnTo>
                <a:lnTo>
                  <a:pt x="1295400" y="0"/>
                </a:lnTo>
                <a:lnTo>
                  <a:pt x="0" y="0"/>
                </a:lnTo>
                <a:lnTo>
                  <a:pt x="0" y="228599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13332" y="5105400"/>
            <a:ext cx="6117590" cy="64643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422909" marR="180340" indent="-233679">
              <a:lnSpc>
                <a:spcPct val="100000"/>
              </a:lnSpc>
              <a:spcBef>
                <a:spcPts val="320"/>
              </a:spcBef>
            </a:pPr>
            <a:r>
              <a:rPr sz="1800" dirty="0">
                <a:latin typeface="Arial"/>
                <a:cs typeface="Arial"/>
              </a:rPr>
              <a:t>This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somewhat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unfair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comparison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since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AQE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was</a:t>
            </a:r>
            <a:r>
              <a:rPr sz="1800" spc="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able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increase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Performance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via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BroadcastHashJoin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too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49936"/>
            <a:ext cx="1409700" cy="521334"/>
            <a:chOff x="76200" y="249936"/>
            <a:chExt cx="1409700" cy="521334"/>
          </a:xfrm>
        </p:grpSpPr>
        <p:sp>
          <p:nvSpPr>
            <p:cNvPr id="3" name="object 3"/>
            <p:cNvSpPr/>
            <p:nvPr/>
          </p:nvSpPr>
          <p:spPr>
            <a:xfrm>
              <a:off x="228600" y="256032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5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5" y="469392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256032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5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5" y="469392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4032" y="254889"/>
            <a:ext cx="1737995" cy="450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527685" algn="l"/>
              </a:tabLst>
            </a:pPr>
            <a:r>
              <a:rPr sz="2800" spc="-50" dirty="0"/>
              <a:t>3</a:t>
            </a:r>
            <a:r>
              <a:rPr sz="2800" dirty="0"/>
              <a:t>	</a:t>
            </a:r>
            <a:r>
              <a:rPr spc="-10" dirty="0"/>
              <a:t>Shuffle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147320" y="1213180"/>
            <a:ext cx="7964170" cy="1123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Shuffle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movement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between</a:t>
            </a:r>
            <a:r>
              <a:rPr sz="1800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Executor's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during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Wide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operation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(join,</a:t>
            </a:r>
            <a:r>
              <a:rPr sz="18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distinct,</a:t>
            </a:r>
            <a:r>
              <a:rPr sz="18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groupBy,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orderBy,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repartition,</a:t>
            </a:r>
            <a:r>
              <a:rPr sz="18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count)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  <a:tab pos="3124200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Don't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sweat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every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Shuffle.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	Joins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can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be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unavoidable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828544" y="2726435"/>
            <a:ext cx="3513454" cy="3979545"/>
            <a:chOff x="2828544" y="2726435"/>
            <a:chExt cx="3513454" cy="397954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28544" y="2726435"/>
              <a:ext cx="3486911" cy="39791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972562" y="3946397"/>
              <a:ext cx="3343910" cy="506095"/>
            </a:xfrm>
            <a:custGeom>
              <a:avLst/>
              <a:gdLst/>
              <a:ahLst/>
              <a:cxnLst/>
              <a:rect l="l" t="t" r="r" b="b"/>
              <a:pathLst>
                <a:path w="3343910" h="506095">
                  <a:moveTo>
                    <a:pt x="0" y="505968"/>
                  </a:moveTo>
                  <a:lnTo>
                    <a:pt x="3343655" y="505968"/>
                  </a:lnTo>
                  <a:lnTo>
                    <a:pt x="3343655" y="0"/>
                  </a:lnTo>
                  <a:lnTo>
                    <a:pt x="0" y="0"/>
                  </a:lnTo>
                  <a:lnTo>
                    <a:pt x="0" y="505968"/>
                  </a:lnTo>
                  <a:close/>
                </a:path>
              </a:pathLst>
            </a:custGeom>
            <a:ln w="507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254889"/>
            <a:ext cx="3129915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50" b="1" dirty="0">
                <a:latin typeface="Arial"/>
                <a:cs typeface="Arial"/>
              </a:rPr>
              <a:t>Remedy</a:t>
            </a:r>
            <a:r>
              <a:rPr sz="2750" b="1" spc="70" dirty="0">
                <a:latin typeface="Arial"/>
                <a:cs typeface="Arial"/>
              </a:rPr>
              <a:t> </a:t>
            </a:r>
            <a:r>
              <a:rPr sz="2750" b="1" dirty="0">
                <a:latin typeface="Arial"/>
                <a:cs typeface="Arial"/>
              </a:rPr>
              <a:t>to</a:t>
            </a:r>
            <a:r>
              <a:rPr sz="2750" b="1" spc="75" dirty="0">
                <a:latin typeface="Arial"/>
                <a:cs typeface="Arial"/>
              </a:rPr>
              <a:t> </a:t>
            </a:r>
            <a:r>
              <a:rPr sz="2750" b="1" spc="-10" dirty="0">
                <a:latin typeface="Arial"/>
                <a:cs typeface="Arial"/>
              </a:rPr>
              <a:t>Shuffle</a:t>
            </a:r>
            <a:endParaRPr sz="2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3500" y="1269238"/>
            <a:ext cx="76041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Goal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minimize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movement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between</a:t>
            </a:r>
            <a:r>
              <a:rPr sz="1800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Executors.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Remedies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include: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816" y="2458339"/>
            <a:ext cx="1816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Narrow</a:t>
            </a:r>
            <a:r>
              <a:rPr sz="1800" b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1816" y="3006674"/>
            <a:ext cx="2298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Denormalize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Pre-</a:t>
            </a:r>
            <a:r>
              <a:rPr sz="1800" spc="-20" dirty="0">
                <a:latin typeface="Arial"/>
                <a:cs typeface="Arial"/>
              </a:rPr>
              <a:t>join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1816" y="3555872"/>
            <a:ext cx="383412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Broadcast</a:t>
            </a:r>
            <a:r>
              <a:rPr sz="1800" b="1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small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table</a:t>
            </a:r>
            <a:r>
              <a:rPr sz="1800" b="1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to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Executors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1816" y="4104513"/>
            <a:ext cx="2831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Join</a:t>
            </a:r>
            <a:r>
              <a:rPr sz="1800" b="1" u="sng" spc="-2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with</a:t>
            </a:r>
            <a:r>
              <a:rPr sz="1800" b="1" u="sng" spc="-4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Bucketed</a:t>
            </a:r>
            <a:r>
              <a:rPr sz="1800" b="1" u="sng" spc="-5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1816" y="4653533"/>
            <a:ext cx="77285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Use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Cost-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Based</a:t>
            </a:r>
            <a:r>
              <a:rPr sz="1800" b="1" spc="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Optimizer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47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&gt;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2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Tables,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joins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Smaller ones</a:t>
            </a:r>
            <a:r>
              <a:rPr sz="1800" spc="-10" dirty="0">
                <a:latin typeface="Arial"/>
                <a:cs typeface="Arial"/>
              </a:rPr>
              <a:t> first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56425" y="1862137"/>
            <a:ext cx="479425" cy="479425"/>
            <a:chOff x="356425" y="1862137"/>
            <a:chExt cx="479425" cy="479425"/>
          </a:xfrm>
        </p:grpSpPr>
        <p:sp>
          <p:nvSpPr>
            <p:cNvPr id="10" name="object 10"/>
            <p:cNvSpPr/>
            <p:nvPr/>
          </p:nvSpPr>
          <p:spPr>
            <a:xfrm>
              <a:off x="361188" y="186690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6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6" y="469391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1188" y="186690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6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6" y="469391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44233" y="2409253"/>
            <a:ext cx="479425" cy="479425"/>
            <a:chOff x="344233" y="2409253"/>
            <a:chExt cx="479425" cy="479425"/>
          </a:xfrm>
        </p:grpSpPr>
        <p:sp>
          <p:nvSpPr>
            <p:cNvPr id="13" name="object 13"/>
            <p:cNvSpPr/>
            <p:nvPr/>
          </p:nvSpPr>
          <p:spPr>
            <a:xfrm>
              <a:off x="348995" y="2414016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6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6" y="469392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1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8995" y="2414016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6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1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6" y="469392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56425" y="2947225"/>
            <a:ext cx="479425" cy="479425"/>
            <a:chOff x="356425" y="2947225"/>
            <a:chExt cx="479425" cy="479425"/>
          </a:xfrm>
        </p:grpSpPr>
        <p:sp>
          <p:nvSpPr>
            <p:cNvPr id="16" name="object 16"/>
            <p:cNvSpPr/>
            <p:nvPr/>
          </p:nvSpPr>
          <p:spPr>
            <a:xfrm>
              <a:off x="361188" y="2951988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6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6" y="469391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1188" y="2951988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6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6" y="469391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617531" y="2287079"/>
            <a:ext cx="2384425" cy="721995"/>
            <a:chOff x="3617531" y="2287079"/>
            <a:chExt cx="2384425" cy="72199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27120" y="2296668"/>
              <a:ext cx="2365248" cy="70256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622294" y="2291842"/>
              <a:ext cx="2374900" cy="712470"/>
            </a:xfrm>
            <a:custGeom>
              <a:avLst/>
              <a:gdLst/>
              <a:ahLst/>
              <a:cxnLst/>
              <a:rect l="l" t="t" r="r" b="b"/>
              <a:pathLst>
                <a:path w="2374900" h="712469">
                  <a:moveTo>
                    <a:pt x="0" y="712088"/>
                  </a:moveTo>
                  <a:lnTo>
                    <a:pt x="2374773" y="712088"/>
                  </a:lnTo>
                  <a:lnTo>
                    <a:pt x="2374773" y="0"/>
                  </a:lnTo>
                  <a:lnTo>
                    <a:pt x="0" y="0"/>
                  </a:lnTo>
                  <a:lnTo>
                    <a:pt x="0" y="71208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56425" y="3497389"/>
            <a:ext cx="479425" cy="479425"/>
            <a:chOff x="356425" y="3497389"/>
            <a:chExt cx="479425" cy="479425"/>
          </a:xfrm>
        </p:grpSpPr>
        <p:sp>
          <p:nvSpPr>
            <p:cNvPr id="22" name="object 22"/>
            <p:cNvSpPr/>
            <p:nvPr/>
          </p:nvSpPr>
          <p:spPr>
            <a:xfrm>
              <a:off x="361188" y="3502152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6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6" y="469392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1188" y="3502152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6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6" y="469392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44233" y="4046029"/>
            <a:ext cx="479425" cy="479425"/>
            <a:chOff x="344233" y="4046029"/>
            <a:chExt cx="479425" cy="479425"/>
          </a:xfrm>
        </p:grpSpPr>
        <p:sp>
          <p:nvSpPr>
            <p:cNvPr id="25" name="object 25"/>
            <p:cNvSpPr/>
            <p:nvPr/>
          </p:nvSpPr>
          <p:spPr>
            <a:xfrm>
              <a:off x="348995" y="4050791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6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5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6" y="469391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1" y="234695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8995" y="4050791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5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6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1" y="234695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6" y="469391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56425" y="4584001"/>
            <a:ext cx="479425" cy="479425"/>
            <a:chOff x="356425" y="4584001"/>
            <a:chExt cx="479425" cy="479425"/>
          </a:xfrm>
        </p:grpSpPr>
        <p:sp>
          <p:nvSpPr>
            <p:cNvPr id="28" name="object 28"/>
            <p:cNvSpPr/>
            <p:nvPr/>
          </p:nvSpPr>
          <p:spPr>
            <a:xfrm>
              <a:off x="361188" y="4588764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6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6" y="469392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1188" y="4588764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6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6" y="469392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28955" y="1660677"/>
            <a:ext cx="3629660" cy="33178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66675" algn="just">
              <a:lnSpc>
                <a:spcPct val="100000"/>
              </a:lnSpc>
              <a:spcBef>
                <a:spcPts val="1060"/>
              </a:spcBef>
            </a:pPr>
            <a:r>
              <a:rPr sz="4200" b="1" spc="-1095" baseline="-8928" dirty="0">
                <a:latin typeface="Arial"/>
                <a:cs typeface="Arial"/>
              </a:rPr>
              <a:t>a</a:t>
            </a:r>
            <a:r>
              <a:rPr sz="1600" spc="-10" dirty="0">
                <a:solidFill>
                  <a:srgbClr val="3333CC"/>
                </a:solidFill>
                <a:latin typeface="Arial"/>
                <a:cs typeface="Arial"/>
              </a:rPr>
              <a:t>●</a:t>
            </a:r>
            <a:r>
              <a:rPr sz="1600" spc="370" dirty="0">
                <a:solidFill>
                  <a:srgbClr val="3333CC"/>
                </a:solidFill>
                <a:latin typeface="Arial"/>
                <a:cs typeface="Arial"/>
              </a:rPr>
              <a:t> 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Larger, Fewer</a:t>
            </a:r>
            <a:r>
              <a:rPr sz="1800" b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3333CC"/>
                </a:solidFill>
                <a:latin typeface="Arial"/>
                <a:cs typeface="Arial"/>
              </a:rPr>
              <a:t>Worker</a:t>
            </a:r>
            <a:r>
              <a:rPr sz="1800" b="1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3333CC"/>
                </a:solidFill>
                <a:latin typeface="Arial"/>
                <a:cs typeface="Arial"/>
              </a:rPr>
              <a:t>nodes</a:t>
            </a:r>
            <a:endParaRPr sz="1800">
              <a:latin typeface="Arial"/>
              <a:cs typeface="Arial"/>
            </a:endParaRPr>
          </a:p>
          <a:p>
            <a:pPr marL="50800" marR="3324225" indent="7620" algn="just">
              <a:lnSpc>
                <a:spcPct val="128600"/>
              </a:lnSpc>
            </a:pPr>
            <a:r>
              <a:rPr sz="4200" b="1" spc="-1260" baseline="-12896" dirty="0">
                <a:latin typeface="Arial"/>
                <a:cs typeface="Arial"/>
              </a:rPr>
              <a:t>b</a:t>
            </a:r>
            <a:r>
              <a:rPr sz="1600" spc="-35" dirty="0">
                <a:solidFill>
                  <a:srgbClr val="3333CC"/>
                </a:solidFill>
                <a:latin typeface="Arial"/>
                <a:cs typeface="Arial"/>
              </a:rPr>
              <a:t>●</a:t>
            </a:r>
            <a:r>
              <a:rPr sz="1600" spc="5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200" b="1" spc="-1132" baseline="-7936" dirty="0">
                <a:latin typeface="Arial"/>
                <a:cs typeface="Arial"/>
              </a:rPr>
              <a:t>c</a:t>
            </a:r>
            <a:r>
              <a:rPr sz="1600" spc="-35" dirty="0">
                <a:solidFill>
                  <a:srgbClr val="3333CC"/>
                </a:solidFill>
                <a:latin typeface="Arial"/>
                <a:cs typeface="Arial"/>
              </a:rPr>
              <a:t>●</a:t>
            </a:r>
            <a:r>
              <a:rPr sz="1600" spc="5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200" b="1" spc="-1170" baseline="-11904" dirty="0">
                <a:latin typeface="Arial"/>
                <a:cs typeface="Arial"/>
              </a:rPr>
              <a:t>d</a:t>
            </a:r>
            <a:r>
              <a:rPr sz="1600" spc="-35" dirty="0">
                <a:solidFill>
                  <a:srgbClr val="3333CC"/>
                </a:solidFill>
                <a:latin typeface="Arial"/>
                <a:cs typeface="Arial"/>
              </a:rPr>
              <a:t>●</a:t>
            </a:r>
            <a:r>
              <a:rPr sz="1600" spc="50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200" b="1" spc="-1064" baseline="-6944" dirty="0">
                <a:latin typeface="Arial"/>
                <a:cs typeface="Arial"/>
              </a:rPr>
              <a:t>e</a:t>
            </a:r>
            <a:r>
              <a:rPr sz="1600" spc="-35" dirty="0">
                <a:solidFill>
                  <a:srgbClr val="3333CC"/>
                </a:solidFill>
                <a:latin typeface="Arial"/>
                <a:cs typeface="Arial"/>
              </a:rPr>
              <a:t>●</a:t>
            </a:r>
            <a:r>
              <a:rPr sz="16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200" b="1" spc="-37" baseline="-7936" dirty="0">
                <a:latin typeface="Arial"/>
                <a:cs typeface="Arial"/>
              </a:rPr>
              <a:t>f</a:t>
            </a:r>
            <a:r>
              <a:rPr sz="1600" spc="-25" dirty="0">
                <a:solidFill>
                  <a:srgbClr val="3333CC"/>
                </a:solidFill>
                <a:latin typeface="Arial"/>
                <a:cs typeface="Arial"/>
              </a:rPr>
              <a:t>●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818443" y="3471227"/>
            <a:ext cx="4171950" cy="526415"/>
            <a:chOff x="4818443" y="3471227"/>
            <a:chExt cx="4171950" cy="526415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62015" y="3633216"/>
              <a:ext cx="2828543" cy="259080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457189" y="3628390"/>
              <a:ext cx="2838450" cy="268605"/>
            </a:xfrm>
            <a:custGeom>
              <a:avLst/>
              <a:gdLst/>
              <a:ahLst/>
              <a:cxnLst/>
              <a:rect l="l" t="t" r="r" b="b"/>
              <a:pathLst>
                <a:path w="2838450" h="268604">
                  <a:moveTo>
                    <a:pt x="0" y="268605"/>
                  </a:moveTo>
                  <a:lnTo>
                    <a:pt x="2838068" y="268605"/>
                  </a:lnTo>
                  <a:lnTo>
                    <a:pt x="2838068" y="0"/>
                  </a:lnTo>
                  <a:lnTo>
                    <a:pt x="0" y="0"/>
                  </a:lnTo>
                  <a:lnTo>
                    <a:pt x="0" y="26860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28031" y="3480816"/>
              <a:ext cx="4152900" cy="46482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823205" y="3475990"/>
              <a:ext cx="4162425" cy="474345"/>
            </a:xfrm>
            <a:custGeom>
              <a:avLst/>
              <a:gdLst/>
              <a:ahLst/>
              <a:cxnLst/>
              <a:rect l="l" t="t" r="r" b="b"/>
              <a:pathLst>
                <a:path w="4162425" h="474345">
                  <a:moveTo>
                    <a:pt x="0" y="474345"/>
                  </a:moveTo>
                  <a:lnTo>
                    <a:pt x="4162425" y="474345"/>
                  </a:lnTo>
                  <a:lnTo>
                    <a:pt x="4162425" y="0"/>
                  </a:lnTo>
                  <a:lnTo>
                    <a:pt x="0" y="0"/>
                  </a:lnTo>
                  <a:lnTo>
                    <a:pt x="0" y="47434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24093" y="3737610"/>
              <a:ext cx="2406650" cy="236220"/>
            </a:xfrm>
            <a:custGeom>
              <a:avLst/>
              <a:gdLst/>
              <a:ahLst/>
              <a:cxnLst/>
              <a:rect l="l" t="t" r="r" b="b"/>
              <a:pathLst>
                <a:path w="2406650" h="236220">
                  <a:moveTo>
                    <a:pt x="0" y="236219"/>
                  </a:moveTo>
                  <a:lnTo>
                    <a:pt x="2406396" y="236219"/>
                  </a:lnTo>
                  <a:lnTo>
                    <a:pt x="2406396" y="0"/>
                  </a:lnTo>
                  <a:lnTo>
                    <a:pt x="0" y="0"/>
                  </a:lnTo>
                  <a:lnTo>
                    <a:pt x="0" y="236219"/>
                  </a:lnTo>
                  <a:close/>
                </a:path>
              </a:pathLst>
            </a:custGeom>
            <a:ln w="476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1098422" y="5883783"/>
            <a:ext cx="6779895" cy="275590"/>
            <a:chOff x="1098422" y="5883783"/>
            <a:chExt cx="6779895" cy="275590"/>
          </a:xfrm>
        </p:grpSpPr>
        <p:pic>
          <p:nvPicPr>
            <p:cNvPr id="38" name="object 3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7947" y="5893308"/>
              <a:ext cx="6760464" cy="256031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103185" y="5888545"/>
              <a:ext cx="6770370" cy="266065"/>
            </a:xfrm>
            <a:custGeom>
              <a:avLst/>
              <a:gdLst/>
              <a:ahLst/>
              <a:cxnLst/>
              <a:rect l="l" t="t" r="r" b="b"/>
              <a:pathLst>
                <a:path w="6770370" h="266064">
                  <a:moveTo>
                    <a:pt x="0" y="265556"/>
                  </a:moveTo>
                  <a:lnTo>
                    <a:pt x="6769989" y="265556"/>
                  </a:lnTo>
                  <a:lnTo>
                    <a:pt x="6769989" y="0"/>
                  </a:lnTo>
                  <a:lnTo>
                    <a:pt x="0" y="0"/>
                  </a:lnTo>
                  <a:lnTo>
                    <a:pt x="0" y="26555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2995866" y="5069966"/>
            <a:ext cx="3152775" cy="628650"/>
            <a:chOff x="2995866" y="5069966"/>
            <a:chExt cx="3152775" cy="628650"/>
          </a:xfrm>
        </p:grpSpPr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5328" y="5079491"/>
              <a:ext cx="3133344" cy="555811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000629" y="5074729"/>
              <a:ext cx="3143250" cy="619125"/>
            </a:xfrm>
            <a:custGeom>
              <a:avLst/>
              <a:gdLst/>
              <a:ahLst/>
              <a:cxnLst/>
              <a:rect l="l" t="t" r="r" b="b"/>
              <a:pathLst>
                <a:path w="3143250" h="619125">
                  <a:moveTo>
                    <a:pt x="0" y="619125"/>
                  </a:moveTo>
                  <a:lnTo>
                    <a:pt x="3142869" y="619125"/>
                  </a:lnTo>
                  <a:lnTo>
                    <a:pt x="3142869" y="0"/>
                  </a:lnTo>
                  <a:lnTo>
                    <a:pt x="0" y="0"/>
                  </a:lnTo>
                  <a:lnTo>
                    <a:pt x="0" y="619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926338"/>
            <a:ext cx="9144000" cy="120650"/>
            <a:chOff x="761" y="926338"/>
            <a:chExt cx="9144000" cy="120650"/>
          </a:xfrm>
        </p:grpSpPr>
        <p:sp>
          <p:nvSpPr>
            <p:cNvPr id="3" name="object 3"/>
            <p:cNvSpPr/>
            <p:nvPr/>
          </p:nvSpPr>
          <p:spPr>
            <a:xfrm>
              <a:off x="761" y="95173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508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034034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25400">
              <a:solidFill>
                <a:srgbClr val="005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152400" y="239268"/>
            <a:ext cx="1371600" cy="523240"/>
            <a:chOff x="152400" y="239268"/>
            <a:chExt cx="1371600" cy="5232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52" y="339898"/>
              <a:ext cx="1315159" cy="295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52400" y="239268"/>
              <a:ext cx="1371600" cy="523240"/>
            </a:xfrm>
            <a:custGeom>
              <a:avLst/>
              <a:gdLst/>
              <a:ahLst/>
              <a:cxnLst/>
              <a:rect l="l" t="t" r="r" b="b"/>
              <a:pathLst>
                <a:path w="1371600" h="523240">
                  <a:moveTo>
                    <a:pt x="1371600" y="0"/>
                  </a:moveTo>
                  <a:lnTo>
                    <a:pt x="0" y="0"/>
                  </a:lnTo>
                  <a:lnTo>
                    <a:pt x="0" y="522731"/>
                  </a:lnTo>
                  <a:lnTo>
                    <a:pt x="1371600" y="522731"/>
                  </a:lnTo>
                  <a:lnTo>
                    <a:pt x="1371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FF0000"/>
                </a:solidFill>
              </a:rPr>
              <a:t>03a-k</a:t>
            </a:r>
            <a:r>
              <a:rPr dirty="0"/>
              <a:t>:</a:t>
            </a:r>
            <a:r>
              <a:rPr spc="60" dirty="0"/>
              <a:t> </a:t>
            </a:r>
            <a:r>
              <a:rPr dirty="0"/>
              <a:t>Joins</a:t>
            </a:r>
            <a:r>
              <a:rPr spc="80" dirty="0"/>
              <a:t> </a:t>
            </a:r>
            <a:r>
              <a:rPr dirty="0"/>
              <a:t>on</a:t>
            </a:r>
            <a:r>
              <a:rPr spc="75" dirty="0"/>
              <a:t> </a:t>
            </a:r>
            <a:r>
              <a:rPr dirty="0"/>
              <a:t>Bucket</a:t>
            </a:r>
            <a:r>
              <a:rPr spc="70" dirty="0"/>
              <a:t> </a:t>
            </a:r>
            <a:r>
              <a:rPr dirty="0"/>
              <a:t>tables</a:t>
            </a:r>
            <a:r>
              <a:rPr spc="70" dirty="0"/>
              <a:t> </a:t>
            </a:r>
            <a:r>
              <a:rPr dirty="0"/>
              <a:t>avoid</a:t>
            </a:r>
            <a:r>
              <a:rPr spc="80" dirty="0"/>
              <a:t> </a:t>
            </a:r>
            <a:r>
              <a:rPr spc="-10" dirty="0"/>
              <a:t>Shuffle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7320" y="1213180"/>
            <a:ext cx="8431530" cy="16725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If</a:t>
            </a:r>
            <a:r>
              <a:rPr sz="18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you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are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Joining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large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tables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with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slow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Sort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Times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cost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Disk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IO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high,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Bucketing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your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tables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may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be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an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option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You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must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define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Number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Buckets.</a:t>
            </a:r>
            <a:r>
              <a:rPr sz="1800" spc="434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They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must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match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between</a:t>
            </a:r>
            <a:r>
              <a:rPr sz="1800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2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tables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Each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Bucket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=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1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Disk-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Partition.</a:t>
            </a:r>
            <a:r>
              <a:rPr sz="1800" spc="459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This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overrides</a:t>
            </a:r>
            <a:r>
              <a:rPr sz="1800" spc="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i="1" spc="-10" dirty="0">
                <a:solidFill>
                  <a:srgbClr val="3333CC"/>
                </a:solidFill>
                <a:latin typeface="Arial"/>
                <a:cs typeface="Arial"/>
              </a:rPr>
              <a:t>spark.sql.files.maxPartitionBytes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72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Buckets</a:t>
            </a:r>
            <a:r>
              <a:rPr sz="18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can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expose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Skew.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Be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careful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8506" y="3496055"/>
            <a:ext cx="3383588" cy="25267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88340" y="3217291"/>
            <a:ext cx="37249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00CC99"/>
                </a:solidFill>
                <a:latin typeface="Arial"/>
                <a:cs typeface="Arial"/>
              </a:rPr>
              <a:t>With</a:t>
            </a:r>
            <a:r>
              <a:rPr sz="1400" b="1" spc="-50" dirty="0">
                <a:solidFill>
                  <a:srgbClr val="00CC99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21F1F"/>
                </a:solidFill>
                <a:latin typeface="Arial"/>
                <a:cs typeface="Arial"/>
              </a:rPr>
              <a:t>buckets:</a:t>
            </a:r>
            <a:r>
              <a:rPr sz="1400" b="1" spc="-6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21F1F"/>
                </a:solidFill>
                <a:latin typeface="Arial"/>
                <a:cs typeface="Arial"/>
              </a:rPr>
              <a:t>Eliminated</a:t>
            </a:r>
            <a:r>
              <a:rPr sz="1400" b="1" spc="-5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21F1F"/>
                </a:solidFill>
                <a:latin typeface="Arial"/>
                <a:cs typeface="Arial"/>
              </a:rPr>
              <a:t>Shuffle,</a:t>
            </a:r>
            <a:r>
              <a:rPr sz="1400" b="1" spc="-6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21F1F"/>
                </a:solidFill>
                <a:latin typeface="Arial"/>
                <a:cs typeface="Arial"/>
              </a:rPr>
              <a:t>and</a:t>
            </a:r>
            <a:r>
              <a:rPr sz="14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21F1F"/>
                </a:solidFill>
                <a:latin typeface="Arial"/>
                <a:cs typeface="Arial"/>
              </a:rPr>
              <a:t>1</a:t>
            </a:r>
            <a:r>
              <a:rPr sz="1400" b="1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400" b="1" spc="-20" dirty="0">
                <a:solidFill>
                  <a:srgbClr val="221F1F"/>
                </a:solidFill>
                <a:latin typeface="Arial"/>
                <a:cs typeface="Arial"/>
              </a:rPr>
              <a:t>sort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853412" y="3505200"/>
            <a:ext cx="3376295" cy="2819400"/>
            <a:chOff x="4853412" y="3505200"/>
            <a:chExt cx="3376295" cy="28194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53412" y="3505200"/>
              <a:ext cx="3053627" cy="28194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994147" y="4119372"/>
              <a:ext cx="2771140" cy="463550"/>
            </a:xfrm>
            <a:custGeom>
              <a:avLst/>
              <a:gdLst/>
              <a:ahLst/>
              <a:cxnLst/>
              <a:rect l="l" t="t" r="r" b="b"/>
              <a:pathLst>
                <a:path w="2771140" h="463550">
                  <a:moveTo>
                    <a:pt x="2770631" y="0"/>
                  </a:moveTo>
                  <a:lnTo>
                    <a:pt x="0" y="0"/>
                  </a:lnTo>
                  <a:lnTo>
                    <a:pt x="0" y="463295"/>
                  </a:lnTo>
                  <a:lnTo>
                    <a:pt x="2770631" y="463295"/>
                  </a:lnTo>
                  <a:lnTo>
                    <a:pt x="2770631" y="0"/>
                  </a:lnTo>
                  <a:close/>
                </a:path>
              </a:pathLst>
            </a:custGeom>
            <a:solidFill>
              <a:srgbClr val="FFFF00">
                <a:alpha val="2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94147" y="4119372"/>
              <a:ext cx="2771140" cy="463550"/>
            </a:xfrm>
            <a:custGeom>
              <a:avLst/>
              <a:gdLst/>
              <a:ahLst/>
              <a:cxnLst/>
              <a:rect l="l" t="t" r="r" b="b"/>
              <a:pathLst>
                <a:path w="2771140" h="463550">
                  <a:moveTo>
                    <a:pt x="0" y="463295"/>
                  </a:moveTo>
                  <a:lnTo>
                    <a:pt x="2770631" y="463295"/>
                  </a:lnTo>
                  <a:lnTo>
                    <a:pt x="2770631" y="0"/>
                  </a:lnTo>
                  <a:lnTo>
                    <a:pt x="0" y="0"/>
                  </a:lnTo>
                  <a:lnTo>
                    <a:pt x="0" y="4632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994147" y="4873752"/>
              <a:ext cx="2757170" cy="680085"/>
            </a:xfrm>
            <a:custGeom>
              <a:avLst/>
              <a:gdLst/>
              <a:ahLst/>
              <a:cxnLst/>
              <a:rect l="l" t="t" r="r" b="b"/>
              <a:pathLst>
                <a:path w="2757170" h="680085">
                  <a:moveTo>
                    <a:pt x="2756916" y="0"/>
                  </a:moveTo>
                  <a:lnTo>
                    <a:pt x="0" y="0"/>
                  </a:lnTo>
                  <a:lnTo>
                    <a:pt x="0" y="679704"/>
                  </a:lnTo>
                  <a:lnTo>
                    <a:pt x="2756916" y="679704"/>
                  </a:lnTo>
                  <a:lnTo>
                    <a:pt x="2756916" y="0"/>
                  </a:lnTo>
                  <a:close/>
                </a:path>
              </a:pathLst>
            </a:custGeom>
            <a:solidFill>
              <a:srgbClr val="FFFF00">
                <a:alpha val="2196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994147" y="4873752"/>
              <a:ext cx="2757170" cy="680085"/>
            </a:xfrm>
            <a:custGeom>
              <a:avLst/>
              <a:gdLst/>
              <a:ahLst/>
              <a:cxnLst/>
              <a:rect l="l" t="t" r="r" b="b"/>
              <a:pathLst>
                <a:path w="2757170" h="680085">
                  <a:moveTo>
                    <a:pt x="0" y="679704"/>
                  </a:moveTo>
                  <a:lnTo>
                    <a:pt x="2756916" y="679704"/>
                  </a:lnTo>
                  <a:lnTo>
                    <a:pt x="2756916" y="0"/>
                  </a:lnTo>
                  <a:lnTo>
                    <a:pt x="0" y="0"/>
                  </a:lnTo>
                  <a:lnTo>
                    <a:pt x="0" y="679704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78496" y="4257293"/>
              <a:ext cx="451484" cy="1077595"/>
            </a:xfrm>
            <a:custGeom>
              <a:avLst/>
              <a:gdLst/>
              <a:ahLst/>
              <a:cxnLst/>
              <a:rect l="l" t="t" r="r" b="b"/>
              <a:pathLst>
                <a:path w="451484" h="1077595">
                  <a:moveTo>
                    <a:pt x="443357" y="950468"/>
                  </a:moveTo>
                  <a:lnTo>
                    <a:pt x="190500" y="950468"/>
                  </a:lnTo>
                  <a:lnTo>
                    <a:pt x="190500" y="886968"/>
                  </a:lnTo>
                  <a:lnTo>
                    <a:pt x="0" y="982218"/>
                  </a:lnTo>
                  <a:lnTo>
                    <a:pt x="190500" y="1077468"/>
                  </a:lnTo>
                  <a:lnTo>
                    <a:pt x="190500" y="1013968"/>
                  </a:lnTo>
                  <a:lnTo>
                    <a:pt x="443357" y="1013968"/>
                  </a:lnTo>
                  <a:lnTo>
                    <a:pt x="443357" y="950468"/>
                  </a:lnTo>
                  <a:close/>
                </a:path>
                <a:path w="451484" h="1077595">
                  <a:moveTo>
                    <a:pt x="450977" y="63500"/>
                  </a:moveTo>
                  <a:lnTo>
                    <a:pt x="198120" y="63500"/>
                  </a:lnTo>
                  <a:lnTo>
                    <a:pt x="198120" y="0"/>
                  </a:lnTo>
                  <a:lnTo>
                    <a:pt x="7620" y="95250"/>
                  </a:lnTo>
                  <a:lnTo>
                    <a:pt x="198120" y="190500"/>
                  </a:lnTo>
                  <a:lnTo>
                    <a:pt x="198120" y="127000"/>
                  </a:lnTo>
                  <a:lnTo>
                    <a:pt x="450977" y="127000"/>
                  </a:lnTo>
                  <a:lnTo>
                    <a:pt x="450977" y="635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880228" y="3225164"/>
            <a:ext cx="347852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solidFill>
                  <a:srgbClr val="FF0000"/>
                </a:solidFill>
                <a:latin typeface="Arial"/>
                <a:cs typeface="Arial"/>
              </a:rPr>
              <a:t>Without</a:t>
            </a:r>
            <a:r>
              <a:rPr sz="1400" b="1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21F1F"/>
                </a:solidFill>
                <a:latin typeface="Arial"/>
                <a:cs typeface="Arial"/>
              </a:rPr>
              <a:t>buckets:</a:t>
            </a:r>
            <a:r>
              <a:rPr sz="1400" b="1" spc="-6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21F1F"/>
                </a:solidFill>
                <a:latin typeface="Arial"/>
                <a:cs typeface="Arial"/>
              </a:rPr>
              <a:t>Got</a:t>
            </a:r>
            <a:r>
              <a:rPr sz="1400" b="1" spc="-4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21F1F"/>
                </a:solidFill>
                <a:latin typeface="Arial"/>
                <a:cs typeface="Arial"/>
              </a:rPr>
              <a:t>Shuffle</a:t>
            </a:r>
            <a:r>
              <a:rPr sz="1400" b="1" spc="-5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21F1F"/>
                </a:solidFill>
                <a:latin typeface="Arial"/>
                <a:cs typeface="Arial"/>
              </a:rPr>
              <a:t>and</a:t>
            </a:r>
            <a:r>
              <a:rPr sz="1400" b="1" spc="-35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221F1F"/>
                </a:solidFill>
                <a:latin typeface="Arial"/>
                <a:cs typeface="Arial"/>
              </a:rPr>
              <a:t>2</a:t>
            </a:r>
            <a:r>
              <a:rPr sz="1400" b="1" spc="-30" dirty="0">
                <a:solidFill>
                  <a:srgbClr val="221F1F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221F1F"/>
                </a:solidFill>
                <a:latin typeface="Arial"/>
                <a:cs typeface="Arial"/>
              </a:rPr>
              <a:t>Sorts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49936"/>
            <a:ext cx="1409700" cy="521334"/>
            <a:chOff x="76200" y="249936"/>
            <a:chExt cx="1409700" cy="521334"/>
          </a:xfrm>
        </p:grpSpPr>
        <p:sp>
          <p:nvSpPr>
            <p:cNvPr id="3" name="object 3"/>
            <p:cNvSpPr/>
            <p:nvPr/>
          </p:nvSpPr>
          <p:spPr>
            <a:xfrm>
              <a:off x="228600" y="256032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5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5" y="469392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256032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5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5" y="469392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64032" y="254889"/>
            <a:ext cx="1857375" cy="450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527685" algn="l"/>
              </a:tabLst>
            </a:pPr>
            <a:r>
              <a:rPr sz="2800" b="1" spc="-50" dirty="0">
                <a:latin typeface="Arial"/>
                <a:cs typeface="Arial"/>
              </a:rPr>
              <a:t>4</a:t>
            </a:r>
            <a:r>
              <a:rPr sz="2800" b="1" dirty="0">
                <a:latin typeface="Arial"/>
                <a:cs typeface="Arial"/>
              </a:rPr>
              <a:t>	</a:t>
            </a:r>
            <a:r>
              <a:rPr sz="2750" b="1" spc="-10" dirty="0">
                <a:latin typeface="Arial"/>
                <a:cs typeface="Arial"/>
              </a:rPr>
              <a:t>Storage</a:t>
            </a:r>
            <a:endParaRPr sz="275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91249" y="1281493"/>
            <a:ext cx="479425" cy="479425"/>
            <a:chOff x="91249" y="1281493"/>
            <a:chExt cx="479425" cy="479425"/>
          </a:xfrm>
        </p:grpSpPr>
        <p:sp>
          <p:nvSpPr>
            <p:cNvPr id="7" name="object 7"/>
            <p:cNvSpPr/>
            <p:nvPr/>
          </p:nvSpPr>
          <p:spPr>
            <a:xfrm>
              <a:off x="96011" y="1286255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5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5" y="469392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6011" y="1286255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5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5" y="469392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04724" y="1200149"/>
            <a:ext cx="71894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457834" algn="l"/>
              </a:tabLst>
            </a:pPr>
            <a:r>
              <a:rPr sz="4200" spc="-1335" baseline="-8928" dirty="0"/>
              <a:t>a</a:t>
            </a:r>
            <a:r>
              <a:rPr sz="1800" b="0" spc="-30" dirty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r>
              <a:rPr sz="1800" b="0" dirty="0">
                <a:solidFill>
                  <a:srgbClr val="3333CC"/>
                </a:solidFill>
                <a:latin typeface="Arial"/>
                <a:cs typeface="Arial"/>
              </a:rPr>
              <a:t>	Data</a:t>
            </a:r>
            <a:r>
              <a:rPr sz="1800" b="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3333CC"/>
                </a:solidFill>
                <a:latin typeface="Arial"/>
                <a:cs typeface="Arial"/>
              </a:rPr>
              <a:t>Skipping</a:t>
            </a:r>
            <a:r>
              <a:rPr sz="1800" b="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0" dirty="0">
                <a:solidFill>
                  <a:srgbClr val="3333CC"/>
                </a:solidFill>
                <a:latin typeface="Arial"/>
                <a:cs typeface="Arial"/>
              </a:rPr>
              <a:t>(SELECT):</a:t>
            </a:r>
            <a:r>
              <a:rPr sz="1800" b="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Some</a:t>
            </a:r>
            <a:r>
              <a:rPr sz="1800" b="0" spc="-2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file</a:t>
            </a:r>
            <a:r>
              <a:rPr sz="1800" b="0" spc="-3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formats</a:t>
            </a:r>
            <a:r>
              <a:rPr sz="1800" b="0" spc="-15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are</a:t>
            </a:r>
            <a:r>
              <a:rPr sz="1800" b="0" spc="-30" dirty="0">
                <a:latin typeface="Arial"/>
                <a:cs typeface="Arial"/>
              </a:rPr>
              <a:t> </a:t>
            </a:r>
            <a:r>
              <a:rPr sz="1800" b="0" dirty="0">
                <a:latin typeface="Arial"/>
                <a:cs typeface="Arial"/>
              </a:rPr>
              <a:t>Columnar </a:t>
            </a:r>
            <a:r>
              <a:rPr sz="1800" b="0" spc="-10" dirty="0"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057" y="2137981"/>
            <a:ext cx="479425" cy="479425"/>
            <a:chOff x="79057" y="2137981"/>
            <a:chExt cx="479425" cy="479425"/>
          </a:xfrm>
        </p:grpSpPr>
        <p:sp>
          <p:nvSpPr>
            <p:cNvPr id="11" name="object 11"/>
            <p:cNvSpPr/>
            <p:nvPr/>
          </p:nvSpPr>
          <p:spPr>
            <a:xfrm>
              <a:off x="83819" y="2142744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5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5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5" y="469391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5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3819" y="2142744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5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5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5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5" y="469391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1249" y="2957893"/>
            <a:ext cx="479425" cy="479425"/>
            <a:chOff x="91249" y="2957893"/>
            <a:chExt cx="479425" cy="479425"/>
          </a:xfrm>
        </p:grpSpPr>
        <p:sp>
          <p:nvSpPr>
            <p:cNvPr id="14" name="object 14"/>
            <p:cNvSpPr/>
            <p:nvPr/>
          </p:nvSpPr>
          <p:spPr>
            <a:xfrm>
              <a:off x="96011" y="2962655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5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5" y="469392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011" y="2962655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5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5" y="469392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6865" y="4125277"/>
            <a:ext cx="479425" cy="479425"/>
            <a:chOff x="66865" y="4125277"/>
            <a:chExt cx="479425" cy="479425"/>
          </a:xfrm>
        </p:grpSpPr>
        <p:sp>
          <p:nvSpPr>
            <p:cNvPr id="17" name="object 17"/>
            <p:cNvSpPr/>
            <p:nvPr/>
          </p:nvSpPr>
          <p:spPr>
            <a:xfrm>
              <a:off x="71627" y="413004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6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6" y="469392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1627" y="413004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6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6" y="469392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1437" y="5303329"/>
            <a:ext cx="479425" cy="479425"/>
            <a:chOff x="71437" y="5303329"/>
            <a:chExt cx="479425" cy="479425"/>
          </a:xfrm>
        </p:grpSpPr>
        <p:sp>
          <p:nvSpPr>
            <p:cNvPr id="20" name="object 20"/>
            <p:cNvSpPr/>
            <p:nvPr/>
          </p:nvSpPr>
          <p:spPr>
            <a:xfrm>
              <a:off x="76200" y="5308091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6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1994"/>
                  </a:lnTo>
                  <a:lnTo>
                    <a:pt x="18443" y="326049"/>
                  </a:lnTo>
                  <a:lnTo>
                    <a:pt x="40083" y="365915"/>
                  </a:lnTo>
                  <a:lnTo>
                    <a:pt x="68741" y="400650"/>
                  </a:lnTo>
                  <a:lnTo>
                    <a:pt x="103476" y="429308"/>
                  </a:lnTo>
                  <a:lnTo>
                    <a:pt x="143342" y="450948"/>
                  </a:lnTo>
                  <a:lnTo>
                    <a:pt x="187397" y="464623"/>
                  </a:lnTo>
                  <a:lnTo>
                    <a:pt x="234696" y="469392"/>
                  </a:lnTo>
                  <a:lnTo>
                    <a:pt x="281994" y="464623"/>
                  </a:lnTo>
                  <a:lnTo>
                    <a:pt x="326049" y="450948"/>
                  </a:lnTo>
                  <a:lnTo>
                    <a:pt x="365915" y="429308"/>
                  </a:lnTo>
                  <a:lnTo>
                    <a:pt x="400650" y="400650"/>
                  </a:lnTo>
                  <a:lnTo>
                    <a:pt x="429308" y="365915"/>
                  </a:lnTo>
                  <a:lnTo>
                    <a:pt x="450948" y="326049"/>
                  </a:lnTo>
                  <a:lnTo>
                    <a:pt x="464623" y="281994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6200" y="5308091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6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1994"/>
                  </a:lnTo>
                  <a:lnTo>
                    <a:pt x="450948" y="326049"/>
                  </a:lnTo>
                  <a:lnTo>
                    <a:pt x="429308" y="365915"/>
                  </a:lnTo>
                  <a:lnTo>
                    <a:pt x="400650" y="400650"/>
                  </a:lnTo>
                  <a:lnTo>
                    <a:pt x="365915" y="429308"/>
                  </a:lnTo>
                  <a:lnTo>
                    <a:pt x="326049" y="450948"/>
                  </a:lnTo>
                  <a:lnTo>
                    <a:pt x="281994" y="464623"/>
                  </a:lnTo>
                  <a:lnTo>
                    <a:pt x="234696" y="469392"/>
                  </a:lnTo>
                  <a:lnTo>
                    <a:pt x="187397" y="464623"/>
                  </a:lnTo>
                  <a:lnTo>
                    <a:pt x="143342" y="450948"/>
                  </a:lnTo>
                  <a:lnTo>
                    <a:pt x="103476" y="429308"/>
                  </a:lnTo>
                  <a:lnTo>
                    <a:pt x="68741" y="400650"/>
                  </a:lnTo>
                  <a:lnTo>
                    <a:pt x="40083" y="365915"/>
                  </a:lnTo>
                  <a:lnTo>
                    <a:pt x="18443" y="326049"/>
                  </a:lnTo>
                  <a:lnTo>
                    <a:pt x="4768" y="281994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44170" y="1560935"/>
            <a:ext cx="8615045" cy="438213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919480" indent="-343535">
              <a:lnSpc>
                <a:spcPct val="100000"/>
              </a:lnSpc>
              <a:spcBef>
                <a:spcPts val="844"/>
              </a:spcBef>
              <a:buChar char="•"/>
              <a:tabLst>
                <a:tab pos="919480" algn="l"/>
                <a:tab pos="920115" algn="l"/>
              </a:tabLst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your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SELECTs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some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columns,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those</a:t>
            </a:r>
            <a:r>
              <a:rPr sz="1800" spc="-10" dirty="0">
                <a:latin typeface="Arial"/>
                <a:cs typeface="Arial"/>
              </a:rPr>
              <a:t> columns</a:t>
            </a:r>
            <a:endParaRPr sz="1800">
              <a:latin typeface="Arial"/>
              <a:cs typeface="Arial"/>
            </a:endParaRPr>
          </a:p>
          <a:p>
            <a:pPr marL="76835">
              <a:lnSpc>
                <a:spcPct val="100000"/>
              </a:lnSpc>
              <a:spcBef>
                <a:spcPts val="1160"/>
              </a:spcBef>
              <a:tabLst>
                <a:tab pos="518795" algn="l"/>
              </a:tabLst>
            </a:pPr>
            <a:r>
              <a:rPr sz="4200" b="1" spc="-1462" baseline="-9920" dirty="0">
                <a:latin typeface="Arial"/>
                <a:cs typeface="Arial"/>
              </a:rPr>
              <a:t>b</a:t>
            </a:r>
            <a:r>
              <a:rPr sz="1800" spc="-30" dirty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	Data</a:t>
            </a:r>
            <a:r>
              <a:rPr sz="1800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Skipping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(WHERE)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: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Parquet,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Delta,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ORC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keep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Statistics.</a:t>
            </a:r>
            <a:endParaRPr sz="1800">
              <a:latin typeface="Arial"/>
              <a:cs typeface="Arial"/>
            </a:endParaRPr>
          </a:p>
          <a:p>
            <a:pPr marL="919480" lvl="1" indent="-287020">
              <a:lnSpc>
                <a:spcPct val="100000"/>
              </a:lnSpc>
              <a:spcBef>
                <a:spcPts val="234"/>
              </a:spcBef>
              <a:buChar char="•"/>
              <a:tabLst>
                <a:tab pos="919480" algn="l"/>
                <a:tab pos="920115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If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have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WHERE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clause,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can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decide</a:t>
            </a:r>
            <a:r>
              <a:rPr sz="18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which</a:t>
            </a:r>
            <a:r>
              <a:rPr sz="1800" spc="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files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skip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reading</a:t>
            </a:r>
            <a:endParaRPr sz="180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869"/>
              </a:spcBef>
              <a:tabLst>
                <a:tab pos="518795" algn="l"/>
              </a:tabLst>
            </a:pPr>
            <a:r>
              <a:rPr sz="4200" b="1" spc="-1335" baseline="-1984" dirty="0">
                <a:latin typeface="Arial"/>
                <a:cs typeface="Arial"/>
              </a:rPr>
              <a:t>c</a:t>
            </a:r>
            <a:r>
              <a:rPr sz="1800" spc="-30" dirty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	Best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File</a:t>
            </a: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size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on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Disk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(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Optimize/Z-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Order)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: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Files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on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Disk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between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128MB –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1GB</a:t>
            </a:r>
            <a:endParaRPr sz="1800">
              <a:latin typeface="Arial"/>
              <a:cs typeface="Arial"/>
            </a:endParaRPr>
          </a:p>
          <a:p>
            <a:pPr marL="919480" indent="-343535">
              <a:lnSpc>
                <a:spcPct val="100000"/>
              </a:lnSpc>
              <a:spcBef>
                <a:spcPts val="235"/>
              </a:spcBef>
              <a:buChar char="•"/>
              <a:tabLst>
                <a:tab pos="919480" algn="l"/>
                <a:tab pos="920115" algn="l"/>
              </a:tabLst>
            </a:pP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Smaller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than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128MB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we run</a:t>
            </a:r>
            <a:r>
              <a:rPr sz="18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into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'Tiny</a:t>
            </a:r>
            <a:r>
              <a:rPr sz="18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files'</a:t>
            </a:r>
            <a:r>
              <a:rPr sz="18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problem</a:t>
            </a:r>
            <a:endParaRPr sz="1800">
              <a:latin typeface="Arial"/>
              <a:cs typeface="Arial"/>
            </a:endParaRPr>
          </a:p>
          <a:p>
            <a:pPr marL="919480" indent="-343535">
              <a:lnSpc>
                <a:spcPct val="100000"/>
              </a:lnSpc>
              <a:spcBef>
                <a:spcPts val="430"/>
              </a:spcBef>
              <a:buChar char="•"/>
              <a:tabLst>
                <a:tab pos="919480" algn="l"/>
                <a:tab pos="920115" algn="l"/>
              </a:tabLst>
            </a:pP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Can</a:t>
            </a:r>
            <a:r>
              <a:rPr sz="1800" spc="-1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Auto-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Optimize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or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manually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run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'optimize'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command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(with</a:t>
            </a:r>
            <a:r>
              <a:rPr sz="1800" spc="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Z-Order)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875"/>
              </a:spcBef>
              <a:tabLst>
                <a:tab pos="518795" algn="l"/>
              </a:tabLst>
            </a:pPr>
            <a:r>
              <a:rPr sz="4200" b="1" spc="-997" baseline="-3968" dirty="0">
                <a:latin typeface="Arial"/>
                <a:cs typeface="Arial"/>
              </a:rPr>
              <a:t>d</a:t>
            </a:r>
            <a:r>
              <a:rPr sz="1800" spc="-30" dirty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	Partitioned</a:t>
            </a:r>
            <a:r>
              <a:rPr sz="1800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Tables:</a:t>
            </a:r>
            <a:r>
              <a:rPr sz="18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Column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defined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it's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own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Disk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Directory</a:t>
            </a:r>
            <a:endParaRPr sz="1800">
              <a:latin typeface="Arial"/>
              <a:cs typeface="Arial"/>
            </a:endParaRPr>
          </a:p>
          <a:p>
            <a:pPr marL="919480" marR="30480" lvl="1" indent="-287020">
              <a:lnSpc>
                <a:spcPct val="100000"/>
              </a:lnSpc>
              <a:spcBef>
                <a:spcPts val="229"/>
              </a:spcBef>
              <a:buChar char="•"/>
              <a:tabLst>
                <a:tab pos="919480" algn="l"/>
                <a:tab pos="920115" algn="l"/>
              </a:tabLst>
            </a:pPr>
            <a:r>
              <a:rPr sz="1800" dirty="0">
                <a:latin typeface="Arial"/>
                <a:cs typeface="Arial"/>
              </a:rPr>
              <a:t>If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WHERE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clause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pointing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Partitioning column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scan </a:t>
            </a:r>
            <a:r>
              <a:rPr sz="1800" dirty="0">
                <a:latin typeface="Arial"/>
                <a:cs typeface="Arial"/>
              </a:rPr>
              <a:t>those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Directories'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files</a:t>
            </a:r>
            <a:endParaRPr sz="1800">
              <a:latin typeface="Arial"/>
              <a:cs typeface="Arial"/>
            </a:endParaRPr>
          </a:p>
          <a:p>
            <a:pPr marL="73660">
              <a:lnSpc>
                <a:spcPts val="3260"/>
              </a:lnSpc>
              <a:spcBef>
                <a:spcPts val="1160"/>
              </a:spcBef>
              <a:tabLst>
                <a:tab pos="518795" algn="l"/>
              </a:tabLst>
            </a:pPr>
            <a:r>
              <a:rPr sz="4200" b="1" spc="-1192" baseline="-5952" dirty="0">
                <a:latin typeface="Arial"/>
                <a:cs typeface="Arial"/>
              </a:rPr>
              <a:t>e</a:t>
            </a:r>
            <a:r>
              <a:rPr sz="1800" spc="-30" dirty="0">
                <a:solidFill>
                  <a:srgbClr val="3333CC"/>
                </a:solidFill>
                <a:latin typeface="Arial"/>
                <a:cs typeface="Arial"/>
              </a:rPr>
              <a:t>•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	Bloom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Filters</a:t>
            </a:r>
            <a:r>
              <a:rPr sz="1800" dirty="0">
                <a:latin typeface="Arial"/>
                <a:cs typeface="Arial"/>
              </a:rPr>
              <a:t>: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index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space-</a:t>
            </a:r>
            <a:r>
              <a:rPr sz="1800" dirty="0">
                <a:latin typeface="Arial"/>
                <a:cs typeface="Arial"/>
              </a:rPr>
              <a:t>efficient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structure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enables </a:t>
            </a:r>
            <a:r>
              <a:rPr sz="1800" spc="-20" dirty="0">
                <a:latin typeface="Arial"/>
                <a:cs typeface="Arial"/>
              </a:rPr>
              <a:t>data</a:t>
            </a:r>
            <a:endParaRPr sz="1800">
              <a:latin typeface="Arial"/>
              <a:cs typeface="Arial"/>
            </a:endParaRPr>
          </a:p>
          <a:p>
            <a:pPr marL="518795">
              <a:lnSpc>
                <a:spcPts val="2060"/>
              </a:lnSpc>
            </a:pPr>
            <a:r>
              <a:rPr sz="1800" dirty="0">
                <a:latin typeface="Arial"/>
                <a:cs typeface="Arial"/>
              </a:rPr>
              <a:t>skipping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chosen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columns,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particularly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fields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containing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arbitrary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text.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36029"/>
            <a:ext cx="1409700" cy="535305"/>
            <a:chOff x="76200" y="236029"/>
            <a:chExt cx="1409700" cy="535305"/>
          </a:xfrm>
        </p:grpSpPr>
        <p:sp>
          <p:nvSpPr>
            <p:cNvPr id="3" name="object 3"/>
            <p:cNvSpPr/>
            <p:nvPr/>
          </p:nvSpPr>
          <p:spPr>
            <a:xfrm>
              <a:off x="96011" y="240791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5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5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5" y="469391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5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011" y="240791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5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5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5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5" y="469391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2023" y="253365"/>
            <a:ext cx="53543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62280" algn="l"/>
              </a:tabLst>
            </a:pPr>
            <a:r>
              <a:rPr sz="4200" spc="-75" baseline="6944" dirty="0"/>
              <a:t>a</a:t>
            </a:r>
            <a:r>
              <a:rPr sz="4200" baseline="6944" dirty="0"/>
              <a:t>	</a:t>
            </a:r>
            <a:r>
              <a:rPr sz="2750" dirty="0">
                <a:solidFill>
                  <a:srgbClr val="FF0000"/>
                </a:solidFill>
              </a:rPr>
              <a:t>04a-c</a:t>
            </a:r>
            <a:r>
              <a:rPr sz="2750" dirty="0"/>
              <a:t>:</a:t>
            </a:r>
            <a:r>
              <a:rPr sz="2750" spc="85" dirty="0"/>
              <a:t> </a:t>
            </a:r>
            <a:r>
              <a:rPr sz="2750" dirty="0"/>
              <a:t>Data</a:t>
            </a:r>
            <a:r>
              <a:rPr sz="2750" spc="85" dirty="0"/>
              <a:t> </a:t>
            </a:r>
            <a:r>
              <a:rPr sz="2750" dirty="0"/>
              <a:t>Skipping</a:t>
            </a:r>
            <a:r>
              <a:rPr sz="2750" spc="85" dirty="0"/>
              <a:t> </a:t>
            </a:r>
            <a:r>
              <a:rPr sz="2750" spc="-10" dirty="0"/>
              <a:t>(Select)</a:t>
            </a:r>
            <a:endParaRPr sz="2750"/>
          </a:p>
        </p:txBody>
      </p:sp>
      <p:sp>
        <p:nvSpPr>
          <p:cNvPr id="6" name="object 6"/>
          <p:cNvSpPr txBox="1"/>
          <p:nvPr/>
        </p:nvSpPr>
        <p:spPr>
          <a:xfrm>
            <a:off x="215900" y="1214751"/>
            <a:ext cx="789622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5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CSV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25" dirty="0">
                <a:solidFill>
                  <a:srgbClr val="292929"/>
                </a:solidFill>
                <a:latin typeface="Arial"/>
                <a:cs typeface="Arial"/>
              </a:rPr>
              <a:t>Row-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based</a:t>
            </a:r>
            <a:r>
              <a:rPr sz="1800" spc="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must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read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entire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row</a:t>
            </a:r>
            <a:r>
              <a:rPr sz="18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even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if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only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selected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few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columns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Delta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Columnar-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based</a:t>
            </a:r>
            <a:r>
              <a:rPr sz="1800" spc="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so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only</a:t>
            </a:r>
            <a:r>
              <a:rPr sz="18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read</a:t>
            </a:r>
            <a:r>
              <a:rPr sz="18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292929"/>
                </a:solidFill>
                <a:latin typeface="Arial"/>
                <a:cs typeface="Arial"/>
              </a:rPr>
              <a:t>columns you</a:t>
            </a:r>
            <a:r>
              <a:rPr sz="18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292929"/>
                </a:solidFill>
                <a:latin typeface="Arial"/>
                <a:cs typeface="Arial"/>
              </a:rPr>
              <a:t>selected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95275" y="2124011"/>
            <a:ext cx="3872229" cy="552450"/>
            <a:chOff x="295275" y="2124011"/>
            <a:chExt cx="3872229" cy="5524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4800" y="2133599"/>
              <a:ext cx="3852672" cy="5334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0037" y="2128773"/>
              <a:ext cx="3862704" cy="542925"/>
            </a:xfrm>
            <a:custGeom>
              <a:avLst/>
              <a:gdLst/>
              <a:ahLst/>
              <a:cxnLst/>
              <a:rect l="l" t="t" r="r" b="b"/>
              <a:pathLst>
                <a:path w="3862704" h="542925">
                  <a:moveTo>
                    <a:pt x="0" y="542925"/>
                  </a:moveTo>
                  <a:lnTo>
                    <a:pt x="3862197" y="542925"/>
                  </a:lnTo>
                  <a:lnTo>
                    <a:pt x="3862197" y="0"/>
                  </a:lnTo>
                  <a:lnTo>
                    <a:pt x="0" y="0"/>
                  </a:lnTo>
                  <a:lnTo>
                    <a:pt x="0" y="542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96161" y="2637281"/>
              <a:ext cx="2057400" cy="0"/>
            </a:xfrm>
            <a:custGeom>
              <a:avLst/>
              <a:gdLst/>
              <a:ahLst/>
              <a:cxnLst/>
              <a:rect l="l" t="t" r="r" b="b"/>
              <a:pathLst>
                <a:path w="2057400">
                  <a:moveTo>
                    <a:pt x="0" y="0"/>
                  </a:moveTo>
                  <a:lnTo>
                    <a:pt x="2057400" y="0"/>
                  </a:lnTo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4361243" y="2124011"/>
            <a:ext cx="4548505" cy="552450"/>
            <a:chOff x="4361243" y="2124011"/>
            <a:chExt cx="4548505" cy="55245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70831" y="2133599"/>
              <a:ext cx="4529327" cy="5334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366005" y="2128773"/>
              <a:ext cx="4538980" cy="542925"/>
            </a:xfrm>
            <a:custGeom>
              <a:avLst/>
              <a:gdLst/>
              <a:ahLst/>
              <a:cxnLst/>
              <a:rect l="l" t="t" r="r" b="b"/>
              <a:pathLst>
                <a:path w="4538980" h="542925">
                  <a:moveTo>
                    <a:pt x="0" y="542925"/>
                  </a:moveTo>
                  <a:lnTo>
                    <a:pt x="4538853" y="542925"/>
                  </a:lnTo>
                  <a:lnTo>
                    <a:pt x="4538853" y="0"/>
                  </a:lnTo>
                  <a:lnTo>
                    <a:pt x="0" y="0"/>
                  </a:lnTo>
                  <a:lnTo>
                    <a:pt x="0" y="5429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453633" y="2625089"/>
              <a:ext cx="2057400" cy="0"/>
            </a:xfrm>
            <a:custGeom>
              <a:avLst/>
              <a:gdLst/>
              <a:ahLst/>
              <a:cxnLst/>
              <a:rect l="l" t="t" r="r" b="b"/>
              <a:pathLst>
                <a:path w="2057400">
                  <a:moveTo>
                    <a:pt x="0" y="0"/>
                  </a:moveTo>
                  <a:lnTo>
                    <a:pt x="2057399" y="0"/>
                  </a:lnTo>
                </a:path>
              </a:pathLst>
            </a:custGeom>
            <a:ln w="349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955294" y="2891365"/>
            <a:ext cx="2527300" cy="2645410"/>
            <a:chOff x="955294" y="2891365"/>
            <a:chExt cx="2527300" cy="264541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9932" y="2891365"/>
              <a:ext cx="2502408" cy="2645326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80694" y="4979669"/>
              <a:ext cx="2449195" cy="228600"/>
            </a:xfrm>
            <a:custGeom>
              <a:avLst/>
              <a:gdLst/>
              <a:ahLst/>
              <a:cxnLst/>
              <a:rect l="l" t="t" r="r" b="b"/>
              <a:pathLst>
                <a:path w="2449195" h="228600">
                  <a:moveTo>
                    <a:pt x="0" y="228599"/>
                  </a:moveTo>
                  <a:lnTo>
                    <a:pt x="2449068" y="228599"/>
                  </a:lnTo>
                  <a:lnTo>
                    <a:pt x="2449068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5444997" y="2874095"/>
            <a:ext cx="2393315" cy="3240405"/>
            <a:chOff x="5444997" y="2874095"/>
            <a:chExt cx="2393315" cy="3240405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62015" y="2874095"/>
              <a:ext cx="2350008" cy="324019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70397" y="5337810"/>
              <a:ext cx="2342515" cy="228600"/>
            </a:xfrm>
            <a:custGeom>
              <a:avLst/>
              <a:gdLst/>
              <a:ahLst/>
              <a:cxnLst/>
              <a:rect l="l" t="t" r="r" b="b"/>
              <a:pathLst>
                <a:path w="2342515" h="228600">
                  <a:moveTo>
                    <a:pt x="0" y="228599"/>
                  </a:moveTo>
                  <a:lnTo>
                    <a:pt x="2342388" y="228599"/>
                  </a:lnTo>
                  <a:lnTo>
                    <a:pt x="2342388" y="0"/>
                  </a:lnTo>
                  <a:lnTo>
                    <a:pt x="0" y="0"/>
                  </a:lnTo>
                  <a:lnTo>
                    <a:pt x="0" y="228599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8663940" y="6562343"/>
            <a:ext cx="22860" cy="32384"/>
          </a:xfrm>
          <a:custGeom>
            <a:avLst/>
            <a:gdLst/>
            <a:ahLst/>
            <a:cxnLst/>
            <a:rect l="l" t="t" r="r" b="b"/>
            <a:pathLst>
              <a:path w="22859" h="32384">
                <a:moveTo>
                  <a:pt x="14604" y="0"/>
                </a:moveTo>
                <a:lnTo>
                  <a:pt x="8254" y="0"/>
                </a:lnTo>
                <a:lnTo>
                  <a:pt x="5587" y="1308"/>
                </a:lnTo>
                <a:lnTo>
                  <a:pt x="3428" y="4571"/>
                </a:lnTo>
                <a:lnTo>
                  <a:pt x="1142" y="7835"/>
                </a:lnTo>
                <a:lnTo>
                  <a:pt x="105" y="11099"/>
                </a:lnTo>
                <a:lnTo>
                  <a:pt x="0" y="20573"/>
                </a:lnTo>
                <a:lnTo>
                  <a:pt x="1142" y="24168"/>
                </a:lnTo>
                <a:lnTo>
                  <a:pt x="3428" y="27431"/>
                </a:lnTo>
                <a:lnTo>
                  <a:pt x="5587" y="30695"/>
                </a:lnTo>
                <a:lnTo>
                  <a:pt x="8254" y="32003"/>
                </a:lnTo>
                <a:lnTo>
                  <a:pt x="14604" y="32003"/>
                </a:lnTo>
                <a:lnTo>
                  <a:pt x="17271" y="30695"/>
                </a:lnTo>
                <a:lnTo>
                  <a:pt x="17750" y="30048"/>
                </a:lnTo>
                <a:lnTo>
                  <a:pt x="8762" y="30048"/>
                </a:lnTo>
                <a:lnTo>
                  <a:pt x="6476" y="28409"/>
                </a:lnTo>
                <a:lnTo>
                  <a:pt x="4571" y="25793"/>
                </a:lnTo>
                <a:lnTo>
                  <a:pt x="2539" y="23190"/>
                </a:lnTo>
                <a:lnTo>
                  <a:pt x="1737" y="20243"/>
                </a:lnTo>
                <a:lnTo>
                  <a:pt x="1650" y="12077"/>
                </a:lnTo>
                <a:lnTo>
                  <a:pt x="2539" y="8813"/>
                </a:lnTo>
                <a:lnTo>
                  <a:pt x="4571" y="6210"/>
                </a:lnTo>
                <a:lnTo>
                  <a:pt x="6476" y="3263"/>
                </a:lnTo>
                <a:lnTo>
                  <a:pt x="8762" y="1955"/>
                </a:lnTo>
                <a:lnTo>
                  <a:pt x="17750" y="1955"/>
                </a:lnTo>
                <a:lnTo>
                  <a:pt x="17271" y="1308"/>
                </a:lnTo>
                <a:lnTo>
                  <a:pt x="14604" y="0"/>
                </a:lnTo>
                <a:close/>
              </a:path>
              <a:path w="22859" h="32384">
                <a:moveTo>
                  <a:pt x="17750" y="1955"/>
                </a:moveTo>
                <a:lnTo>
                  <a:pt x="14096" y="1955"/>
                </a:lnTo>
                <a:lnTo>
                  <a:pt x="16382" y="3263"/>
                </a:lnTo>
                <a:lnTo>
                  <a:pt x="18414" y="6210"/>
                </a:lnTo>
                <a:lnTo>
                  <a:pt x="20319" y="8813"/>
                </a:lnTo>
                <a:lnTo>
                  <a:pt x="21032" y="11429"/>
                </a:lnTo>
                <a:lnTo>
                  <a:pt x="21122" y="20243"/>
                </a:lnTo>
                <a:lnTo>
                  <a:pt x="20319" y="23190"/>
                </a:lnTo>
                <a:lnTo>
                  <a:pt x="18414" y="25793"/>
                </a:lnTo>
                <a:lnTo>
                  <a:pt x="16382" y="28409"/>
                </a:lnTo>
                <a:lnTo>
                  <a:pt x="14096" y="30048"/>
                </a:lnTo>
                <a:lnTo>
                  <a:pt x="17750" y="30048"/>
                </a:lnTo>
                <a:lnTo>
                  <a:pt x="19684" y="27431"/>
                </a:lnTo>
                <a:lnTo>
                  <a:pt x="21716" y="24168"/>
                </a:lnTo>
                <a:lnTo>
                  <a:pt x="22859" y="20573"/>
                </a:lnTo>
                <a:lnTo>
                  <a:pt x="22754" y="11099"/>
                </a:lnTo>
                <a:lnTo>
                  <a:pt x="21716" y="7835"/>
                </a:lnTo>
                <a:lnTo>
                  <a:pt x="19684" y="4571"/>
                </a:lnTo>
                <a:lnTo>
                  <a:pt x="17750" y="1955"/>
                </a:lnTo>
                <a:close/>
              </a:path>
              <a:path w="22859" h="32384">
                <a:moveTo>
                  <a:pt x="13842" y="7188"/>
                </a:moveTo>
                <a:lnTo>
                  <a:pt x="6984" y="7188"/>
                </a:lnTo>
                <a:lnTo>
                  <a:pt x="6984" y="24815"/>
                </a:lnTo>
                <a:lnTo>
                  <a:pt x="9016" y="24815"/>
                </a:lnTo>
                <a:lnTo>
                  <a:pt x="9016" y="17640"/>
                </a:lnTo>
                <a:lnTo>
                  <a:pt x="15411" y="17640"/>
                </a:lnTo>
                <a:lnTo>
                  <a:pt x="15239" y="17310"/>
                </a:lnTo>
                <a:lnTo>
                  <a:pt x="14604" y="16649"/>
                </a:lnTo>
                <a:lnTo>
                  <a:pt x="13588" y="16649"/>
                </a:lnTo>
                <a:lnTo>
                  <a:pt x="14350" y="16332"/>
                </a:lnTo>
                <a:lnTo>
                  <a:pt x="14985" y="16001"/>
                </a:lnTo>
                <a:lnTo>
                  <a:pt x="15239" y="15671"/>
                </a:lnTo>
                <a:lnTo>
                  <a:pt x="9016" y="15671"/>
                </a:lnTo>
                <a:lnTo>
                  <a:pt x="9016" y="9143"/>
                </a:lnTo>
                <a:lnTo>
                  <a:pt x="16255" y="9143"/>
                </a:lnTo>
                <a:lnTo>
                  <a:pt x="15875" y="8496"/>
                </a:lnTo>
                <a:lnTo>
                  <a:pt x="14604" y="7505"/>
                </a:lnTo>
                <a:lnTo>
                  <a:pt x="13842" y="7188"/>
                </a:lnTo>
                <a:close/>
              </a:path>
              <a:path w="22859" h="32384">
                <a:moveTo>
                  <a:pt x="15411" y="17640"/>
                </a:moveTo>
                <a:lnTo>
                  <a:pt x="12064" y="17640"/>
                </a:lnTo>
                <a:lnTo>
                  <a:pt x="12700" y="17957"/>
                </a:lnTo>
                <a:lnTo>
                  <a:pt x="13207" y="18287"/>
                </a:lnTo>
                <a:lnTo>
                  <a:pt x="14096" y="18935"/>
                </a:lnTo>
                <a:lnTo>
                  <a:pt x="14350" y="20243"/>
                </a:lnTo>
                <a:lnTo>
                  <a:pt x="14477" y="24168"/>
                </a:lnTo>
                <a:lnTo>
                  <a:pt x="14604" y="24815"/>
                </a:lnTo>
                <a:lnTo>
                  <a:pt x="16636" y="24815"/>
                </a:lnTo>
                <a:lnTo>
                  <a:pt x="16636" y="24498"/>
                </a:lnTo>
                <a:lnTo>
                  <a:pt x="16382" y="24498"/>
                </a:lnTo>
                <a:lnTo>
                  <a:pt x="16300" y="19926"/>
                </a:lnTo>
                <a:lnTo>
                  <a:pt x="16128" y="19265"/>
                </a:lnTo>
                <a:lnTo>
                  <a:pt x="15748" y="18287"/>
                </a:lnTo>
                <a:lnTo>
                  <a:pt x="15411" y="17640"/>
                </a:lnTo>
                <a:close/>
              </a:path>
              <a:path w="22859" h="32384">
                <a:moveTo>
                  <a:pt x="16255" y="9143"/>
                </a:moveTo>
                <a:lnTo>
                  <a:pt x="12191" y="9143"/>
                </a:lnTo>
                <a:lnTo>
                  <a:pt x="13207" y="9474"/>
                </a:lnTo>
                <a:lnTo>
                  <a:pt x="13588" y="9791"/>
                </a:lnTo>
                <a:lnTo>
                  <a:pt x="14096" y="10121"/>
                </a:lnTo>
                <a:lnTo>
                  <a:pt x="14604" y="11099"/>
                </a:lnTo>
                <a:lnTo>
                  <a:pt x="14604" y="13715"/>
                </a:lnTo>
                <a:lnTo>
                  <a:pt x="14096" y="14693"/>
                </a:lnTo>
                <a:lnTo>
                  <a:pt x="13207" y="15024"/>
                </a:lnTo>
                <a:lnTo>
                  <a:pt x="12700" y="15354"/>
                </a:lnTo>
                <a:lnTo>
                  <a:pt x="12064" y="15671"/>
                </a:lnTo>
                <a:lnTo>
                  <a:pt x="15239" y="15671"/>
                </a:lnTo>
                <a:lnTo>
                  <a:pt x="16128" y="15024"/>
                </a:lnTo>
                <a:lnTo>
                  <a:pt x="16636" y="13715"/>
                </a:lnTo>
                <a:lnTo>
                  <a:pt x="16636" y="9791"/>
                </a:lnTo>
                <a:lnTo>
                  <a:pt x="16255" y="9143"/>
                </a:lnTo>
                <a:close/>
              </a:path>
            </a:pathLst>
          </a:custGeom>
          <a:solidFill>
            <a:srgbClr val="EB871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3107435"/>
            <a:ext cx="9144000" cy="643255"/>
          </a:xfrm>
          <a:custGeom>
            <a:avLst/>
            <a:gdLst/>
            <a:ahLst/>
            <a:cxnLst/>
            <a:rect l="l" t="t" r="r" b="b"/>
            <a:pathLst>
              <a:path w="9144000" h="643254">
                <a:moveTo>
                  <a:pt x="0" y="0"/>
                </a:moveTo>
                <a:lnTo>
                  <a:pt x="0" y="643127"/>
                </a:lnTo>
                <a:lnTo>
                  <a:pt x="9143999" y="643127"/>
                </a:lnTo>
                <a:lnTo>
                  <a:pt x="9143999" y="0"/>
                </a:lnTo>
                <a:lnTo>
                  <a:pt x="0" y="0"/>
                </a:lnTo>
                <a:close/>
              </a:path>
            </a:pathLst>
          </a:custGeom>
          <a:solidFill>
            <a:srgbClr val="EB871D">
              <a:alpha val="90194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841373" y="3165170"/>
            <a:ext cx="54641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Module</a:t>
            </a:r>
            <a:r>
              <a:rPr sz="2800" spc="-80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dirty="0">
                <a:solidFill>
                  <a:srgbClr val="FFFFFF"/>
                </a:solidFill>
                <a:latin typeface="Century Gothic"/>
                <a:cs typeface="Century Gothic"/>
              </a:rPr>
              <a:t>10:</a:t>
            </a:r>
            <a:r>
              <a:rPr sz="2800" spc="-6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Performance</a:t>
            </a:r>
            <a:r>
              <a:rPr sz="2800" spc="-75" dirty="0">
                <a:solidFill>
                  <a:srgbClr val="FFFFFF"/>
                </a:solidFill>
                <a:latin typeface="Century Gothic"/>
                <a:cs typeface="Century Gothic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entury Gothic"/>
                <a:cs typeface="Century Gothic"/>
              </a:rPr>
              <a:t>Tuning</a:t>
            </a:r>
            <a:endParaRPr sz="2800">
              <a:latin typeface="Century Gothic"/>
              <a:cs typeface="Century Gothic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7927" y="380682"/>
            <a:ext cx="8788400" cy="310515"/>
            <a:chOff x="177927" y="380682"/>
            <a:chExt cx="8788400" cy="31051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7452" y="390144"/>
              <a:ext cx="8769096" cy="29108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82689" y="385445"/>
              <a:ext cx="8778875" cy="300990"/>
            </a:xfrm>
            <a:custGeom>
              <a:avLst/>
              <a:gdLst/>
              <a:ahLst/>
              <a:cxnLst/>
              <a:rect l="l" t="t" r="r" b="b"/>
              <a:pathLst>
                <a:path w="8778875" h="300990">
                  <a:moveTo>
                    <a:pt x="0" y="300609"/>
                  </a:moveTo>
                  <a:lnTo>
                    <a:pt x="8778621" y="300609"/>
                  </a:lnTo>
                  <a:lnTo>
                    <a:pt x="8778621" y="0"/>
                  </a:lnTo>
                  <a:lnTo>
                    <a:pt x="0" y="0"/>
                  </a:lnTo>
                  <a:lnTo>
                    <a:pt x="0" y="300609"/>
                  </a:lnTo>
                  <a:close/>
                </a:path>
              </a:pathLst>
            </a:custGeom>
            <a:ln w="9524">
              <a:solidFill>
                <a:srgbClr val="3B3B3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1" y="926338"/>
            <a:ext cx="9144000" cy="120650"/>
            <a:chOff x="761" y="926338"/>
            <a:chExt cx="9144000" cy="120650"/>
          </a:xfrm>
        </p:grpSpPr>
        <p:sp>
          <p:nvSpPr>
            <p:cNvPr id="3" name="object 3"/>
            <p:cNvSpPr/>
            <p:nvPr/>
          </p:nvSpPr>
          <p:spPr>
            <a:xfrm>
              <a:off x="761" y="951738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508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61" y="1034034"/>
              <a:ext cx="9144000" cy="0"/>
            </a:xfrm>
            <a:custGeom>
              <a:avLst/>
              <a:gdLst/>
              <a:ahLst/>
              <a:cxnLst/>
              <a:rect l="l" t="t" r="r" b="b"/>
              <a:pathLst>
                <a:path w="9144000">
                  <a:moveTo>
                    <a:pt x="0" y="0"/>
                  </a:moveTo>
                  <a:lnTo>
                    <a:pt x="9144000" y="0"/>
                  </a:lnTo>
                </a:path>
              </a:pathLst>
            </a:custGeom>
            <a:ln w="25400">
              <a:solidFill>
                <a:srgbClr val="005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71437" y="249936"/>
            <a:ext cx="1452880" cy="521334"/>
            <a:chOff x="71437" y="249936"/>
            <a:chExt cx="1452880" cy="52133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2452" y="339898"/>
              <a:ext cx="1315159" cy="29560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14300" y="249936"/>
              <a:ext cx="1409700" cy="521334"/>
            </a:xfrm>
            <a:custGeom>
              <a:avLst/>
              <a:gdLst/>
              <a:ahLst/>
              <a:cxnLst/>
              <a:rect l="l" t="t" r="r" b="b"/>
              <a:pathLst>
                <a:path w="1409700" h="521334">
                  <a:moveTo>
                    <a:pt x="1409700" y="0"/>
                  </a:moveTo>
                  <a:lnTo>
                    <a:pt x="0" y="0"/>
                  </a:lnTo>
                  <a:lnTo>
                    <a:pt x="0" y="521207"/>
                  </a:lnTo>
                  <a:lnTo>
                    <a:pt x="1409700" y="521207"/>
                  </a:lnTo>
                  <a:lnTo>
                    <a:pt x="14097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0" y="256032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6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6" y="469392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0" y="256032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6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6" y="469392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4927" y="1248283"/>
            <a:ext cx="8343265" cy="560705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40665" marR="5080" indent="-227965">
              <a:lnSpc>
                <a:spcPts val="2050"/>
              </a:lnSpc>
              <a:spcBef>
                <a:spcPts val="26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dirty="0">
                <a:latin typeface="Arial"/>
                <a:cs typeface="Arial"/>
              </a:rPr>
              <a:t>Some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Formats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(Parquet,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Delta)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collect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Statistics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(Min,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Max,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etc.)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each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file </a:t>
            </a:r>
            <a:r>
              <a:rPr sz="1800" dirty="0">
                <a:latin typeface="Arial"/>
                <a:cs typeface="Arial"/>
              </a:rPr>
              <a:t>written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Disk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927" y="4045457"/>
            <a:ext cx="8338820" cy="560705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240665" marR="5080" indent="-227965">
              <a:lnSpc>
                <a:spcPts val="2050"/>
              </a:lnSpc>
              <a:spcBef>
                <a:spcPts val="259"/>
              </a:spcBef>
              <a:buChar char="•"/>
              <a:tabLst>
                <a:tab pos="240665" algn="l"/>
                <a:tab pos="241300" algn="l"/>
                <a:tab pos="2259965" algn="l"/>
              </a:tabLst>
            </a:pPr>
            <a:r>
              <a:rPr sz="1800" dirty="0">
                <a:latin typeface="Arial"/>
                <a:cs typeface="Arial"/>
              </a:rPr>
              <a:t>When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query,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these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Statistics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read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only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meet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dirty="0">
                <a:latin typeface="Arial"/>
                <a:cs typeface="Arial"/>
              </a:rPr>
              <a:t>condition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read.</a:t>
            </a:r>
            <a:r>
              <a:rPr sz="1800" dirty="0">
                <a:latin typeface="Arial"/>
                <a:cs typeface="Arial"/>
              </a:rPr>
              <a:t>	Other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ignored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479679" y="2367851"/>
            <a:ext cx="8185150" cy="1471930"/>
            <a:chOff x="479679" y="2367851"/>
            <a:chExt cx="8185150" cy="1471930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2831" y="2451648"/>
              <a:ext cx="8101964" cy="134635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484441" y="2372614"/>
              <a:ext cx="8175625" cy="1462405"/>
            </a:xfrm>
            <a:custGeom>
              <a:avLst/>
              <a:gdLst/>
              <a:ahLst/>
              <a:cxnLst/>
              <a:rect l="l" t="t" r="r" b="b"/>
              <a:pathLst>
                <a:path w="8175625" h="1462404">
                  <a:moveTo>
                    <a:pt x="0" y="1461897"/>
                  </a:moveTo>
                  <a:lnTo>
                    <a:pt x="8175117" y="1461897"/>
                  </a:lnTo>
                  <a:lnTo>
                    <a:pt x="8175117" y="0"/>
                  </a:lnTo>
                  <a:lnTo>
                    <a:pt x="0" y="0"/>
                  </a:lnTo>
                  <a:lnTo>
                    <a:pt x="0" y="146189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177533" y="2615946"/>
              <a:ext cx="1949450" cy="291465"/>
            </a:xfrm>
            <a:custGeom>
              <a:avLst/>
              <a:gdLst/>
              <a:ahLst/>
              <a:cxnLst/>
              <a:rect l="l" t="t" r="r" b="b"/>
              <a:pathLst>
                <a:path w="1949450" h="291464">
                  <a:moveTo>
                    <a:pt x="0" y="291084"/>
                  </a:moveTo>
                  <a:lnTo>
                    <a:pt x="1949195" y="291084"/>
                  </a:lnTo>
                  <a:lnTo>
                    <a:pt x="1949195" y="0"/>
                  </a:lnTo>
                  <a:lnTo>
                    <a:pt x="0" y="0"/>
                  </a:lnTo>
                  <a:lnTo>
                    <a:pt x="0" y="291084"/>
                  </a:lnTo>
                  <a:close/>
                </a:path>
              </a:pathLst>
            </a:custGeom>
            <a:ln w="412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52475" y="5011991"/>
            <a:ext cx="6292215" cy="306070"/>
            <a:chOff x="752475" y="5011991"/>
            <a:chExt cx="6292215" cy="306070"/>
          </a:xfrm>
        </p:grpSpPr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2000" y="5021579"/>
              <a:ext cx="6272784" cy="28651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57237" y="5016753"/>
              <a:ext cx="6282690" cy="296545"/>
            </a:xfrm>
            <a:custGeom>
              <a:avLst/>
              <a:gdLst/>
              <a:ahLst/>
              <a:cxnLst/>
              <a:rect l="l" t="t" r="r" b="b"/>
              <a:pathLst>
                <a:path w="6282690" h="296545">
                  <a:moveTo>
                    <a:pt x="0" y="296037"/>
                  </a:moveTo>
                  <a:lnTo>
                    <a:pt x="6282309" y="296037"/>
                  </a:lnTo>
                  <a:lnTo>
                    <a:pt x="6282309" y="0"/>
                  </a:lnTo>
                  <a:lnTo>
                    <a:pt x="0" y="0"/>
                  </a:lnTo>
                  <a:lnTo>
                    <a:pt x="0" y="2960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7250747" y="4783391"/>
            <a:ext cx="300990" cy="712470"/>
            <a:chOff x="7250747" y="4783391"/>
            <a:chExt cx="300990" cy="712470"/>
          </a:xfrm>
        </p:grpSpPr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60335" y="4792979"/>
              <a:ext cx="281940" cy="647700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7255509" y="4788153"/>
              <a:ext cx="291465" cy="702945"/>
            </a:xfrm>
            <a:custGeom>
              <a:avLst/>
              <a:gdLst/>
              <a:ahLst/>
              <a:cxnLst/>
              <a:rect l="l" t="t" r="r" b="b"/>
              <a:pathLst>
                <a:path w="291465" h="702945">
                  <a:moveTo>
                    <a:pt x="0" y="702945"/>
                  </a:moveTo>
                  <a:lnTo>
                    <a:pt x="291465" y="702945"/>
                  </a:lnTo>
                  <a:lnTo>
                    <a:pt x="291465" y="0"/>
                  </a:lnTo>
                  <a:lnTo>
                    <a:pt x="0" y="0"/>
                  </a:lnTo>
                  <a:lnTo>
                    <a:pt x="0" y="70294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208889" y="259842"/>
            <a:ext cx="5253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7990" algn="l"/>
              </a:tabLst>
            </a:pPr>
            <a:r>
              <a:rPr sz="4200" spc="-75" baseline="3968" dirty="0"/>
              <a:t>b</a:t>
            </a:r>
            <a:r>
              <a:rPr sz="4200" baseline="3968" dirty="0"/>
              <a:t>	</a:t>
            </a:r>
            <a:r>
              <a:rPr sz="2750" dirty="0">
                <a:solidFill>
                  <a:srgbClr val="FF0000"/>
                </a:solidFill>
              </a:rPr>
              <a:t>04d-i</a:t>
            </a:r>
            <a:r>
              <a:rPr sz="2750" dirty="0"/>
              <a:t>:</a:t>
            </a:r>
            <a:r>
              <a:rPr sz="2750" spc="70" dirty="0"/>
              <a:t> </a:t>
            </a:r>
            <a:r>
              <a:rPr sz="2750" dirty="0"/>
              <a:t>Data</a:t>
            </a:r>
            <a:r>
              <a:rPr sz="2750" spc="85" dirty="0"/>
              <a:t> </a:t>
            </a:r>
            <a:r>
              <a:rPr sz="2750" dirty="0"/>
              <a:t>Skipping</a:t>
            </a:r>
            <a:r>
              <a:rPr sz="2750" spc="80" dirty="0"/>
              <a:t> </a:t>
            </a:r>
            <a:r>
              <a:rPr sz="2750" spc="-10" dirty="0"/>
              <a:t>(Where)</a:t>
            </a:r>
            <a:endParaRPr sz="2750"/>
          </a:p>
        </p:txBody>
      </p:sp>
      <p:grpSp>
        <p:nvGrpSpPr>
          <p:cNvPr id="23" name="object 23"/>
          <p:cNvGrpSpPr/>
          <p:nvPr/>
        </p:nvGrpSpPr>
        <p:grpSpPr>
          <a:xfrm>
            <a:off x="475106" y="1999043"/>
            <a:ext cx="8185150" cy="311785"/>
            <a:chOff x="475106" y="1999043"/>
            <a:chExt cx="8185150" cy="311785"/>
          </a:xfrm>
        </p:grpSpPr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4631" y="2008631"/>
              <a:ext cx="8165592" cy="29260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79869" y="2003805"/>
              <a:ext cx="8175625" cy="302260"/>
            </a:xfrm>
            <a:custGeom>
              <a:avLst/>
              <a:gdLst/>
              <a:ahLst/>
              <a:cxnLst/>
              <a:rect l="l" t="t" r="r" b="b"/>
              <a:pathLst>
                <a:path w="8175625" h="302260">
                  <a:moveTo>
                    <a:pt x="0" y="302133"/>
                  </a:moveTo>
                  <a:lnTo>
                    <a:pt x="8175117" y="302133"/>
                  </a:lnTo>
                  <a:lnTo>
                    <a:pt x="8175117" y="0"/>
                  </a:lnTo>
                  <a:lnTo>
                    <a:pt x="0" y="0"/>
                  </a:lnTo>
                  <a:lnTo>
                    <a:pt x="0" y="30213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3835" y="3810000"/>
            <a:ext cx="3639312" cy="248412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8996" y="3764279"/>
            <a:ext cx="4184015" cy="2185670"/>
            <a:chOff x="98996" y="3764279"/>
            <a:chExt cx="4184015" cy="218567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9728" y="3764279"/>
              <a:ext cx="4172712" cy="218541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9634" y="4455413"/>
              <a:ext cx="3005455" cy="1270000"/>
            </a:xfrm>
            <a:custGeom>
              <a:avLst/>
              <a:gdLst/>
              <a:ahLst/>
              <a:cxnLst/>
              <a:rect l="l" t="t" r="r" b="b"/>
              <a:pathLst>
                <a:path w="3005455" h="1270000">
                  <a:moveTo>
                    <a:pt x="0" y="187451"/>
                  </a:moveTo>
                  <a:lnTo>
                    <a:pt x="2994660" y="187451"/>
                  </a:lnTo>
                  <a:lnTo>
                    <a:pt x="2994660" y="0"/>
                  </a:lnTo>
                  <a:lnTo>
                    <a:pt x="0" y="0"/>
                  </a:lnTo>
                  <a:lnTo>
                    <a:pt x="0" y="187451"/>
                  </a:lnTo>
                  <a:close/>
                </a:path>
                <a:path w="3005455" h="1270000">
                  <a:moveTo>
                    <a:pt x="10667" y="1269491"/>
                  </a:moveTo>
                  <a:lnTo>
                    <a:pt x="3005328" y="1269491"/>
                  </a:lnTo>
                  <a:lnTo>
                    <a:pt x="3005328" y="1082039"/>
                  </a:lnTo>
                  <a:lnTo>
                    <a:pt x="10667" y="1082039"/>
                  </a:lnTo>
                  <a:lnTo>
                    <a:pt x="10667" y="1269491"/>
                  </a:lnTo>
                  <a:close/>
                </a:path>
              </a:pathLst>
            </a:custGeom>
            <a:ln w="412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28344" y="6321552"/>
            <a:ext cx="6687820" cy="30797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28905">
              <a:lnSpc>
                <a:spcPct val="100000"/>
              </a:lnSpc>
              <a:spcBef>
                <a:spcPts val="325"/>
              </a:spcBef>
            </a:pPr>
            <a:r>
              <a:rPr sz="1400" spc="-10" dirty="0">
                <a:latin typeface="Arial"/>
                <a:cs typeface="Arial"/>
              </a:rPr>
              <a:t>https://docs.databricks.com/delta/optimizations/file-mgmt.html#delta-data-skipping</a:t>
            </a:r>
            <a:endParaRPr sz="1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6087" y="3515105"/>
            <a:ext cx="32639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latin typeface="Arial Narrow"/>
                <a:cs typeface="Arial Narrow"/>
              </a:rPr>
              <a:t>CSV</a:t>
            </a:r>
            <a:endParaRPr sz="1400">
              <a:latin typeface="Arial Narrow"/>
              <a:cs typeface="Arial Narrow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777295" y="3475799"/>
            <a:ext cx="4189095" cy="247650"/>
            <a:chOff x="4777295" y="3475799"/>
            <a:chExt cx="4189095" cy="24765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6884" y="3485387"/>
              <a:ext cx="4169664" cy="2286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782058" y="3480561"/>
              <a:ext cx="4179570" cy="238125"/>
            </a:xfrm>
            <a:custGeom>
              <a:avLst/>
              <a:gdLst/>
              <a:ahLst/>
              <a:cxnLst/>
              <a:rect l="l" t="t" r="r" b="b"/>
              <a:pathLst>
                <a:path w="4179570" h="238125">
                  <a:moveTo>
                    <a:pt x="0" y="238125"/>
                  </a:moveTo>
                  <a:lnTo>
                    <a:pt x="4179189" y="238125"/>
                  </a:lnTo>
                  <a:lnTo>
                    <a:pt x="4179189" y="0"/>
                  </a:lnTo>
                  <a:lnTo>
                    <a:pt x="0" y="0"/>
                  </a:lnTo>
                  <a:lnTo>
                    <a:pt x="0" y="238125"/>
                  </a:lnTo>
                  <a:close/>
                </a:path>
              </a:pathLst>
            </a:custGeom>
            <a:ln w="9525">
              <a:solidFill>
                <a:srgbClr val="00946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790694" y="3229482"/>
            <a:ext cx="38290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Arial Narrow"/>
                <a:cs typeface="Arial Narrow"/>
              </a:rPr>
              <a:t>Delta</a:t>
            </a:r>
            <a:endParaRPr sz="1400">
              <a:latin typeface="Arial Narrow"/>
              <a:cs typeface="Arial Narro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5275" y="2206307"/>
            <a:ext cx="4330700" cy="295275"/>
            <a:chOff x="295275" y="2206307"/>
            <a:chExt cx="4330700" cy="295275"/>
          </a:xfrm>
        </p:grpSpPr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" y="2215896"/>
              <a:ext cx="4311396" cy="27584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300037" y="2211070"/>
              <a:ext cx="4321175" cy="285750"/>
            </a:xfrm>
            <a:custGeom>
              <a:avLst/>
              <a:gdLst/>
              <a:ahLst/>
              <a:cxnLst/>
              <a:rect l="l" t="t" r="r" b="b"/>
              <a:pathLst>
                <a:path w="4321175" h="285750">
                  <a:moveTo>
                    <a:pt x="0" y="285368"/>
                  </a:moveTo>
                  <a:lnTo>
                    <a:pt x="4320921" y="285368"/>
                  </a:lnTo>
                  <a:lnTo>
                    <a:pt x="4320921" y="0"/>
                  </a:lnTo>
                  <a:lnTo>
                    <a:pt x="0" y="0"/>
                  </a:lnTo>
                  <a:lnTo>
                    <a:pt x="0" y="28536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714811" y="2200338"/>
            <a:ext cx="4330700" cy="758190"/>
            <a:chOff x="4714811" y="2200338"/>
            <a:chExt cx="4330700" cy="75819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24399" y="2209800"/>
              <a:ext cx="4311396" cy="73913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4719573" y="2205101"/>
              <a:ext cx="4321175" cy="748665"/>
            </a:xfrm>
            <a:custGeom>
              <a:avLst/>
              <a:gdLst/>
              <a:ahLst/>
              <a:cxnLst/>
              <a:rect l="l" t="t" r="r" b="b"/>
              <a:pathLst>
                <a:path w="4321175" h="748664">
                  <a:moveTo>
                    <a:pt x="0" y="748664"/>
                  </a:moveTo>
                  <a:lnTo>
                    <a:pt x="4320921" y="748664"/>
                  </a:lnTo>
                  <a:lnTo>
                    <a:pt x="4320921" y="0"/>
                  </a:lnTo>
                  <a:lnTo>
                    <a:pt x="0" y="0"/>
                  </a:lnTo>
                  <a:lnTo>
                    <a:pt x="0" y="74866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71906" y="1135887"/>
            <a:ext cx="7223759" cy="7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79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Delta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Lake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Databricks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takes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advantage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information</a:t>
            </a:r>
            <a:r>
              <a:rPr sz="1800" spc="5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(Minimum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Maximum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values)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query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provide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faster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queries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105" dirty="0"/>
              <a:t> </a:t>
            </a:r>
            <a:r>
              <a:rPr dirty="0"/>
              <a:t>Skipping</a:t>
            </a:r>
            <a:r>
              <a:rPr spc="80" dirty="0"/>
              <a:t> </a:t>
            </a:r>
            <a:r>
              <a:rPr spc="-10" dirty="0"/>
              <a:t>(Where)</a:t>
            </a:r>
          </a:p>
        </p:txBody>
      </p:sp>
      <p:sp>
        <p:nvSpPr>
          <p:cNvPr id="20" name="object 20"/>
          <p:cNvSpPr/>
          <p:nvPr/>
        </p:nvSpPr>
        <p:spPr>
          <a:xfrm>
            <a:off x="4778502" y="4385309"/>
            <a:ext cx="2994660" cy="187960"/>
          </a:xfrm>
          <a:custGeom>
            <a:avLst/>
            <a:gdLst/>
            <a:ahLst/>
            <a:cxnLst/>
            <a:rect l="l" t="t" r="r" b="b"/>
            <a:pathLst>
              <a:path w="2994659" h="187960">
                <a:moveTo>
                  <a:pt x="0" y="187451"/>
                </a:moveTo>
                <a:lnTo>
                  <a:pt x="2994659" y="187451"/>
                </a:lnTo>
                <a:lnTo>
                  <a:pt x="2994659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ln w="41274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801361" y="5680709"/>
            <a:ext cx="2994660" cy="187960"/>
          </a:xfrm>
          <a:custGeom>
            <a:avLst/>
            <a:gdLst/>
            <a:ahLst/>
            <a:cxnLst/>
            <a:rect l="l" t="t" r="r" b="b"/>
            <a:pathLst>
              <a:path w="2994659" h="187960">
                <a:moveTo>
                  <a:pt x="0" y="187451"/>
                </a:moveTo>
                <a:lnTo>
                  <a:pt x="2994660" y="187451"/>
                </a:lnTo>
                <a:lnTo>
                  <a:pt x="2994660" y="0"/>
                </a:lnTo>
                <a:lnTo>
                  <a:pt x="0" y="0"/>
                </a:lnTo>
                <a:lnTo>
                  <a:pt x="0" y="187451"/>
                </a:lnTo>
                <a:close/>
              </a:path>
            </a:pathLst>
          </a:custGeom>
          <a:ln w="41275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034" y="253365"/>
            <a:ext cx="75666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55295" algn="l"/>
              </a:tabLst>
            </a:pPr>
            <a:r>
              <a:rPr sz="4200" spc="-75" baseline="7936" dirty="0"/>
              <a:t>c</a:t>
            </a:r>
            <a:r>
              <a:rPr sz="4200" baseline="7936" dirty="0"/>
              <a:t>	</a:t>
            </a:r>
            <a:r>
              <a:rPr sz="2750" dirty="0"/>
              <a:t>Best</a:t>
            </a:r>
            <a:r>
              <a:rPr sz="2750" spc="65" dirty="0"/>
              <a:t> </a:t>
            </a:r>
            <a:r>
              <a:rPr sz="2750" dirty="0"/>
              <a:t>file</a:t>
            </a:r>
            <a:r>
              <a:rPr sz="2750" spc="70" dirty="0"/>
              <a:t> </a:t>
            </a:r>
            <a:r>
              <a:rPr sz="2750" dirty="0"/>
              <a:t>size</a:t>
            </a:r>
            <a:r>
              <a:rPr sz="2750" spc="65" dirty="0"/>
              <a:t> </a:t>
            </a:r>
            <a:r>
              <a:rPr sz="2750" dirty="0"/>
              <a:t>on</a:t>
            </a:r>
            <a:r>
              <a:rPr sz="2750" spc="65" dirty="0"/>
              <a:t> </a:t>
            </a:r>
            <a:r>
              <a:rPr sz="2750" dirty="0"/>
              <a:t>Disk</a:t>
            </a:r>
            <a:r>
              <a:rPr sz="2750" spc="65" dirty="0"/>
              <a:t> </a:t>
            </a:r>
            <a:r>
              <a:rPr sz="2750" dirty="0"/>
              <a:t>(Manually</a:t>
            </a:r>
            <a:r>
              <a:rPr sz="2750" spc="60" dirty="0"/>
              <a:t> </a:t>
            </a:r>
            <a:r>
              <a:rPr sz="2750" spc="-10" dirty="0"/>
              <a:t>configure)</a:t>
            </a:r>
            <a:endParaRPr sz="2750"/>
          </a:p>
        </p:txBody>
      </p:sp>
      <p:sp>
        <p:nvSpPr>
          <p:cNvPr id="3" name="object 3"/>
          <p:cNvSpPr txBox="1"/>
          <p:nvPr/>
        </p:nvSpPr>
        <p:spPr>
          <a:xfrm>
            <a:off x="100076" y="1191681"/>
            <a:ext cx="4070985" cy="2168525"/>
          </a:xfrm>
          <a:prstGeom prst="rect">
            <a:avLst/>
          </a:prstGeom>
        </p:spPr>
        <p:txBody>
          <a:bodyPr vert="horz" wrap="square" lIns="0" tIns="131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2000" b="1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000" b="1" spc="-10" dirty="0">
                <a:solidFill>
                  <a:srgbClr val="3333CC"/>
                </a:solidFill>
                <a:latin typeface="Arial"/>
                <a:cs typeface="Arial"/>
              </a:rPr>
              <a:t>Algorithm</a:t>
            </a:r>
            <a:endParaRPr sz="2000">
              <a:latin typeface="Arial"/>
              <a:cs typeface="Arial"/>
            </a:endParaRPr>
          </a:p>
          <a:p>
            <a:pPr marL="332740" indent="-193675">
              <a:lnSpc>
                <a:spcPct val="100000"/>
              </a:lnSpc>
              <a:spcBef>
                <a:spcPts val="735"/>
              </a:spcBef>
              <a:buClr>
                <a:srgbClr val="FF361F"/>
              </a:buClr>
              <a:buAutoNum type="arabicPeriod"/>
              <a:tabLst>
                <a:tab pos="332740" algn="l"/>
              </a:tabLst>
            </a:pPr>
            <a:r>
              <a:rPr sz="1600" b="1" spc="-125" dirty="0">
                <a:solidFill>
                  <a:srgbClr val="1B2F38"/>
                </a:solidFill>
                <a:latin typeface="Tahoma"/>
                <a:cs typeface="Tahoma"/>
              </a:rPr>
              <a:t>Determine</a:t>
            </a:r>
            <a:r>
              <a:rPr sz="1600" b="1" spc="-9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85" dirty="0">
                <a:solidFill>
                  <a:srgbClr val="FF0000"/>
                </a:solidFill>
                <a:latin typeface="Tahoma"/>
                <a:cs typeface="Tahoma"/>
              </a:rPr>
              <a:t>size</a:t>
            </a:r>
            <a:r>
              <a:rPr sz="1600" b="1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6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-125" dirty="0">
                <a:solidFill>
                  <a:srgbClr val="FF0000"/>
                </a:solidFill>
                <a:latin typeface="Tahoma"/>
                <a:cs typeface="Tahoma"/>
              </a:rPr>
              <a:t>your</a:t>
            </a:r>
            <a:r>
              <a:rPr sz="1600" b="1" spc="-10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-95" dirty="0">
                <a:solidFill>
                  <a:srgbClr val="FF0000"/>
                </a:solidFill>
                <a:latin typeface="Tahoma"/>
                <a:cs typeface="Tahoma"/>
              </a:rPr>
              <a:t>dataset</a:t>
            </a:r>
            <a:r>
              <a:rPr sz="16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-140" dirty="0">
                <a:solidFill>
                  <a:srgbClr val="FF0000"/>
                </a:solidFill>
                <a:latin typeface="Tahoma"/>
                <a:cs typeface="Tahoma"/>
              </a:rPr>
              <a:t>on</a:t>
            </a:r>
            <a:r>
              <a:rPr sz="1600" b="1" spc="-11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Tahoma"/>
                <a:cs typeface="Tahoma"/>
              </a:rPr>
              <a:t>disk</a:t>
            </a:r>
            <a:endParaRPr sz="1600">
              <a:latin typeface="Tahoma"/>
              <a:cs typeface="Tahoma"/>
            </a:endParaRPr>
          </a:p>
          <a:p>
            <a:pPr marL="335280" indent="-194310">
              <a:lnSpc>
                <a:spcPct val="100000"/>
              </a:lnSpc>
              <a:spcBef>
                <a:spcPts val="750"/>
              </a:spcBef>
              <a:buClr>
                <a:srgbClr val="FF361F"/>
              </a:buClr>
              <a:buAutoNum type="arabicPeriod"/>
              <a:tabLst>
                <a:tab pos="335915" algn="l"/>
              </a:tabLst>
            </a:pPr>
            <a:r>
              <a:rPr sz="1600" b="1" spc="-105" dirty="0">
                <a:solidFill>
                  <a:srgbClr val="1B2F38"/>
                </a:solidFill>
                <a:latin typeface="Tahoma"/>
                <a:cs typeface="Tahoma"/>
              </a:rPr>
              <a:t>Decide</a:t>
            </a:r>
            <a:r>
              <a:rPr sz="1600" b="1" spc="-10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40" dirty="0">
                <a:solidFill>
                  <a:srgbClr val="1B2F38"/>
                </a:solidFill>
                <a:latin typeface="Tahoma"/>
                <a:cs typeface="Tahoma"/>
              </a:rPr>
              <a:t>what</a:t>
            </a:r>
            <a:r>
              <a:rPr sz="1600" b="1" spc="-10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25" dirty="0">
                <a:solidFill>
                  <a:srgbClr val="1B2F38"/>
                </a:solidFill>
                <a:latin typeface="Tahoma"/>
                <a:cs typeface="Tahoma"/>
              </a:rPr>
              <a:t>your</a:t>
            </a:r>
            <a:r>
              <a:rPr sz="1600" b="1" spc="-85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10" dirty="0">
                <a:solidFill>
                  <a:srgbClr val="1B2F38"/>
                </a:solidFill>
                <a:latin typeface="Tahoma"/>
                <a:cs typeface="Tahoma"/>
              </a:rPr>
              <a:t>ideal</a:t>
            </a:r>
            <a:r>
              <a:rPr sz="1600" b="1" spc="-85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90" dirty="0">
                <a:solidFill>
                  <a:srgbClr val="38761D"/>
                </a:solidFill>
                <a:latin typeface="Tahoma"/>
                <a:cs typeface="Tahoma"/>
              </a:rPr>
              <a:t>part-</a:t>
            </a:r>
            <a:r>
              <a:rPr sz="1600" b="1" spc="-70" dirty="0">
                <a:solidFill>
                  <a:srgbClr val="38761D"/>
                </a:solidFill>
                <a:latin typeface="Tahoma"/>
                <a:cs typeface="Tahoma"/>
              </a:rPr>
              <a:t>file </a:t>
            </a:r>
            <a:r>
              <a:rPr sz="1600" b="1" spc="-85" dirty="0">
                <a:solidFill>
                  <a:srgbClr val="38761D"/>
                </a:solidFill>
                <a:latin typeface="Tahoma"/>
                <a:cs typeface="Tahoma"/>
              </a:rPr>
              <a:t>size</a:t>
            </a:r>
            <a:r>
              <a:rPr sz="1600" b="1" spc="-100" dirty="0">
                <a:solidFill>
                  <a:srgbClr val="38761D"/>
                </a:solidFill>
                <a:latin typeface="Tahoma"/>
                <a:cs typeface="Tahoma"/>
              </a:rPr>
              <a:t> </a:t>
            </a:r>
            <a:r>
              <a:rPr sz="1600" b="1" spc="-25" dirty="0">
                <a:solidFill>
                  <a:srgbClr val="1B2F38"/>
                </a:solidFill>
                <a:latin typeface="Tahoma"/>
                <a:cs typeface="Tahoma"/>
              </a:rPr>
              <a:t>is</a:t>
            </a:r>
            <a:endParaRPr sz="1600">
              <a:latin typeface="Tahoma"/>
              <a:cs typeface="Tahoma"/>
            </a:endParaRPr>
          </a:p>
          <a:p>
            <a:pPr marL="335280" indent="-194310">
              <a:lnSpc>
                <a:spcPts val="1825"/>
              </a:lnSpc>
              <a:spcBef>
                <a:spcPts val="505"/>
              </a:spcBef>
              <a:buClr>
                <a:srgbClr val="FF361F"/>
              </a:buClr>
              <a:buAutoNum type="arabicPeriod"/>
              <a:tabLst>
                <a:tab pos="335915" algn="l"/>
              </a:tabLst>
            </a:pPr>
            <a:r>
              <a:rPr sz="1600" b="1" spc="-120" dirty="0">
                <a:solidFill>
                  <a:srgbClr val="1B2F38"/>
                </a:solidFill>
                <a:latin typeface="Tahoma"/>
                <a:cs typeface="Tahoma"/>
              </a:rPr>
              <a:t>Compute</a:t>
            </a:r>
            <a:r>
              <a:rPr sz="1600" b="1" spc="-75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10" dirty="0">
                <a:solidFill>
                  <a:srgbClr val="1B2F38"/>
                </a:solidFill>
                <a:latin typeface="Tahoma"/>
                <a:cs typeface="Tahoma"/>
              </a:rPr>
              <a:t>the</a:t>
            </a:r>
            <a:r>
              <a:rPr sz="1600" b="1" spc="-10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40" dirty="0">
                <a:solidFill>
                  <a:srgbClr val="0000FF"/>
                </a:solidFill>
                <a:latin typeface="Tahoma"/>
                <a:cs typeface="Tahoma"/>
              </a:rPr>
              <a:t>number</a:t>
            </a:r>
            <a:r>
              <a:rPr sz="1600" b="1" spc="-9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600" b="1" spc="-55" dirty="0">
                <a:solidFill>
                  <a:srgbClr val="0000FF"/>
                </a:solidFill>
                <a:latin typeface="Tahoma"/>
                <a:cs typeface="Tahoma"/>
              </a:rPr>
              <a:t>of</a:t>
            </a:r>
            <a:r>
              <a:rPr sz="1600" b="1" spc="-10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600" b="1" spc="-90" dirty="0">
                <a:solidFill>
                  <a:srgbClr val="0000FF"/>
                </a:solidFill>
                <a:latin typeface="Tahoma"/>
                <a:cs typeface="Tahoma"/>
              </a:rPr>
              <a:t>spark-</a:t>
            </a:r>
            <a:r>
              <a:rPr sz="1600" b="1" spc="-20" dirty="0">
                <a:solidFill>
                  <a:srgbClr val="0000FF"/>
                </a:solidFill>
                <a:latin typeface="Tahoma"/>
                <a:cs typeface="Tahoma"/>
              </a:rPr>
              <a:t>partitions</a:t>
            </a:r>
            <a:endParaRPr sz="1600">
              <a:latin typeface="Tahoma"/>
              <a:cs typeface="Tahoma"/>
            </a:endParaRPr>
          </a:p>
          <a:p>
            <a:pPr marL="335280">
              <a:lnSpc>
                <a:spcPts val="1825"/>
              </a:lnSpc>
            </a:pPr>
            <a:r>
              <a:rPr sz="1600" b="1" spc="-110" dirty="0">
                <a:solidFill>
                  <a:srgbClr val="1B2F38"/>
                </a:solidFill>
                <a:latin typeface="Tahoma"/>
                <a:cs typeface="Tahoma"/>
              </a:rPr>
              <a:t>required</a:t>
            </a:r>
            <a:r>
              <a:rPr sz="1600" b="1" spc="-7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14" dirty="0">
                <a:solidFill>
                  <a:srgbClr val="1B2F38"/>
                </a:solidFill>
                <a:latin typeface="Tahoma"/>
                <a:cs typeface="Tahoma"/>
              </a:rPr>
              <a:t>(divide</a:t>
            </a:r>
            <a:r>
              <a:rPr sz="1600" b="1" spc="-3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FF0000"/>
                </a:solidFill>
                <a:latin typeface="Tahoma"/>
                <a:cs typeface="Tahoma"/>
              </a:rPr>
              <a:t>size-</a:t>
            </a:r>
            <a:r>
              <a:rPr sz="1600" b="1" spc="-110" dirty="0">
                <a:solidFill>
                  <a:srgbClr val="FF0000"/>
                </a:solidFill>
                <a:latin typeface="Tahoma"/>
                <a:cs typeface="Tahoma"/>
              </a:rPr>
              <a:t>on-</a:t>
            </a:r>
            <a:r>
              <a:rPr sz="1600" b="1" spc="-90" dirty="0">
                <a:solidFill>
                  <a:srgbClr val="FF0000"/>
                </a:solidFill>
                <a:latin typeface="Tahoma"/>
                <a:cs typeface="Tahoma"/>
              </a:rPr>
              <a:t>disk</a:t>
            </a:r>
            <a:r>
              <a:rPr sz="16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-185" dirty="0">
                <a:solidFill>
                  <a:srgbClr val="1B2F38"/>
                </a:solidFill>
                <a:latin typeface="Tahoma"/>
                <a:cs typeface="Tahoma"/>
              </a:rPr>
              <a:t>/</a:t>
            </a:r>
            <a:r>
              <a:rPr sz="1600" b="1" spc="-6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00" dirty="0">
                <a:solidFill>
                  <a:srgbClr val="38761D"/>
                </a:solidFill>
                <a:latin typeface="Tahoma"/>
                <a:cs typeface="Tahoma"/>
              </a:rPr>
              <a:t>ideal-</a:t>
            </a:r>
            <a:r>
              <a:rPr sz="1600" b="1" spc="-45" dirty="0">
                <a:solidFill>
                  <a:srgbClr val="38761D"/>
                </a:solidFill>
                <a:latin typeface="Tahoma"/>
                <a:cs typeface="Tahoma"/>
              </a:rPr>
              <a:t>size</a:t>
            </a:r>
            <a:r>
              <a:rPr sz="1600" b="1" spc="-45" dirty="0">
                <a:solidFill>
                  <a:srgbClr val="1B2F38"/>
                </a:solidFill>
                <a:latin typeface="Tahoma"/>
                <a:cs typeface="Tahoma"/>
              </a:rPr>
              <a:t>)</a:t>
            </a:r>
            <a:endParaRPr sz="1600">
              <a:latin typeface="Tahoma"/>
              <a:cs typeface="Tahoma"/>
            </a:endParaRPr>
          </a:p>
          <a:p>
            <a:pPr marL="335280" indent="-194310">
              <a:lnSpc>
                <a:spcPts val="1825"/>
              </a:lnSpc>
              <a:spcBef>
                <a:spcPts val="405"/>
              </a:spcBef>
              <a:buClr>
                <a:srgbClr val="FF361F"/>
              </a:buClr>
              <a:buAutoNum type="arabicPeriod" startAt="4"/>
              <a:tabLst>
                <a:tab pos="335915" algn="l"/>
              </a:tabLst>
            </a:pPr>
            <a:r>
              <a:rPr sz="1600" b="1" spc="-110" dirty="0">
                <a:solidFill>
                  <a:srgbClr val="1B2F38"/>
                </a:solidFill>
                <a:latin typeface="Tahoma"/>
                <a:cs typeface="Tahoma"/>
              </a:rPr>
              <a:t>Configure</a:t>
            </a:r>
            <a:r>
              <a:rPr sz="1600" b="1" spc="-9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30" dirty="0">
                <a:solidFill>
                  <a:srgbClr val="1B2F38"/>
                </a:solidFill>
                <a:latin typeface="Tahoma"/>
                <a:cs typeface="Tahoma"/>
              </a:rPr>
              <a:t>a</a:t>
            </a:r>
            <a:r>
              <a:rPr sz="1600" b="1" spc="-105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80" dirty="0">
                <a:solidFill>
                  <a:srgbClr val="1B2F38"/>
                </a:solidFill>
                <a:latin typeface="Tahoma"/>
                <a:cs typeface="Tahoma"/>
              </a:rPr>
              <a:t>cluster</a:t>
            </a:r>
            <a:r>
              <a:rPr sz="1600" b="1" spc="-9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25" dirty="0">
                <a:solidFill>
                  <a:srgbClr val="1B2F38"/>
                </a:solidFill>
                <a:latin typeface="Tahoma"/>
                <a:cs typeface="Tahoma"/>
              </a:rPr>
              <a:t>with</a:t>
            </a:r>
            <a:r>
              <a:rPr sz="1600" b="1" spc="-10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80" dirty="0">
                <a:solidFill>
                  <a:srgbClr val="1B2F38"/>
                </a:solidFill>
                <a:latin typeface="Tahoma"/>
                <a:cs typeface="Tahoma"/>
              </a:rPr>
              <a:t>N</a:t>
            </a:r>
            <a:r>
              <a:rPr sz="1600" b="1" spc="-125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0" dirty="0">
                <a:solidFill>
                  <a:srgbClr val="1B2F38"/>
                </a:solidFill>
                <a:latin typeface="Tahoma"/>
                <a:cs typeface="Tahoma"/>
              </a:rPr>
              <a:t>cores</a:t>
            </a:r>
            <a:endParaRPr sz="1600">
              <a:latin typeface="Tahoma"/>
              <a:cs typeface="Tahoma"/>
            </a:endParaRPr>
          </a:p>
          <a:p>
            <a:pPr marL="335280">
              <a:lnSpc>
                <a:spcPts val="1825"/>
              </a:lnSpc>
            </a:pPr>
            <a:r>
              <a:rPr sz="1600" b="1" i="1" spc="-155" dirty="0">
                <a:solidFill>
                  <a:srgbClr val="1B2F38"/>
                </a:solidFill>
                <a:latin typeface="Lucida Sans"/>
                <a:cs typeface="Lucida Sans"/>
              </a:rPr>
              <a:t>(more</a:t>
            </a:r>
            <a:r>
              <a:rPr sz="1600" b="1" i="1" spc="-180" dirty="0">
                <a:solidFill>
                  <a:srgbClr val="1B2F38"/>
                </a:solidFill>
                <a:latin typeface="Lucida Sans"/>
                <a:cs typeface="Lucida Sans"/>
              </a:rPr>
              <a:t> </a:t>
            </a:r>
            <a:r>
              <a:rPr sz="1600" b="1" i="1" spc="-105" dirty="0">
                <a:solidFill>
                  <a:srgbClr val="1B2F38"/>
                </a:solidFill>
                <a:latin typeface="Lucida Sans"/>
                <a:cs typeface="Lucida Sans"/>
              </a:rPr>
              <a:t>cores</a:t>
            </a:r>
            <a:r>
              <a:rPr sz="1600" b="1" i="1" spc="-170" dirty="0">
                <a:solidFill>
                  <a:srgbClr val="1B2F38"/>
                </a:solidFill>
                <a:latin typeface="Lucida Sans"/>
                <a:cs typeface="Lucida Sans"/>
              </a:rPr>
              <a:t> </a:t>
            </a:r>
            <a:r>
              <a:rPr sz="1600" b="1" i="1" spc="-280" dirty="0">
                <a:solidFill>
                  <a:srgbClr val="1B2F38"/>
                </a:solidFill>
                <a:latin typeface="Lucida Sans"/>
                <a:cs typeface="Lucida Sans"/>
              </a:rPr>
              <a:t>==</a:t>
            </a:r>
            <a:r>
              <a:rPr sz="1600" b="1" i="1" spc="-200" dirty="0">
                <a:solidFill>
                  <a:srgbClr val="1B2F38"/>
                </a:solidFill>
                <a:latin typeface="Lucida Sans"/>
                <a:cs typeface="Lucida Sans"/>
              </a:rPr>
              <a:t> </a:t>
            </a:r>
            <a:r>
              <a:rPr sz="1600" b="1" i="1" spc="-75" dirty="0">
                <a:solidFill>
                  <a:srgbClr val="1B2F38"/>
                </a:solidFill>
                <a:latin typeface="Lucida Sans"/>
                <a:cs typeface="Lucida Sans"/>
              </a:rPr>
              <a:t>less</a:t>
            </a:r>
            <a:r>
              <a:rPr sz="1600" b="1" i="1" spc="-200" dirty="0">
                <a:solidFill>
                  <a:srgbClr val="1B2F38"/>
                </a:solidFill>
                <a:latin typeface="Lucida Sans"/>
                <a:cs typeface="Lucida Sans"/>
              </a:rPr>
              <a:t> </a:t>
            </a:r>
            <a:r>
              <a:rPr sz="1600" b="1" i="1" spc="-10" dirty="0">
                <a:solidFill>
                  <a:srgbClr val="1B2F38"/>
                </a:solidFill>
                <a:latin typeface="Lucida Sans"/>
                <a:cs typeface="Lucida Sans"/>
              </a:rPr>
              <a:t>time)</a:t>
            </a:r>
            <a:endParaRPr sz="1600">
              <a:latin typeface="Lucida Sans"/>
              <a:cs typeface="Lucida San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/>
              <a:t>An</a:t>
            </a:r>
            <a:r>
              <a:rPr spc="-5" dirty="0"/>
              <a:t> </a:t>
            </a:r>
            <a:r>
              <a:rPr dirty="0"/>
              <a:t>Example</a:t>
            </a:r>
            <a:r>
              <a:rPr spc="-25" dirty="0"/>
              <a:t> </a:t>
            </a:r>
            <a:r>
              <a:rPr dirty="0"/>
              <a:t>In</a:t>
            </a:r>
            <a:r>
              <a:rPr spc="-10" dirty="0"/>
              <a:t> Action</a:t>
            </a:r>
          </a:p>
          <a:p>
            <a:pPr marL="320040" indent="-193675">
              <a:lnSpc>
                <a:spcPct val="100000"/>
              </a:lnSpc>
              <a:spcBef>
                <a:spcPts val="640"/>
              </a:spcBef>
              <a:buClr>
                <a:srgbClr val="FF361F"/>
              </a:buClr>
              <a:buAutoNum type="arabicPeriod"/>
              <a:tabLst>
                <a:tab pos="320675" algn="l"/>
              </a:tabLst>
            </a:pPr>
            <a:r>
              <a:rPr sz="1600" spc="-90" dirty="0">
                <a:solidFill>
                  <a:srgbClr val="1B2F38"/>
                </a:solidFill>
                <a:latin typeface="Tahoma"/>
                <a:cs typeface="Tahoma"/>
              </a:rPr>
              <a:t>Size</a:t>
            </a:r>
            <a:r>
              <a:rPr sz="1600" spc="-12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140" dirty="0">
                <a:solidFill>
                  <a:srgbClr val="1B2F38"/>
                </a:solidFill>
                <a:latin typeface="Tahoma"/>
                <a:cs typeface="Tahoma"/>
              </a:rPr>
              <a:t>on</a:t>
            </a:r>
            <a:r>
              <a:rPr sz="1600" spc="-125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1B2F38"/>
                </a:solidFill>
                <a:latin typeface="Tahoma"/>
                <a:cs typeface="Tahoma"/>
              </a:rPr>
              <a:t>disk</a:t>
            </a:r>
            <a:r>
              <a:rPr sz="1600" spc="-125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540" dirty="0">
                <a:solidFill>
                  <a:srgbClr val="1B2F38"/>
                </a:solidFill>
                <a:latin typeface="Tahoma"/>
                <a:cs typeface="Tahoma"/>
              </a:rPr>
              <a:t>=</a:t>
            </a:r>
            <a:r>
              <a:rPr sz="1600" spc="-114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300" dirty="0">
                <a:solidFill>
                  <a:srgbClr val="FF0000"/>
                </a:solidFill>
                <a:latin typeface="Tahoma"/>
                <a:cs typeface="Tahoma"/>
              </a:rPr>
              <a:t>12</a:t>
            </a:r>
            <a:r>
              <a:rPr sz="1600" spc="-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25" dirty="0">
                <a:solidFill>
                  <a:srgbClr val="FF0000"/>
                </a:solidFill>
                <a:latin typeface="Tahoma"/>
                <a:cs typeface="Tahoma"/>
              </a:rPr>
              <a:t>GB</a:t>
            </a:r>
            <a:endParaRPr sz="1600">
              <a:latin typeface="Tahoma"/>
              <a:cs typeface="Tahoma"/>
            </a:endParaRPr>
          </a:p>
          <a:p>
            <a:pPr marL="323215" indent="-194310">
              <a:lnSpc>
                <a:spcPct val="100000"/>
              </a:lnSpc>
              <a:spcBef>
                <a:spcPts val="480"/>
              </a:spcBef>
              <a:buClr>
                <a:srgbClr val="FF361F"/>
              </a:buClr>
              <a:buAutoNum type="arabicPeriod"/>
              <a:tabLst>
                <a:tab pos="323850" algn="l"/>
              </a:tabLst>
            </a:pPr>
            <a:r>
              <a:rPr sz="1600" spc="-90" dirty="0">
                <a:solidFill>
                  <a:srgbClr val="1B2F38"/>
                </a:solidFill>
                <a:latin typeface="Tahoma"/>
                <a:cs typeface="Tahoma"/>
              </a:rPr>
              <a:t>Assume</a:t>
            </a:r>
            <a:r>
              <a:rPr sz="1600" spc="-10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150" dirty="0">
                <a:solidFill>
                  <a:srgbClr val="38761D"/>
                </a:solidFill>
                <a:latin typeface="Tahoma"/>
                <a:cs typeface="Tahoma"/>
              </a:rPr>
              <a:t>250</a:t>
            </a:r>
            <a:r>
              <a:rPr sz="1600" spc="-95" dirty="0">
                <a:solidFill>
                  <a:srgbClr val="38761D"/>
                </a:solidFill>
                <a:latin typeface="Tahoma"/>
                <a:cs typeface="Tahoma"/>
              </a:rPr>
              <a:t> </a:t>
            </a:r>
            <a:r>
              <a:rPr sz="1600" spc="-210" dirty="0">
                <a:solidFill>
                  <a:srgbClr val="38761D"/>
                </a:solidFill>
                <a:latin typeface="Tahoma"/>
                <a:cs typeface="Tahoma"/>
              </a:rPr>
              <a:t>MB</a:t>
            </a:r>
            <a:r>
              <a:rPr sz="1600" spc="-100" dirty="0">
                <a:solidFill>
                  <a:srgbClr val="38761D"/>
                </a:solidFill>
                <a:latin typeface="Tahoma"/>
                <a:cs typeface="Tahoma"/>
              </a:rPr>
              <a:t> </a:t>
            </a:r>
            <a:r>
              <a:rPr sz="1600" spc="-90" dirty="0">
                <a:solidFill>
                  <a:srgbClr val="1B2F38"/>
                </a:solidFill>
                <a:latin typeface="Tahoma"/>
                <a:cs typeface="Tahoma"/>
              </a:rPr>
              <a:t>part-</a:t>
            </a:r>
            <a:r>
              <a:rPr sz="1600" spc="-10" dirty="0">
                <a:solidFill>
                  <a:srgbClr val="1B2F38"/>
                </a:solidFill>
                <a:latin typeface="Tahoma"/>
                <a:cs typeface="Tahoma"/>
              </a:rPr>
              <a:t>files</a:t>
            </a:r>
            <a:endParaRPr sz="1600">
              <a:latin typeface="Tahoma"/>
              <a:cs typeface="Tahoma"/>
            </a:endParaRPr>
          </a:p>
          <a:p>
            <a:pPr marL="323215" indent="-194310">
              <a:lnSpc>
                <a:spcPct val="100000"/>
              </a:lnSpc>
              <a:spcBef>
                <a:spcPts val="445"/>
              </a:spcBef>
              <a:buClr>
                <a:srgbClr val="FF361F"/>
              </a:buClr>
              <a:buAutoNum type="arabicPeriod"/>
              <a:tabLst>
                <a:tab pos="323850" algn="l"/>
              </a:tabLst>
            </a:pPr>
            <a:r>
              <a:rPr sz="1600" spc="-300" dirty="0">
                <a:solidFill>
                  <a:srgbClr val="FF0000"/>
                </a:solidFill>
                <a:latin typeface="Tahoma"/>
                <a:cs typeface="Tahoma"/>
              </a:rPr>
              <a:t>12</a:t>
            </a:r>
            <a:r>
              <a:rPr sz="1600" spc="-1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180" dirty="0">
                <a:solidFill>
                  <a:srgbClr val="FF0000"/>
                </a:solidFill>
                <a:latin typeface="Tahoma"/>
                <a:cs typeface="Tahoma"/>
              </a:rPr>
              <a:t>GB</a:t>
            </a:r>
            <a:r>
              <a:rPr sz="1600" spc="-1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185" dirty="0">
                <a:solidFill>
                  <a:srgbClr val="1B2F38"/>
                </a:solidFill>
                <a:latin typeface="Tahoma"/>
                <a:cs typeface="Tahoma"/>
              </a:rPr>
              <a:t>/</a:t>
            </a:r>
            <a:r>
              <a:rPr sz="1600" spc="-13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150" dirty="0">
                <a:solidFill>
                  <a:srgbClr val="38761D"/>
                </a:solidFill>
                <a:latin typeface="Tahoma"/>
                <a:cs typeface="Tahoma"/>
              </a:rPr>
              <a:t>250</a:t>
            </a:r>
            <a:r>
              <a:rPr sz="1600" spc="-114" dirty="0">
                <a:solidFill>
                  <a:srgbClr val="38761D"/>
                </a:solidFill>
                <a:latin typeface="Tahoma"/>
                <a:cs typeface="Tahoma"/>
              </a:rPr>
              <a:t> </a:t>
            </a:r>
            <a:r>
              <a:rPr sz="1600" spc="-210" dirty="0">
                <a:solidFill>
                  <a:srgbClr val="38761D"/>
                </a:solidFill>
                <a:latin typeface="Tahoma"/>
                <a:cs typeface="Tahoma"/>
              </a:rPr>
              <a:t>MB</a:t>
            </a:r>
            <a:r>
              <a:rPr sz="1600" spc="-125" dirty="0">
                <a:solidFill>
                  <a:srgbClr val="38761D"/>
                </a:solidFill>
                <a:latin typeface="Tahoma"/>
                <a:cs typeface="Tahoma"/>
              </a:rPr>
              <a:t> </a:t>
            </a:r>
            <a:r>
              <a:rPr sz="1600" spc="-540" dirty="0">
                <a:solidFill>
                  <a:srgbClr val="1B2F38"/>
                </a:solidFill>
                <a:latin typeface="Tahoma"/>
                <a:cs typeface="Tahoma"/>
              </a:rPr>
              <a:t>=</a:t>
            </a:r>
            <a:r>
              <a:rPr sz="1600" spc="-13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120" dirty="0">
                <a:solidFill>
                  <a:srgbClr val="0000FF"/>
                </a:solidFill>
                <a:latin typeface="Tahoma"/>
                <a:cs typeface="Tahoma"/>
              </a:rPr>
              <a:t>48</a:t>
            </a:r>
            <a:r>
              <a:rPr sz="1600" spc="-14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Tahoma"/>
                <a:cs typeface="Tahoma"/>
              </a:rPr>
              <a:t>partitions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FF361F"/>
              </a:buClr>
              <a:buFont typeface="Tahoma"/>
              <a:buAutoNum type="arabicPeriod"/>
            </a:pPr>
            <a:endParaRPr sz="1800">
              <a:latin typeface="Tahoma"/>
              <a:cs typeface="Tahoma"/>
            </a:endParaRPr>
          </a:p>
          <a:p>
            <a:pPr marL="323215" indent="-194310">
              <a:lnSpc>
                <a:spcPts val="1825"/>
              </a:lnSpc>
              <a:buClr>
                <a:srgbClr val="FF361F"/>
              </a:buClr>
              <a:buAutoNum type="arabicPeriod"/>
              <a:tabLst>
                <a:tab pos="323850" algn="l"/>
              </a:tabLst>
            </a:pPr>
            <a:r>
              <a:rPr sz="1600" spc="-95" dirty="0">
                <a:solidFill>
                  <a:srgbClr val="1B2F38"/>
                </a:solidFill>
                <a:latin typeface="Tahoma"/>
                <a:cs typeface="Tahoma"/>
              </a:rPr>
              <a:t>Cluster</a:t>
            </a:r>
            <a:r>
              <a:rPr sz="1600" spc="-10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210" dirty="0">
                <a:solidFill>
                  <a:srgbClr val="1B2F38"/>
                </a:solidFill>
                <a:latin typeface="Tahoma"/>
                <a:cs typeface="Tahoma"/>
              </a:rPr>
              <a:t>(15GB,</a:t>
            </a:r>
            <a:r>
              <a:rPr sz="1600" spc="-105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140" dirty="0">
                <a:solidFill>
                  <a:srgbClr val="1B2F38"/>
                </a:solidFill>
                <a:latin typeface="Tahoma"/>
                <a:cs typeface="Tahoma"/>
              </a:rPr>
              <a:t>2</a:t>
            </a:r>
            <a:r>
              <a:rPr sz="1600" spc="-10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1B2F38"/>
                </a:solidFill>
                <a:latin typeface="Tahoma"/>
                <a:cs typeface="Tahoma"/>
              </a:rPr>
              <a:t>cores)</a:t>
            </a:r>
            <a:endParaRPr sz="1600">
              <a:latin typeface="Tahoma"/>
              <a:cs typeface="Tahoma"/>
            </a:endParaRPr>
          </a:p>
          <a:p>
            <a:pPr marL="551815" lvl="1" indent="-194310">
              <a:lnSpc>
                <a:spcPts val="1730"/>
              </a:lnSpc>
              <a:buClr>
                <a:srgbClr val="FF361F"/>
              </a:buClr>
              <a:buFont typeface="Times New Roman"/>
              <a:buChar char="●"/>
              <a:tabLst>
                <a:tab pos="552450" algn="l"/>
              </a:tabLst>
            </a:pPr>
            <a:r>
              <a:rPr sz="1600" b="1" spc="-95" dirty="0">
                <a:solidFill>
                  <a:srgbClr val="1B2F38"/>
                </a:solidFill>
                <a:latin typeface="Tahoma"/>
                <a:cs typeface="Tahoma"/>
              </a:rPr>
              <a:t>Total</a:t>
            </a:r>
            <a:r>
              <a:rPr sz="1600" b="1" spc="-114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1B2F38"/>
                </a:solidFill>
                <a:latin typeface="Tahoma"/>
                <a:cs typeface="Tahoma"/>
              </a:rPr>
              <a:t>cores</a:t>
            </a:r>
            <a:r>
              <a:rPr sz="1600" b="1" spc="-10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540" dirty="0">
                <a:solidFill>
                  <a:srgbClr val="1B2F38"/>
                </a:solidFill>
                <a:latin typeface="Tahoma"/>
                <a:cs typeface="Tahoma"/>
              </a:rPr>
              <a:t>=</a:t>
            </a:r>
            <a:r>
              <a:rPr sz="1600" b="1" spc="-114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50" dirty="0">
                <a:solidFill>
                  <a:srgbClr val="1B2F38"/>
                </a:solidFill>
                <a:latin typeface="Tahoma"/>
                <a:cs typeface="Tahoma"/>
              </a:rPr>
              <a:t>2</a:t>
            </a:r>
            <a:endParaRPr sz="1600">
              <a:latin typeface="Tahoma"/>
              <a:cs typeface="Tahoma"/>
            </a:endParaRPr>
          </a:p>
          <a:p>
            <a:pPr marL="551815" lvl="1" indent="-194310">
              <a:lnSpc>
                <a:spcPts val="1730"/>
              </a:lnSpc>
              <a:buClr>
                <a:srgbClr val="FF361F"/>
              </a:buClr>
              <a:buFont typeface="Times New Roman"/>
              <a:buChar char="●"/>
              <a:tabLst>
                <a:tab pos="552450" algn="l"/>
              </a:tabLst>
            </a:pPr>
            <a:r>
              <a:rPr sz="1600" b="1" spc="-220" dirty="0">
                <a:solidFill>
                  <a:srgbClr val="1B2F38"/>
                </a:solidFill>
                <a:latin typeface="Tahoma"/>
                <a:cs typeface="Tahoma"/>
              </a:rPr>
              <a:t>15GB/2</a:t>
            </a:r>
            <a:r>
              <a:rPr sz="1600" b="1" spc="-114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85" dirty="0">
                <a:solidFill>
                  <a:srgbClr val="1B2F38"/>
                </a:solidFill>
                <a:latin typeface="Tahoma"/>
                <a:cs typeface="Tahoma"/>
              </a:rPr>
              <a:t>Cores</a:t>
            </a:r>
            <a:r>
              <a:rPr sz="1600" b="1" spc="-125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540" dirty="0">
                <a:solidFill>
                  <a:srgbClr val="1B2F38"/>
                </a:solidFill>
                <a:latin typeface="Tahoma"/>
                <a:cs typeface="Tahoma"/>
              </a:rPr>
              <a:t>=</a:t>
            </a:r>
            <a:r>
              <a:rPr sz="1600" b="1" spc="-135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70" dirty="0">
                <a:solidFill>
                  <a:srgbClr val="1B2F38"/>
                </a:solidFill>
                <a:latin typeface="Tahoma"/>
                <a:cs typeface="Tahoma"/>
              </a:rPr>
              <a:t>8</a:t>
            </a:r>
            <a:r>
              <a:rPr sz="1600" b="1" spc="-13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80" dirty="0">
                <a:solidFill>
                  <a:srgbClr val="1B2F38"/>
                </a:solidFill>
                <a:latin typeface="Tahoma"/>
                <a:cs typeface="Tahoma"/>
              </a:rPr>
              <a:t>GB</a:t>
            </a:r>
            <a:r>
              <a:rPr sz="1600" b="1" spc="-125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80" dirty="0">
                <a:solidFill>
                  <a:srgbClr val="1B2F38"/>
                </a:solidFill>
                <a:latin typeface="Tahoma"/>
                <a:cs typeface="Tahoma"/>
              </a:rPr>
              <a:t>RAM</a:t>
            </a:r>
            <a:r>
              <a:rPr sz="1600" b="1" spc="-11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1B2F38"/>
                </a:solidFill>
                <a:latin typeface="Tahoma"/>
                <a:cs typeface="Tahoma"/>
              </a:rPr>
              <a:t>for</a:t>
            </a:r>
            <a:r>
              <a:rPr sz="1600" b="1" spc="-12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1B2F38"/>
                </a:solidFill>
                <a:latin typeface="Tahoma"/>
                <a:cs typeface="Tahoma"/>
              </a:rPr>
              <a:t>execution</a:t>
            </a:r>
            <a:endParaRPr sz="1600">
              <a:latin typeface="Tahoma"/>
              <a:cs typeface="Tahoma"/>
            </a:endParaRPr>
          </a:p>
          <a:p>
            <a:pPr marR="194945" algn="ctr">
              <a:lnSpc>
                <a:spcPts val="1730"/>
              </a:lnSpc>
            </a:pPr>
            <a:r>
              <a:rPr sz="1600" b="1" i="1" spc="-120" dirty="0">
                <a:solidFill>
                  <a:srgbClr val="1B2F38"/>
                </a:solidFill>
                <a:latin typeface="Lucida Sans"/>
                <a:cs typeface="Lucida Sans"/>
              </a:rPr>
              <a:t>(default</a:t>
            </a:r>
            <a:r>
              <a:rPr sz="1600" b="1" i="1" spc="-180" dirty="0">
                <a:solidFill>
                  <a:srgbClr val="1B2F38"/>
                </a:solidFill>
                <a:latin typeface="Lucida Sans"/>
                <a:cs typeface="Lucida Sans"/>
              </a:rPr>
              <a:t> </a:t>
            </a:r>
            <a:r>
              <a:rPr sz="1600" b="1" i="1" spc="-80" dirty="0">
                <a:solidFill>
                  <a:srgbClr val="1B2F38"/>
                </a:solidFill>
                <a:latin typeface="Lucida Sans"/>
                <a:cs typeface="Lucida Sans"/>
              </a:rPr>
              <a:t>is</a:t>
            </a:r>
            <a:r>
              <a:rPr sz="1600" b="1" i="1" spc="-200" dirty="0">
                <a:solidFill>
                  <a:srgbClr val="1B2F38"/>
                </a:solidFill>
                <a:latin typeface="Lucida Sans"/>
                <a:cs typeface="Lucida Sans"/>
              </a:rPr>
              <a:t> </a:t>
            </a:r>
            <a:r>
              <a:rPr sz="1600" b="1" i="1" spc="-155" dirty="0">
                <a:solidFill>
                  <a:srgbClr val="1B2F38"/>
                </a:solidFill>
                <a:latin typeface="Lucida Sans"/>
                <a:cs typeface="Lucida Sans"/>
              </a:rPr>
              <a:t>60%</a:t>
            </a:r>
            <a:r>
              <a:rPr sz="1600" b="1" i="1" spc="-170" dirty="0">
                <a:solidFill>
                  <a:srgbClr val="1B2F38"/>
                </a:solidFill>
                <a:latin typeface="Lucida Sans"/>
                <a:cs typeface="Lucida Sans"/>
              </a:rPr>
              <a:t> </a:t>
            </a:r>
            <a:r>
              <a:rPr sz="1600" b="1" i="1" spc="-155" dirty="0">
                <a:solidFill>
                  <a:srgbClr val="1B2F38"/>
                </a:solidFill>
                <a:latin typeface="Lucida Sans"/>
                <a:cs typeface="Lucida Sans"/>
              </a:rPr>
              <a:t>but</a:t>
            </a:r>
            <a:r>
              <a:rPr sz="1600" b="1" i="1" spc="-195" dirty="0">
                <a:solidFill>
                  <a:srgbClr val="1B2F38"/>
                </a:solidFill>
                <a:latin typeface="Lucida Sans"/>
                <a:cs typeface="Lucida Sans"/>
              </a:rPr>
              <a:t> </a:t>
            </a:r>
            <a:r>
              <a:rPr sz="1600" b="1" i="1" spc="-165" dirty="0">
                <a:solidFill>
                  <a:srgbClr val="1B2F38"/>
                </a:solidFill>
                <a:latin typeface="Lucida Sans"/>
                <a:cs typeface="Lucida Sans"/>
              </a:rPr>
              <a:t>50%</a:t>
            </a:r>
            <a:r>
              <a:rPr sz="1600" b="1" i="1" spc="-185" dirty="0">
                <a:solidFill>
                  <a:srgbClr val="1B2F38"/>
                </a:solidFill>
                <a:latin typeface="Lucida Sans"/>
                <a:cs typeface="Lucida Sans"/>
              </a:rPr>
              <a:t> </a:t>
            </a:r>
            <a:r>
              <a:rPr sz="1600" b="1" i="1" spc="-80" dirty="0">
                <a:solidFill>
                  <a:srgbClr val="1B2F38"/>
                </a:solidFill>
                <a:latin typeface="Lucida Sans"/>
                <a:cs typeface="Lucida Sans"/>
              </a:rPr>
              <a:t>is</a:t>
            </a:r>
            <a:r>
              <a:rPr sz="1600" b="1" i="1" spc="-185" dirty="0">
                <a:solidFill>
                  <a:srgbClr val="1B2F38"/>
                </a:solidFill>
                <a:latin typeface="Lucida Sans"/>
                <a:cs typeface="Lucida Sans"/>
              </a:rPr>
              <a:t> </a:t>
            </a:r>
            <a:r>
              <a:rPr sz="1600" b="1" i="1" spc="-10" dirty="0">
                <a:solidFill>
                  <a:srgbClr val="1B2F38"/>
                </a:solidFill>
                <a:latin typeface="Lucida Sans"/>
                <a:cs typeface="Lucida Sans"/>
              </a:rPr>
              <a:t>safe)</a:t>
            </a:r>
            <a:endParaRPr sz="1600">
              <a:latin typeface="Lucida Sans"/>
              <a:cs typeface="Lucida Sans"/>
            </a:endParaRPr>
          </a:p>
          <a:p>
            <a:pPr marL="551815" lvl="1" indent="-194310">
              <a:lnSpc>
                <a:spcPts val="1825"/>
              </a:lnSpc>
              <a:buClr>
                <a:srgbClr val="FF361F"/>
              </a:buClr>
              <a:buFont typeface="Times New Roman"/>
              <a:buChar char="●"/>
              <a:tabLst>
                <a:tab pos="552450" algn="l"/>
              </a:tabLst>
            </a:pPr>
            <a:r>
              <a:rPr sz="1600" b="1" spc="-90" dirty="0">
                <a:solidFill>
                  <a:srgbClr val="1B2F38"/>
                </a:solidFill>
                <a:latin typeface="Tahoma"/>
                <a:cs typeface="Tahoma"/>
              </a:rPr>
              <a:t>Each</a:t>
            </a:r>
            <a:r>
              <a:rPr sz="1600" b="1" spc="-105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75" dirty="0">
                <a:solidFill>
                  <a:srgbClr val="1B2F38"/>
                </a:solidFill>
                <a:latin typeface="Tahoma"/>
                <a:cs typeface="Tahoma"/>
              </a:rPr>
              <a:t>core</a:t>
            </a:r>
            <a:r>
              <a:rPr sz="1600" b="1" spc="-11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540" dirty="0">
                <a:solidFill>
                  <a:srgbClr val="1B2F38"/>
                </a:solidFill>
                <a:latin typeface="Tahoma"/>
                <a:cs typeface="Tahoma"/>
              </a:rPr>
              <a:t>=</a:t>
            </a:r>
            <a:r>
              <a:rPr sz="1600" b="1" spc="-13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FF0000"/>
                </a:solidFill>
                <a:latin typeface="Tahoma"/>
                <a:cs typeface="Tahoma"/>
              </a:rPr>
              <a:t>4</a:t>
            </a:r>
            <a:r>
              <a:rPr sz="1600" b="1" spc="-1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-175" dirty="0">
                <a:solidFill>
                  <a:srgbClr val="FF0000"/>
                </a:solidFill>
                <a:latin typeface="Tahoma"/>
                <a:cs typeface="Tahoma"/>
              </a:rPr>
              <a:t>GB</a:t>
            </a:r>
            <a:r>
              <a:rPr sz="1600" b="1" spc="-1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-235" dirty="0">
                <a:solidFill>
                  <a:srgbClr val="FF0000"/>
                </a:solidFill>
                <a:latin typeface="Tahoma"/>
                <a:cs typeface="Tahoma"/>
              </a:rPr>
              <a:t>(I'm</a:t>
            </a:r>
            <a:r>
              <a:rPr sz="1600" b="1" spc="-10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FF0000"/>
                </a:solidFill>
                <a:latin typeface="Tahoma"/>
                <a:cs typeface="Tahoma"/>
              </a:rPr>
              <a:t>safe)</a:t>
            </a:r>
            <a:endParaRPr sz="1600">
              <a:latin typeface="Tahoma"/>
              <a:cs typeface="Tahoma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FF361F"/>
              </a:buClr>
              <a:buFont typeface="Times New Roman"/>
              <a:buChar char="●"/>
            </a:pPr>
            <a:endParaRPr sz="1750">
              <a:latin typeface="Tahoma"/>
              <a:cs typeface="Tahoma"/>
            </a:endParaRPr>
          </a:p>
          <a:p>
            <a:pPr marL="323215" marR="5080" indent="-193675">
              <a:lnSpc>
                <a:spcPts val="1730"/>
              </a:lnSpc>
              <a:buClr>
                <a:srgbClr val="FF361F"/>
              </a:buClr>
              <a:buAutoNum type="arabicPeriod"/>
              <a:tabLst>
                <a:tab pos="323850" algn="l"/>
              </a:tabLst>
            </a:pPr>
            <a:r>
              <a:rPr sz="1600" spc="-135" dirty="0">
                <a:solidFill>
                  <a:srgbClr val="1B2F38"/>
                </a:solidFill>
                <a:latin typeface="Tahoma"/>
                <a:cs typeface="Tahoma"/>
              </a:rPr>
              <a:t>Read</a:t>
            </a:r>
            <a:r>
              <a:rPr sz="1600" spc="-11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130" dirty="0">
                <a:solidFill>
                  <a:srgbClr val="1B2F38"/>
                </a:solidFill>
                <a:latin typeface="Tahoma"/>
                <a:cs typeface="Tahoma"/>
              </a:rPr>
              <a:t>in</a:t>
            </a:r>
            <a:r>
              <a:rPr sz="1600" spc="-11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125" dirty="0">
                <a:solidFill>
                  <a:srgbClr val="1B2F38"/>
                </a:solidFill>
                <a:latin typeface="Tahoma"/>
                <a:cs typeface="Tahoma"/>
              </a:rPr>
              <a:t>your</a:t>
            </a:r>
            <a:r>
              <a:rPr sz="1600" spc="-9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110" dirty="0">
                <a:solidFill>
                  <a:srgbClr val="1B2F38"/>
                </a:solidFill>
                <a:latin typeface="Tahoma"/>
                <a:cs typeface="Tahoma"/>
              </a:rPr>
              <a:t>data,</a:t>
            </a:r>
            <a:r>
              <a:rPr sz="1600" spc="-85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110" dirty="0">
                <a:solidFill>
                  <a:srgbClr val="6F2F9F"/>
                </a:solidFill>
                <a:latin typeface="Tahoma"/>
                <a:cs typeface="Tahoma"/>
              </a:rPr>
              <a:t>repartition()</a:t>
            </a:r>
            <a:r>
              <a:rPr sz="1600" spc="-8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spc="-125" dirty="0">
                <a:solidFill>
                  <a:srgbClr val="1B2F38"/>
                </a:solidFill>
                <a:latin typeface="Tahoma"/>
                <a:cs typeface="Tahoma"/>
              </a:rPr>
              <a:t>by</a:t>
            </a:r>
            <a:r>
              <a:rPr sz="1600" spc="-105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110" dirty="0">
                <a:solidFill>
                  <a:srgbClr val="0000FF"/>
                </a:solidFill>
                <a:latin typeface="Tahoma"/>
                <a:cs typeface="Tahoma"/>
              </a:rPr>
              <a:t>48</a:t>
            </a:r>
            <a:r>
              <a:rPr sz="1600" spc="-110" dirty="0">
                <a:solidFill>
                  <a:srgbClr val="1B2F38"/>
                </a:solidFill>
                <a:latin typeface="Tahoma"/>
                <a:cs typeface="Tahoma"/>
              </a:rPr>
              <a:t>,</a:t>
            </a:r>
            <a:r>
              <a:rPr sz="1600" spc="-114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80" dirty="0">
                <a:solidFill>
                  <a:srgbClr val="1B2F38"/>
                </a:solidFill>
                <a:latin typeface="Tahoma"/>
                <a:cs typeface="Tahoma"/>
              </a:rPr>
              <a:t>and </a:t>
            </a:r>
            <a:r>
              <a:rPr sz="1600" spc="-120" dirty="0">
                <a:solidFill>
                  <a:srgbClr val="1B2F38"/>
                </a:solidFill>
                <a:latin typeface="Tahoma"/>
                <a:cs typeface="Tahoma"/>
              </a:rPr>
              <a:t>then</a:t>
            </a:r>
            <a:r>
              <a:rPr sz="1600" spc="-114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105" dirty="0">
                <a:solidFill>
                  <a:srgbClr val="1B2F38"/>
                </a:solidFill>
                <a:latin typeface="Tahoma"/>
                <a:cs typeface="Tahoma"/>
              </a:rPr>
              <a:t>write</a:t>
            </a:r>
            <a:r>
              <a:rPr sz="1600" spc="-114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85" dirty="0">
                <a:solidFill>
                  <a:srgbClr val="1B2F38"/>
                </a:solidFill>
                <a:latin typeface="Tahoma"/>
                <a:cs typeface="Tahoma"/>
              </a:rPr>
              <a:t>to</a:t>
            </a:r>
            <a:r>
              <a:rPr sz="1600" spc="-11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spc="-20" dirty="0">
                <a:solidFill>
                  <a:srgbClr val="1B2F38"/>
                </a:solidFill>
                <a:latin typeface="Tahoma"/>
                <a:cs typeface="Tahoma"/>
              </a:rPr>
              <a:t>disk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8455" y="4187190"/>
            <a:ext cx="4185285" cy="812800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205740" marR="713105" indent="-193675">
              <a:lnSpc>
                <a:spcPts val="1730"/>
              </a:lnSpc>
              <a:spcBef>
                <a:spcPts val="310"/>
              </a:spcBef>
              <a:buClr>
                <a:srgbClr val="FF361F"/>
              </a:buClr>
              <a:buAutoNum type="arabicPeriod"/>
              <a:tabLst>
                <a:tab pos="206375" algn="l"/>
              </a:tabLst>
            </a:pPr>
            <a:r>
              <a:rPr sz="1600" b="1" spc="-135" dirty="0">
                <a:solidFill>
                  <a:srgbClr val="1B2F38"/>
                </a:solidFill>
                <a:latin typeface="Tahoma"/>
                <a:cs typeface="Tahoma"/>
              </a:rPr>
              <a:t>Read</a:t>
            </a:r>
            <a:r>
              <a:rPr sz="1600" b="1" spc="-105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30" dirty="0">
                <a:solidFill>
                  <a:srgbClr val="1B2F38"/>
                </a:solidFill>
                <a:latin typeface="Tahoma"/>
                <a:cs typeface="Tahoma"/>
              </a:rPr>
              <a:t>in</a:t>
            </a:r>
            <a:r>
              <a:rPr sz="1600" b="1" spc="-11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25" dirty="0">
                <a:solidFill>
                  <a:srgbClr val="1B2F38"/>
                </a:solidFill>
                <a:latin typeface="Tahoma"/>
                <a:cs typeface="Tahoma"/>
              </a:rPr>
              <a:t>your</a:t>
            </a:r>
            <a:r>
              <a:rPr sz="1600" b="1" spc="-9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10" dirty="0">
                <a:solidFill>
                  <a:srgbClr val="1B2F38"/>
                </a:solidFill>
                <a:latin typeface="Tahoma"/>
                <a:cs typeface="Tahoma"/>
              </a:rPr>
              <a:t>data,</a:t>
            </a:r>
            <a:r>
              <a:rPr sz="1600" b="1" spc="-8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10" dirty="0">
                <a:solidFill>
                  <a:srgbClr val="6F2F9F"/>
                </a:solidFill>
                <a:latin typeface="Tahoma"/>
                <a:cs typeface="Tahoma"/>
              </a:rPr>
              <a:t>repartition()</a:t>
            </a:r>
            <a:r>
              <a:rPr sz="1600" b="1" spc="-80" dirty="0">
                <a:solidFill>
                  <a:srgbClr val="6F2F9F"/>
                </a:solidFill>
                <a:latin typeface="Tahoma"/>
                <a:cs typeface="Tahoma"/>
              </a:rPr>
              <a:t> </a:t>
            </a:r>
            <a:r>
              <a:rPr sz="1600" b="1" spc="-125" dirty="0">
                <a:solidFill>
                  <a:srgbClr val="1B2F38"/>
                </a:solidFill>
                <a:latin typeface="Tahoma"/>
                <a:cs typeface="Tahoma"/>
              </a:rPr>
              <a:t>by</a:t>
            </a:r>
            <a:r>
              <a:rPr sz="1600" b="1" spc="-10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70" dirty="0">
                <a:solidFill>
                  <a:srgbClr val="0000FF"/>
                </a:solidFill>
                <a:latin typeface="Tahoma"/>
                <a:cs typeface="Tahoma"/>
              </a:rPr>
              <a:t>N</a:t>
            </a:r>
            <a:r>
              <a:rPr sz="1600" b="1" spc="-70" dirty="0">
                <a:solidFill>
                  <a:srgbClr val="1B2F38"/>
                </a:solidFill>
                <a:latin typeface="Tahoma"/>
                <a:cs typeface="Tahoma"/>
              </a:rPr>
              <a:t>, </a:t>
            </a:r>
            <a:r>
              <a:rPr sz="1600" b="1" spc="-135" dirty="0">
                <a:solidFill>
                  <a:srgbClr val="1B2F38"/>
                </a:solidFill>
                <a:latin typeface="Tahoma"/>
                <a:cs typeface="Tahoma"/>
              </a:rPr>
              <a:t>and</a:t>
            </a:r>
            <a:r>
              <a:rPr sz="1600" b="1" spc="-114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20" dirty="0">
                <a:solidFill>
                  <a:srgbClr val="1B2F38"/>
                </a:solidFill>
                <a:latin typeface="Tahoma"/>
                <a:cs typeface="Tahoma"/>
              </a:rPr>
              <a:t>then</a:t>
            </a:r>
            <a:r>
              <a:rPr sz="1600" b="1" spc="-114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05" dirty="0">
                <a:solidFill>
                  <a:srgbClr val="1B2F38"/>
                </a:solidFill>
                <a:latin typeface="Tahoma"/>
                <a:cs typeface="Tahoma"/>
              </a:rPr>
              <a:t>write</a:t>
            </a:r>
            <a:r>
              <a:rPr sz="1600" b="1" spc="-12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85" dirty="0">
                <a:solidFill>
                  <a:srgbClr val="1B2F38"/>
                </a:solidFill>
                <a:latin typeface="Tahoma"/>
                <a:cs typeface="Tahoma"/>
              </a:rPr>
              <a:t>to</a:t>
            </a:r>
            <a:r>
              <a:rPr sz="1600" b="1" spc="-12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20" dirty="0">
                <a:solidFill>
                  <a:srgbClr val="1B2F38"/>
                </a:solidFill>
                <a:latin typeface="Tahoma"/>
                <a:cs typeface="Tahoma"/>
              </a:rPr>
              <a:t>disk</a:t>
            </a:r>
            <a:endParaRPr sz="1600">
              <a:latin typeface="Tahoma"/>
              <a:cs typeface="Tahoma"/>
            </a:endParaRPr>
          </a:p>
          <a:p>
            <a:pPr marL="205740" indent="-193675">
              <a:lnSpc>
                <a:spcPct val="100000"/>
              </a:lnSpc>
              <a:spcBef>
                <a:spcPts val="605"/>
              </a:spcBef>
              <a:buClr>
                <a:srgbClr val="FF361F"/>
              </a:buClr>
              <a:buAutoNum type="arabicPeriod"/>
              <a:tabLst>
                <a:tab pos="206375" algn="l"/>
              </a:tabLst>
            </a:pPr>
            <a:r>
              <a:rPr sz="1600" b="1" spc="-95" dirty="0">
                <a:solidFill>
                  <a:srgbClr val="1B2F38"/>
                </a:solidFill>
                <a:latin typeface="Tahoma"/>
                <a:cs typeface="Tahoma"/>
              </a:rPr>
              <a:t>Check</a:t>
            </a:r>
            <a:r>
              <a:rPr sz="1600" b="1" spc="-114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10" dirty="0">
                <a:solidFill>
                  <a:srgbClr val="1B2F38"/>
                </a:solidFill>
                <a:latin typeface="Tahoma"/>
                <a:cs typeface="Tahoma"/>
              </a:rPr>
              <a:t>Spark </a:t>
            </a:r>
            <a:r>
              <a:rPr sz="1600" b="1" spc="-275" dirty="0">
                <a:solidFill>
                  <a:srgbClr val="1B2F38"/>
                </a:solidFill>
                <a:latin typeface="Tahoma"/>
                <a:cs typeface="Tahoma"/>
              </a:rPr>
              <a:t>UI</a:t>
            </a:r>
            <a:r>
              <a:rPr sz="1600" b="1" spc="-11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65" dirty="0">
                <a:solidFill>
                  <a:srgbClr val="1B2F38"/>
                </a:solidFill>
                <a:latin typeface="Tahoma"/>
                <a:cs typeface="Tahoma"/>
              </a:rPr>
              <a:t>for</a:t>
            </a:r>
            <a:r>
              <a:rPr sz="1600" b="1" spc="-114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85" dirty="0">
                <a:solidFill>
                  <a:srgbClr val="1B2F38"/>
                </a:solidFill>
                <a:latin typeface="Tahoma"/>
                <a:cs typeface="Tahoma"/>
              </a:rPr>
              <a:t>spill</a:t>
            </a:r>
            <a:r>
              <a:rPr sz="1600" b="1" spc="-12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35" dirty="0">
                <a:solidFill>
                  <a:srgbClr val="1B2F38"/>
                </a:solidFill>
                <a:latin typeface="Tahoma"/>
                <a:cs typeface="Tahoma"/>
              </a:rPr>
              <a:t>and</a:t>
            </a:r>
            <a:r>
              <a:rPr sz="1600" b="1" spc="-12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45" dirty="0">
                <a:solidFill>
                  <a:srgbClr val="1B2F38"/>
                </a:solidFill>
                <a:latin typeface="Tahoma"/>
                <a:cs typeface="Tahoma"/>
              </a:rPr>
              <a:t>any</a:t>
            </a:r>
            <a:r>
              <a:rPr sz="1600" b="1" spc="-114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105" dirty="0">
                <a:solidFill>
                  <a:srgbClr val="1B2F38"/>
                </a:solidFill>
                <a:latin typeface="Tahoma"/>
                <a:cs typeface="Tahoma"/>
              </a:rPr>
              <a:t>other</a:t>
            </a:r>
            <a:r>
              <a:rPr sz="1600" b="1" spc="-120" dirty="0">
                <a:solidFill>
                  <a:srgbClr val="1B2F38"/>
                </a:solidFill>
                <a:latin typeface="Tahoma"/>
                <a:cs typeface="Tahoma"/>
              </a:rPr>
              <a:t> </a:t>
            </a:r>
            <a:r>
              <a:rPr sz="1600" b="1" spc="-30" dirty="0">
                <a:solidFill>
                  <a:srgbClr val="1B2F38"/>
                </a:solidFill>
                <a:latin typeface="Tahoma"/>
                <a:cs typeface="Tahoma"/>
              </a:rPr>
              <a:t>issues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572761" y="1376933"/>
            <a:ext cx="0" cy="3625215"/>
          </a:xfrm>
          <a:custGeom>
            <a:avLst/>
            <a:gdLst/>
            <a:ahLst/>
            <a:cxnLst/>
            <a:rect l="l" t="t" r="r" b="b"/>
            <a:pathLst>
              <a:path h="3625215">
                <a:moveTo>
                  <a:pt x="0" y="0"/>
                </a:moveTo>
                <a:lnTo>
                  <a:pt x="0" y="3625088"/>
                </a:lnTo>
              </a:path>
            </a:pathLst>
          </a:custGeom>
          <a:ln w="317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2416746" y="5562219"/>
            <a:ext cx="4311015" cy="750570"/>
            <a:chOff x="2416746" y="5562219"/>
            <a:chExt cx="4311015" cy="75057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4975" y="5669280"/>
              <a:ext cx="4242816" cy="59740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21508" y="5566981"/>
              <a:ext cx="4301490" cy="741045"/>
            </a:xfrm>
            <a:custGeom>
              <a:avLst/>
              <a:gdLst/>
              <a:ahLst/>
              <a:cxnLst/>
              <a:rect l="l" t="t" r="r" b="b"/>
              <a:pathLst>
                <a:path w="4301490" h="741045">
                  <a:moveTo>
                    <a:pt x="0" y="741044"/>
                  </a:moveTo>
                  <a:lnTo>
                    <a:pt x="4301109" y="741044"/>
                  </a:lnTo>
                  <a:lnTo>
                    <a:pt x="4301109" y="0"/>
                  </a:lnTo>
                  <a:lnTo>
                    <a:pt x="0" y="0"/>
                  </a:lnTo>
                  <a:lnTo>
                    <a:pt x="0" y="7410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FF0000"/>
                </a:solidFill>
              </a:rPr>
              <a:t>04j-u</a:t>
            </a:r>
            <a:r>
              <a:rPr dirty="0"/>
              <a:t>:</a:t>
            </a:r>
            <a:r>
              <a:rPr spc="50" dirty="0"/>
              <a:t> </a:t>
            </a:r>
            <a:r>
              <a:rPr dirty="0"/>
              <a:t>Best</a:t>
            </a:r>
            <a:r>
              <a:rPr spc="50" dirty="0"/>
              <a:t> </a:t>
            </a:r>
            <a:r>
              <a:rPr dirty="0"/>
              <a:t>file</a:t>
            </a:r>
            <a:r>
              <a:rPr spc="70" dirty="0"/>
              <a:t> </a:t>
            </a:r>
            <a:r>
              <a:rPr dirty="0"/>
              <a:t>size</a:t>
            </a:r>
            <a:r>
              <a:rPr spc="50" dirty="0"/>
              <a:t> </a:t>
            </a:r>
            <a:r>
              <a:rPr dirty="0"/>
              <a:t>on</a:t>
            </a:r>
            <a:r>
              <a:rPr spc="55" dirty="0"/>
              <a:t> </a:t>
            </a:r>
            <a:r>
              <a:rPr dirty="0"/>
              <a:t>Disk</a:t>
            </a:r>
            <a:r>
              <a:rPr spc="50" dirty="0"/>
              <a:t> </a:t>
            </a:r>
            <a:r>
              <a:rPr spc="-10" dirty="0"/>
              <a:t>(Optimize)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273809"/>
            <a:ext cx="7586980" cy="12954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Databricks</a:t>
            </a:r>
            <a:r>
              <a:rPr sz="20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version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Spark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offers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two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ways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configure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Disk-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sized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Partitions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automatically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(default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sizes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can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be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changed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as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needed)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00">
              <a:latin typeface="Arial"/>
              <a:cs typeface="Arial"/>
            </a:endParaRPr>
          </a:p>
          <a:p>
            <a:pPr marL="413384">
              <a:lnSpc>
                <a:spcPct val="100000"/>
              </a:lnSpc>
              <a:spcBef>
                <a:spcPts val="5"/>
              </a:spcBef>
              <a:tabLst>
                <a:tab pos="756285" algn="l"/>
                <a:tab pos="2755900" algn="l"/>
              </a:tabLst>
            </a:pP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1.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1800" u="sng" spc="-10" dirty="0">
                <a:solidFill>
                  <a:srgbClr val="3333CC"/>
                </a:solidFill>
                <a:uFill>
                  <a:solidFill>
                    <a:srgbClr val="3333CC"/>
                  </a:solidFill>
                </a:uFill>
                <a:latin typeface="Arial"/>
                <a:cs typeface="Arial"/>
              </a:rPr>
              <a:t>Optimize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: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1800" dirty="0">
                <a:latin typeface="Arial"/>
                <a:cs typeface="Arial"/>
              </a:rPr>
              <a:t>1GB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size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6712" y="2927426"/>
            <a:ext cx="356298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5600" algn="l"/>
                <a:tab pos="2355215" algn="l"/>
              </a:tabLst>
            </a:pPr>
            <a:r>
              <a:rPr sz="1800" spc="-25" dirty="0">
                <a:solidFill>
                  <a:srgbClr val="3333CC"/>
                </a:solidFill>
                <a:latin typeface="Arial"/>
                <a:cs typeface="Arial"/>
              </a:rPr>
              <a:t>2.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	Auto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 Optimize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	</a:t>
            </a:r>
            <a:r>
              <a:rPr sz="1800" dirty="0">
                <a:latin typeface="Arial"/>
                <a:cs typeface="Arial"/>
              </a:rPr>
              <a:t>128MB</a:t>
            </a:r>
            <a:r>
              <a:rPr sz="1800" spc="-20" dirty="0">
                <a:latin typeface="Arial"/>
                <a:cs typeface="Arial"/>
              </a:rPr>
              <a:t> size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67211" y="2200211"/>
            <a:ext cx="3905250" cy="534670"/>
            <a:chOff x="4867211" y="2200211"/>
            <a:chExt cx="3905250" cy="5346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76799" y="2209799"/>
              <a:ext cx="3886200" cy="51511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871973" y="2204973"/>
              <a:ext cx="3895725" cy="525145"/>
            </a:xfrm>
            <a:custGeom>
              <a:avLst/>
              <a:gdLst/>
              <a:ahLst/>
              <a:cxnLst/>
              <a:rect l="l" t="t" r="r" b="b"/>
              <a:pathLst>
                <a:path w="3895725" h="525144">
                  <a:moveTo>
                    <a:pt x="0" y="524637"/>
                  </a:moveTo>
                  <a:lnTo>
                    <a:pt x="3895725" y="524637"/>
                  </a:lnTo>
                  <a:lnTo>
                    <a:pt x="3895725" y="0"/>
                  </a:lnTo>
                  <a:lnTo>
                    <a:pt x="0" y="0"/>
                  </a:lnTo>
                  <a:lnTo>
                    <a:pt x="0" y="52463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4876800" y="2877311"/>
            <a:ext cx="3886200" cy="64643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2075" marR="273050">
              <a:lnSpc>
                <a:spcPct val="100000"/>
              </a:lnSpc>
              <a:spcBef>
                <a:spcPts val="340"/>
              </a:spcBef>
            </a:pPr>
            <a:r>
              <a:rPr sz="1200" b="1" dirty="0">
                <a:solidFill>
                  <a:srgbClr val="7E0054"/>
                </a:solidFill>
                <a:latin typeface="Arial Narrow"/>
                <a:cs typeface="Arial Narrow"/>
              </a:rPr>
              <a:t>CREATE</a:t>
            </a:r>
            <a:r>
              <a:rPr sz="1200" b="1" spc="-10" dirty="0">
                <a:solidFill>
                  <a:srgbClr val="7E0054"/>
                </a:solidFill>
                <a:latin typeface="Arial Narrow"/>
                <a:cs typeface="Arial Narrow"/>
              </a:rPr>
              <a:t> </a:t>
            </a:r>
            <a:r>
              <a:rPr sz="1200" b="1" dirty="0">
                <a:solidFill>
                  <a:srgbClr val="7E0054"/>
                </a:solidFill>
                <a:latin typeface="Arial Narrow"/>
                <a:cs typeface="Arial Narrow"/>
              </a:rPr>
              <a:t>TABLE</a:t>
            </a:r>
            <a:r>
              <a:rPr sz="1200" b="1" spc="-5" dirty="0">
                <a:solidFill>
                  <a:srgbClr val="7E0054"/>
                </a:solidFill>
                <a:latin typeface="Arial Narrow"/>
                <a:cs typeface="Arial Narrow"/>
              </a:rPr>
              <a:t> </a:t>
            </a:r>
            <a:r>
              <a:rPr sz="1200" b="1" dirty="0">
                <a:latin typeface="Arial Narrow"/>
                <a:cs typeface="Arial Narrow"/>
              </a:rPr>
              <a:t>student</a:t>
            </a:r>
            <a:r>
              <a:rPr sz="1200" b="1" spc="-30" dirty="0">
                <a:latin typeface="Arial Narrow"/>
                <a:cs typeface="Arial Narrow"/>
              </a:rPr>
              <a:t> </a:t>
            </a:r>
            <a:r>
              <a:rPr sz="1200" b="1" dirty="0">
                <a:solidFill>
                  <a:srgbClr val="042146"/>
                </a:solidFill>
                <a:latin typeface="Arial Narrow"/>
                <a:cs typeface="Arial Narrow"/>
              </a:rPr>
              <a:t>(</a:t>
            </a:r>
            <a:r>
              <a:rPr sz="1200" b="1" dirty="0">
                <a:latin typeface="Arial Narrow"/>
                <a:cs typeface="Arial Narrow"/>
              </a:rPr>
              <a:t>id</a:t>
            </a:r>
            <a:r>
              <a:rPr sz="1200" b="1" spc="-25" dirty="0">
                <a:latin typeface="Arial Narrow"/>
                <a:cs typeface="Arial Narrow"/>
              </a:rPr>
              <a:t> </a:t>
            </a:r>
            <a:r>
              <a:rPr sz="1200" b="1" spc="-20" dirty="0">
                <a:solidFill>
                  <a:srgbClr val="042146"/>
                </a:solidFill>
                <a:latin typeface="Arial Narrow"/>
                <a:cs typeface="Arial Narrow"/>
              </a:rPr>
              <a:t>INT,</a:t>
            </a:r>
            <a:r>
              <a:rPr sz="1200" b="1" spc="-15" dirty="0">
                <a:solidFill>
                  <a:srgbClr val="042146"/>
                </a:solidFill>
                <a:latin typeface="Arial Narrow"/>
                <a:cs typeface="Arial Narrow"/>
              </a:rPr>
              <a:t> </a:t>
            </a:r>
            <a:r>
              <a:rPr sz="1200" b="1" dirty="0">
                <a:latin typeface="Arial Narrow"/>
                <a:cs typeface="Arial Narrow"/>
              </a:rPr>
              <a:t>name</a:t>
            </a:r>
            <a:r>
              <a:rPr sz="1200" b="1" spc="-15" dirty="0">
                <a:latin typeface="Arial Narrow"/>
                <a:cs typeface="Arial Narrow"/>
              </a:rPr>
              <a:t> </a:t>
            </a:r>
            <a:r>
              <a:rPr sz="1200" b="1" dirty="0">
                <a:latin typeface="Arial Narrow"/>
                <a:cs typeface="Arial Narrow"/>
              </a:rPr>
              <a:t>STRING</a:t>
            </a:r>
            <a:r>
              <a:rPr sz="1200" b="1" dirty="0">
                <a:solidFill>
                  <a:srgbClr val="042146"/>
                </a:solidFill>
                <a:latin typeface="Arial Narrow"/>
                <a:cs typeface="Arial Narrow"/>
              </a:rPr>
              <a:t>,</a:t>
            </a:r>
            <a:r>
              <a:rPr sz="1200" b="1" spc="-15" dirty="0">
                <a:solidFill>
                  <a:srgbClr val="042146"/>
                </a:solidFill>
                <a:latin typeface="Arial Narrow"/>
                <a:cs typeface="Arial Narrow"/>
              </a:rPr>
              <a:t> </a:t>
            </a:r>
            <a:r>
              <a:rPr sz="1200" b="1" dirty="0">
                <a:latin typeface="Arial Narrow"/>
                <a:cs typeface="Arial Narrow"/>
              </a:rPr>
              <a:t>age</a:t>
            </a:r>
            <a:r>
              <a:rPr sz="1200" b="1" spc="225" dirty="0">
                <a:latin typeface="Arial Narrow"/>
                <a:cs typeface="Arial Narrow"/>
              </a:rPr>
              <a:t> </a:t>
            </a:r>
            <a:r>
              <a:rPr sz="1200" b="1" spc="-20" dirty="0">
                <a:solidFill>
                  <a:srgbClr val="042146"/>
                </a:solidFill>
                <a:latin typeface="Arial Narrow"/>
                <a:cs typeface="Arial Narrow"/>
              </a:rPr>
              <a:t>INT) </a:t>
            </a:r>
            <a:r>
              <a:rPr sz="1200" b="1" dirty="0">
                <a:latin typeface="Arial Narrow"/>
                <a:cs typeface="Arial Narrow"/>
              </a:rPr>
              <a:t>TBLPROPERTIES</a:t>
            </a:r>
            <a:r>
              <a:rPr sz="1200" b="1" spc="20" dirty="0">
                <a:latin typeface="Arial Narrow"/>
                <a:cs typeface="Arial Narrow"/>
              </a:rPr>
              <a:t> </a:t>
            </a:r>
            <a:r>
              <a:rPr sz="1200" b="1" dirty="0">
                <a:solidFill>
                  <a:srgbClr val="042146"/>
                </a:solidFill>
                <a:latin typeface="Arial Narrow"/>
                <a:cs typeface="Arial Narrow"/>
              </a:rPr>
              <a:t>(</a:t>
            </a:r>
            <a:r>
              <a:rPr sz="1200" b="1" dirty="0">
                <a:latin typeface="Arial Narrow"/>
                <a:cs typeface="Arial Narrow"/>
              </a:rPr>
              <a:t>delta</a:t>
            </a:r>
            <a:r>
              <a:rPr sz="1200" b="1" dirty="0">
                <a:solidFill>
                  <a:srgbClr val="042146"/>
                </a:solidFill>
                <a:latin typeface="Arial Narrow"/>
                <a:cs typeface="Arial Narrow"/>
              </a:rPr>
              <a:t>.</a:t>
            </a:r>
            <a:r>
              <a:rPr sz="1200" b="1" dirty="0">
                <a:latin typeface="Arial Narrow"/>
                <a:cs typeface="Arial Narrow"/>
              </a:rPr>
              <a:t>autoOptimize</a:t>
            </a:r>
            <a:r>
              <a:rPr sz="1200" b="1" dirty="0">
                <a:solidFill>
                  <a:srgbClr val="042146"/>
                </a:solidFill>
                <a:latin typeface="Arial Narrow"/>
                <a:cs typeface="Arial Narrow"/>
              </a:rPr>
              <a:t>.</a:t>
            </a:r>
            <a:r>
              <a:rPr sz="1200" b="1" dirty="0">
                <a:solidFill>
                  <a:srgbClr val="FF0000"/>
                </a:solidFill>
                <a:latin typeface="Arial Narrow"/>
                <a:cs typeface="Arial Narrow"/>
              </a:rPr>
              <a:t>optimizeWrite</a:t>
            </a:r>
            <a:r>
              <a:rPr sz="1200" b="1" spc="-4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200" b="1" dirty="0">
                <a:solidFill>
                  <a:srgbClr val="3E7E5F"/>
                </a:solidFill>
                <a:latin typeface="Arial Narrow"/>
                <a:cs typeface="Arial Narrow"/>
              </a:rPr>
              <a:t>=</a:t>
            </a:r>
            <a:r>
              <a:rPr sz="1200" b="1" spc="-10" dirty="0">
                <a:solidFill>
                  <a:srgbClr val="3E7E5F"/>
                </a:solidFill>
                <a:latin typeface="Arial Narrow"/>
                <a:cs typeface="Arial Narrow"/>
              </a:rPr>
              <a:t> </a:t>
            </a:r>
            <a:r>
              <a:rPr sz="1200" b="1" spc="-10" dirty="0">
                <a:solidFill>
                  <a:srgbClr val="7E0054"/>
                </a:solidFill>
                <a:latin typeface="Arial Narrow"/>
                <a:cs typeface="Arial Narrow"/>
              </a:rPr>
              <a:t>true</a:t>
            </a:r>
            <a:r>
              <a:rPr sz="1200" b="1" spc="-10" dirty="0">
                <a:solidFill>
                  <a:srgbClr val="042146"/>
                </a:solidFill>
                <a:latin typeface="Arial Narrow"/>
                <a:cs typeface="Arial Narrow"/>
              </a:rPr>
              <a:t>, </a:t>
            </a:r>
            <a:r>
              <a:rPr sz="1200" b="1" dirty="0">
                <a:latin typeface="Arial Narrow"/>
                <a:cs typeface="Arial Narrow"/>
              </a:rPr>
              <a:t>delta</a:t>
            </a:r>
            <a:r>
              <a:rPr sz="1200" b="1" dirty="0">
                <a:solidFill>
                  <a:srgbClr val="042146"/>
                </a:solidFill>
                <a:latin typeface="Arial Narrow"/>
                <a:cs typeface="Arial Narrow"/>
              </a:rPr>
              <a:t>.</a:t>
            </a:r>
            <a:r>
              <a:rPr sz="1200" b="1" dirty="0">
                <a:latin typeface="Arial Narrow"/>
                <a:cs typeface="Arial Narrow"/>
              </a:rPr>
              <a:t>autoOptimize</a:t>
            </a:r>
            <a:r>
              <a:rPr sz="1200" b="1" dirty="0">
                <a:solidFill>
                  <a:srgbClr val="042146"/>
                </a:solidFill>
                <a:latin typeface="Arial Narrow"/>
                <a:cs typeface="Arial Narrow"/>
              </a:rPr>
              <a:t>.</a:t>
            </a:r>
            <a:r>
              <a:rPr sz="1200" b="1" dirty="0">
                <a:solidFill>
                  <a:srgbClr val="FF0000"/>
                </a:solidFill>
                <a:latin typeface="Arial Narrow"/>
                <a:cs typeface="Arial Narrow"/>
              </a:rPr>
              <a:t>autoCompact</a:t>
            </a:r>
            <a:r>
              <a:rPr sz="1200" b="1" spc="-3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1200" b="1" dirty="0">
                <a:solidFill>
                  <a:srgbClr val="3E7E5F"/>
                </a:solidFill>
                <a:latin typeface="Arial Narrow"/>
                <a:cs typeface="Arial Narrow"/>
              </a:rPr>
              <a:t>= </a:t>
            </a:r>
            <a:r>
              <a:rPr sz="1200" b="1" spc="-10" dirty="0">
                <a:solidFill>
                  <a:srgbClr val="7E0054"/>
                </a:solidFill>
                <a:latin typeface="Arial Narrow"/>
                <a:cs typeface="Arial Narrow"/>
              </a:rPr>
              <a:t>true</a:t>
            </a:r>
            <a:r>
              <a:rPr sz="1200" b="1" spc="-10" dirty="0">
                <a:solidFill>
                  <a:srgbClr val="042146"/>
                </a:solidFill>
                <a:latin typeface="Arial Narrow"/>
                <a:cs typeface="Arial Narrow"/>
              </a:rPr>
              <a:t>)</a:t>
            </a:r>
            <a:endParaRPr sz="12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35"/>
              </a:spcBef>
            </a:pPr>
            <a:r>
              <a:rPr dirty="0"/>
              <a:t>Z-Order</a:t>
            </a:r>
            <a:r>
              <a:rPr spc="75" dirty="0"/>
              <a:t> </a:t>
            </a:r>
            <a:r>
              <a:rPr dirty="0"/>
              <a:t>(for</a:t>
            </a:r>
            <a:r>
              <a:rPr spc="65" dirty="0"/>
              <a:t> </a:t>
            </a:r>
            <a:r>
              <a:rPr dirty="0"/>
              <a:t>Needle</a:t>
            </a:r>
            <a:r>
              <a:rPr spc="65" dirty="0"/>
              <a:t> </a:t>
            </a:r>
            <a:r>
              <a:rPr dirty="0"/>
              <a:t>in</a:t>
            </a:r>
            <a:r>
              <a:rPr spc="70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spc="-10" dirty="0"/>
              <a:t>Haystack)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273809"/>
            <a:ext cx="8740140" cy="2867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Z-Ordering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method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used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by</a:t>
            </a:r>
            <a:r>
              <a:rPr sz="2000" spc="-1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Apache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Spark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combine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related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information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same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05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For</a:t>
            </a:r>
            <a:r>
              <a:rPr sz="20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example,</a:t>
            </a:r>
            <a:r>
              <a:rPr sz="20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for</a:t>
            </a:r>
            <a:r>
              <a:rPr sz="20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rows</a:t>
            </a:r>
            <a:r>
              <a:rPr sz="20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where</a:t>
            </a:r>
            <a:r>
              <a:rPr sz="20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dept</a:t>
            </a:r>
            <a:r>
              <a:rPr sz="20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20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200,</a:t>
            </a:r>
            <a:r>
              <a:rPr sz="20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put</a:t>
            </a:r>
            <a:r>
              <a:rPr sz="20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those</a:t>
            </a:r>
            <a:r>
              <a:rPr sz="20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rows</a:t>
            </a:r>
            <a:r>
              <a:rPr sz="2000" spc="-2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same</a:t>
            </a:r>
            <a:r>
              <a:rPr sz="2000" spc="-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CC"/>
                </a:solidFill>
                <a:latin typeface="Arial"/>
                <a:cs typeface="Arial"/>
              </a:rPr>
              <a:t>file</a:t>
            </a:r>
            <a:endParaRPr sz="20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105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This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automatically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used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by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Delta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Lake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on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Databricks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data-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skipping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algorithms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dramatically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reduce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amount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needs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read</a:t>
            </a:r>
            <a:endParaRPr sz="2000">
              <a:latin typeface="Arial"/>
              <a:cs typeface="Arial"/>
            </a:endParaRPr>
          </a:p>
          <a:p>
            <a:pPr marL="354965" marR="220345" indent="-342265">
              <a:lnSpc>
                <a:spcPct val="100000"/>
              </a:lnSpc>
              <a:spcBef>
                <a:spcPts val="106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Z-Ordering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allows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us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specify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column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compact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optimize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on,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which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will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impact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querying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speeds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if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specified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column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clause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has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high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cardinality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67839" y="4379976"/>
            <a:ext cx="5641975" cy="337185"/>
          </a:xfrm>
          <a:prstGeom prst="rect">
            <a:avLst/>
          </a:prstGeom>
          <a:solidFill>
            <a:srgbClr val="EEEEEE"/>
          </a:solidFill>
          <a:ln w="9525">
            <a:solidFill>
              <a:srgbClr val="000000"/>
            </a:solidFill>
          </a:ln>
        </p:spPr>
        <p:txBody>
          <a:bodyPr vert="horz" wrap="square" lIns="0" tIns="50165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395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OPTIMIZE</a:t>
            </a:r>
            <a:r>
              <a:rPr sz="16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tableA</a:t>
            </a:r>
            <a:r>
              <a:rPr sz="1600" b="1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ZORDER</a:t>
            </a:r>
            <a:r>
              <a:rPr sz="16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6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(column1,</a:t>
            </a:r>
            <a:r>
              <a:rPr sz="16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[column2,</a:t>
            </a:r>
            <a:r>
              <a:rPr sz="16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0000FF"/>
                </a:solidFill>
                <a:latin typeface="Arial"/>
                <a:cs typeface="Arial"/>
              </a:rPr>
              <a:t>…]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249936"/>
            <a:ext cx="1409700" cy="521334"/>
          </a:xfrm>
          <a:custGeom>
            <a:avLst/>
            <a:gdLst/>
            <a:ahLst/>
            <a:cxnLst/>
            <a:rect l="l" t="t" r="r" b="b"/>
            <a:pathLst>
              <a:path w="1409700" h="521334">
                <a:moveTo>
                  <a:pt x="1409700" y="0"/>
                </a:moveTo>
                <a:lnTo>
                  <a:pt x="0" y="0"/>
                </a:lnTo>
                <a:lnTo>
                  <a:pt x="0" y="521207"/>
                </a:lnTo>
                <a:lnTo>
                  <a:pt x="1409700" y="521207"/>
                </a:lnTo>
                <a:lnTo>
                  <a:pt x="1409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35"/>
              </a:spcBef>
            </a:pPr>
            <a:r>
              <a:rPr dirty="0"/>
              <a:t>Z-Order</a:t>
            </a:r>
            <a:r>
              <a:rPr spc="110" dirty="0"/>
              <a:t> </a:t>
            </a:r>
            <a:r>
              <a:rPr spc="-10" dirty="0"/>
              <a:t>example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1914" y="1689671"/>
            <a:ext cx="2547620" cy="1069340"/>
            <a:chOff x="81914" y="1689671"/>
            <a:chExt cx="2547620" cy="10693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" y="1699259"/>
              <a:ext cx="2528316" cy="105003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6677" y="1694433"/>
              <a:ext cx="2538095" cy="1059815"/>
            </a:xfrm>
            <a:custGeom>
              <a:avLst/>
              <a:gdLst/>
              <a:ahLst/>
              <a:cxnLst/>
              <a:rect l="l" t="t" r="r" b="b"/>
              <a:pathLst>
                <a:path w="2538095" h="1059814">
                  <a:moveTo>
                    <a:pt x="0" y="1059561"/>
                  </a:moveTo>
                  <a:lnTo>
                    <a:pt x="2537841" y="1059561"/>
                  </a:lnTo>
                  <a:lnTo>
                    <a:pt x="2537841" y="0"/>
                  </a:lnTo>
                  <a:lnTo>
                    <a:pt x="0" y="0"/>
                  </a:lnTo>
                  <a:lnTo>
                    <a:pt x="0" y="1059561"/>
                  </a:lnTo>
                  <a:close/>
                </a:path>
              </a:pathLst>
            </a:custGeom>
            <a:ln w="9525">
              <a:solidFill>
                <a:srgbClr val="1B2F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203834" y="1285811"/>
            <a:ext cx="8874760" cy="4380865"/>
            <a:chOff x="203834" y="1285811"/>
            <a:chExt cx="8874760" cy="438086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3576" y="1295400"/>
              <a:ext cx="6353556" cy="135178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698877" y="1290574"/>
              <a:ext cx="6363335" cy="1361440"/>
            </a:xfrm>
            <a:custGeom>
              <a:avLst/>
              <a:gdLst/>
              <a:ahLst/>
              <a:cxnLst/>
              <a:rect l="l" t="t" r="r" b="b"/>
              <a:pathLst>
                <a:path w="6363334" h="1361439">
                  <a:moveTo>
                    <a:pt x="0" y="1361313"/>
                  </a:moveTo>
                  <a:lnTo>
                    <a:pt x="6363081" y="1361313"/>
                  </a:lnTo>
                  <a:lnTo>
                    <a:pt x="6363081" y="0"/>
                  </a:lnTo>
                  <a:lnTo>
                    <a:pt x="0" y="0"/>
                  </a:lnTo>
                  <a:lnTo>
                    <a:pt x="0" y="1361313"/>
                  </a:lnTo>
                  <a:close/>
                </a:path>
              </a:pathLst>
            </a:custGeom>
            <a:ln w="9525">
              <a:solidFill>
                <a:srgbClr val="1B2F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32198" y="1927098"/>
              <a:ext cx="4316095" cy="394970"/>
            </a:xfrm>
            <a:custGeom>
              <a:avLst/>
              <a:gdLst/>
              <a:ahLst/>
              <a:cxnLst/>
              <a:rect l="l" t="t" r="r" b="b"/>
              <a:pathLst>
                <a:path w="4316095" h="394969">
                  <a:moveTo>
                    <a:pt x="3078479" y="394715"/>
                  </a:moveTo>
                  <a:lnTo>
                    <a:pt x="4315967" y="394715"/>
                  </a:lnTo>
                  <a:lnTo>
                    <a:pt x="4315967" y="220979"/>
                  </a:lnTo>
                  <a:lnTo>
                    <a:pt x="3078479" y="220979"/>
                  </a:lnTo>
                  <a:lnTo>
                    <a:pt x="3078479" y="394715"/>
                  </a:lnTo>
                  <a:close/>
                </a:path>
                <a:path w="4316095" h="394969">
                  <a:moveTo>
                    <a:pt x="0" y="173736"/>
                  </a:moveTo>
                  <a:lnTo>
                    <a:pt x="1810512" y="173736"/>
                  </a:lnTo>
                  <a:lnTo>
                    <a:pt x="1810512" y="0"/>
                  </a:lnTo>
                  <a:lnTo>
                    <a:pt x="0" y="0"/>
                  </a:lnTo>
                  <a:lnTo>
                    <a:pt x="0" y="173736"/>
                  </a:lnTo>
                  <a:close/>
                </a:path>
              </a:pathLst>
            </a:custGeom>
            <a:ln w="412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4427" y="3474719"/>
              <a:ext cx="5632704" cy="181508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419729" y="3469894"/>
              <a:ext cx="5642610" cy="1824989"/>
            </a:xfrm>
            <a:custGeom>
              <a:avLst/>
              <a:gdLst/>
              <a:ahLst/>
              <a:cxnLst/>
              <a:rect l="l" t="t" r="r" b="b"/>
              <a:pathLst>
                <a:path w="5642609" h="1824989">
                  <a:moveTo>
                    <a:pt x="0" y="1824608"/>
                  </a:moveTo>
                  <a:lnTo>
                    <a:pt x="5642229" y="1824608"/>
                  </a:lnTo>
                  <a:lnTo>
                    <a:pt x="5642229" y="0"/>
                  </a:lnTo>
                  <a:lnTo>
                    <a:pt x="0" y="0"/>
                  </a:lnTo>
                  <a:lnTo>
                    <a:pt x="0" y="1824608"/>
                  </a:lnTo>
                  <a:close/>
                </a:path>
              </a:pathLst>
            </a:custGeom>
            <a:ln w="9525">
              <a:solidFill>
                <a:srgbClr val="1B2F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111499" y="2489454"/>
              <a:ext cx="2322195" cy="2812415"/>
            </a:xfrm>
            <a:custGeom>
              <a:avLst/>
              <a:gdLst/>
              <a:ahLst/>
              <a:cxnLst/>
              <a:rect l="l" t="t" r="r" b="b"/>
              <a:pathLst>
                <a:path w="2322195" h="2812415">
                  <a:moveTo>
                    <a:pt x="2205710" y="101529"/>
                  </a:moveTo>
                  <a:lnTo>
                    <a:pt x="0" y="2779649"/>
                  </a:lnTo>
                  <a:lnTo>
                    <a:pt x="39116" y="2811907"/>
                  </a:lnTo>
                  <a:lnTo>
                    <a:pt x="2244915" y="133832"/>
                  </a:lnTo>
                  <a:lnTo>
                    <a:pt x="2205710" y="101529"/>
                  </a:lnTo>
                  <a:close/>
                </a:path>
                <a:path w="2322195" h="2812415">
                  <a:moveTo>
                    <a:pt x="2303407" y="81915"/>
                  </a:moveTo>
                  <a:lnTo>
                    <a:pt x="2221865" y="81915"/>
                  </a:lnTo>
                  <a:lnTo>
                    <a:pt x="2261108" y="114173"/>
                  </a:lnTo>
                  <a:lnTo>
                    <a:pt x="2244915" y="133832"/>
                  </a:lnTo>
                  <a:lnTo>
                    <a:pt x="2284095" y="166116"/>
                  </a:lnTo>
                  <a:lnTo>
                    <a:pt x="2303407" y="81915"/>
                  </a:lnTo>
                  <a:close/>
                </a:path>
                <a:path w="2322195" h="2812415">
                  <a:moveTo>
                    <a:pt x="2221865" y="81915"/>
                  </a:moveTo>
                  <a:lnTo>
                    <a:pt x="2205710" y="101529"/>
                  </a:lnTo>
                  <a:lnTo>
                    <a:pt x="2244915" y="133832"/>
                  </a:lnTo>
                  <a:lnTo>
                    <a:pt x="2261108" y="114173"/>
                  </a:lnTo>
                  <a:lnTo>
                    <a:pt x="2221865" y="81915"/>
                  </a:lnTo>
                  <a:close/>
                </a:path>
                <a:path w="2322195" h="2812415">
                  <a:moveTo>
                    <a:pt x="2322195" y="0"/>
                  </a:moveTo>
                  <a:lnTo>
                    <a:pt x="2166492" y="69215"/>
                  </a:lnTo>
                  <a:lnTo>
                    <a:pt x="2205710" y="101529"/>
                  </a:lnTo>
                  <a:lnTo>
                    <a:pt x="2221865" y="81915"/>
                  </a:lnTo>
                  <a:lnTo>
                    <a:pt x="2303407" y="81915"/>
                  </a:lnTo>
                  <a:lnTo>
                    <a:pt x="2322195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35145" y="4981194"/>
              <a:ext cx="5222875" cy="295910"/>
            </a:xfrm>
            <a:custGeom>
              <a:avLst/>
              <a:gdLst/>
              <a:ahLst/>
              <a:cxnLst/>
              <a:rect l="l" t="t" r="r" b="b"/>
              <a:pathLst>
                <a:path w="5222875" h="295910">
                  <a:moveTo>
                    <a:pt x="0" y="295655"/>
                  </a:moveTo>
                  <a:lnTo>
                    <a:pt x="5222748" y="295655"/>
                  </a:lnTo>
                  <a:lnTo>
                    <a:pt x="5222748" y="0"/>
                  </a:lnTo>
                  <a:lnTo>
                    <a:pt x="0" y="0"/>
                  </a:lnTo>
                  <a:lnTo>
                    <a:pt x="0" y="295655"/>
                  </a:lnTo>
                  <a:close/>
                </a:path>
              </a:pathLst>
            </a:custGeom>
            <a:ln w="41275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13359" y="3543300"/>
              <a:ext cx="2808732" cy="62483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08597" y="3538474"/>
              <a:ext cx="2818765" cy="634365"/>
            </a:xfrm>
            <a:custGeom>
              <a:avLst/>
              <a:gdLst/>
              <a:ahLst/>
              <a:cxnLst/>
              <a:rect l="l" t="t" r="r" b="b"/>
              <a:pathLst>
                <a:path w="2818765" h="634364">
                  <a:moveTo>
                    <a:pt x="0" y="634364"/>
                  </a:moveTo>
                  <a:lnTo>
                    <a:pt x="2818257" y="634364"/>
                  </a:lnTo>
                  <a:lnTo>
                    <a:pt x="2818257" y="0"/>
                  </a:lnTo>
                  <a:lnTo>
                    <a:pt x="0" y="0"/>
                  </a:lnTo>
                  <a:lnTo>
                    <a:pt x="0" y="634364"/>
                  </a:lnTo>
                  <a:close/>
                </a:path>
              </a:pathLst>
            </a:custGeom>
            <a:ln w="9524">
              <a:solidFill>
                <a:srgbClr val="1B2F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34233" y="3775709"/>
              <a:ext cx="416559" cy="373380"/>
            </a:xfrm>
            <a:custGeom>
              <a:avLst/>
              <a:gdLst/>
              <a:ahLst/>
              <a:cxnLst/>
              <a:rect l="l" t="t" r="r" b="b"/>
              <a:pathLst>
                <a:path w="416560" h="373379">
                  <a:moveTo>
                    <a:pt x="0" y="373380"/>
                  </a:moveTo>
                  <a:lnTo>
                    <a:pt x="416051" y="373380"/>
                  </a:lnTo>
                  <a:lnTo>
                    <a:pt x="416051" y="0"/>
                  </a:lnTo>
                  <a:lnTo>
                    <a:pt x="0" y="0"/>
                  </a:lnTo>
                  <a:lnTo>
                    <a:pt x="0" y="373380"/>
                  </a:lnTo>
                  <a:close/>
                </a:path>
              </a:pathLst>
            </a:custGeom>
            <a:ln w="50800">
              <a:solidFill>
                <a:srgbClr val="FF36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3359" y="5045964"/>
              <a:ext cx="2808732" cy="6111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208597" y="5041201"/>
              <a:ext cx="2818765" cy="621030"/>
            </a:xfrm>
            <a:custGeom>
              <a:avLst/>
              <a:gdLst/>
              <a:ahLst/>
              <a:cxnLst/>
              <a:rect l="l" t="t" r="r" b="b"/>
              <a:pathLst>
                <a:path w="2818765" h="621029">
                  <a:moveTo>
                    <a:pt x="0" y="620649"/>
                  </a:moveTo>
                  <a:lnTo>
                    <a:pt x="2818257" y="620649"/>
                  </a:lnTo>
                  <a:lnTo>
                    <a:pt x="2818257" y="0"/>
                  </a:lnTo>
                  <a:lnTo>
                    <a:pt x="0" y="0"/>
                  </a:lnTo>
                  <a:lnTo>
                    <a:pt x="0" y="620649"/>
                  </a:lnTo>
                  <a:close/>
                </a:path>
              </a:pathLst>
            </a:custGeom>
            <a:ln w="9525">
              <a:solidFill>
                <a:srgbClr val="1B2F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42793" y="5264658"/>
              <a:ext cx="502920" cy="373380"/>
            </a:xfrm>
            <a:custGeom>
              <a:avLst/>
              <a:gdLst/>
              <a:ahLst/>
              <a:cxnLst/>
              <a:rect l="l" t="t" r="r" b="b"/>
              <a:pathLst>
                <a:path w="502919" h="373379">
                  <a:moveTo>
                    <a:pt x="0" y="373380"/>
                  </a:moveTo>
                  <a:lnTo>
                    <a:pt x="502919" y="373380"/>
                  </a:lnTo>
                  <a:lnTo>
                    <a:pt x="502919" y="0"/>
                  </a:lnTo>
                  <a:lnTo>
                    <a:pt x="0" y="0"/>
                  </a:lnTo>
                  <a:lnTo>
                    <a:pt x="0" y="373380"/>
                  </a:lnTo>
                  <a:close/>
                </a:path>
              </a:pathLst>
            </a:custGeom>
            <a:ln w="50800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203834" y="2840291"/>
            <a:ext cx="1992630" cy="631825"/>
            <a:chOff x="203834" y="2840291"/>
            <a:chExt cx="1992630" cy="631825"/>
          </a:xfrm>
        </p:grpSpPr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3359" y="2849880"/>
              <a:ext cx="1973580" cy="61264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208597" y="2845054"/>
              <a:ext cx="1983105" cy="622300"/>
            </a:xfrm>
            <a:custGeom>
              <a:avLst/>
              <a:gdLst/>
              <a:ahLst/>
              <a:cxnLst/>
              <a:rect l="l" t="t" r="r" b="b"/>
              <a:pathLst>
                <a:path w="1983105" h="622300">
                  <a:moveTo>
                    <a:pt x="0" y="622173"/>
                  </a:moveTo>
                  <a:lnTo>
                    <a:pt x="1983105" y="622173"/>
                  </a:lnTo>
                  <a:lnTo>
                    <a:pt x="1983105" y="0"/>
                  </a:lnTo>
                  <a:lnTo>
                    <a:pt x="0" y="0"/>
                  </a:lnTo>
                  <a:lnTo>
                    <a:pt x="0" y="622173"/>
                  </a:lnTo>
                  <a:close/>
                </a:path>
              </a:pathLst>
            </a:custGeom>
            <a:ln w="9525">
              <a:solidFill>
                <a:srgbClr val="1B2F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226695" y="4371911"/>
            <a:ext cx="1992630" cy="603250"/>
            <a:chOff x="226695" y="4371911"/>
            <a:chExt cx="1992630" cy="60325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36220" y="4381499"/>
              <a:ext cx="1973580" cy="58369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31457" y="4376673"/>
              <a:ext cx="1983105" cy="593725"/>
            </a:xfrm>
            <a:custGeom>
              <a:avLst/>
              <a:gdLst/>
              <a:ahLst/>
              <a:cxnLst/>
              <a:rect l="l" t="t" r="r" b="b"/>
              <a:pathLst>
                <a:path w="1983105" h="593725">
                  <a:moveTo>
                    <a:pt x="0" y="593217"/>
                  </a:moveTo>
                  <a:lnTo>
                    <a:pt x="1983105" y="593217"/>
                  </a:lnTo>
                  <a:lnTo>
                    <a:pt x="1983105" y="0"/>
                  </a:lnTo>
                  <a:lnTo>
                    <a:pt x="0" y="0"/>
                  </a:lnTo>
                  <a:lnTo>
                    <a:pt x="0" y="593217"/>
                  </a:lnTo>
                  <a:close/>
                </a:path>
              </a:pathLst>
            </a:custGeom>
            <a:ln w="9525">
              <a:solidFill>
                <a:srgbClr val="1B2F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7" name="object 27"/>
          <p:cNvGrpSpPr/>
          <p:nvPr/>
        </p:nvGrpSpPr>
        <p:grpSpPr>
          <a:xfrm>
            <a:off x="3414966" y="5438775"/>
            <a:ext cx="5652135" cy="285750"/>
            <a:chOff x="3414966" y="5438775"/>
            <a:chExt cx="5652135" cy="285750"/>
          </a:xfrm>
        </p:grpSpPr>
        <p:pic>
          <p:nvPicPr>
            <p:cNvPr id="28" name="object 2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24427" y="5448300"/>
              <a:ext cx="5632704" cy="266700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3419728" y="5443537"/>
              <a:ext cx="5642610" cy="276225"/>
            </a:xfrm>
            <a:custGeom>
              <a:avLst/>
              <a:gdLst/>
              <a:ahLst/>
              <a:cxnLst/>
              <a:rect l="l" t="t" r="r" b="b"/>
              <a:pathLst>
                <a:path w="5642609" h="276225">
                  <a:moveTo>
                    <a:pt x="0" y="276225"/>
                  </a:moveTo>
                  <a:lnTo>
                    <a:pt x="5642229" y="276225"/>
                  </a:lnTo>
                  <a:lnTo>
                    <a:pt x="5642229" y="0"/>
                  </a:lnTo>
                  <a:lnTo>
                    <a:pt x="0" y="0"/>
                  </a:lnTo>
                  <a:lnTo>
                    <a:pt x="0" y="276225"/>
                  </a:lnTo>
                  <a:close/>
                </a:path>
              </a:pathLst>
            </a:custGeom>
            <a:ln w="9525">
              <a:solidFill>
                <a:srgbClr val="1B2F3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FF0000"/>
                </a:solidFill>
              </a:rPr>
              <a:t>04v-w</a:t>
            </a:r>
            <a:r>
              <a:rPr dirty="0"/>
              <a:t>:</a:t>
            </a:r>
            <a:r>
              <a:rPr spc="55" dirty="0"/>
              <a:t> </a:t>
            </a:r>
            <a:r>
              <a:rPr dirty="0"/>
              <a:t>Z-Order</a:t>
            </a:r>
            <a:r>
              <a:rPr spc="90" dirty="0"/>
              <a:t> </a:t>
            </a:r>
            <a:r>
              <a:rPr dirty="0"/>
              <a:t>(for</a:t>
            </a:r>
            <a:r>
              <a:rPr spc="65" dirty="0"/>
              <a:t> </a:t>
            </a:r>
            <a:r>
              <a:rPr dirty="0"/>
              <a:t>Needle</a:t>
            </a:r>
            <a:r>
              <a:rPr spc="70" dirty="0"/>
              <a:t> </a:t>
            </a:r>
            <a:r>
              <a:rPr dirty="0"/>
              <a:t>in</a:t>
            </a:r>
            <a:r>
              <a:rPr spc="70" dirty="0"/>
              <a:t> </a:t>
            </a:r>
            <a:r>
              <a:rPr dirty="0"/>
              <a:t>the</a:t>
            </a:r>
            <a:r>
              <a:rPr spc="70" dirty="0"/>
              <a:t> </a:t>
            </a:r>
            <a:r>
              <a:rPr spc="-10" dirty="0"/>
              <a:t>Haystack)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900" y="1273809"/>
            <a:ext cx="8740140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Z-Ordering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method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used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by</a:t>
            </a:r>
            <a:r>
              <a:rPr sz="2000" spc="-1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Apache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Spark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combine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related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information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same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files</a:t>
            </a:r>
            <a:endParaRPr sz="2000">
              <a:latin typeface="Arial"/>
              <a:cs typeface="Arial"/>
            </a:endParaRPr>
          </a:p>
          <a:p>
            <a:pPr marL="354965" marR="5080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This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automatically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used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by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Delta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Lake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on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Databricks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data-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skipping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algorithms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dramatically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reduce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amount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needs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read</a:t>
            </a:r>
            <a:endParaRPr sz="2000">
              <a:latin typeface="Arial"/>
              <a:cs typeface="Arial"/>
            </a:endParaRPr>
          </a:p>
          <a:p>
            <a:pPr marL="354965" marR="218440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Z-Ordering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allows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us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specify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column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compact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optimize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on,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which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will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impact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querying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speeds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if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specified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column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WHERE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clause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has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high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cardinality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8695" y="3700271"/>
            <a:ext cx="5641975" cy="338455"/>
          </a:xfrm>
          <a:prstGeom prst="rect">
            <a:avLst/>
          </a:prstGeom>
          <a:solidFill>
            <a:srgbClr val="EEEEEE"/>
          </a:solidFill>
          <a:ln w="9525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39700">
              <a:lnSpc>
                <a:spcPct val="100000"/>
              </a:lnSpc>
              <a:spcBef>
                <a:spcPts val="400"/>
              </a:spcBef>
            </a:pP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OPTIMIZE</a:t>
            </a:r>
            <a:r>
              <a:rPr sz="16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tableA</a:t>
            </a:r>
            <a:r>
              <a:rPr sz="1600" b="1" spc="-9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ZORDER</a:t>
            </a:r>
            <a:r>
              <a:rPr sz="1600" b="1" spc="-5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1600" b="1" spc="-9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(column1,</a:t>
            </a:r>
            <a:r>
              <a:rPr sz="1600" b="1" spc="-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dirty="0">
                <a:solidFill>
                  <a:srgbClr val="0000FF"/>
                </a:solidFill>
                <a:latin typeface="Arial"/>
                <a:cs typeface="Arial"/>
              </a:rPr>
              <a:t>[column2,</a:t>
            </a:r>
            <a:r>
              <a:rPr sz="1600" b="1" spc="-3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1600" b="1" spc="-25" dirty="0">
                <a:solidFill>
                  <a:srgbClr val="0000FF"/>
                </a:solidFill>
                <a:latin typeface="Arial"/>
                <a:cs typeface="Arial"/>
              </a:rPr>
              <a:t>…]</a:t>
            </a:r>
            <a:r>
              <a:rPr sz="1600" b="1" spc="-25" dirty="0">
                <a:solidFill>
                  <a:srgbClr val="0000FF"/>
                </a:solidFill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49936"/>
            <a:ext cx="1409700" cy="521334"/>
            <a:chOff x="76200" y="249936"/>
            <a:chExt cx="1409700" cy="521334"/>
          </a:xfrm>
        </p:grpSpPr>
        <p:sp>
          <p:nvSpPr>
            <p:cNvPr id="3" name="object 3"/>
            <p:cNvSpPr/>
            <p:nvPr/>
          </p:nvSpPr>
          <p:spPr>
            <a:xfrm>
              <a:off x="96011" y="28194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5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5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5" y="469391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5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011" y="28194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5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5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5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5" y="469391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0964" y="253365"/>
            <a:ext cx="6519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3390" algn="l"/>
              </a:tabLst>
            </a:pPr>
            <a:r>
              <a:rPr sz="4200" spc="-75" baseline="-3968" dirty="0"/>
              <a:t>d</a:t>
            </a:r>
            <a:r>
              <a:rPr sz="4200" baseline="-3968" dirty="0"/>
              <a:t>	</a:t>
            </a:r>
            <a:r>
              <a:rPr sz="2750" dirty="0"/>
              <a:t>Disk-Partitioned</a:t>
            </a:r>
            <a:r>
              <a:rPr sz="2750" spc="204" dirty="0"/>
              <a:t> </a:t>
            </a:r>
            <a:r>
              <a:rPr sz="2750" spc="-10" dirty="0"/>
              <a:t>Tables/DataFrames</a:t>
            </a:r>
            <a:endParaRPr sz="2750"/>
          </a:p>
        </p:txBody>
      </p:sp>
      <p:sp>
        <p:nvSpPr>
          <p:cNvPr id="6" name="object 6"/>
          <p:cNvSpPr txBox="1"/>
          <p:nvPr/>
        </p:nvSpPr>
        <p:spPr>
          <a:xfrm>
            <a:off x="231140" y="1168653"/>
            <a:ext cx="8679180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60095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1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Partition</a:t>
            </a:r>
            <a:r>
              <a:rPr sz="20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Table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has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one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or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more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columns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defined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as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Partitioning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column.</a:t>
            </a:r>
            <a:r>
              <a:rPr sz="2000" spc="-9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This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will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cause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each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value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Column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have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its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own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Directory</a:t>
            </a:r>
            <a:r>
              <a:rPr sz="20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on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file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system</a:t>
            </a:r>
            <a:endParaRPr sz="200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spcBef>
                <a:spcPts val="144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While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querying,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if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WHERE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clause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contains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Partitioning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column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(or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from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Join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Column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another</a:t>
            </a:r>
            <a:r>
              <a:rPr sz="20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Table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matches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Partitioning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column),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disk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I/O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only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done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on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those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Partitioned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Directories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while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other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Directories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are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ignored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314638" y="3495675"/>
            <a:ext cx="4514850" cy="2609850"/>
            <a:chOff x="2314638" y="3495675"/>
            <a:chExt cx="4514850" cy="260985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24100" y="3505200"/>
              <a:ext cx="4495800" cy="256717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319401" y="3500437"/>
              <a:ext cx="4505325" cy="2600325"/>
            </a:xfrm>
            <a:custGeom>
              <a:avLst/>
              <a:gdLst/>
              <a:ahLst/>
              <a:cxnLst/>
              <a:rect l="l" t="t" r="r" b="b"/>
              <a:pathLst>
                <a:path w="4505325" h="2600325">
                  <a:moveTo>
                    <a:pt x="0" y="2600325"/>
                  </a:moveTo>
                  <a:lnTo>
                    <a:pt x="4505325" y="2600325"/>
                  </a:lnTo>
                  <a:lnTo>
                    <a:pt x="4505325" y="0"/>
                  </a:lnTo>
                  <a:lnTo>
                    <a:pt x="0" y="0"/>
                  </a:lnTo>
                  <a:lnTo>
                    <a:pt x="0" y="26003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84960" y="6248400"/>
            <a:ext cx="5974080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53670">
              <a:lnSpc>
                <a:spcPct val="100000"/>
              </a:lnSpc>
              <a:spcBef>
                <a:spcPts val="320"/>
              </a:spcBef>
            </a:pPr>
            <a:r>
              <a:rPr sz="1800" b="1" dirty="0">
                <a:latin typeface="Arial"/>
                <a:cs typeface="Arial"/>
              </a:rPr>
              <a:t>Best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to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have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low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Cardinality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Partition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column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FF0000"/>
                </a:solidFill>
              </a:rPr>
              <a:t>04x-cc</a:t>
            </a:r>
            <a:r>
              <a:rPr dirty="0"/>
              <a:t>:</a:t>
            </a:r>
            <a:r>
              <a:rPr spc="135" dirty="0"/>
              <a:t> </a:t>
            </a:r>
            <a:r>
              <a:rPr dirty="0"/>
              <a:t>Disk-Partitioned</a:t>
            </a:r>
            <a:r>
              <a:rPr spc="160" dirty="0"/>
              <a:t> </a:t>
            </a:r>
            <a:r>
              <a:rPr spc="-10" dirty="0"/>
              <a:t>Tables/DataFrames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7675" y="2636202"/>
            <a:ext cx="6684009" cy="628650"/>
            <a:chOff x="447675" y="2636202"/>
            <a:chExt cx="6684009" cy="6286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2645663"/>
              <a:ext cx="6664452" cy="6096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52437" y="2640964"/>
              <a:ext cx="6674484" cy="619125"/>
            </a:xfrm>
            <a:custGeom>
              <a:avLst/>
              <a:gdLst/>
              <a:ahLst/>
              <a:cxnLst/>
              <a:rect l="l" t="t" r="r" b="b"/>
              <a:pathLst>
                <a:path w="6674484" h="619125">
                  <a:moveTo>
                    <a:pt x="0" y="619125"/>
                  </a:moveTo>
                  <a:lnTo>
                    <a:pt x="6673977" y="619125"/>
                  </a:lnTo>
                  <a:lnTo>
                    <a:pt x="6673977" y="0"/>
                  </a:lnTo>
                  <a:lnTo>
                    <a:pt x="0" y="0"/>
                  </a:lnTo>
                  <a:lnTo>
                    <a:pt x="0" y="619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48050" y="3201161"/>
              <a:ext cx="3410585" cy="27940"/>
            </a:xfrm>
            <a:custGeom>
              <a:avLst/>
              <a:gdLst/>
              <a:ahLst/>
              <a:cxnLst/>
              <a:rect l="l" t="t" r="r" b="b"/>
              <a:pathLst>
                <a:path w="3410584" h="27939">
                  <a:moveTo>
                    <a:pt x="0" y="27939"/>
                  </a:moveTo>
                  <a:lnTo>
                    <a:pt x="3410584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30911" y="1511490"/>
            <a:ext cx="6609080" cy="628650"/>
            <a:chOff x="430911" y="1511490"/>
            <a:chExt cx="6609080" cy="6286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0436" y="1520951"/>
              <a:ext cx="6589776" cy="60960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35673" y="1516252"/>
              <a:ext cx="6599555" cy="619125"/>
            </a:xfrm>
            <a:custGeom>
              <a:avLst/>
              <a:gdLst/>
              <a:ahLst/>
              <a:cxnLst/>
              <a:rect l="l" t="t" r="r" b="b"/>
              <a:pathLst>
                <a:path w="6599555" h="619125">
                  <a:moveTo>
                    <a:pt x="0" y="619125"/>
                  </a:moveTo>
                  <a:lnTo>
                    <a:pt x="6599301" y="619125"/>
                  </a:lnTo>
                  <a:lnTo>
                    <a:pt x="6599301" y="0"/>
                  </a:lnTo>
                  <a:lnTo>
                    <a:pt x="0" y="0"/>
                  </a:lnTo>
                  <a:lnTo>
                    <a:pt x="0" y="6191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95650" y="2093213"/>
              <a:ext cx="3562985" cy="0"/>
            </a:xfrm>
            <a:custGeom>
              <a:avLst/>
              <a:gdLst/>
              <a:ahLst/>
              <a:cxnLst/>
              <a:rect l="l" t="t" r="r" b="b"/>
              <a:pathLst>
                <a:path w="3562984">
                  <a:moveTo>
                    <a:pt x="0" y="0"/>
                  </a:moveTo>
                  <a:lnTo>
                    <a:pt x="3562984" y="0"/>
                  </a:lnTo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32612" y="1170178"/>
            <a:ext cx="46310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Non-Partitioned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Table</a:t>
            </a:r>
            <a:r>
              <a:rPr sz="1800" b="1" spc="-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(must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scan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all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Files)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5719" y="2292477"/>
            <a:ext cx="5340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Partitioned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Table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(only</a:t>
            </a:r>
            <a:r>
              <a:rPr sz="1800" b="1" spc="-3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scan </a:t>
            </a:r>
            <a:r>
              <a:rPr sz="1800" b="1" spc="-10" dirty="0">
                <a:latin typeface="Arial"/>
                <a:cs typeface="Arial"/>
              </a:rPr>
              <a:t>'UniqueCarrier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=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spc="-25" dirty="0">
                <a:latin typeface="Arial"/>
                <a:cs typeface="Arial"/>
              </a:rPr>
              <a:t>DL)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32562" y="3735323"/>
            <a:ext cx="3739515" cy="1981200"/>
            <a:chOff x="432562" y="3735323"/>
            <a:chExt cx="3739515" cy="1981200"/>
          </a:xfrm>
        </p:grpSpPr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275" y="3735323"/>
              <a:ext cx="3707457" cy="1981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57962" y="5258561"/>
              <a:ext cx="2667000" cy="228600"/>
            </a:xfrm>
            <a:custGeom>
              <a:avLst/>
              <a:gdLst/>
              <a:ahLst/>
              <a:cxnLst/>
              <a:rect l="l" t="t" r="r" b="b"/>
              <a:pathLst>
                <a:path w="2667000" h="228600">
                  <a:moveTo>
                    <a:pt x="0" y="228600"/>
                  </a:moveTo>
                  <a:lnTo>
                    <a:pt x="2667000" y="228600"/>
                  </a:lnTo>
                  <a:lnTo>
                    <a:pt x="26670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5004561" y="3741334"/>
            <a:ext cx="2052320" cy="2931160"/>
            <a:chOff x="5004561" y="3741334"/>
            <a:chExt cx="2052320" cy="2931160"/>
          </a:xfrm>
        </p:grpSpPr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49011" y="3741334"/>
              <a:ext cx="1981199" cy="293073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029961" y="5791961"/>
              <a:ext cx="2001520" cy="228600"/>
            </a:xfrm>
            <a:custGeom>
              <a:avLst/>
              <a:gdLst/>
              <a:ahLst/>
              <a:cxnLst/>
              <a:rect l="l" t="t" r="r" b="b"/>
              <a:pathLst>
                <a:path w="2001520" h="228600">
                  <a:moveTo>
                    <a:pt x="0" y="228600"/>
                  </a:moveTo>
                  <a:lnTo>
                    <a:pt x="2001012" y="228600"/>
                  </a:lnTo>
                  <a:lnTo>
                    <a:pt x="2001012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508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35940" y="3392170"/>
            <a:ext cx="2385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Arial"/>
                <a:cs typeface="Arial"/>
              </a:rPr>
              <a:t>Non-Partitioned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spc="-10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128005" y="3401314"/>
            <a:ext cx="18630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Partitioned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spc="-20" dirty="0">
                <a:latin typeface="Arial"/>
                <a:cs typeface="Arial"/>
              </a:rPr>
              <a:t>Table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49936"/>
            <a:ext cx="1409700" cy="521334"/>
            <a:chOff x="76200" y="249936"/>
            <a:chExt cx="1409700" cy="521334"/>
          </a:xfrm>
        </p:grpSpPr>
        <p:sp>
          <p:nvSpPr>
            <p:cNvPr id="3" name="object 3"/>
            <p:cNvSpPr/>
            <p:nvPr/>
          </p:nvSpPr>
          <p:spPr>
            <a:xfrm>
              <a:off x="96011" y="28194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5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5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5" y="469391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5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6011" y="281940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5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5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5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5" y="469391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39700" y="1217752"/>
            <a:ext cx="8514080" cy="2880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marR="10350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Proprietary</a:t>
            </a:r>
            <a:r>
              <a:rPr sz="20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Databricks.</a:t>
            </a:r>
            <a:r>
              <a:rPr sz="20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Bloom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filter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operates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by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either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stating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definitively not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file,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or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probably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file,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with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a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defined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false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positive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probability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(FPP)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63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structure</a:t>
            </a:r>
            <a:r>
              <a:rPr sz="20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used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test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whether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an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element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member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set,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particularly</a:t>
            </a:r>
            <a:r>
              <a:rPr sz="20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fields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containing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arbitrary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text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63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Each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file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can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have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single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Bloom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filter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index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file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associated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with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  <a:p>
            <a:pPr marL="355600" marR="592455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Before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reading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file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Databricks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checks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index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file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file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read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only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if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index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indicates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file might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match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data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filter.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31619" y="6336791"/>
            <a:ext cx="6068695" cy="368935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320"/>
              </a:spcBef>
            </a:pPr>
            <a:r>
              <a:rPr sz="1800" spc="-10" dirty="0">
                <a:latin typeface="Arial"/>
                <a:cs typeface="Arial"/>
              </a:rPr>
              <a:t>https://</a:t>
            </a:r>
            <a:r>
              <a:rPr sz="1800" spc="-10" dirty="0">
                <a:latin typeface="Arial"/>
                <a:cs typeface="Arial"/>
                <a:hlinkClick r:id="rId2"/>
              </a:rPr>
              <a:t>www.youtube.com/watch?v=gaPQt0oPKLI&amp;t=824s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325562" y="4257675"/>
            <a:ext cx="6479540" cy="1847850"/>
            <a:chOff x="1325562" y="4257675"/>
            <a:chExt cx="6479540" cy="184785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0012" y="4274695"/>
              <a:ext cx="6445247" cy="182130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30325" y="4262437"/>
              <a:ext cx="6470015" cy="1838325"/>
            </a:xfrm>
            <a:custGeom>
              <a:avLst/>
              <a:gdLst/>
              <a:ahLst/>
              <a:cxnLst/>
              <a:rect l="l" t="t" r="r" b="b"/>
              <a:pathLst>
                <a:path w="6470015" h="1838325">
                  <a:moveTo>
                    <a:pt x="0" y="1838325"/>
                  </a:moveTo>
                  <a:lnTo>
                    <a:pt x="6469761" y="1838325"/>
                  </a:lnTo>
                  <a:lnTo>
                    <a:pt x="6469761" y="0"/>
                  </a:lnTo>
                  <a:lnTo>
                    <a:pt x="0" y="0"/>
                  </a:lnTo>
                  <a:lnTo>
                    <a:pt x="0" y="1838325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24434" y="253365"/>
            <a:ext cx="731265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81965" algn="l"/>
              </a:tabLst>
            </a:pPr>
            <a:r>
              <a:rPr sz="2800" spc="-50" dirty="0"/>
              <a:t>e</a:t>
            </a:r>
            <a:r>
              <a:rPr sz="2800" dirty="0"/>
              <a:t>	</a:t>
            </a:r>
            <a:r>
              <a:rPr sz="2750" dirty="0"/>
              <a:t>Bloom</a:t>
            </a:r>
            <a:r>
              <a:rPr sz="2750" spc="50" dirty="0"/>
              <a:t> </a:t>
            </a:r>
            <a:r>
              <a:rPr sz="2750" dirty="0"/>
              <a:t>Filter</a:t>
            </a:r>
            <a:r>
              <a:rPr sz="2750" spc="90" dirty="0"/>
              <a:t> </a:t>
            </a:r>
            <a:r>
              <a:rPr sz="2750" dirty="0"/>
              <a:t>(for</a:t>
            </a:r>
            <a:r>
              <a:rPr sz="2750" spc="65" dirty="0"/>
              <a:t> </a:t>
            </a:r>
            <a:r>
              <a:rPr sz="2750" dirty="0"/>
              <a:t>Needle</a:t>
            </a:r>
            <a:r>
              <a:rPr sz="2750" spc="65" dirty="0"/>
              <a:t> </a:t>
            </a:r>
            <a:r>
              <a:rPr sz="2750" dirty="0"/>
              <a:t>in</a:t>
            </a:r>
            <a:r>
              <a:rPr sz="2750" spc="70" dirty="0"/>
              <a:t> </a:t>
            </a:r>
            <a:r>
              <a:rPr sz="2750" dirty="0"/>
              <a:t>the</a:t>
            </a:r>
            <a:r>
              <a:rPr sz="2750" spc="60" dirty="0"/>
              <a:t> </a:t>
            </a:r>
            <a:r>
              <a:rPr sz="2750" spc="-10" dirty="0"/>
              <a:t>Haystack)</a:t>
            </a:r>
            <a:endParaRPr sz="27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711" y="1285875"/>
            <a:ext cx="6910705" cy="5332095"/>
            <a:chOff x="1116711" y="1285875"/>
            <a:chExt cx="6910705" cy="5332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26236" y="1295400"/>
              <a:ext cx="6891527" cy="53126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121473" y="1290637"/>
              <a:ext cx="6901180" cy="5322570"/>
            </a:xfrm>
            <a:custGeom>
              <a:avLst/>
              <a:gdLst/>
              <a:ahLst/>
              <a:cxnLst/>
              <a:rect l="l" t="t" r="r" b="b"/>
              <a:pathLst>
                <a:path w="6901180" h="5322570">
                  <a:moveTo>
                    <a:pt x="0" y="5322189"/>
                  </a:moveTo>
                  <a:lnTo>
                    <a:pt x="6901052" y="5322189"/>
                  </a:lnTo>
                  <a:lnTo>
                    <a:pt x="6901052" y="0"/>
                  </a:lnTo>
                  <a:lnTo>
                    <a:pt x="0" y="0"/>
                  </a:lnTo>
                  <a:lnTo>
                    <a:pt x="0" y="532218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76200" y="249936"/>
            <a:ext cx="1409700" cy="521334"/>
          </a:xfrm>
          <a:custGeom>
            <a:avLst/>
            <a:gdLst/>
            <a:ahLst/>
            <a:cxnLst/>
            <a:rect l="l" t="t" r="r" b="b"/>
            <a:pathLst>
              <a:path w="1409700" h="521334">
                <a:moveTo>
                  <a:pt x="1409700" y="0"/>
                </a:moveTo>
                <a:lnTo>
                  <a:pt x="0" y="0"/>
                </a:lnTo>
                <a:lnTo>
                  <a:pt x="0" y="521207"/>
                </a:lnTo>
                <a:lnTo>
                  <a:pt x="1409700" y="521207"/>
                </a:lnTo>
                <a:lnTo>
                  <a:pt x="1409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Before</a:t>
            </a:r>
            <a:r>
              <a:rPr spc="75" dirty="0"/>
              <a:t> </a:t>
            </a:r>
            <a:r>
              <a:rPr dirty="0"/>
              <a:t>we</a:t>
            </a:r>
            <a:r>
              <a:rPr spc="75" dirty="0"/>
              <a:t> </a:t>
            </a:r>
            <a:r>
              <a:rPr dirty="0"/>
              <a:t>Begin:</a:t>
            </a:r>
            <a:r>
              <a:rPr spc="55" dirty="0"/>
              <a:t> </a:t>
            </a:r>
            <a:r>
              <a:rPr dirty="0"/>
              <a:t>Open</a:t>
            </a:r>
            <a:r>
              <a:rPr spc="90" dirty="0"/>
              <a:t> </a:t>
            </a:r>
            <a:r>
              <a:rPr dirty="0">
                <a:solidFill>
                  <a:srgbClr val="3333CC"/>
                </a:solidFill>
              </a:rPr>
              <a:t>Mod</a:t>
            </a:r>
            <a:r>
              <a:rPr spc="55" dirty="0">
                <a:solidFill>
                  <a:srgbClr val="3333CC"/>
                </a:solidFill>
              </a:rPr>
              <a:t> </a:t>
            </a:r>
            <a:r>
              <a:rPr dirty="0">
                <a:solidFill>
                  <a:srgbClr val="3333CC"/>
                </a:solidFill>
              </a:rPr>
              <a:t>10</a:t>
            </a:r>
            <a:r>
              <a:rPr spc="75" dirty="0">
                <a:solidFill>
                  <a:srgbClr val="3333CC"/>
                </a:solidFill>
              </a:rPr>
              <a:t> </a:t>
            </a:r>
            <a:r>
              <a:rPr spc="-10" dirty="0"/>
              <a:t>Notebook</a:t>
            </a:r>
          </a:p>
        </p:txBody>
      </p:sp>
      <p:sp>
        <p:nvSpPr>
          <p:cNvPr id="7" name="object 7"/>
          <p:cNvSpPr/>
          <p:nvPr/>
        </p:nvSpPr>
        <p:spPr>
          <a:xfrm>
            <a:off x="1094994" y="2539745"/>
            <a:ext cx="554990" cy="485140"/>
          </a:xfrm>
          <a:custGeom>
            <a:avLst/>
            <a:gdLst/>
            <a:ahLst/>
            <a:cxnLst/>
            <a:rect l="l" t="t" r="r" b="b"/>
            <a:pathLst>
              <a:path w="554989" h="485139">
                <a:moveTo>
                  <a:pt x="0" y="484631"/>
                </a:moveTo>
                <a:lnTo>
                  <a:pt x="554736" y="484631"/>
                </a:lnTo>
                <a:lnTo>
                  <a:pt x="554736" y="0"/>
                </a:lnTo>
                <a:lnTo>
                  <a:pt x="0" y="0"/>
                </a:lnTo>
                <a:lnTo>
                  <a:pt x="0" y="484631"/>
                </a:lnTo>
                <a:close/>
              </a:path>
            </a:pathLst>
          </a:custGeom>
          <a:ln w="5080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FF0000"/>
                </a:solidFill>
              </a:rPr>
              <a:t>04dd-oo</a:t>
            </a:r>
            <a:r>
              <a:rPr dirty="0"/>
              <a:t>:</a:t>
            </a:r>
            <a:r>
              <a:rPr spc="75" dirty="0"/>
              <a:t> </a:t>
            </a:r>
            <a:r>
              <a:rPr dirty="0"/>
              <a:t>Bloom</a:t>
            </a:r>
            <a:r>
              <a:rPr spc="95" dirty="0"/>
              <a:t> </a:t>
            </a:r>
            <a:r>
              <a:rPr dirty="0"/>
              <a:t>Index</a:t>
            </a:r>
            <a:r>
              <a:rPr spc="105" dirty="0"/>
              <a:t> </a:t>
            </a:r>
            <a:r>
              <a:rPr spc="-10" dirty="0"/>
              <a:t>Filters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1140" y="2108707"/>
            <a:ext cx="8662035" cy="3806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3365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fpp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: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False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positive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probability.</a:t>
            </a:r>
            <a:r>
              <a:rPr sz="20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 desired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false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positive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rate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per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written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Bloom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filter.</a:t>
            </a:r>
            <a:r>
              <a:rPr sz="20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This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influences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number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bits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needed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put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single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item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Bloom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filter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influences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size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Bloom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filter.</a:t>
            </a:r>
            <a:r>
              <a:rPr sz="20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value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must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be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larger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than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0 and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smaller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than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or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equal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1.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 default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value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0.1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which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requires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5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bits</a:t>
            </a:r>
            <a:r>
              <a:rPr sz="2000" spc="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per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item</a:t>
            </a:r>
            <a:endParaRPr sz="2000">
              <a:latin typeface="Arial"/>
              <a:cs typeface="Arial"/>
            </a:endParaRPr>
          </a:p>
          <a:p>
            <a:pPr marL="299085" marR="5080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numItems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: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Number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distinct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items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file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can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contain.</a:t>
            </a:r>
            <a:r>
              <a:rPr sz="2000" spc="-7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This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setting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is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important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for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quality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filtering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as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influences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total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number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bits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used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Bloom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filter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(number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items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*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number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of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bits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per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item).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If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this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setting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is incorrect,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Bloom filter is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either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very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sparsely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populated,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wasting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disk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space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slowing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queries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that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must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download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this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file,</a:t>
            </a:r>
            <a:r>
              <a:rPr sz="2000" spc="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or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it</a:t>
            </a:r>
            <a:r>
              <a:rPr sz="2000" spc="5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is too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full and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is less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accurate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(higher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FPP).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value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must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be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larger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than</a:t>
            </a:r>
            <a:endParaRPr sz="20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0.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 default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is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1 million</a:t>
            </a:r>
            <a:r>
              <a:rPr sz="2000" spc="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items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95627" y="6144767"/>
            <a:ext cx="5953125" cy="37084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Arial"/>
                <a:cs typeface="Arial"/>
              </a:rPr>
              <a:t>Best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have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high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Cardinality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Bloom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Filter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column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078418" y="1185227"/>
            <a:ext cx="4987290" cy="753745"/>
            <a:chOff x="2078418" y="1185227"/>
            <a:chExt cx="4987290" cy="75374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7879" y="1194815"/>
              <a:ext cx="4968240" cy="73456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083180" y="1189989"/>
              <a:ext cx="4977765" cy="744220"/>
            </a:xfrm>
            <a:custGeom>
              <a:avLst/>
              <a:gdLst/>
              <a:ahLst/>
              <a:cxnLst/>
              <a:rect l="l" t="t" r="r" b="b"/>
              <a:pathLst>
                <a:path w="4977765" h="744219">
                  <a:moveTo>
                    <a:pt x="0" y="744092"/>
                  </a:moveTo>
                  <a:lnTo>
                    <a:pt x="4977765" y="744092"/>
                  </a:lnTo>
                  <a:lnTo>
                    <a:pt x="4977765" y="0"/>
                  </a:lnTo>
                  <a:lnTo>
                    <a:pt x="0" y="0"/>
                  </a:lnTo>
                  <a:lnTo>
                    <a:pt x="0" y="744092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200" y="249936"/>
            <a:ext cx="1409700" cy="521334"/>
            <a:chOff x="76200" y="249936"/>
            <a:chExt cx="1409700" cy="521334"/>
          </a:xfrm>
        </p:grpSpPr>
        <p:sp>
          <p:nvSpPr>
            <p:cNvPr id="3" name="object 3"/>
            <p:cNvSpPr/>
            <p:nvPr/>
          </p:nvSpPr>
          <p:spPr>
            <a:xfrm>
              <a:off x="228600" y="256032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234695" y="0"/>
                  </a:moveTo>
                  <a:lnTo>
                    <a:pt x="187397" y="4766"/>
                  </a:lnTo>
                  <a:lnTo>
                    <a:pt x="143342" y="18436"/>
                  </a:lnTo>
                  <a:lnTo>
                    <a:pt x="103476" y="40069"/>
                  </a:lnTo>
                  <a:lnTo>
                    <a:pt x="68741" y="68722"/>
                  </a:lnTo>
                  <a:lnTo>
                    <a:pt x="40083" y="103454"/>
                  </a:lnTo>
                  <a:lnTo>
                    <a:pt x="18443" y="143321"/>
                  </a:lnTo>
                  <a:lnTo>
                    <a:pt x="4768" y="187382"/>
                  </a:lnTo>
                  <a:lnTo>
                    <a:pt x="0" y="234696"/>
                  </a:lnTo>
                  <a:lnTo>
                    <a:pt x="4768" y="282009"/>
                  </a:lnTo>
                  <a:lnTo>
                    <a:pt x="18443" y="326070"/>
                  </a:lnTo>
                  <a:lnTo>
                    <a:pt x="40083" y="365937"/>
                  </a:lnTo>
                  <a:lnTo>
                    <a:pt x="68741" y="400669"/>
                  </a:lnTo>
                  <a:lnTo>
                    <a:pt x="103476" y="429322"/>
                  </a:lnTo>
                  <a:lnTo>
                    <a:pt x="143342" y="450955"/>
                  </a:lnTo>
                  <a:lnTo>
                    <a:pt x="187397" y="464625"/>
                  </a:lnTo>
                  <a:lnTo>
                    <a:pt x="234695" y="469392"/>
                  </a:lnTo>
                  <a:lnTo>
                    <a:pt x="281994" y="464625"/>
                  </a:lnTo>
                  <a:lnTo>
                    <a:pt x="326049" y="450955"/>
                  </a:lnTo>
                  <a:lnTo>
                    <a:pt x="365915" y="429322"/>
                  </a:lnTo>
                  <a:lnTo>
                    <a:pt x="400650" y="400669"/>
                  </a:lnTo>
                  <a:lnTo>
                    <a:pt x="429308" y="365937"/>
                  </a:lnTo>
                  <a:lnTo>
                    <a:pt x="450948" y="326070"/>
                  </a:lnTo>
                  <a:lnTo>
                    <a:pt x="464623" y="282009"/>
                  </a:lnTo>
                  <a:lnTo>
                    <a:pt x="469392" y="234696"/>
                  </a:lnTo>
                  <a:lnTo>
                    <a:pt x="464623" y="187382"/>
                  </a:lnTo>
                  <a:lnTo>
                    <a:pt x="450948" y="143321"/>
                  </a:lnTo>
                  <a:lnTo>
                    <a:pt x="429308" y="103454"/>
                  </a:lnTo>
                  <a:lnTo>
                    <a:pt x="400650" y="68722"/>
                  </a:lnTo>
                  <a:lnTo>
                    <a:pt x="365915" y="40069"/>
                  </a:lnTo>
                  <a:lnTo>
                    <a:pt x="326049" y="18436"/>
                  </a:lnTo>
                  <a:lnTo>
                    <a:pt x="281994" y="4766"/>
                  </a:lnTo>
                  <a:lnTo>
                    <a:pt x="2346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8600" y="256032"/>
              <a:ext cx="469900" cy="469900"/>
            </a:xfrm>
            <a:custGeom>
              <a:avLst/>
              <a:gdLst/>
              <a:ahLst/>
              <a:cxnLst/>
              <a:rect l="l" t="t" r="r" b="b"/>
              <a:pathLst>
                <a:path w="469900" h="469900">
                  <a:moveTo>
                    <a:pt x="0" y="234696"/>
                  </a:moveTo>
                  <a:lnTo>
                    <a:pt x="4768" y="187382"/>
                  </a:lnTo>
                  <a:lnTo>
                    <a:pt x="18443" y="143321"/>
                  </a:lnTo>
                  <a:lnTo>
                    <a:pt x="40083" y="103454"/>
                  </a:lnTo>
                  <a:lnTo>
                    <a:pt x="68741" y="68722"/>
                  </a:lnTo>
                  <a:lnTo>
                    <a:pt x="103476" y="40069"/>
                  </a:lnTo>
                  <a:lnTo>
                    <a:pt x="143342" y="18436"/>
                  </a:lnTo>
                  <a:lnTo>
                    <a:pt x="187397" y="4766"/>
                  </a:lnTo>
                  <a:lnTo>
                    <a:pt x="234695" y="0"/>
                  </a:lnTo>
                  <a:lnTo>
                    <a:pt x="281994" y="4766"/>
                  </a:lnTo>
                  <a:lnTo>
                    <a:pt x="326049" y="18436"/>
                  </a:lnTo>
                  <a:lnTo>
                    <a:pt x="365915" y="40069"/>
                  </a:lnTo>
                  <a:lnTo>
                    <a:pt x="400650" y="68722"/>
                  </a:lnTo>
                  <a:lnTo>
                    <a:pt x="429308" y="103454"/>
                  </a:lnTo>
                  <a:lnTo>
                    <a:pt x="450948" y="143321"/>
                  </a:lnTo>
                  <a:lnTo>
                    <a:pt x="464623" y="187382"/>
                  </a:lnTo>
                  <a:lnTo>
                    <a:pt x="469392" y="234696"/>
                  </a:lnTo>
                  <a:lnTo>
                    <a:pt x="464623" y="282009"/>
                  </a:lnTo>
                  <a:lnTo>
                    <a:pt x="450948" y="326070"/>
                  </a:lnTo>
                  <a:lnTo>
                    <a:pt x="429308" y="365937"/>
                  </a:lnTo>
                  <a:lnTo>
                    <a:pt x="400650" y="400669"/>
                  </a:lnTo>
                  <a:lnTo>
                    <a:pt x="365915" y="429322"/>
                  </a:lnTo>
                  <a:lnTo>
                    <a:pt x="326049" y="450955"/>
                  </a:lnTo>
                  <a:lnTo>
                    <a:pt x="281994" y="464625"/>
                  </a:lnTo>
                  <a:lnTo>
                    <a:pt x="234695" y="469392"/>
                  </a:lnTo>
                  <a:lnTo>
                    <a:pt x="187397" y="464625"/>
                  </a:lnTo>
                  <a:lnTo>
                    <a:pt x="143342" y="450955"/>
                  </a:lnTo>
                  <a:lnTo>
                    <a:pt x="103476" y="429322"/>
                  </a:lnTo>
                  <a:lnTo>
                    <a:pt x="68741" y="400669"/>
                  </a:lnTo>
                  <a:lnTo>
                    <a:pt x="40083" y="365937"/>
                  </a:lnTo>
                  <a:lnTo>
                    <a:pt x="18443" y="326070"/>
                  </a:lnTo>
                  <a:lnTo>
                    <a:pt x="4768" y="282009"/>
                  </a:lnTo>
                  <a:lnTo>
                    <a:pt x="0" y="23469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64032" y="254889"/>
            <a:ext cx="2621280" cy="4502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"/>
              </a:spcBef>
              <a:tabLst>
                <a:tab pos="527685" algn="l"/>
              </a:tabLst>
            </a:pPr>
            <a:r>
              <a:rPr sz="2800" spc="-50" dirty="0"/>
              <a:t>5</a:t>
            </a:r>
            <a:r>
              <a:rPr sz="2800" dirty="0"/>
              <a:t>	</a:t>
            </a:r>
            <a:r>
              <a:rPr spc="-10" dirty="0"/>
              <a:t>Serialization</a:t>
            </a:r>
            <a:endParaRPr sz="2800"/>
          </a:p>
        </p:txBody>
      </p:sp>
      <p:sp>
        <p:nvSpPr>
          <p:cNvPr id="6" name="object 6"/>
          <p:cNvSpPr txBox="1"/>
          <p:nvPr/>
        </p:nvSpPr>
        <p:spPr>
          <a:xfrm>
            <a:off x="215900" y="1273809"/>
            <a:ext cx="8786495" cy="36118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Spark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SQL</a:t>
            </a:r>
            <a:r>
              <a:rPr sz="2000" spc="-10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DataFrame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methods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and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higher-level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functinos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are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already</a:t>
            </a:r>
            <a:endParaRPr sz="20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Java-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optimized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Arial"/>
              <a:cs typeface="Arial"/>
            </a:endParaRPr>
          </a:p>
          <a:p>
            <a:pPr marL="354965" marR="368935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latin typeface="Arial"/>
                <a:cs typeface="Arial"/>
              </a:rPr>
              <a:t>Lower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level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functions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like</a:t>
            </a:r>
            <a:r>
              <a:rPr sz="2000" spc="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'map</a:t>
            </a:r>
            <a:r>
              <a:rPr sz="2000" dirty="0">
                <a:latin typeface="Arial"/>
                <a:cs typeface="Arial"/>
              </a:rPr>
              <a:t>',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'flatMap</a:t>
            </a:r>
            <a:r>
              <a:rPr sz="2000" dirty="0">
                <a:latin typeface="Arial"/>
                <a:cs typeface="Arial"/>
              </a:rPr>
              <a:t>',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'reduce</a:t>
            </a:r>
            <a:r>
              <a:rPr sz="2000" dirty="0">
                <a:latin typeface="Arial"/>
                <a:cs typeface="Arial"/>
              </a:rPr>
              <a:t>'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5" dirty="0"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333CC"/>
                </a:solidFill>
                <a:latin typeface="Arial"/>
                <a:cs typeface="Arial"/>
              </a:rPr>
              <a:t>UDFs </a:t>
            </a:r>
            <a:r>
              <a:rPr sz="2000" dirty="0">
                <a:solidFill>
                  <a:srgbClr val="3333CC"/>
                </a:solidFill>
                <a:latin typeface="Arial"/>
                <a:cs typeface="Arial"/>
              </a:rPr>
              <a:t>(lambda)</a:t>
            </a:r>
            <a:r>
              <a:rPr sz="20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requires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Serialization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(Unsafe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row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format)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to </a:t>
            </a:r>
            <a:r>
              <a:rPr sz="2000" spc="-10" dirty="0">
                <a:latin typeface="Arial"/>
                <a:cs typeface="Arial"/>
              </a:rPr>
              <a:t>Executor,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Deserialized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before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executed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Java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bytecode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1900">
              <a:latin typeface="Arial"/>
              <a:cs typeface="Arial"/>
            </a:endParaRPr>
          </a:p>
          <a:p>
            <a:pPr marL="354965" marR="104139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Python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(as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opposed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Scala)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take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an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even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bigger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performance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hit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since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requires</a:t>
            </a:r>
            <a:r>
              <a:rPr sz="2000" spc="-6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Python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interpreter</a:t>
            </a:r>
            <a:r>
              <a:rPr sz="2000" spc="-6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to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be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substantiated</a:t>
            </a:r>
            <a:r>
              <a:rPr sz="2000" spc="-7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on</a:t>
            </a:r>
            <a:r>
              <a:rPr sz="2000" spc="-1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every</a:t>
            </a:r>
            <a:r>
              <a:rPr sz="2000" spc="-3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Executor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1900">
              <a:latin typeface="Arial"/>
              <a:cs typeface="Arial"/>
            </a:endParaRPr>
          </a:p>
          <a:p>
            <a:pPr marL="354965" marR="267970" indent="-342265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In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addition,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UDFs</a:t>
            </a:r>
            <a:r>
              <a:rPr sz="2000" spc="-2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create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a</a:t>
            </a:r>
            <a:r>
              <a:rPr sz="2000" spc="-3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'Black</a:t>
            </a:r>
            <a:r>
              <a:rPr sz="2000" spc="-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box'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scenario</a:t>
            </a:r>
            <a:r>
              <a:rPr sz="2000" spc="-5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where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Catalyst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292929"/>
                </a:solidFill>
                <a:latin typeface="Arial"/>
                <a:cs typeface="Arial"/>
              </a:rPr>
              <a:t>Optimizer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has</a:t>
            </a:r>
            <a:r>
              <a:rPr sz="2000" spc="-40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difficulty</a:t>
            </a:r>
            <a:r>
              <a:rPr sz="2000" spc="-5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optimizing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92929"/>
                </a:solidFill>
                <a:latin typeface="Arial"/>
                <a:cs typeface="Arial"/>
              </a:rPr>
              <a:t>the</a:t>
            </a:r>
            <a:r>
              <a:rPr sz="2000" spc="-45" dirty="0">
                <a:solidFill>
                  <a:srgbClr val="292929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292929"/>
                </a:solidFill>
                <a:latin typeface="Arial"/>
                <a:cs typeface="Arial"/>
              </a:rPr>
              <a:t>code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9580" y="5650991"/>
            <a:ext cx="8242300" cy="384175"/>
          </a:xfrm>
          <a:prstGeom prst="rect">
            <a:avLst/>
          </a:prstGeom>
          <a:solidFill>
            <a:srgbClr val="FFFF00"/>
          </a:solidFill>
          <a:ln w="9525">
            <a:solidFill>
              <a:srgbClr val="1B2F38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202565">
              <a:lnSpc>
                <a:spcPct val="100000"/>
              </a:lnSpc>
              <a:spcBef>
                <a:spcPts val="325"/>
              </a:spcBef>
            </a:pPr>
            <a:r>
              <a:rPr sz="1900" spc="-20" dirty="0">
                <a:latin typeface="Arial Narrow"/>
                <a:cs typeface="Arial Narrow"/>
              </a:rPr>
              <a:t>https://medium.com/quantumblack/spark-udf-deep-insights-</a:t>
            </a:r>
            <a:r>
              <a:rPr sz="1900" spc="-10" dirty="0">
                <a:latin typeface="Arial Narrow"/>
                <a:cs typeface="Arial Narrow"/>
              </a:rPr>
              <a:t>in-</a:t>
            </a:r>
            <a:r>
              <a:rPr sz="1900" spc="-20" dirty="0">
                <a:latin typeface="Arial Narrow"/>
                <a:cs typeface="Arial Narrow"/>
              </a:rPr>
              <a:t>performance-</a:t>
            </a:r>
            <a:r>
              <a:rPr sz="1900" spc="-10" dirty="0">
                <a:latin typeface="Arial Narrow"/>
                <a:cs typeface="Arial Narrow"/>
              </a:rPr>
              <a:t>f0a95a4d8c62</a:t>
            </a:r>
            <a:endParaRPr sz="19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159" y="1397253"/>
            <a:ext cx="76581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"/>
                <a:cs typeface="Arial"/>
              </a:rPr>
              <a:t>With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Python,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Inter-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  <a:r>
              <a:rPr sz="1400" spc="-4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Communication</a:t>
            </a:r>
            <a:r>
              <a:rPr sz="14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FF0000"/>
                </a:solidFill>
                <a:latin typeface="Arial"/>
                <a:cs typeface="Arial"/>
              </a:rPr>
              <a:t>(IPC)</a:t>
            </a:r>
            <a:r>
              <a:rPr sz="14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passes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each</a:t>
            </a:r>
            <a:r>
              <a:rPr sz="14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row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between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UDF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Spark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JVM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96011" y="1593596"/>
            <a:ext cx="8385175" cy="3100705"/>
            <a:chOff x="96011" y="1593596"/>
            <a:chExt cx="8385175" cy="3100705"/>
          </a:xfrm>
        </p:grpSpPr>
        <p:sp>
          <p:nvSpPr>
            <p:cNvPr id="5" name="object 5"/>
            <p:cNvSpPr/>
            <p:nvPr/>
          </p:nvSpPr>
          <p:spPr>
            <a:xfrm>
              <a:off x="6929373" y="1606296"/>
              <a:ext cx="870585" cy="13970"/>
            </a:xfrm>
            <a:custGeom>
              <a:avLst/>
              <a:gdLst/>
              <a:ahLst/>
              <a:cxnLst/>
              <a:rect l="l" t="t" r="r" b="b"/>
              <a:pathLst>
                <a:path w="870584" h="13969">
                  <a:moveTo>
                    <a:pt x="870203" y="0"/>
                  </a:moveTo>
                  <a:lnTo>
                    <a:pt x="0" y="0"/>
                  </a:lnTo>
                  <a:lnTo>
                    <a:pt x="0" y="13715"/>
                  </a:lnTo>
                  <a:lnTo>
                    <a:pt x="870203" y="13715"/>
                  </a:lnTo>
                  <a:lnTo>
                    <a:pt x="8702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011" y="1734312"/>
              <a:ext cx="8385048" cy="295960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7006590" y="2538222"/>
              <a:ext cx="189230" cy="1569720"/>
            </a:xfrm>
            <a:custGeom>
              <a:avLst/>
              <a:gdLst/>
              <a:ahLst/>
              <a:cxnLst/>
              <a:rect l="l" t="t" r="r" b="b"/>
              <a:pathLst>
                <a:path w="189229" h="1569720">
                  <a:moveTo>
                    <a:pt x="0" y="201167"/>
                  </a:moveTo>
                  <a:lnTo>
                    <a:pt x="185927" y="201167"/>
                  </a:lnTo>
                  <a:lnTo>
                    <a:pt x="185927" y="0"/>
                  </a:lnTo>
                  <a:lnTo>
                    <a:pt x="0" y="0"/>
                  </a:lnTo>
                  <a:lnTo>
                    <a:pt x="0" y="201167"/>
                  </a:lnTo>
                  <a:close/>
                </a:path>
                <a:path w="189229" h="1569720">
                  <a:moveTo>
                    <a:pt x="4571" y="1569720"/>
                  </a:moveTo>
                  <a:lnTo>
                    <a:pt x="188975" y="1569720"/>
                  </a:lnTo>
                  <a:lnTo>
                    <a:pt x="188975" y="1370076"/>
                  </a:lnTo>
                  <a:lnTo>
                    <a:pt x="4571" y="1370076"/>
                  </a:lnTo>
                  <a:lnTo>
                    <a:pt x="4571" y="1569720"/>
                  </a:lnTo>
                  <a:close/>
                </a:path>
              </a:pathLst>
            </a:custGeom>
            <a:ln w="412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065898" y="1593595"/>
              <a:ext cx="1311275" cy="2496185"/>
            </a:xfrm>
            <a:custGeom>
              <a:avLst/>
              <a:gdLst/>
              <a:ahLst/>
              <a:cxnLst/>
              <a:rect l="l" t="t" r="r" b="b"/>
              <a:pathLst>
                <a:path w="1311275" h="2496185">
                  <a:moveTo>
                    <a:pt x="493522" y="8636"/>
                  </a:moveTo>
                  <a:lnTo>
                    <a:pt x="446786" y="0"/>
                  </a:lnTo>
                  <a:lnTo>
                    <a:pt x="445122" y="9004"/>
                  </a:lnTo>
                  <a:lnTo>
                    <a:pt x="435229" y="5461"/>
                  </a:lnTo>
                  <a:lnTo>
                    <a:pt x="151980" y="802322"/>
                  </a:lnTo>
                  <a:lnTo>
                    <a:pt x="107188" y="786384"/>
                  </a:lnTo>
                  <a:lnTo>
                    <a:pt x="126619" y="944880"/>
                  </a:lnTo>
                  <a:lnTo>
                    <a:pt x="235051" y="840740"/>
                  </a:lnTo>
                  <a:lnTo>
                    <a:pt x="241808" y="834263"/>
                  </a:lnTo>
                  <a:lnTo>
                    <a:pt x="196938" y="818311"/>
                  </a:lnTo>
                  <a:lnTo>
                    <a:pt x="402666" y="239280"/>
                  </a:lnTo>
                  <a:lnTo>
                    <a:pt x="46850" y="2169172"/>
                  </a:lnTo>
                  <a:lnTo>
                    <a:pt x="0" y="2160524"/>
                  </a:lnTo>
                  <a:lnTo>
                    <a:pt x="44323" y="2313940"/>
                  </a:lnTo>
                  <a:lnTo>
                    <a:pt x="129349" y="2201164"/>
                  </a:lnTo>
                  <a:lnTo>
                    <a:pt x="140462" y="2186432"/>
                  </a:lnTo>
                  <a:lnTo>
                    <a:pt x="93586" y="2177796"/>
                  </a:lnTo>
                  <a:lnTo>
                    <a:pt x="493522" y="8636"/>
                  </a:lnTo>
                  <a:close/>
                </a:path>
                <a:path w="1311275" h="2496185">
                  <a:moveTo>
                    <a:pt x="1242568" y="1909445"/>
                  </a:moveTo>
                  <a:lnTo>
                    <a:pt x="789076" y="1489760"/>
                  </a:lnTo>
                  <a:lnTo>
                    <a:pt x="805002" y="1472565"/>
                  </a:lnTo>
                  <a:lnTo>
                    <a:pt x="823595" y="1452499"/>
                  </a:lnTo>
                  <a:lnTo>
                    <a:pt x="660019" y="1404874"/>
                  </a:lnTo>
                  <a:lnTo>
                    <a:pt x="720090" y="1564259"/>
                  </a:lnTo>
                  <a:lnTo>
                    <a:pt x="754583" y="1527022"/>
                  </a:lnTo>
                  <a:lnTo>
                    <a:pt x="1208024" y="1946783"/>
                  </a:lnTo>
                  <a:lnTo>
                    <a:pt x="1242568" y="1909445"/>
                  </a:lnTo>
                  <a:close/>
                </a:path>
                <a:path w="1311275" h="2496185">
                  <a:moveTo>
                    <a:pt x="1310767" y="1946529"/>
                  </a:moveTo>
                  <a:lnTo>
                    <a:pt x="1276858" y="1908683"/>
                  </a:lnTo>
                  <a:lnTo>
                    <a:pt x="756564" y="2375065"/>
                  </a:lnTo>
                  <a:lnTo>
                    <a:pt x="722630" y="2337181"/>
                  </a:lnTo>
                  <a:lnTo>
                    <a:pt x="660019" y="2495677"/>
                  </a:lnTo>
                  <a:lnTo>
                    <a:pt x="824357" y="2450719"/>
                  </a:lnTo>
                  <a:lnTo>
                    <a:pt x="805573" y="2429764"/>
                  </a:lnTo>
                  <a:lnTo>
                    <a:pt x="790409" y="2412847"/>
                  </a:lnTo>
                  <a:lnTo>
                    <a:pt x="1310767" y="194652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822692" y="3236976"/>
            <a:ext cx="1245235" cy="524510"/>
          </a:xfrm>
          <a:prstGeom prst="rect">
            <a:avLst/>
          </a:prstGeom>
          <a:solidFill>
            <a:srgbClr val="FFFF00"/>
          </a:solidFill>
          <a:ln w="9525">
            <a:solidFill>
              <a:srgbClr val="1B2F38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335"/>
              </a:spcBef>
            </a:pPr>
            <a:r>
              <a:rPr sz="1400" dirty="0">
                <a:latin typeface="Arial Narrow"/>
                <a:cs typeface="Arial Narrow"/>
              </a:rPr>
              <a:t>UDF</a:t>
            </a:r>
            <a:r>
              <a:rPr sz="1400" spc="-15" dirty="0">
                <a:latin typeface="Arial Narrow"/>
                <a:cs typeface="Arial Narrow"/>
              </a:rPr>
              <a:t> </a:t>
            </a:r>
            <a:r>
              <a:rPr sz="1400" spc="-10" dirty="0">
                <a:latin typeface="Arial Narrow"/>
                <a:cs typeface="Arial Narrow"/>
              </a:rPr>
              <a:t>registered</a:t>
            </a:r>
            <a:endParaRPr sz="1400">
              <a:latin typeface="Arial Narrow"/>
              <a:cs typeface="Arial Narrow"/>
            </a:endParaRPr>
          </a:p>
          <a:p>
            <a:pPr marL="3175" algn="ctr">
              <a:lnSpc>
                <a:spcPct val="100000"/>
              </a:lnSpc>
            </a:pPr>
            <a:r>
              <a:rPr sz="1400" dirty="0">
                <a:latin typeface="Arial Narrow"/>
                <a:cs typeface="Arial Narrow"/>
              </a:rPr>
              <a:t>on</a:t>
            </a:r>
            <a:r>
              <a:rPr sz="1400" spc="-15" dirty="0">
                <a:latin typeface="Arial Narrow"/>
                <a:cs typeface="Arial Narrow"/>
              </a:rPr>
              <a:t> </a:t>
            </a:r>
            <a:r>
              <a:rPr sz="1400" spc="-10" dirty="0">
                <a:latin typeface="Arial Narrow"/>
                <a:cs typeface="Arial Narrow"/>
              </a:rPr>
              <a:t>Executor</a:t>
            </a:r>
            <a:endParaRPr sz="1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35"/>
              </a:spcBef>
            </a:pPr>
            <a:r>
              <a:rPr dirty="0"/>
              <a:t>Python</a:t>
            </a:r>
            <a:r>
              <a:rPr spc="75" dirty="0"/>
              <a:t> </a:t>
            </a:r>
            <a:r>
              <a:rPr dirty="0"/>
              <a:t>UDF</a:t>
            </a:r>
            <a:r>
              <a:rPr spc="65" dirty="0"/>
              <a:t> </a:t>
            </a:r>
            <a:r>
              <a:rPr dirty="0"/>
              <a:t>incurs</a:t>
            </a:r>
            <a:r>
              <a:rPr spc="75" dirty="0"/>
              <a:t> </a:t>
            </a:r>
            <a:r>
              <a:rPr dirty="0"/>
              <a:t>IPC</a:t>
            </a:r>
            <a:r>
              <a:rPr spc="65" dirty="0"/>
              <a:t> </a:t>
            </a:r>
            <a:r>
              <a:rPr dirty="0"/>
              <a:t>hit,</a:t>
            </a:r>
            <a:r>
              <a:rPr spc="70" dirty="0"/>
              <a:t> </a:t>
            </a:r>
            <a:r>
              <a:rPr dirty="0"/>
              <a:t>Scala</a:t>
            </a:r>
            <a:r>
              <a:rPr spc="65" dirty="0"/>
              <a:t> </a:t>
            </a:r>
            <a:r>
              <a:rPr spc="-10" dirty="0"/>
              <a:t>doesn't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35"/>
              </a:spcBef>
            </a:pPr>
            <a:r>
              <a:rPr dirty="0"/>
              <a:t>Python</a:t>
            </a:r>
            <a:r>
              <a:rPr spc="90" dirty="0"/>
              <a:t> </a:t>
            </a:r>
            <a:r>
              <a:rPr dirty="0"/>
              <a:t>UDFs</a:t>
            </a:r>
            <a:r>
              <a:rPr spc="80" dirty="0"/>
              <a:t> </a:t>
            </a:r>
            <a:r>
              <a:rPr dirty="0"/>
              <a:t>versus</a:t>
            </a:r>
            <a:r>
              <a:rPr spc="80" dirty="0"/>
              <a:t> </a:t>
            </a:r>
            <a:r>
              <a:rPr dirty="0"/>
              <a:t>Panda</a:t>
            </a:r>
            <a:r>
              <a:rPr spc="85" dirty="0"/>
              <a:t> </a:t>
            </a:r>
            <a:r>
              <a:rPr spc="-25" dirty="0"/>
              <a:t>UDF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9551" y="1321053"/>
            <a:ext cx="7734300" cy="3194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291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If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must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use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Python</a:t>
            </a:r>
            <a:r>
              <a:rPr sz="2400" b="1" spc="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UDFs,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best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to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use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Pandas </a:t>
            </a:r>
            <a:r>
              <a:rPr sz="2400" b="1" spc="-25" dirty="0">
                <a:latin typeface="Arial"/>
                <a:cs typeface="Arial"/>
              </a:rPr>
              <a:t>UDF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Python UDF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(slow)</a:t>
            </a:r>
            <a:endParaRPr sz="20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480"/>
              </a:spcBef>
              <a:buChar char="–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Serialize/Deserialize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Pickle</a:t>
            </a:r>
            <a:endParaRPr sz="20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484"/>
              </a:spcBef>
              <a:buChar char="–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Fetch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block,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but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invoke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UDF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row</a:t>
            </a:r>
            <a:r>
              <a:rPr sz="2000" spc="-1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by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row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63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000" b="1" dirty="0">
                <a:latin typeface="Arial"/>
                <a:cs typeface="Arial"/>
              </a:rPr>
              <a:t>Pandas UDF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(faster)</a:t>
            </a:r>
            <a:endParaRPr sz="20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480"/>
              </a:spcBef>
              <a:buChar char="–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Data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transfer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without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cost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Serialization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using </a:t>
            </a:r>
            <a:r>
              <a:rPr sz="2000" spc="-10" dirty="0">
                <a:solidFill>
                  <a:srgbClr val="00AF50"/>
                </a:solidFill>
                <a:latin typeface="Arial"/>
                <a:cs typeface="Arial"/>
              </a:rPr>
              <a:t>Arrow</a:t>
            </a:r>
            <a:endParaRPr sz="20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480"/>
              </a:spcBef>
              <a:buChar char="–"/>
              <a:tabLst>
                <a:tab pos="812165" algn="l"/>
                <a:tab pos="812800" algn="l"/>
              </a:tabLst>
            </a:pPr>
            <a:r>
              <a:rPr sz="2000" dirty="0">
                <a:latin typeface="Arial"/>
                <a:cs typeface="Arial"/>
              </a:rPr>
              <a:t>Fetch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data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block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and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invoke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UDF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block</a:t>
            </a:r>
            <a:r>
              <a:rPr sz="2000" spc="-2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00AF50"/>
                </a:solidFill>
                <a:latin typeface="Arial"/>
                <a:cs typeface="Arial"/>
              </a:rPr>
              <a:t>by</a:t>
            </a:r>
            <a:r>
              <a:rPr sz="2000" spc="-10" dirty="0">
                <a:solidFill>
                  <a:srgbClr val="00AF50"/>
                </a:solidFill>
                <a:latin typeface="Arial"/>
                <a:cs typeface="Arial"/>
              </a:rPr>
              <a:t> block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3275" y="5300471"/>
            <a:ext cx="8537575" cy="52451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5"/>
              </a:spcBef>
            </a:pPr>
            <a:r>
              <a:rPr sz="1400" spc="-10" dirty="0">
                <a:latin typeface="Arial"/>
                <a:cs typeface="Arial"/>
              </a:rPr>
              <a:t>https://databricks.com/blog/2020/05/20/new-pandas-udfs-and-python-type-hints-in-the-upcoming-release-</a:t>
            </a:r>
            <a:endParaRPr sz="1400">
              <a:latin typeface="Arial"/>
              <a:cs typeface="Arial"/>
            </a:endParaRPr>
          </a:p>
          <a:p>
            <a:pPr marL="9080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of-</a:t>
            </a:r>
            <a:r>
              <a:rPr sz="1400" spc="-10" dirty="0">
                <a:latin typeface="Arial"/>
                <a:cs typeface="Arial"/>
              </a:rPr>
              <a:t>apache-spark-3-0.html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135"/>
              </a:spcBef>
            </a:pPr>
            <a:r>
              <a:rPr dirty="0">
                <a:solidFill>
                  <a:srgbClr val="FF0000"/>
                </a:solidFill>
              </a:rPr>
              <a:t>05a-c</a:t>
            </a:r>
            <a:r>
              <a:rPr dirty="0"/>
              <a:t>:</a:t>
            </a:r>
            <a:r>
              <a:rPr spc="100" dirty="0"/>
              <a:t> </a:t>
            </a:r>
            <a:r>
              <a:rPr dirty="0"/>
              <a:t>flatMap()</a:t>
            </a:r>
            <a:r>
              <a:rPr spc="105" dirty="0"/>
              <a:t> </a:t>
            </a:r>
            <a:r>
              <a:rPr dirty="0"/>
              <a:t>Requires</a:t>
            </a:r>
            <a:r>
              <a:rPr spc="100" dirty="0"/>
              <a:t> </a:t>
            </a:r>
            <a:r>
              <a:rPr spc="-10" dirty="0"/>
              <a:t>Serialize/DeSerialize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986269" y="1285811"/>
            <a:ext cx="1808480" cy="4097654"/>
            <a:chOff x="6986269" y="1285811"/>
            <a:chExt cx="1808480" cy="409765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3551" y="1295400"/>
              <a:ext cx="1679448" cy="407822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7078725" y="1290574"/>
              <a:ext cx="1689100" cy="4088129"/>
            </a:xfrm>
            <a:custGeom>
              <a:avLst/>
              <a:gdLst/>
              <a:ahLst/>
              <a:cxnLst/>
              <a:rect l="l" t="t" r="r" b="b"/>
              <a:pathLst>
                <a:path w="1689100" h="4088129">
                  <a:moveTo>
                    <a:pt x="0" y="4087749"/>
                  </a:moveTo>
                  <a:lnTo>
                    <a:pt x="1688973" y="4087749"/>
                  </a:lnTo>
                  <a:lnTo>
                    <a:pt x="1688973" y="0"/>
                  </a:lnTo>
                  <a:lnTo>
                    <a:pt x="0" y="0"/>
                  </a:lnTo>
                  <a:lnTo>
                    <a:pt x="0" y="40877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018019" y="2395727"/>
              <a:ext cx="1744980" cy="2068195"/>
            </a:xfrm>
            <a:custGeom>
              <a:avLst/>
              <a:gdLst/>
              <a:ahLst/>
              <a:cxnLst/>
              <a:rect l="l" t="t" r="r" b="b"/>
              <a:pathLst>
                <a:path w="1744979" h="2068195">
                  <a:moveTo>
                    <a:pt x="0" y="260603"/>
                  </a:moveTo>
                  <a:lnTo>
                    <a:pt x="1744979" y="260603"/>
                  </a:lnTo>
                  <a:lnTo>
                    <a:pt x="1744979" y="0"/>
                  </a:lnTo>
                  <a:lnTo>
                    <a:pt x="0" y="0"/>
                  </a:lnTo>
                  <a:lnTo>
                    <a:pt x="0" y="260603"/>
                  </a:lnTo>
                  <a:close/>
                </a:path>
                <a:path w="1744979" h="2068195">
                  <a:moveTo>
                    <a:pt x="403859" y="2068067"/>
                  </a:moveTo>
                  <a:lnTo>
                    <a:pt x="1394459" y="2068067"/>
                  </a:lnTo>
                  <a:lnTo>
                    <a:pt x="1394459" y="1769363"/>
                  </a:lnTo>
                  <a:lnTo>
                    <a:pt x="403859" y="1769363"/>
                  </a:lnTo>
                  <a:lnTo>
                    <a:pt x="403859" y="2068067"/>
                  </a:lnTo>
                  <a:close/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96850" y="1263650"/>
            <a:ext cx="5358130" cy="1648460"/>
            <a:chOff x="196850" y="1263650"/>
            <a:chExt cx="5358130" cy="164846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984" y="1295400"/>
              <a:ext cx="5231892" cy="1581946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48221" y="1290573"/>
              <a:ext cx="5241925" cy="1609725"/>
            </a:xfrm>
            <a:custGeom>
              <a:avLst/>
              <a:gdLst/>
              <a:ahLst/>
              <a:cxnLst/>
              <a:rect l="l" t="t" r="r" b="b"/>
              <a:pathLst>
                <a:path w="5241925" h="1609725">
                  <a:moveTo>
                    <a:pt x="0" y="1609725"/>
                  </a:moveTo>
                  <a:lnTo>
                    <a:pt x="5241417" y="1609725"/>
                  </a:lnTo>
                  <a:lnTo>
                    <a:pt x="5241417" y="0"/>
                  </a:lnTo>
                  <a:lnTo>
                    <a:pt x="0" y="0"/>
                  </a:lnTo>
                  <a:lnTo>
                    <a:pt x="0" y="160972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00" y="1295400"/>
              <a:ext cx="5294630" cy="586740"/>
            </a:xfrm>
            <a:custGeom>
              <a:avLst/>
              <a:gdLst/>
              <a:ahLst/>
              <a:cxnLst/>
              <a:rect l="l" t="t" r="r" b="b"/>
              <a:pathLst>
                <a:path w="5294630" h="586739">
                  <a:moveTo>
                    <a:pt x="0" y="586739"/>
                  </a:moveTo>
                  <a:lnTo>
                    <a:pt x="5294376" y="586739"/>
                  </a:lnTo>
                  <a:lnTo>
                    <a:pt x="5294376" y="0"/>
                  </a:lnTo>
                  <a:lnTo>
                    <a:pt x="0" y="0"/>
                  </a:lnTo>
                  <a:lnTo>
                    <a:pt x="0" y="586739"/>
                  </a:lnTo>
                  <a:close/>
                </a:path>
              </a:pathLst>
            </a:custGeom>
            <a:ln w="63499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6031" y="2656332"/>
              <a:ext cx="1653539" cy="19812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6031" y="2628900"/>
              <a:ext cx="1729739" cy="251460"/>
            </a:xfrm>
            <a:custGeom>
              <a:avLst/>
              <a:gdLst/>
              <a:ahLst/>
              <a:cxnLst/>
              <a:rect l="l" t="t" r="r" b="b"/>
              <a:pathLst>
                <a:path w="1729739" h="251460">
                  <a:moveTo>
                    <a:pt x="0" y="251460"/>
                  </a:moveTo>
                  <a:lnTo>
                    <a:pt x="1729739" y="251460"/>
                  </a:lnTo>
                  <a:lnTo>
                    <a:pt x="1729739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35966" y="3279928"/>
            <a:ext cx="3140348" cy="111507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07340" y="3229482"/>
            <a:ext cx="520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28858" y="4698832"/>
            <a:ext cx="2241061" cy="204491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46100" y="4677536"/>
            <a:ext cx="6877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40553" y="3229482"/>
            <a:ext cx="134429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Narrow"/>
                <a:cs typeface="Arial Narrow"/>
              </a:rPr>
              <a:t>Spent</a:t>
            </a:r>
            <a:r>
              <a:rPr sz="1400" spc="-1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time</a:t>
            </a:r>
            <a:r>
              <a:rPr sz="1400" spc="-10" dirty="0">
                <a:latin typeface="Arial Narrow"/>
                <a:cs typeface="Arial Narrow"/>
              </a:rPr>
              <a:t> </a:t>
            </a:r>
            <a:r>
              <a:rPr sz="1400" spc="-20" dirty="0">
                <a:latin typeface="Arial Narrow"/>
                <a:cs typeface="Arial Narrow"/>
              </a:rPr>
              <a:t>doing</a:t>
            </a:r>
            <a:endParaRPr sz="140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Arial Narrow"/>
                <a:cs typeface="Arial Narrow"/>
              </a:rPr>
              <a:t>Serialize/Deserialize</a:t>
            </a:r>
            <a:endParaRPr sz="1400">
              <a:latin typeface="Arial Narrow"/>
              <a:cs typeface="Arial Narrow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40135" y="3766883"/>
            <a:ext cx="2228850" cy="1695450"/>
            <a:chOff x="4640135" y="3766883"/>
            <a:chExt cx="2228850" cy="1695450"/>
          </a:xfrm>
        </p:grpSpPr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70702" y="4669536"/>
              <a:ext cx="2188820" cy="78333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4644897" y="4664710"/>
              <a:ext cx="2219325" cy="793115"/>
            </a:xfrm>
            <a:custGeom>
              <a:avLst/>
              <a:gdLst/>
              <a:ahLst/>
              <a:cxnLst/>
              <a:rect l="l" t="t" r="r" b="b"/>
              <a:pathLst>
                <a:path w="2219325" h="793114">
                  <a:moveTo>
                    <a:pt x="0" y="792860"/>
                  </a:moveTo>
                  <a:lnTo>
                    <a:pt x="2219325" y="792860"/>
                  </a:lnTo>
                  <a:lnTo>
                    <a:pt x="2219325" y="0"/>
                  </a:lnTo>
                  <a:lnTo>
                    <a:pt x="0" y="0"/>
                  </a:lnTo>
                  <a:lnTo>
                    <a:pt x="0" y="79286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49723" y="3776472"/>
              <a:ext cx="1927860" cy="84581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644897" y="3771646"/>
              <a:ext cx="1937385" cy="855344"/>
            </a:xfrm>
            <a:custGeom>
              <a:avLst/>
              <a:gdLst/>
              <a:ahLst/>
              <a:cxnLst/>
              <a:rect l="l" t="t" r="r" b="b"/>
              <a:pathLst>
                <a:path w="1937384" h="855345">
                  <a:moveTo>
                    <a:pt x="0" y="855344"/>
                  </a:moveTo>
                  <a:lnTo>
                    <a:pt x="1937384" y="855344"/>
                  </a:lnTo>
                  <a:lnTo>
                    <a:pt x="1937384" y="0"/>
                  </a:lnTo>
                  <a:lnTo>
                    <a:pt x="0" y="0"/>
                  </a:lnTo>
                  <a:lnTo>
                    <a:pt x="0" y="85534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575553" y="5122926"/>
              <a:ext cx="685800" cy="154305"/>
            </a:xfrm>
            <a:custGeom>
              <a:avLst/>
              <a:gdLst/>
              <a:ahLst/>
              <a:cxnLst/>
              <a:rect l="l" t="t" r="r" b="b"/>
              <a:pathLst>
                <a:path w="685800" h="154304">
                  <a:moveTo>
                    <a:pt x="0" y="153924"/>
                  </a:moveTo>
                  <a:lnTo>
                    <a:pt x="685800" y="153924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153924"/>
                  </a:lnTo>
                  <a:close/>
                </a:path>
              </a:pathLst>
            </a:custGeom>
            <a:ln w="25400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9013" y="254889"/>
            <a:ext cx="5468620" cy="4502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2900045" algn="l"/>
              </a:tabLst>
            </a:pPr>
            <a:r>
              <a:rPr dirty="0">
                <a:solidFill>
                  <a:srgbClr val="FF0000"/>
                </a:solidFill>
              </a:rPr>
              <a:t>05a-c</a:t>
            </a:r>
            <a:r>
              <a:rPr dirty="0"/>
              <a:t>:</a:t>
            </a:r>
            <a:r>
              <a:rPr spc="60" dirty="0"/>
              <a:t> </a:t>
            </a:r>
            <a:r>
              <a:rPr spc="-10" dirty="0"/>
              <a:t>explode()</a:t>
            </a:r>
            <a:r>
              <a:rPr dirty="0"/>
              <a:t>	Java-</a:t>
            </a:r>
            <a:r>
              <a:rPr spc="-10" dirty="0"/>
              <a:t>optimized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303" y="1285811"/>
            <a:ext cx="2085975" cy="994410"/>
            <a:chOff x="138303" y="1285811"/>
            <a:chExt cx="2085975" cy="99441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7828" y="1295400"/>
              <a:ext cx="2066544" cy="97536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3065" y="1290574"/>
              <a:ext cx="2076450" cy="984885"/>
            </a:xfrm>
            <a:custGeom>
              <a:avLst/>
              <a:gdLst/>
              <a:ahLst/>
              <a:cxnLst/>
              <a:rect l="l" t="t" r="r" b="b"/>
              <a:pathLst>
                <a:path w="2076450" h="984885">
                  <a:moveTo>
                    <a:pt x="0" y="984885"/>
                  </a:moveTo>
                  <a:lnTo>
                    <a:pt x="2076069" y="984885"/>
                  </a:lnTo>
                  <a:lnTo>
                    <a:pt x="2076069" y="0"/>
                  </a:lnTo>
                  <a:lnTo>
                    <a:pt x="0" y="0"/>
                  </a:lnTo>
                  <a:lnTo>
                    <a:pt x="0" y="98488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406650" y="1301051"/>
            <a:ext cx="4743450" cy="4187190"/>
            <a:chOff x="2406650" y="1301051"/>
            <a:chExt cx="4743450" cy="418719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8400" y="1310639"/>
              <a:ext cx="4701540" cy="4078209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433701" y="1305813"/>
              <a:ext cx="4711065" cy="4126229"/>
            </a:xfrm>
            <a:custGeom>
              <a:avLst/>
              <a:gdLst/>
              <a:ahLst/>
              <a:cxnLst/>
              <a:rect l="l" t="t" r="r" b="b"/>
              <a:pathLst>
                <a:path w="4711065" h="4126229">
                  <a:moveTo>
                    <a:pt x="0" y="4125849"/>
                  </a:moveTo>
                  <a:lnTo>
                    <a:pt x="4711064" y="4125849"/>
                  </a:lnTo>
                  <a:lnTo>
                    <a:pt x="4711064" y="0"/>
                  </a:lnTo>
                  <a:lnTo>
                    <a:pt x="0" y="0"/>
                  </a:lnTo>
                  <a:lnTo>
                    <a:pt x="0" y="4125849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38400" y="5204460"/>
              <a:ext cx="1684020" cy="251460"/>
            </a:xfrm>
            <a:custGeom>
              <a:avLst/>
              <a:gdLst/>
              <a:ahLst/>
              <a:cxnLst/>
              <a:rect l="l" t="t" r="r" b="b"/>
              <a:pathLst>
                <a:path w="1684020" h="251460">
                  <a:moveTo>
                    <a:pt x="0" y="251460"/>
                  </a:moveTo>
                  <a:lnTo>
                    <a:pt x="1684020" y="251460"/>
                  </a:lnTo>
                  <a:lnTo>
                    <a:pt x="1684020" y="0"/>
                  </a:lnTo>
                  <a:lnTo>
                    <a:pt x="0" y="0"/>
                  </a:lnTo>
                  <a:lnTo>
                    <a:pt x="0" y="251460"/>
                  </a:lnTo>
                  <a:close/>
                </a:path>
              </a:pathLst>
            </a:custGeom>
            <a:ln w="635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99360" y="2569463"/>
              <a:ext cx="2301240" cy="225399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7352855" y="1307147"/>
            <a:ext cx="1482090" cy="3768090"/>
            <a:chOff x="7352855" y="1307147"/>
            <a:chExt cx="1482090" cy="376809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62444" y="1316736"/>
              <a:ext cx="1463040" cy="374904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57618" y="1311910"/>
              <a:ext cx="1472565" cy="3758565"/>
            </a:xfrm>
            <a:custGeom>
              <a:avLst/>
              <a:gdLst/>
              <a:ahLst/>
              <a:cxnLst/>
              <a:rect l="l" t="t" r="r" b="b"/>
              <a:pathLst>
                <a:path w="1472565" h="3758565">
                  <a:moveTo>
                    <a:pt x="0" y="3758565"/>
                  </a:moveTo>
                  <a:lnTo>
                    <a:pt x="1472565" y="3758565"/>
                  </a:lnTo>
                  <a:lnTo>
                    <a:pt x="1472565" y="0"/>
                  </a:lnTo>
                  <a:lnTo>
                    <a:pt x="0" y="0"/>
                  </a:lnTo>
                  <a:lnTo>
                    <a:pt x="0" y="3758565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5031" y="2534793"/>
            <a:ext cx="1899285" cy="666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Arial Narrow"/>
                <a:cs typeface="Arial Narrow"/>
              </a:rPr>
              <a:t>Can</a:t>
            </a:r>
            <a:r>
              <a:rPr sz="1400" spc="-2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do</a:t>
            </a:r>
            <a:r>
              <a:rPr sz="1400" spc="-2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processing</a:t>
            </a:r>
            <a:r>
              <a:rPr sz="1400" spc="-10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in</a:t>
            </a:r>
            <a:r>
              <a:rPr sz="1400" spc="-20" dirty="0">
                <a:latin typeface="Arial Narrow"/>
                <a:cs typeface="Arial Narrow"/>
              </a:rPr>
              <a:t> </a:t>
            </a:r>
            <a:r>
              <a:rPr sz="1400" spc="-10" dirty="0">
                <a:solidFill>
                  <a:srgbClr val="0079DB"/>
                </a:solidFill>
                <a:latin typeface="Arial Narrow"/>
                <a:cs typeface="Arial Narrow"/>
              </a:rPr>
              <a:t>Unsafe </a:t>
            </a:r>
            <a:r>
              <a:rPr sz="1400" dirty="0">
                <a:solidFill>
                  <a:srgbClr val="0079DB"/>
                </a:solidFill>
                <a:latin typeface="Arial Narrow"/>
                <a:cs typeface="Arial Narrow"/>
              </a:rPr>
              <a:t>Row</a:t>
            </a:r>
            <a:r>
              <a:rPr sz="1400" spc="-10" dirty="0">
                <a:solidFill>
                  <a:srgbClr val="0079DB"/>
                </a:solidFill>
                <a:latin typeface="Arial Narrow"/>
                <a:cs typeface="Arial Narrow"/>
              </a:rPr>
              <a:t> </a:t>
            </a:r>
            <a:r>
              <a:rPr sz="1400" dirty="0">
                <a:solidFill>
                  <a:srgbClr val="0079DB"/>
                </a:solidFill>
                <a:latin typeface="Arial Narrow"/>
                <a:cs typeface="Arial Narrow"/>
              </a:rPr>
              <a:t>binary</a:t>
            </a:r>
            <a:r>
              <a:rPr sz="1400" spc="-5" dirty="0">
                <a:solidFill>
                  <a:srgbClr val="0079DB"/>
                </a:solidFill>
                <a:latin typeface="Arial Narrow"/>
                <a:cs typeface="Arial Narrow"/>
              </a:rPr>
              <a:t> </a:t>
            </a:r>
            <a:r>
              <a:rPr sz="1400" dirty="0">
                <a:solidFill>
                  <a:srgbClr val="0079DB"/>
                </a:solidFill>
                <a:latin typeface="Arial Narrow"/>
                <a:cs typeface="Arial Narrow"/>
              </a:rPr>
              <a:t>format</a:t>
            </a:r>
            <a:r>
              <a:rPr sz="1400" dirty="0">
                <a:latin typeface="Arial Narrow"/>
                <a:cs typeface="Arial Narrow"/>
              </a:rPr>
              <a:t>.</a:t>
            </a:r>
            <a:r>
              <a:rPr sz="1400" spc="315" dirty="0">
                <a:latin typeface="Arial Narrow"/>
                <a:cs typeface="Arial Narrow"/>
              </a:rPr>
              <a:t> </a:t>
            </a:r>
            <a:r>
              <a:rPr sz="1400" spc="-10" dirty="0">
                <a:latin typeface="Arial Narrow"/>
                <a:cs typeface="Arial Narrow"/>
              </a:rPr>
              <a:t>Don't </a:t>
            </a:r>
            <a:r>
              <a:rPr sz="1400" dirty="0">
                <a:latin typeface="Arial Narrow"/>
                <a:cs typeface="Arial Narrow"/>
              </a:rPr>
              <a:t>need</a:t>
            </a:r>
            <a:r>
              <a:rPr sz="1400" spc="-5" dirty="0">
                <a:latin typeface="Arial Narrow"/>
                <a:cs typeface="Arial Narrow"/>
              </a:rPr>
              <a:t> </a:t>
            </a:r>
            <a:r>
              <a:rPr sz="1400" dirty="0">
                <a:latin typeface="Arial Narrow"/>
                <a:cs typeface="Arial Narrow"/>
              </a:rPr>
              <a:t>to</a:t>
            </a:r>
            <a:r>
              <a:rPr sz="1400" spc="-5" dirty="0">
                <a:latin typeface="Arial Narrow"/>
                <a:cs typeface="Arial Narrow"/>
              </a:rPr>
              <a:t> </a:t>
            </a:r>
            <a:r>
              <a:rPr sz="1400" spc="-10" dirty="0">
                <a:latin typeface="Arial Narrow"/>
                <a:cs typeface="Arial Narrow"/>
              </a:rPr>
              <a:t>Serialize/Deserialize</a:t>
            </a:r>
            <a:endParaRPr sz="14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In</a:t>
            </a:r>
            <a:r>
              <a:rPr spc="20" dirty="0"/>
              <a:t> </a:t>
            </a: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703" y="1321053"/>
            <a:ext cx="4649470" cy="37706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In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this</a:t>
            </a:r>
            <a:r>
              <a:rPr sz="2000" b="1" spc="-3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module,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we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learned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about: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59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Data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Skipping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Caching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Caching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Delta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Caching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(Databricks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proprietary)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30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Performance </a:t>
            </a:r>
            <a:r>
              <a:rPr sz="1800" spc="-10" dirty="0">
                <a:latin typeface="Arial"/>
                <a:cs typeface="Arial"/>
              </a:rPr>
              <a:t>issues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Spill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(to</a:t>
            </a:r>
            <a:r>
              <a:rPr sz="1800" spc="-10" dirty="0">
                <a:latin typeface="Arial"/>
                <a:cs typeface="Arial"/>
              </a:rPr>
              <a:t> Disk)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20" dirty="0">
                <a:latin typeface="Arial"/>
                <a:cs typeface="Arial"/>
              </a:rPr>
              <a:t>Skew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Shuffle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Serialization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Objectives</a:t>
            </a:r>
            <a:r>
              <a:rPr spc="125" dirty="0"/>
              <a:t> </a:t>
            </a:r>
            <a:r>
              <a:rPr dirty="0"/>
              <a:t>–</a:t>
            </a:r>
            <a:r>
              <a:rPr spc="95" dirty="0"/>
              <a:t> </a:t>
            </a:r>
            <a:r>
              <a:rPr dirty="0"/>
              <a:t>Performance</a:t>
            </a:r>
            <a:r>
              <a:rPr spc="114" dirty="0"/>
              <a:t> </a:t>
            </a:r>
            <a:r>
              <a:rPr spc="-10" dirty="0"/>
              <a:t>Tuning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7703" y="1321053"/>
            <a:ext cx="8156575" cy="37465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Arial"/>
                <a:cs typeface="Arial"/>
              </a:rPr>
              <a:t>After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completing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this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module,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you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will</a:t>
            </a:r>
            <a:r>
              <a:rPr sz="2000" b="1" spc="-6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have</a:t>
            </a:r>
            <a:r>
              <a:rPr sz="2000" b="1" spc="-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knowledge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of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how</a:t>
            </a:r>
            <a:r>
              <a:rPr sz="2000" b="1" spc="-20" dirty="0">
                <a:latin typeface="Arial"/>
                <a:cs typeface="Arial"/>
              </a:rPr>
              <a:t> </a:t>
            </a:r>
            <a:r>
              <a:rPr sz="2000" b="1" spc="-25" dirty="0">
                <a:latin typeface="Arial"/>
                <a:cs typeface="Arial"/>
              </a:rPr>
              <a:t>to </a:t>
            </a:r>
            <a:r>
              <a:rPr sz="2000" b="1" dirty="0">
                <a:latin typeface="Arial"/>
                <a:cs typeface="Arial"/>
              </a:rPr>
              <a:t>configure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performant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Spark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spc="-10" dirty="0">
                <a:latin typeface="Arial"/>
                <a:cs typeface="Arial"/>
              </a:rPr>
              <a:t>queries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59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spc="-10" dirty="0">
                <a:latin typeface="Arial"/>
                <a:cs typeface="Arial"/>
              </a:rPr>
              <a:t>Caching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Caching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Delta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Caching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(Databricks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proprietary)</a:t>
            </a:r>
            <a:endParaRPr sz="1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34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5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most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common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Performance </a:t>
            </a:r>
            <a:r>
              <a:rPr sz="1800" spc="-10" dirty="0">
                <a:latin typeface="Arial"/>
                <a:cs typeface="Arial"/>
              </a:rPr>
              <a:t>issues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dirty="0">
                <a:latin typeface="Arial"/>
                <a:cs typeface="Arial"/>
              </a:rPr>
              <a:t>Spill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(to</a:t>
            </a:r>
            <a:r>
              <a:rPr sz="1800" spc="-10" dirty="0">
                <a:latin typeface="Arial"/>
                <a:cs typeface="Arial"/>
              </a:rPr>
              <a:t> Disk)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20" dirty="0">
                <a:latin typeface="Arial"/>
                <a:cs typeface="Arial"/>
              </a:rPr>
              <a:t>Skew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Shuffle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Storage</a:t>
            </a:r>
            <a:endParaRPr sz="1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430"/>
              </a:spcBef>
              <a:buChar char="–"/>
              <a:tabLst>
                <a:tab pos="756285" algn="l"/>
                <a:tab pos="756920" algn="l"/>
              </a:tabLst>
            </a:pPr>
            <a:r>
              <a:rPr sz="1800" spc="-10" dirty="0">
                <a:latin typeface="Arial"/>
                <a:cs typeface="Arial"/>
              </a:rPr>
              <a:t>Serialization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232661"/>
            <a:ext cx="8829675" cy="2190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299720" algn="l"/>
                <a:tab pos="4502785" algn="l"/>
                <a:tab pos="7256780" algn="l"/>
              </a:tabLst>
            </a:pPr>
            <a:r>
              <a:rPr sz="1800" dirty="0">
                <a:latin typeface="Arial"/>
                <a:cs typeface="Arial"/>
              </a:rPr>
              <a:t>Spark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supports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caching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intermediate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result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sets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(partitions)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RAM.</a:t>
            </a:r>
            <a:r>
              <a:rPr sz="1800" dirty="0">
                <a:latin typeface="Arial"/>
                <a:cs typeface="Arial"/>
              </a:rPr>
              <a:t>	Note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default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behavior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must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coded.</a:t>
            </a:r>
            <a:r>
              <a:rPr sz="1800" dirty="0">
                <a:latin typeface="Arial"/>
                <a:cs typeface="Arial"/>
              </a:rPr>
              <a:t>	Once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cached,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partition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used </a:t>
            </a:r>
            <a:r>
              <a:rPr sz="1800" dirty="0">
                <a:latin typeface="Arial"/>
                <a:cs typeface="Arial"/>
              </a:rPr>
              <a:t>again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without</a:t>
            </a:r>
            <a:r>
              <a:rPr sz="1800" spc="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re-computing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from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scratch.</a:t>
            </a:r>
            <a:r>
              <a:rPr sz="1800" spc="4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saves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time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since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hard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drive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is </a:t>
            </a:r>
            <a:r>
              <a:rPr sz="1800" dirty="0">
                <a:latin typeface="Arial"/>
                <a:cs typeface="Arial"/>
              </a:rPr>
              <a:t>measured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milliseconds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while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access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measured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nanoseconds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cache()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function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lazy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operation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not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go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into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effect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until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</a:t>
            </a:r>
            <a:r>
              <a:rPr sz="1800" spc="-1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Action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occurs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Beneficiaries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caching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machine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learning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algorithms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or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any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process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that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does</a:t>
            </a:r>
            <a:endParaRPr sz="180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Arial"/>
                <a:cs typeface="Arial"/>
              </a:rPr>
              <a:t>iterative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processing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3866388"/>
            <a:ext cx="8382000" cy="1201420"/>
          </a:xfrm>
          <a:prstGeom prst="rect">
            <a:avLst/>
          </a:prstGeom>
          <a:solidFill>
            <a:srgbClr val="F1F1F1"/>
          </a:solidFill>
          <a:ln w="9525">
            <a:solidFill>
              <a:srgbClr val="000000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91440" marR="428625">
              <a:lnSpc>
                <a:spcPct val="100000"/>
              </a:lnSpc>
              <a:spcBef>
                <a:spcPts val="340"/>
              </a:spcBef>
            </a:pPr>
            <a:r>
              <a:rPr sz="1600" b="1" dirty="0">
                <a:latin typeface="Arial Narrow"/>
                <a:cs typeface="Arial Narrow"/>
              </a:rPr>
              <a:t>Note:</a:t>
            </a:r>
            <a:r>
              <a:rPr sz="1600" b="1" spc="28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Note: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In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Python,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stored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objects</a:t>
            </a:r>
            <a:r>
              <a:rPr sz="1600" b="1" spc="-6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will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always</a:t>
            </a:r>
            <a:r>
              <a:rPr sz="1600" b="1" spc="-6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be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u="sng" dirty="0">
                <a:uFill>
                  <a:solidFill>
                    <a:srgbClr val="000000"/>
                  </a:solidFill>
                </a:uFill>
                <a:latin typeface="Arial Narrow"/>
                <a:cs typeface="Arial Narrow"/>
              </a:rPr>
              <a:t>Serialized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with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the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Pickle</a:t>
            </a:r>
            <a:r>
              <a:rPr sz="1600" b="1" spc="-6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library,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so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it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does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spc="-25" dirty="0">
                <a:latin typeface="Arial Narrow"/>
                <a:cs typeface="Arial Narrow"/>
              </a:rPr>
              <a:t>not </a:t>
            </a:r>
            <a:r>
              <a:rPr sz="1600" b="1" dirty="0">
                <a:latin typeface="Arial Narrow"/>
                <a:cs typeface="Arial Narrow"/>
              </a:rPr>
              <a:t>matter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whether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you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choose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serialized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level</a:t>
            </a:r>
            <a:endParaRPr sz="1600">
              <a:latin typeface="Arial Narrow"/>
              <a:cs typeface="Arial Narrow"/>
            </a:endParaRPr>
          </a:p>
          <a:p>
            <a:pPr marL="91440" marR="402590">
              <a:lnSpc>
                <a:spcPct val="100000"/>
              </a:lnSpc>
              <a:spcBef>
                <a:spcPts val="960"/>
              </a:spcBef>
            </a:pPr>
            <a:r>
              <a:rPr sz="1600" b="1" dirty="0">
                <a:latin typeface="Arial Narrow"/>
                <a:cs typeface="Arial Narrow"/>
              </a:rPr>
              <a:t>Spark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also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automatically</a:t>
            </a:r>
            <a:r>
              <a:rPr sz="1600" b="1" spc="-6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persists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some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intermediate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data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in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shuffle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operations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even</a:t>
            </a:r>
            <a:r>
              <a:rPr sz="1600" b="1" spc="-5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without</a:t>
            </a:r>
            <a:r>
              <a:rPr sz="1600" b="1" spc="-2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users </a:t>
            </a:r>
            <a:r>
              <a:rPr sz="1600" b="1" dirty="0">
                <a:latin typeface="Arial Narrow"/>
                <a:cs typeface="Arial Narrow"/>
              </a:rPr>
              <a:t>calling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solidFill>
                  <a:srgbClr val="3333CC"/>
                </a:solidFill>
                <a:latin typeface="Arial Narrow"/>
                <a:cs typeface="Arial Narrow"/>
              </a:rPr>
              <a:t>persist().</a:t>
            </a:r>
            <a:r>
              <a:rPr sz="1600" b="1" spc="-3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This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is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done</a:t>
            </a:r>
            <a:r>
              <a:rPr sz="1600" b="1" spc="-6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to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avoid</a:t>
            </a:r>
            <a:r>
              <a:rPr sz="1600" b="1" spc="-6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re-</a:t>
            </a:r>
            <a:r>
              <a:rPr sz="1600" b="1" dirty="0">
                <a:latin typeface="Arial Narrow"/>
                <a:cs typeface="Arial Narrow"/>
              </a:rPr>
              <a:t>computing</a:t>
            </a:r>
            <a:r>
              <a:rPr sz="1600" b="1" spc="-4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the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entire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input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if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a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node</a:t>
            </a:r>
            <a:r>
              <a:rPr sz="1600" b="1" spc="-5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fails</a:t>
            </a:r>
            <a:r>
              <a:rPr sz="1600" b="1" spc="-40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during</a:t>
            </a:r>
            <a:r>
              <a:rPr sz="1600" b="1" spc="-35" dirty="0">
                <a:latin typeface="Arial Narrow"/>
                <a:cs typeface="Arial Narrow"/>
              </a:rPr>
              <a:t> </a:t>
            </a:r>
            <a:r>
              <a:rPr sz="1600" b="1" dirty="0">
                <a:latin typeface="Arial Narrow"/>
                <a:cs typeface="Arial Narrow"/>
              </a:rPr>
              <a:t>the</a:t>
            </a:r>
            <a:r>
              <a:rPr sz="1600" b="1" spc="-30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shuffle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240" y="5389575"/>
            <a:ext cx="856043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Arial Narrow"/>
                <a:cs typeface="Arial Narrow"/>
              </a:rPr>
              <a:t>Serialization</a:t>
            </a:r>
            <a:r>
              <a:rPr sz="1600" b="1" spc="-2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is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the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process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of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converting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an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object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into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a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sequence</a:t>
            </a:r>
            <a:r>
              <a:rPr sz="1600" spc="-6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of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bytes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which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can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be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persisted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to</a:t>
            </a:r>
            <a:r>
              <a:rPr sz="1600" spc="-2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disk</a:t>
            </a:r>
            <a:r>
              <a:rPr sz="1600" spc="-20" dirty="0">
                <a:latin typeface="Arial Narrow"/>
                <a:cs typeface="Arial Narrow"/>
              </a:rPr>
              <a:t> </a:t>
            </a:r>
            <a:r>
              <a:rPr sz="1600" spc="-25" dirty="0">
                <a:latin typeface="Arial Narrow"/>
                <a:cs typeface="Arial Narrow"/>
              </a:rPr>
              <a:t>or</a:t>
            </a:r>
            <a:endParaRPr sz="16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600" spc="-10" dirty="0">
                <a:latin typeface="Arial Narrow"/>
                <a:cs typeface="Arial Narrow"/>
              </a:rPr>
              <a:t>database</a:t>
            </a:r>
            <a:r>
              <a:rPr sz="1600" spc="-6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or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sent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through</a:t>
            </a:r>
            <a:r>
              <a:rPr sz="1600" spc="-5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network.</a:t>
            </a:r>
            <a:r>
              <a:rPr sz="1600" spc="-7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The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reverse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process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of</a:t>
            </a:r>
            <a:r>
              <a:rPr sz="1600" spc="-45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creating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object</a:t>
            </a:r>
            <a:r>
              <a:rPr sz="1600" spc="-5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from</a:t>
            </a:r>
            <a:r>
              <a:rPr sz="1600" spc="-30" dirty="0">
                <a:latin typeface="Arial Narrow"/>
                <a:cs typeface="Arial Narrow"/>
              </a:rPr>
              <a:t> </a:t>
            </a:r>
            <a:r>
              <a:rPr sz="1600" spc="-10" dirty="0">
                <a:latin typeface="Arial Narrow"/>
                <a:cs typeface="Arial Narrow"/>
              </a:rPr>
              <a:t>sequence</a:t>
            </a:r>
            <a:r>
              <a:rPr sz="1600" spc="-6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of</a:t>
            </a:r>
            <a:r>
              <a:rPr sz="1600" spc="-35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bytes</a:t>
            </a:r>
            <a:r>
              <a:rPr sz="1600" spc="-40" dirty="0">
                <a:latin typeface="Arial Narrow"/>
                <a:cs typeface="Arial Narrow"/>
              </a:rPr>
              <a:t> </a:t>
            </a:r>
            <a:r>
              <a:rPr sz="1600" dirty="0">
                <a:latin typeface="Arial Narrow"/>
                <a:cs typeface="Arial Narrow"/>
              </a:rPr>
              <a:t>is</a:t>
            </a:r>
            <a:r>
              <a:rPr sz="1600" spc="25" dirty="0">
                <a:latin typeface="Arial Narrow"/>
                <a:cs typeface="Arial Narrow"/>
              </a:rPr>
              <a:t> </a:t>
            </a:r>
            <a:r>
              <a:rPr sz="1600" b="1" spc="-10" dirty="0">
                <a:latin typeface="Arial Narrow"/>
                <a:cs typeface="Arial Narrow"/>
              </a:rPr>
              <a:t>deserialization</a:t>
            </a:r>
            <a:endParaRPr sz="160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31800">
              <a:lnSpc>
                <a:spcPct val="100000"/>
              </a:lnSpc>
              <a:spcBef>
                <a:spcPts val="135"/>
              </a:spcBef>
            </a:pPr>
            <a:r>
              <a:rPr dirty="0"/>
              <a:t>Spark</a:t>
            </a:r>
            <a:r>
              <a:rPr spc="80" dirty="0"/>
              <a:t> </a:t>
            </a:r>
            <a:r>
              <a:rPr spc="-10" dirty="0"/>
              <a:t>Cache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300037" y="245173"/>
            <a:ext cx="428625" cy="530860"/>
            <a:chOff x="300037" y="245173"/>
            <a:chExt cx="428625" cy="530860"/>
          </a:xfrm>
        </p:grpSpPr>
        <p:sp>
          <p:nvSpPr>
            <p:cNvPr id="7" name="object 7"/>
            <p:cNvSpPr/>
            <p:nvPr/>
          </p:nvSpPr>
          <p:spPr>
            <a:xfrm>
              <a:off x="304800" y="249936"/>
              <a:ext cx="419100" cy="521334"/>
            </a:xfrm>
            <a:custGeom>
              <a:avLst/>
              <a:gdLst/>
              <a:ahLst/>
              <a:cxnLst/>
              <a:rect l="l" t="t" r="r" b="b"/>
              <a:pathLst>
                <a:path w="419100" h="521334">
                  <a:moveTo>
                    <a:pt x="209550" y="0"/>
                  </a:moveTo>
                  <a:lnTo>
                    <a:pt x="0" y="260604"/>
                  </a:lnTo>
                  <a:lnTo>
                    <a:pt x="209550" y="521208"/>
                  </a:lnTo>
                  <a:lnTo>
                    <a:pt x="419100" y="260604"/>
                  </a:lnTo>
                  <a:lnTo>
                    <a:pt x="209550" y="0"/>
                  </a:lnTo>
                  <a:close/>
                </a:path>
              </a:pathLst>
            </a:custGeom>
            <a:solidFill>
              <a:srgbClr val="6666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800" y="249936"/>
              <a:ext cx="419100" cy="521334"/>
            </a:xfrm>
            <a:custGeom>
              <a:avLst/>
              <a:gdLst/>
              <a:ahLst/>
              <a:cxnLst/>
              <a:rect l="l" t="t" r="r" b="b"/>
              <a:pathLst>
                <a:path w="419100" h="521334">
                  <a:moveTo>
                    <a:pt x="0" y="260604"/>
                  </a:moveTo>
                  <a:lnTo>
                    <a:pt x="209550" y="0"/>
                  </a:lnTo>
                  <a:lnTo>
                    <a:pt x="419100" y="260604"/>
                  </a:lnTo>
                  <a:lnTo>
                    <a:pt x="209550" y="521208"/>
                  </a:lnTo>
                  <a:lnTo>
                    <a:pt x="0" y="2606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876300" y="6237732"/>
            <a:ext cx="7391400" cy="370840"/>
          </a:xfrm>
          <a:prstGeom prst="rect">
            <a:avLst/>
          </a:prstGeom>
          <a:solidFill>
            <a:srgbClr val="FFFF00"/>
          </a:solidFill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140970">
              <a:lnSpc>
                <a:spcPct val="100000"/>
              </a:lnSpc>
              <a:spcBef>
                <a:spcPts val="335"/>
              </a:spcBef>
            </a:pPr>
            <a:r>
              <a:rPr sz="1800" b="1" dirty="0">
                <a:latin typeface="Arial Narrow"/>
                <a:cs typeface="Arial Narrow"/>
              </a:rPr>
              <a:t>Best</a:t>
            </a:r>
            <a:r>
              <a:rPr sz="1800" b="1" spc="-3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practices</a:t>
            </a:r>
            <a:r>
              <a:rPr sz="1800" b="1" spc="1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for</a:t>
            </a:r>
            <a:r>
              <a:rPr sz="1800" b="1" spc="-2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caching</a:t>
            </a:r>
            <a:r>
              <a:rPr sz="1800" b="1" spc="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in</a:t>
            </a:r>
            <a:r>
              <a:rPr sz="1800" b="1" spc="-2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Spark</a:t>
            </a:r>
            <a:r>
              <a:rPr sz="1800" b="1" spc="-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SQL</a:t>
            </a:r>
            <a:r>
              <a:rPr sz="1800" b="1" spc="-4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|</a:t>
            </a:r>
            <a:r>
              <a:rPr sz="1800" b="1" spc="-2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by</a:t>
            </a:r>
            <a:r>
              <a:rPr sz="1800" b="1" spc="-2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David</a:t>
            </a:r>
            <a:r>
              <a:rPr sz="1800" b="1" spc="-1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Vrba</a:t>
            </a:r>
            <a:r>
              <a:rPr sz="1800" b="1" spc="-2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|</a:t>
            </a:r>
            <a:r>
              <a:rPr sz="1800" b="1" spc="-15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Towards</a:t>
            </a:r>
            <a:r>
              <a:rPr sz="1800" b="1" spc="-10" dirty="0">
                <a:latin typeface="Arial Narrow"/>
                <a:cs typeface="Arial Narrow"/>
              </a:rPr>
              <a:t> </a:t>
            </a:r>
            <a:r>
              <a:rPr sz="1800" b="1" dirty="0">
                <a:latin typeface="Arial Narrow"/>
                <a:cs typeface="Arial Narrow"/>
              </a:rPr>
              <a:t>Data</a:t>
            </a:r>
            <a:r>
              <a:rPr sz="1800" b="1" spc="-20" dirty="0">
                <a:latin typeface="Arial Narrow"/>
                <a:cs typeface="Arial Narrow"/>
              </a:rPr>
              <a:t> </a:t>
            </a:r>
            <a:r>
              <a:rPr sz="1800" b="1" spc="-10" dirty="0">
                <a:latin typeface="Arial Narrow"/>
                <a:cs typeface="Arial Narrow"/>
              </a:rPr>
              <a:t>Science</a:t>
            </a:r>
            <a:endParaRPr sz="180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44" y="999490"/>
            <a:ext cx="8827135" cy="1406525"/>
          </a:xfrm>
          <a:prstGeom prst="rect">
            <a:avLst/>
          </a:prstGeom>
        </p:spPr>
        <p:txBody>
          <a:bodyPr vert="horz" wrap="square" lIns="0" tIns="10668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84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When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caching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Spark,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two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options:</a:t>
            </a:r>
            <a:endParaRPr sz="1800">
              <a:latin typeface="Arial"/>
              <a:cs typeface="Arial"/>
            </a:endParaRPr>
          </a:p>
          <a:p>
            <a:pPr marL="870585" lvl="1" indent="-343535">
              <a:lnSpc>
                <a:spcPts val="2050"/>
              </a:lnSpc>
              <a:spcBef>
                <a:spcPts val="745"/>
              </a:spcBef>
              <a:buAutoNum type="arabicPeriod"/>
              <a:tabLst>
                <a:tab pos="870585" algn="l"/>
                <a:tab pos="871219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Raw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storage</a:t>
            </a:r>
            <a:r>
              <a:rPr sz="1800" spc="-3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(Deserialized)</a:t>
            </a:r>
            <a:endParaRPr sz="1800">
              <a:latin typeface="Arial"/>
              <a:cs typeface="Arial"/>
            </a:endParaRPr>
          </a:p>
          <a:p>
            <a:pPr marL="870585" lvl="1" indent="-343535">
              <a:lnSpc>
                <a:spcPts val="2050"/>
              </a:lnSpc>
              <a:buAutoNum type="arabicPeriod"/>
              <a:tabLst>
                <a:tab pos="870585" algn="l"/>
                <a:tab pos="871219" algn="l"/>
              </a:tabLst>
            </a:pP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Serialized </a:t>
            </a:r>
            <a:r>
              <a:rPr sz="1700" dirty="0">
                <a:latin typeface="Arial"/>
                <a:cs typeface="Arial"/>
              </a:rPr>
              <a:t>(Note: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spc="-90" dirty="0">
                <a:latin typeface="Arial"/>
                <a:cs typeface="Arial"/>
              </a:rPr>
              <a:t>To</a:t>
            </a:r>
            <a:r>
              <a:rPr sz="1700" spc="-3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serialize</a:t>
            </a:r>
            <a:r>
              <a:rPr sz="1700" spc="-3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an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object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means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to</a:t>
            </a:r>
            <a:r>
              <a:rPr sz="1700" spc="-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convert</a:t>
            </a:r>
            <a:r>
              <a:rPr sz="1700" spc="-10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its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state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to</a:t>
            </a:r>
            <a:r>
              <a:rPr sz="1700" spc="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a</a:t>
            </a:r>
            <a:r>
              <a:rPr sz="1700" spc="-15" dirty="0">
                <a:latin typeface="Arial"/>
                <a:cs typeface="Arial"/>
              </a:rPr>
              <a:t> </a:t>
            </a:r>
            <a:r>
              <a:rPr sz="1700" dirty="0">
                <a:latin typeface="Arial"/>
                <a:cs typeface="Arial"/>
              </a:rPr>
              <a:t>byte</a:t>
            </a:r>
            <a:r>
              <a:rPr sz="1700" spc="35" dirty="0">
                <a:latin typeface="Arial"/>
                <a:cs typeface="Arial"/>
              </a:rPr>
              <a:t> </a:t>
            </a:r>
            <a:r>
              <a:rPr sz="1700" spc="-10" dirty="0">
                <a:latin typeface="Arial"/>
                <a:cs typeface="Arial"/>
              </a:rPr>
              <a:t>stream)</a:t>
            </a:r>
            <a:endParaRPr sz="17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65"/>
              </a:spcBef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/>
                <a:cs typeface="Arial"/>
              </a:rPr>
              <a:t>Here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are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characteristics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Raw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and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Serialized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44" y="4879924"/>
            <a:ext cx="8661400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4199255" algn="l"/>
              </a:tabLst>
            </a:pPr>
            <a:r>
              <a:rPr sz="1800" dirty="0">
                <a:latin typeface="Arial"/>
                <a:cs typeface="Arial"/>
              </a:rPr>
              <a:t>Caching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occurs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Executor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memory.</a:t>
            </a:r>
            <a:r>
              <a:rPr sz="1800" dirty="0">
                <a:latin typeface="Arial"/>
                <a:cs typeface="Arial"/>
              </a:rPr>
              <a:t>	If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RAM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fills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up,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Least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Recently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Used</a:t>
            </a:r>
            <a:r>
              <a:rPr sz="1800" spc="-10" dirty="0">
                <a:latin typeface="Arial"/>
                <a:cs typeface="Arial"/>
              </a:rPr>
              <a:t> (LRU)</a:t>
            </a:r>
            <a:endParaRPr sz="180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  <a:tabLst>
                <a:tab pos="3009900" algn="l"/>
              </a:tabLst>
            </a:pPr>
            <a:r>
              <a:rPr sz="1800" dirty="0">
                <a:latin typeface="Arial"/>
                <a:cs typeface="Arial"/>
              </a:rPr>
              <a:t>determines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what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to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evict.</a:t>
            </a:r>
            <a:r>
              <a:rPr sz="1800" dirty="0">
                <a:latin typeface="Arial"/>
                <a:cs typeface="Arial"/>
              </a:rPr>
              <a:t>	If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evicted, data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will</a:t>
            </a:r>
            <a:r>
              <a:rPr sz="1800" spc="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be re-</a:t>
            </a:r>
            <a:r>
              <a:rPr sz="1800" spc="-10" dirty="0">
                <a:latin typeface="Arial"/>
                <a:cs typeface="Arial"/>
              </a:rPr>
              <a:t>calculated/re-</a:t>
            </a:r>
            <a:r>
              <a:rPr sz="1800" dirty="0">
                <a:latin typeface="Arial"/>
                <a:cs typeface="Arial"/>
              </a:rPr>
              <a:t>cached</a:t>
            </a:r>
            <a:r>
              <a:rPr sz="1800" spc="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if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needed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0708" y="2446020"/>
            <a:ext cx="8484108" cy="24734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7812" y="2473960"/>
            <a:ext cx="8382000" cy="2377440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73049" y="2469197"/>
          <a:ext cx="8382000" cy="237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Raw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caching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(Deserialized)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L w="9525">
                      <a:solidFill>
                        <a:srgbClr val="00CC97"/>
                      </a:solidFill>
                      <a:prstDash val="solid"/>
                    </a:lnL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Serialized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Caching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40005" marB="0">
                    <a:lnR w="9525">
                      <a:solidFill>
                        <a:srgbClr val="00CC97"/>
                      </a:solidFill>
                      <a:prstDash val="solid"/>
                    </a:lnR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00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Pretty fast</a:t>
                      </a:r>
                      <a:r>
                        <a:rPr sz="1800" spc="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to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 process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Slower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processing</a:t>
                      </a:r>
                      <a:r>
                        <a:rPr sz="1800" spc="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than</a:t>
                      </a:r>
                      <a:r>
                        <a:rPr sz="1800" spc="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raw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caching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2857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246379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Can</a:t>
                      </a:r>
                      <a:r>
                        <a:rPr sz="18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take up</a:t>
                      </a:r>
                      <a:r>
                        <a:rPr sz="18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2x-4x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more</a:t>
                      </a:r>
                      <a:r>
                        <a:rPr sz="18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space.</a:t>
                      </a:r>
                      <a:r>
                        <a:rPr sz="1800" spc="40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For</a:t>
                      </a:r>
                      <a:r>
                        <a:rPr sz="18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example,</a:t>
                      </a:r>
                      <a:r>
                        <a:rPr sz="1800" spc="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100MB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data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cached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could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consume 350MB</a:t>
                      </a:r>
                      <a:r>
                        <a:rPr sz="1800" spc="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memory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1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Overhead is</a:t>
                      </a:r>
                      <a:r>
                        <a:rPr sz="18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minimal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179070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12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Can</a:t>
                      </a:r>
                      <a:r>
                        <a:rPr sz="18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put</a:t>
                      </a:r>
                      <a:r>
                        <a:rPr sz="1800" spc="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pressure</a:t>
                      </a:r>
                      <a:r>
                        <a:rPr sz="1800" spc="-1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in</a:t>
                      </a:r>
                      <a:r>
                        <a:rPr sz="1800" spc="-2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JVM</a:t>
                      </a:r>
                      <a:r>
                        <a:rPr sz="18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and</a:t>
                      </a:r>
                      <a:r>
                        <a:rPr sz="1800" spc="-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JVM</a:t>
                      </a:r>
                      <a:r>
                        <a:rPr sz="1800" spc="-3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garbage</a:t>
                      </a:r>
                      <a:r>
                        <a:rPr sz="1800" spc="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collection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Less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 pressure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91440" marR="7137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usage:rdd.persist(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StorageLevel.MEMORY_ONLY)</a:t>
                      </a:r>
                      <a:r>
                        <a:rPr sz="1800" spc="34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or</a:t>
                      </a:r>
                      <a:r>
                        <a:rPr sz="1800" spc="31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rdd.cache()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 marR="33210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usage:rdd.persist( StorageLevel.MEMORY_ONLY_SER)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41910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1020699" y="5676900"/>
            <a:ext cx="7066280" cy="943610"/>
            <a:chOff x="1020699" y="5676900"/>
            <a:chExt cx="7066280" cy="94361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30224" y="5724144"/>
              <a:ext cx="7046976" cy="8686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5461" y="5719381"/>
              <a:ext cx="7056755" cy="878205"/>
            </a:xfrm>
            <a:custGeom>
              <a:avLst/>
              <a:gdLst/>
              <a:ahLst/>
              <a:cxnLst/>
              <a:rect l="l" t="t" r="r" b="b"/>
              <a:pathLst>
                <a:path w="7056755" h="878204">
                  <a:moveTo>
                    <a:pt x="0" y="878204"/>
                  </a:moveTo>
                  <a:lnTo>
                    <a:pt x="7056501" y="878204"/>
                  </a:lnTo>
                  <a:lnTo>
                    <a:pt x="7056501" y="0"/>
                  </a:lnTo>
                  <a:lnTo>
                    <a:pt x="0" y="0"/>
                  </a:lnTo>
                  <a:lnTo>
                    <a:pt x="0" y="87820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10812" y="5715000"/>
              <a:ext cx="838200" cy="867410"/>
            </a:xfrm>
            <a:custGeom>
              <a:avLst/>
              <a:gdLst/>
              <a:ahLst/>
              <a:cxnLst/>
              <a:rect l="l" t="t" r="r" b="b"/>
              <a:pathLst>
                <a:path w="838200" h="867409">
                  <a:moveTo>
                    <a:pt x="0" y="867156"/>
                  </a:moveTo>
                  <a:lnTo>
                    <a:pt x="838200" y="867156"/>
                  </a:lnTo>
                  <a:lnTo>
                    <a:pt x="838200" y="0"/>
                  </a:lnTo>
                  <a:lnTo>
                    <a:pt x="0" y="0"/>
                  </a:lnTo>
                  <a:lnTo>
                    <a:pt x="0" y="867156"/>
                  </a:lnTo>
                  <a:close/>
                </a:path>
              </a:pathLst>
            </a:custGeom>
            <a:ln w="762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Two</a:t>
            </a:r>
            <a:r>
              <a:rPr spc="80" dirty="0"/>
              <a:t> </a:t>
            </a:r>
            <a:r>
              <a:rPr dirty="0"/>
              <a:t>options</a:t>
            </a:r>
            <a:r>
              <a:rPr spc="85" dirty="0"/>
              <a:t> </a:t>
            </a:r>
            <a:r>
              <a:rPr dirty="0"/>
              <a:t>when</a:t>
            </a:r>
            <a:r>
              <a:rPr spc="80" dirty="0"/>
              <a:t> </a:t>
            </a:r>
            <a:r>
              <a:rPr dirty="0"/>
              <a:t>Spark</a:t>
            </a:r>
            <a:r>
              <a:rPr spc="85" dirty="0"/>
              <a:t> </a:t>
            </a:r>
            <a:r>
              <a:rPr spc="-10" dirty="0"/>
              <a:t>Caching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1963" y="1027302"/>
            <a:ext cx="7434580" cy="148907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6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Must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first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import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library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(RDDs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only)</a:t>
            </a:r>
            <a:endParaRPr sz="1800">
              <a:latin typeface="Arial"/>
              <a:cs typeface="Arial"/>
            </a:endParaRPr>
          </a:p>
          <a:p>
            <a:pPr marL="812165" lvl="1" indent="-284480">
              <a:lnSpc>
                <a:spcPct val="100000"/>
              </a:lnSpc>
              <a:spcBef>
                <a:spcPts val="960"/>
              </a:spcBef>
              <a:buChar char="•"/>
              <a:tabLst>
                <a:tab pos="812165" algn="l"/>
                <a:tab pos="812800" algn="l"/>
                <a:tab pos="1829435" algn="l"/>
              </a:tabLst>
            </a:pPr>
            <a:r>
              <a:rPr sz="1800" dirty="0">
                <a:latin typeface="Arial"/>
                <a:cs typeface="Arial"/>
              </a:rPr>
              <a:t>Scala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60" dirty="0">
                <a:latin typeface="Arial"/>
                <a:cs typeface="Arial"/>
              </a:rPr>
              <a:t>–</a:t>
            </a:r>
            <a:r>
              <a:rPr sz="1800" dirty="0">
                <a:latin typeface="Arial"/>
                <a:cs typeface="Arial"/>
              </a:rPr>
              <a:t>	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import</a:t>
            </a:r>
            <a:r>
              <a:rPr sz="1800" spc="-4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org.apache.spark.StorageLevel._</a:t>
            </a:r>
            <a:endParaRPr sz="1800">
              <a:latin typeface="Arial"/>
              <a:cs typeface="Arial"/>
            </a:endParaRPr>
          </a:p>
          <a:p>
            <a:pPr marL="812165" lvl="1" indent="-284480">
              <a:lnSpc>
                <a:spcPct val="100000"/>
              </a:lnSpc>
              <a:buChar char="•"/>
              <a:tabLst>
                <a:tab pos="812165" algn="l"/>
                <a:tab pos="812800" algn="l"/>
              </a:tabLst>
            </a:pPr>
            <a:r>
              <a:rPr sz="1800" dirty="0">
                <a:latin typeface="Arial"/>
                <a:cs typeface="Arial"/>
              </a:rPr>
              <a:t>Python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–</a:t>
            </a:r>
            <a:r>
              <a:rPr sz="1800" spc="305" dirty="0"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from</a:t>
            </a:r>
            <a:r>
              <a:rPr sz="1800" spc="-2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pyspark</a:t>
            </a:r>
            <a:r>
              <a:rPr sz="18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3333CC"/>
                </a:solidFill>
                <a:latin typeface="Arial"/>
                <a:cs typeface="Arial"/>
              </a:rPr>
              <a:t>import</a:t>
            </a:r>
            <a:r>
              <a:rPr sz="1800" spc="-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3333CC"/>
                </a:solidFill>
                <a:latin typeface="Arial"/>
                <a:cs typeface="Arial"/>
              </a:rPr>
              <a:t>StorageLevel</a:t>
            </a:r>
            <a:endParaRPr sz="180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60"/>
              </a:spcBef>
              <a:buChar char="•"/>
              <a:tabLst>
                <a:tab pos="299085" algn="l"/>
                <a:tab pos="299720" algn="l"/>
              </a:tabLst>
            </a:pPr>
            <a:r>
              <a:rPr sz="1800" dirty="0">
                <a:latin typeface="Arial"/>
                <a:cs typeface="Arial"/>
              </a:rPr>
              <a:t>User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decides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which level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of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persistence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during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coding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shown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spc="-10" dirty="0">
                <a:latin typeface="Arial"/>
                <a:cs typeface="Arial"/>
              </a:rPr>
              <a:t>below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824" y="2648697"/>
            <a:ext cx="8839206" cy="387098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6067" y="2667749"/>
            <a:ext cx="8763000" cy="3793236"/>
          </a:xfrm>
          <a:prstGeom prst="rect">
            <a:avLst/>
          </a:prstGeom>
        </p:spPr>
      </p:pic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1305" y="2662999"/>
          <a:ext cx="8763000" cy="3790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53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02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Storage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Level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Meaning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095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  <a:solidFill>
                      <a:srgbClr val="009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4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MEMORY_ONLY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marR="358775" algn="just">
                        <a:lnSpc>
                          <a:spcPct val="100000"/>
                        </a:lnSpc>
                        <a:spcBef>
                          <a:spcPts val="71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Store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RDD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deserialized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Java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objects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JVM.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RDD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fit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in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memory,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some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partitions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cached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will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recomputed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fly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each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they're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needed.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3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13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3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default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dirty="0">
                          <a:latin typeface="Arial"/>
                          <a:cs typeface="Arial"/>
                        </a:rPr>
                        <a:t>level</a:t>
                      </a:r>
                      <a:r>
                        <a:rPr sz="1300" b="1" spc="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b="1" spc="-10" dirty="0">
                          <a:latin typeface="Arial"/>
                          <a:cs typeface="Arial"/>
                        </a:rPr>
                        <a:t>cache()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9080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MEMORY_AND_DISK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4922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Store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RDD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deserialized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Java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objects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JVM.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If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RDD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does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fit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memory,</a:t>
                      </a:r>
                      <a:endParaRPr sz="1300">
                        <a:latin typeface="Arial"/>
                        <a:cs typeface="Arial"/>
                      </a:endParaRPr>
                    </a:p>
                    <a:p>
                      <a:pPr marL="53340">
                        <a:lnSpc>
                          <a:spcPct val="100000"/>
                        </a:lnSpc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store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partitions that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don't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fit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disk,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them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there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300" spc="3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needed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612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MEMORY_ONLY_SER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(Java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Scala)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54940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marR="825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Store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RDD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Arial"/>
                          <a:cs typeface="Arial"/>
                        </a:rPr>
                        <a:t>serialized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Java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objects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(one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byte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array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per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partition).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This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is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generally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space-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efficient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than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deserialized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objects,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especially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when</a:t>
                      </a:r>
                      <a:r>
                        <a:rPr sz="13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using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50" dirty="0">
                          <a:latin typeface="Arial"/>
                          <a:cs typeface="Arial"/>
                        </a:rPr>
                        <a:t>a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fast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serializer,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 but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more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CPU-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intensive</a:t>
                      </a:r>
                      <a:r>
                        <a:rPr sz="13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read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992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92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MEMORY_AND_DISK_SER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b="1" dirty="0">
                          <a:latin typeface="Arial"/>
                          <a:cs typeface="Arial"/>
                        </a:rPr>
                        <a:t>(Java</a:t>
                      </a:r>
                      <a:r>
                        <a:rPr sz="1400" b="1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14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10" dirty="0">
                          <a:latin typeface="Arial"/>
                          <a:cs typeface="Arial"/>
                        </a:rPr>
                        <a:t>Scala)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11747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 marR="28956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Similar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MEMORY_ONLY_SER,</a:t>
                      </a:r>
                      <a:r>
                        <a:rPr sz="1300" spc="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spill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partitions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don't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fit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memory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to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disk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instead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recomputing them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fly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each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time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they're</a:t>
                      </a:r>
                      <a:r>
                        <a:rPr sz="13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needed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271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06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DISK_ONLY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Store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RDD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partitions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only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20" dirty="0">
                          <a:latin typeface="Arial"/>
                          <a:cs typeface="Arial"/>
                        </a:rPr>
                        <a:t>disk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2984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5270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MEMORY_ONLY_2,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5270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b="1" spc="-10" dirty="0">
                          <a:latin typeface="Arial"/>
                          <a:cs typeface="Arial"/>
                        </a:rPr>
                        <a:t>MEMORY_AND_DISK_2,</a:t>
                      </a:r>
                      <a:r>
                        <a:rPr sz="14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400" b="1" spc="-20" dirty="0">
                          <a:latin typeface="Arial"/>
                          <a:cs typeface="Arial"/>
                        </a:rPr>
                        <a:t>etc.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22225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3340"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r>
                        <a:rPr sz="1300" dirty="0">
                          <a:latin typeface="Arial"/>
                          <a:cs typeface="Arial"/>
                        </a:rPr>
                        <a:t>Same</a:t>
                      </a:r>
                      <a:r>
                        <a:rPr sz="13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as</a:t>
                      </a:r>
                      <a:r>
                        <a:rPr sz="13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levels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above,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but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replicate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each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partition</a:t>
                      </a:r>
                      <a:r>
                        <a:rPr sz="13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2</a:t>
                      </a:r>
                      <a:r>
                        <a:rPr sz="13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latin typeface="Arial"/>
                          <a:cs typeface="Arial"/>
                        </a:rPr>
                        <a:t>cluster</a:t>
                      </a:r>
                      <a:r>
                        <a:rPr sz="13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300" spc="-10" dirty="0">
                          <a:latin typeface="Arial"/>
                          <a:cs typeface="Arial"/>
                        </a:rPr>
                        <a:t>nodes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T="137160" marB="0">
                    <a:lnL w="9525">
                      <a:solidFill>
                        <a:srgbClr val="00CC97"/>
                      </a:solidFill>
                      <a:prstDash val="solid"/>
                    </a:lnL>
                    <a:lnR w="9525">
                      <a:solidFill>
                        <a:srgbClr val="00CC97"/>
                      </a:solidFill>
                      <a:prstDash val="solid"/>
                    </a:lnR>
                    <a:lnT w="9525">
                      <a:solidFill>
                        <a:srgbClr val="00CC97"/>
                      </a:solidFill>
                      <a:prstDash val="solid"/>
                    </a:lnT>
                    <a:lnB w="9525">
                      <a:solidFill>
                        <a:srgbClr val="00CC97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54551" y="197408"/>
            <a:ext cx="5169523" cy="58393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Cache</a:t>
            </a:r>
            <a:r>
              <a:rPr spc="85" dirty="0"/>
              <a:t> </a:t>
            </a:r>
            <a:r>
              <a:rPr spc="-10" dirty="0"/>
              <a:t>syntax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4562</Words>
  <Application>Microsoft Office PowerPoint</Application>
  <PresentationFormat>On-screen Show (4:3)</PresentationFormat>
  <Paragraphs>418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6" baseType="lpstr">
      <vt:lpstr>Arial</vt:lpstr>
      <vt:lpstr>Arial Narrow</vt:lpstr>
      <vt:lpstr>Calibri</vt:lpstr>
      <vt:lpstr>Century Gothic</vt:lpstr>
      <vt:lpstr>Courier New</vt:lpstr>
      <vt:lpstr>Lucida Grande</vt:lpstr>
      <vt:lpstr>Lucida Sans</vt:lpstr>
      <vt:lpstr>Tahoma</vt:lpstr>
      <vt:lpstr>Times New Roman</vt:lpstr>
      <vt:lpstr>Office Theme</vt:lpstr>
      <vt:lpstr>C7084 Big Data</vt:lpstr>
      <vt:lpstr>PowerPoint Presentation</vt:lpstr>
      <vt:lpstr>PowerPoint Presentation</vt:lpstr>
      <vt:lpstr>Module 10: Performance Tuning</vt:lpstr>
      <vt:lpstr>Before we Begin: Open Mod 10 Notebook</vt:lpstr>
      <vt:lpstr>Objectives – Performance Tuning</vt:lpstr>
      <vt:lpstr>Spark Cache</vt:lpstr>
      <vt:lpstr>Two options when Spark Caching</vt:lpstr>
      <vt:lpstr>Cache syntax</vt:lpstr>
      <vt:lpstr>Tradeoff between Raw and Serialized</vt:lpstr>
      <vt:lpstr>Which Storage Level to use?</vt:lpstr>
      <vt:lpstr>Spark SQL Cache examples</vt:lpstr>
      <vt:lpstr>01a-b: Cache Manager</vt:lpstr>
      <vt:lpstr>01c-g: Getting Cache wrong</vt:lpstr>
      <vt:lpstr>02h: Persisting to Disk</vt:lpstr>
      <vt:lpstr>01i: Caching Tables</vt:lpstr>
      <vt:lpstr>02j-k: Unpersisting a DataFrame/Table</vt:lpstr>
      <vt:lpstr>Caching Best Practices</vt:lpstr>
      <vt:lpstr>Delta Caching</vt:lpstr>
      <vt:lpstr>Spark Cache versus Delta Cache</vt:lpstr>
      <vt:lpstr>Spark Cache versus Delta Cache</vt:lpstr>
      <vt:lpstr>02a-c: Delta Cache in Action</vt:lpstr>
      <vt:lpstr>PowerPoint Presentation</vt:lpstr>
      <vt:lpstr>1 Spill</vt:lpstr>
      <vt:lpstr>How much Executor Memory does Cluster have?</vt:lpstr>
      <vt:lpstr>How to calculate Executor Memory</vt:lpstr>
      <vt:lpstr>01a-e: Remedy to Spill</vt:lpstr>
      <vt:lpstr>2 Skew</vt:lpstr>
      <vt:lpstr>Skew</vt:lpstr>
      <vt:lpstr>Skew – How it Occurs</vt:lpstr>
      <vt:lpstr>Remedy to Skew</vt:lpstr>
      <vt:lpstr>a 04a-f: Using Hint to mitigate Skew</vt:lpstr>
      <vt:lpstr>b 02g-h:Using AQE to mitigate Skew</vt:lpstr>
      <vt:lpstr>c 02i:Using Salt to mitigate Skew</vt:lpstr>
      <vt:lpstr>3 Shuffle</vt:lpstr>
      <vt:lpstr>PowerPoint Presentation</vt:lpstr>
      <vt:lpstr>03a-k: Joins on Bucket tables avoid Shuffle</vt:lpstr>
      <vt:lpstr>a• Data Skipping (SELECT): Some file formats are Columnar storage</vt:lpstr>
      <vt:lpstr>a 04a-c: Data Skipping (Select)</vt:lpstr>
      <vt:lpstr>b 04d-i: Data Skipping (Where)</vt:lpstr>
      <vt:lpstr>Data Skipping (Where)</vt:lpstr>
      <vt:lpstr>c Best file size on Disk (Manually configure)</vt:lpstr>
      <vt:lpstr>04j-u: Best file size on Disk (Optimize)</vt:lpstr>
      <vt:lpstr>Z-Order (for Needle in the Haystack)</vt:lpstr>
      <vt:lpstr>Z-Order example</vt:lpstr>
      <vt:lpstr>04v-w: Z-Order (for Needle in the Haystack)</vt:lpstr>
      <vt:lpstr>d Disk-Partitioned Tables/DataFrames</vt:lpstr>
      <vt:lpstr>04x-cc: Disk-Partitioned Tables/DataFrames</vt:lpstr>
      <vt:lpstr>e Bloom Filter (for Needle in the Haystack)</vt:lpstr>
      <vt:lpstr>04dd-oo: Bloom Index Filters</vt:lpstr>
      <vt:lpstr>5 Serialization</vt:lpstr>
      <vt:lpstr>Python UDF incurs IPC hit, Scala doesn't</vt:lpstr>
      <vt:lpstr>Python UDFs versus Panda UDF</vt:lpstr>
      <vt:lpstr>05a-c: flatMap() Requires Serialize/DeSerialize</vt:lpstr>
      <vt:lpstr>05a-c: explode() Java-optimized</vt:lpstr>
      <vt:lpstr>In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Tom Farrington</dc:creator>
  <cp:lastModifiedBy>Ed Harris</cp:lastModifiedBy>
  <cp:revision>1</cp:revision>
  <dcterms:created xsi:type="dcterms:W3CDTF">2023-02-05T09:32:06Z</dcterms:created>
  <dcterms:modified xsi:type="dcterms:W3CDTF">2023-02-05T12:17:30Z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2021-11-29T00:00:00Z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2023-02-05T00:00:00Z</vt:filetime>
  </property>
  <property fmtid="{D5CDD505-2E9C-101B-9397-08002B2CF9AE}" pid="5" name="Producer">
    <vt:lpwstr>Microsoft® PowerPoint® for Microsoft 365</vt:lpwstr>
  </property>
</Properties>
</file>