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7" r:id="rId2"/>
    <p:sldId id="308" r:id="rId3"/>
    <p:sldId id="309" r:id="rId4"/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0" d="100"/>
          <a:sy n="160" d="100"/>
        </p:scale>
        <p:origin x="514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EB871D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FF0000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EB871D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0000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EB871D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EB871D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92608" y="1301354"/>
            <a:ext cx="8476488" cy="756041"/>
          </a:xfrm>
          <a:prstGeom prst="rect">
            <a:avLst/>
          </a:prstGeom>
        </p:spPr>
        <p:txBody>
          <a:bodyPr/>
          <a:lstStyle>
            <a:lvl1pPr marL="128588" indent="-128588">
              <a:lnSpc>
                <a:spcPct val="100000"/>
              </a:lnSpc>
              <a:spcBef>
                <a:spcPts val="270"/>
              </a:spcBef>
              <a:buClr>
                <a:schemeClr val="tx1"/>
              </a:buClr>
              <a:buFont typeface="Arial"/>
              <a:buChar char="•"/>
              <a:defRPr/>
            </a:lvl1pPr>
            <a:lvl2pPr>
              <a:lnSpc>
                <a:spcPct val="100000"/>
              </a:lnSpc>
              <a:spcBef>
                <a:spcPts val="270"/>
              </a:spcBef>
              <a:buClr>
                <a:schemeClr val="tx1"/>
              </a:buClr>
              <a:buFont typeface="Lucida Grande"/>
              <a:buChar char="-"/>
              <a:defRPr sz="1013"/>
            </a:lvl2pPr>
            <a:lvl3pPr>
              <a:lnSpc>
                <a:spcPct val="100000"/>
              </a:lnSpc>
              <a:spcBef>
                <a:spcPts val="270"/>
              </a:spcBef>
              <a:buClr>
                <a:schemeClr val="tx1"/>
              </a:buClr>
              <a:buFont typeface="Arial"/>
              <a:buChar char="•"/>
              <a:defRPr/>
            </a:lvl3pPr>
            <a:lvl4pPr>
              <a:lnSpc>
                <a:spcPct val="100000"/>
              </a:lnSpc>
              <a:spcBef>
                <a:spcPts val="270"/>
              </a:spcBef>
              <a:buClr>
                <a:schemeClr val="tx2"/>
              </a:buClr>
              <a:buFont typeface="Arial"/>
              <a:buChar char="•"/>
              <a:defRPr/>
            </a:lvl4pPr>
            <a:lvl5pPr>
              <a:lnSpc>
                <a:spcPct val="100000"/>
              </a:lnSpc>
              <a:spcBef>
                <a:spcPts val="270"/>
              </a:spcBef>
              <a:buClr>
                <a:schemeClr val="tx2"/>
              </a:buClr>
              <a:buFont typeface="Arial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232665" y="92152"/>
            <a:ext cx="8113877" cy="369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6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65008" y="228600"/>
            <a:ext cx="854963" cy="16154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860792" y="0"/>
            <a:ext cx="1102360" cy="477520"/>
          </a:xfrm>
          <a:custGeom>
            <a:avLst/>
            <a:gdLst/>
            <a:ahLst/>
            <a:cxnLst/>
            <a:rect l="l" t="t" r="r" b="b"/>
            <a:pathLst>
              <a:path w="1102359" h="477520">
                <a:moveTo>
                  <a:pt x="1101852" y="0"/>
                </a:moveTo>
                <a:lnTo>
                  <a:pt x="0" y="0"/>
                </a:lnTo>
                <a:lnTo>
                  <a:pt x="0" y="477012"/>
                </a:lnTo>
                <a:lnTo>
                  <a:pt x="1101852" y="477012"/>
                </a:lnTo>
                <a:lnTo>
                  <a:pt x="11018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4188" y="170764"/>
            <a:ext cx="8065770" cy="6605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EB871D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54778" y="930300"/>
            <a:ext cx="4042409" cy="3317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FF0000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bability_distribution" TargetMode="External"/><Relationship Id="rId2" Type="http://schemas.openxmlformats.org/officeDocument/2006/relationships/hyperlink" Target="https://en.wikipedia.org/wiki/Statistic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gle.com/search?q=how%2Bto%2Bnormalize%2Bdata&amp;rlz=1C1GCEV_enUS844US844&amp;oq=how%2Bto%2Bnormalize%2B&amp;aqs=chrome.0.0j69i57j0l6.3628j0j4&amp;sourceid=chrome&amp;ie=UTF-8&amp;kpvalbx=_d8uNXtq2BpqxtQbnn5qACQ38" TargetMode="External"/><Relationship Id="rId4" Type="http://schemas.openxmlformats.org/officeDocument/2006/relationships/hyperlink" Target="https://en.wikipedia.org/wiki/Normal_distribution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remyjordan.me/linear-regression/" TargetMode="External"/><Relationship Id="rId2" Type="http://schemas.openxmlformats.org/officeDocument/2006/relationships/hyperlink" Target="https://www.jeremyjordan.me/polynomial-regress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eremyjordan.me/ensemble-learning/" TargetMode="External"/><Relationship Id="rId4" Type="http://schemas.openxmlformats.org/officeDocument/2006/relationships/hyperlink" Target="https://www.jeremyjordan.me/decision-trees-for-classificat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docs/latest/ml-guide.html" TargetMode="Externa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park.apache.org/docs/latest/mllib-guide.html" TargetMode="External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shalmnemonic.github.io/DC11/" TargetMode="External"/><Relationship Id="rId2" Type="http://schemas.openxmlformats.org/officeDocument/2006/relationships/hyperlink" Target="https://www.bmc.com/blogs/python-spark-machine-learning-classific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%40Sushil_Kumar/machine-learning-pipelines-with-spark-ml-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ree Head Silhouette Outline, Download Free Clip Art, Free Clip Art on  Clipart Library">
            <a:extLst>
              <a:ext uri="{FF2B5EF4-FFF2-40B4-BE49-F238E27FC236}">
                <a16:creationId xmlns:a16="http://schemas.microsoft.com/office/drawing/2014/main" id="{20FB3B42-7800-40CB-BD71-35616F9B7A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6" r="16528" b="1147"/>
          <a:stretch/>
        </p:blipFill>
        <p:spPr bwMode="auto">
          <a:xfrm>
            <a:off x="4071940" y="2660989"/>
            <a:ext cx="1026359" cy="142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40E64F-2A09-4756-B2DD-41D0882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780" y="217458"/>
            <a:ext cx="3912440" cy="359457"/>
          </a:xfrm>
        </p:spPr>
        <p:txBody>
          <a:bodyPr/>
          <a:lstStyle/>
          <a:p>
            <a:pPr algn="ctr"/>
            <a:r>
              <a:rPr lang="en-GB" sz="2336" dirty="0">
                <a:solidFill>
                  <a:srgbClr val="0070C0"/>
                </a:solidFill>
              </a:rPr>
              <a:t>C7084 Big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19903-BB99-4D04-AE74-9CB383949716}"/>
              </a:ext>
            </a:extLst>
          </p:cNvPr>
          <p:cNvSpPr txBox="1"/>
          <p:nvPr/>
        </p:nvSpPr>
        <p:spPr>
          <a:xfrm>
            <a:off x="4291973" y="1285132"/>
            <a:ext cx="739305" cy="252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39" dirty="0"/>
              <a:t>Ed Harris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91B43-0059-412E-94D6-815A5B17A2E0}"/>
              </a:ext>
            </a:extLst>
          </p:cNvPr>
          <p:cNvSpPr/>
          <p:nvPr/>
        </p:nvSpPr>
        <p:spPr>
          <a:xfrm>
            <a:off x="2107408" y="2107407"/>
            <a:ext cx="1393031" cy="359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AA059B-1D46-4F44-B976-4F9FDBEC0CD0}"/>
              </a:ext>
            </a:extLst>
          </p:cNvPr>
          <p:cNvSpPr/>
          <p:nvPr/>
        </p:nvSpPr>
        <p:spPr>
          <a:xfrm>
            <a:off x="2107408" y="2476981"/>
            <a:ext cx="1393031" cy="359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ADDD82-94AF-4820-8375-3F53467A97BA}"/>
              </a:ext>
            </a:extLst>
          </p:cNvPr>
          <p:cNvSpPr/>
          <p:nvPr/>
        </p:nvSpPr>
        <p:spPr>
          <a:xfrm>
            <a:off x="2107408" y="2848911"/>
            <a:ext cx="1393031" cy="359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896159-6E03-426A-B2B2-EBB52ECAA6CD}"/>
              </a:ext>
            </a:extLst>
          </p:cNvPr>
          <p:cNvSpPr/>
          <p:nvPr/>
        </p:nvSpPr>
        <p:spPr>
          <a:xfrm>
            <a:off x="3137321" y="2243707"/>
            <a:ext cx="107156" cy="1071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2C8DF4-9F06-4BED-8B61-F1E903AEC572}"/>
              </a:ext>
            </a:extLst>
          </p:cNvPr>
          <p:cNvSpPr/>
          <p:nvPr/>
        </p:nvSpPr>
        <p:spPr>
          <a:xfrm>
            <a:off x="3283161" y="2243707"/>
            <a:ext cx="107156" cy="1071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C0878F-AFBE-49B1-ABD5-9D759EB2D0E5}"/>
              </a:ext>
            </a:extLst>
          </p:cNvPr>
          <p:cNvSpPr/>
          <p:nvPr/>
        </p:nvSpPr>
        <p:spPr>
          <a:xfrm>
            <a:off x="3013805" y="2600895"/>
            <a:ext cx="107156" cy="1071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772DCA-C201-48F9-A0D9-2290762B4782}"/>
              </a:ext>
            </a:extLst>
          </p:cNvPr>
          <p:cNvSpPr/>
          <p:nvPr/>
        </p:nvSpPr>
        <p:spPr>
          <a:xfrm>
            <a:off x="3159645" y="2600895"/>
            <a:ext cx="107156" cy="1071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5E48BB-33BE-4887-AA85-CD0D3AA455AD}"/>
              </a:ext>
            </a:extLst>
          </p:cNvPr>
          <p:cNvSpPr/>
          <p:nvPr/>
        </p:nvSpPr>
        <p:spPr>
          <a:xfrm>
            <a:off x="3155180" y="2958082"/>
            <a:ext cx="107156" cy="1071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646A59-D043-499A-8E2A-36A68669C272}"/>
              </a:ext>
            </a:extLst>
          </p:cNvPr>
          <p:cNvSpPr/>
          <p:nvPr/>
        </p:nvSpPr>
        <p:spPr>
          <a:xfrm>
            <a:off x="3301021" y="2958082"/>
            <a:ext cx="107156" cy="1071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1E309BBD-BF46-4FE5-B48F-8FEAB284DEE0}"/>
              </a:ext>
            </a:extLst>
          </p:cNvPr>
          <p:cNvSpPr/>
          <p:nvPr/>
        </p:nvSpPr>
        <p:spPr>
          <a:xfrm>
            <a:off x="4803779" y="1857531"/>
            <a:ext cx="1006694" cy="624983"/>
          </a:xfrm>
          <a:prstGeom prst="cloudCallout">
            <a:avLst>
              <a:gd name="adj1" fmla="val -51915"/>
              <a:gd name="adj2" fmla="val 66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8EC81C3F-0AA2-4158-B8C8-54D7B5019262}"/>
              </a:ext>
            </a:extLst>
          </p:cNvPr>
          <p:cNvSpPr/>
          <p:nvPr/>
        </p:nvSpPr>
        <p:spPr>
          <a:xfrm>
            <a:off x="2155056" y="2153308"/>
            <a:ext cx="894467" cy="60721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GB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359E6E28-85EC-491C-97F6-451E1659C8F2}"/>
              </a:ext>
            </a:extLst>
          </p:cNvPr>
          <p:cNvSpPr/>
          <p:nvPr/>
        </p:nvSpPr>
        <p:spPr>
          <a:xfrm>
            <a:off x="4426253" y="3086472"/>
            <a:ext cx="428625" cy="287179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44C4A59B-78C4-4C6C-ADBA-644CED70D829}"/>
              </a:ext>
            </a:extLst>
          </p:cNvPr>
          <p:cNvSpPr/>
          <p:nvPr/>
        </p:nvSpPr>
        <p:spPr>
          <a:xfrm>
            <a:off x="4426253" y="2927510"/>
            <a:ext cx="428625" cy="287179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B453C40A-D441-4E08-A886-8043C7655F84}"/>
              </a:ext>
            </a:extLst>
          </p:cNvPr>
          <p:cNvSpPr/>
          <p:nvPr/>
        </p:nvSpPr>
        <p:spPr>
          <a:xfrm>
            <a:off x="4426253" y="2759560"/>
            <a:ext cx="428625" cy="287179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F6D22C-9B05-4B26-9897-9C734622BBFD}"/>
              </a:ext>
            </a:extLst>
          </p:cNvPr>
          <p:cNvCxnSpPr/>
          <p:nvPr/>
        </p:nvCxnSpPr>
        <p:spPr>
          <a:xfrm>
            <a:off x="3557869" y="2488800"/>
            <a:ext cx="471488" cy="369294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775746-3FF6-4D6F-991A-3267DC545297}"/>
              </a:ext>
            </a:extLst>
          </p:cNvPr>
          <p:cNvCxnSpPr>
            <a:cxnSpLocks/>
          </p:cNvCxnSpPr>
          <p:nvPr/>
        </p:nvCxnSpPr>
        <p:spPr>
          <a:xfrm flipH="1" flipV="1">
            <a:off x="3536156" y="2775300"/>
            <a:ext cx="471488" cy="367952"/>
          </a:xfrm>
          <a:prstGeom prst="straightConnector1">
            <a:avLst/>
          </a:prstGeom>
          <a:ln w="635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brown dog on grass">
            <a:extLst>
              <a:ext uri="{FF2B5EF4-FFF2-40B4-BE49-F238E27FC236}">
                <a16:creationId xmlns:a16="http://schemas.microsoft.com/office/drawing/2014/main" id="{19E3103B-5481-4A1A-AA94-6896676DF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555" y="3251051"/>
            <a:ext cx="535781" cy="35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een tractor farming in field">
            <a:extLst>
              <a:ext uri="{FF2B5EF4-FFF2-40B4-BE49-F238E27FC236}">
                <a16:creationId xmlns:a16="http://schemas.microsoft.com/office/drawing/2014/main" id="{6F4DC9C9-390D-4B68-8295-B93B541F3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693" y="3251051"/>
            <a:ext cx="535781" cy="35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lective focus photography of butterfly on orange petaled flower">
            <a:extLst>
              <a:ext uri="{FF2B5EF4-FFF2-40B4-BE49-F238E27FC236}">
                <a16:creationId xmlns:a16="http://schemas.microsoft.com/office/drawing/2014/main" id="{D3275E45-98DC-4F94-B4B6-6F0FFCB7A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243" y="3250407"/>
            <a:ext cx="286892" cy="35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64E127A-3DC3-425D-9238-DFB7DB54D113}"/>
              </a:ext>
            </a:extLst>
          </p:cNvPr>
          <p:cNvSpPr txBox="1"/>
          <p:nvPr/>
        </p:nvSpPr>
        <p:spPr>
          <a:xfrm>
            <a:off x="4859804" y="2000250"/>
            <a:ext cx="1039067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75" dirty="0"/>
              <a:t>QUERY</a:t>
            </a:r>
            <a:endParaRPr lang="en-GB" sz="1875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A293F3-4EBC-4F4D-9183-E1AA57594CFC}"/>
              </a:ext>
            </a:extLst>
          </p:cNvPr>
          <p:cNvCxnSpPr>
            <a:cxnSpLocks/>
          </p:cNvCxnSpPr>
          <p:nvPr/>
        </p:nvCxnSpPr>
        <p:spPr>
          <a:xfrm flipH="1">
            <a:off x="5143500" y="2500313"/>
            <a:ext cx="471488" cy="369294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351AC0-72FD-46D2-A38E-F61B2428C3EA}"/>
              </a:ext>
            </a:extLst>
          </p:cNvPr>
          <p:cNvCxnSpPr>
            <a:cxnSpLocks/>
          </p:cNvCxnSpPr>
          <p:nvPr/>
        </p:nvCxnSpPr>
        <p:spPr>
          <a:xfrm flipV="1">
            <a:off x="5143500" y="2785306"/>
            <a:ext cx="471488" cy="367952"/>
          </a:xfrm>
          <a:prstGeom prst="straightConnector1">
            <a:avLst/>
          </a:prstGeom>
          <a:ln w="635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4" name="Picture 10" descr="graph chart cartoon illustration hand drawn animation transparent Motion  Background - Storyblocks">
            <a:extLst>
              <a:ext uri="{FF2B5EF4-FFF2-40B4-BE49-F238E27FC236}">
                <a16:creationId xmlns:a16="http://schemas.microsoft.com/office/drawing/2014/main" id="{91EC25C0-F182-4DA5-BF29-358E169F1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5" r="15150"/>
          <a:stretch/>
        </p:blipFill>
        <p:spPr bwMode="auto">
          <a:xfrm>
            <a:off x="5738340" y="2218053"/>
            <a:ext cx="1269168" cy="102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2A5AFC4-138E-4BC1-90B9-4FDA6A908864}"/>
              </a:ext>
            </a:extLst>
          </p:cNvPr>
          <p:cNvSpPr txBox="1"/>
          <p:nvPr/>
        </p:nvSpPr>
        <p:spPr>
          <a:xfrm>
            <a:off x="5775674" y="3205485"/>
            <a:ext cx="136928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75" dirty="0"/>
              <a:t>Knowledge</a:t>
            </a:r>
            <a:endParaRPr lang="en-GB" sz="1875" dirty="0"/>
          </a:p>
        </p:txBody>
      </p:sp>
    </p:spTree>
    <p:extLst>
      <p:ext uri="{BB962C8B-B14F-4D97-AF65-F5344CB8AC3E}">
        <p14:creationId xmlns:p14="http://schemas.microsoft.com/office/powerpoint/2010/main" val="156531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5456" y="608533"/>
            <a:ext cx="84455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15" dirty="0">
                <a:solidFill>
                  <a:srgbClr val="F3753E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35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3753E"/>
                </a:solidFill>
                <a:latin typeface="Arial"/>
                <a:cs typeface="Arial"/>
              </a:rPr>
              <a:t>Independent</a:t>
            </a:r>
            <a:r>
              <a:rPr spc="-45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3753E"/>
                </a:solidFill>
                <a:latin typeface="Arial"/>
                <a:cs typeface="Arial"/>
              </a:rPr>
              <a:t>and</a:t>
            </a:r>
            <a:r>
              <a:rPr spc="-55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3753E"/>
                </a:solidFill>
                <a:latin typeface="Arial"/>
                <a:cs typeface="Arial"/>
              </a:rPr>
              <a:t>Dependent</a:t>
            </a:r>
            <a:r>
              <a:rPr spc="-30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F3753E"/>
                </a:solidFill>
                <a:latin typeface="Arial"/>
                <a:cs typeface="Arial"/>
              </a:rPr>
              <a:t>Variables:</a:t>
            </a:r>
            <a:r>
              <a:rPr spc="-50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F3753E"/>
                </a:solidFill>
                <a:latin typeface="Arial"/>
                <a:cs typeface="Arial"/>
              </a:rPr>
              <a:t>Definitions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4071" y="980389"/>
            <a:ext cx="6509384" cy="2098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3622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D7490D"/>
                </a:solidFill>
                <a:latin typeface="Arial"/>
                <a:cs typeface="Arial"/>
              </a:rPr>
              <a:t>Independent</a:t>
            </a:r>
            <a:r>
              <a:rPr sz="1600" b="1" spc="-40" dirty="0">
                <a:solidFill>
                  <a:srgbClr val="D7490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D7490D"/>
                </a:solidFill>
                <a:latin typeface="Arial"/>
                <a:cs typeface="Arial"/>
              </a:rPr>
              <a:t>Variable</a:t>
            </a:r>
            <a:r>
              <a:rPr sz="1600" b="1" spc="-60" dirty="0">
                <a:solidFill>
                  <a:srgbClr val="D7490D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-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Variable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you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have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control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over,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what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you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can </a:t>
            </a:r>
            <a:r>
              <a:rPr sz="1600" dirty="0">
                <a:latin typeface="Arial"/>
                <a:cs typeface="Arial"/>
              </a:rPr>
              <a:t>choose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manipulate.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usually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what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you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think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will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affect</a:t>
            </a:r>
            <a:r>
              <a:rPr sz="1600" spc="-25" dirty="0">
                <a:latin typeface="Arial"/>
                <a:cs typeface="Arial"/>
              </a:rPr>
              <a:t> the </a:t>
            </a:r>
            <a:r>
              <a:rPr sz="1600" dirty="0">
                <a:latin typeface="Arial"/>
                <a:cs typeface="Arial"/>
              </a:rPr>
              <a:t>Dependent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variable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965"/>
              </a:spcBef>
            </a:pPr>
            <a:r>
              <a:rPr sz="1600" b="1" dirty="0">
                <a:solidFill>
                  <a:srgbClr val="D7490D"/>
                </a:solidFill>
                <a:latin typeface="Arial"/>
                <a:cs typeface="Arial"/>
              </a:rPr>
              <a:t>Dependent</a:t>
            </a:r>
            <a:r>
              <a:rPr sz="1600" b="1" spc="-40" dirty="0">
                <a:solidFill>
                  <a:srgbClr val="D7490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D7490D"/>
                </a:solidFill>
                <a:latin typeface="Arial"/>
                <a:cs typeface="Arial"/>
              </a:rPr>
              <a:t>Variable</a:t>
            </a:r>
            <a:r>
              <a:rPr sz="1600" b="1" spc="-35" dirty="0">
                <a:solidFill>
                  <a:srgbClr val="D7490D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-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What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you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measure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experiment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what</a:t>
            </a:r>
            <a:r>
              <a:rPr sz="1600" spc="-25" dirty="0">
                <a:latin typeface="Arial"/>
                <a:cs typeface="Arial"/>
              </a:rPr>
              <a:t> is </a:t>
            </a:r>
            <a:r>
              <a:rPr sz="1600" dirty="0">
                <a:latin typeface="Arial"/>
                <a:cs typeface="Arial"/>
              </a:rPr>
              <a:t>affected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during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experiment.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Dependent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variable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responds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the </a:t>
            </a:r>
            <a:r>
              <a:rPr sz="1600" spc="-10" dirty="0">
                <a:latin typeface="Arial"/>
                <a:cs typeface="Arial"/>
              </a:rPr>
              <a:t>independent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variable.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It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called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Dependent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because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it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depends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on </a:t>
            </a:r>
            <a:r>
              <a:rPr sz="1600" dirty="0">
                <a:latin typeface="Arial"/>
                <a:cs typeface="Arial"/>
              </a:rPr>
              <a:t>Independent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variable.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scientific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experiment,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you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cannot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have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a </a:t>
            </a:r>
            <a:r>
              <a:rPr sz="1600" dirty="0">
                <a:latin typeface="Arial"/>
                <a:cs typeface="Arial"/>
              </a:rPr>
              <a:t>Dependent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variable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without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Independent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variable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0092" y="1077490"/>
            <a:ext cx="1967183" cy="192499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11140" y="3203448"/>
            <a:ext cx="3631691" cy="190773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9936" y="3220211"/>
            <a:ext cx="4608830" cy="1376680"/>
          </a:xfrm>
          <a:prstGeom prst="rect">
            <a:avLst/>
          </a:prstGeom>
          <a:solidFill>
            <a:srgbClr val="F1F1F1"/>
          </a:solidFill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 marR="1027430">
              <a:lnSpc>
                <a:spcPct val="100000"/>
              </a:lnSpc>
              <a:spcBef>
                <a:spcPts val="320"/>
              </a:spcBef>
            </a:pPr>
            <a:r>
              <a:rPr sz="1350" b="1" dirty="0">
                <a:latin typeface="Arial"/>
                <a:cs typeface="Arial"/>
              </a:rPr>
              <a:t>Independent</a:t>
            </a:r>
            <a:r>
              <a:rPr sz="1350" b="1" spc="-60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variables</a:t>
            </a:r>
            <a:r>
              <a:rPr sz="1350" b="1" spc="-3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are</a:t>
            </a:r>
            <a:r>
              <a:rPr sz="1350" spc="-4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sometimes</a:t>
            </a:r>
            <a:r>
              <a:rPr sz="1350" spc="-35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called 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Predictors</a:t>
            </a:r>
            <a:r>
              <a:rPr sz="1350" spc="-5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or</a:t>
            </a:r>
            <a:r>
              <a:rPr sz="1350" spc="-5" dirty="0">
                <a:latin typeface="Arial"/>
                <a:cs typeface="Arial"/>
              </a:rPr>
              <a:t> </a:t>
            </a:r>
            <a:r>
              <a:rPr sz="1350" b="1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X</a:t>
            </a:r>
            <a:r>
              <a:rPr sz="1350" u="sng" spc="-10" dirty="0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-variables</a:t>
            </a:r>
            <a:endParaRPr sz="135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350" b="1" dirty="0">
                <a:latin typeface="Arial"/>
                <a:cs typeface="Arial"/>
              </a:rPr>
              <a:t>Dependent</a:t>
            </a:r>
            <a:r>
              <a:rPr sz="1350" b="1" spc="-80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variables</a:t>
            </a:r>
            <a:r>
              <a:rPr sz="1350" b="1" spc="-4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are</a:t>
            </a:r>
            <a:r>
              <a:rPr sz="1350" spc="-4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sometimes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called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350" spc="-25" dirty="0">
                <a:latin typeface="Arial"/>
                <a:cs typeface="Arial"/>
              </a:rPr>
              <a:t>the</a:t>
            </a:r>
            <a:endParaRPr sz="135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35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Response</a:t>
            </a:r>
            <a:r>
              <a:rPr sz="1350" dirty="0">
                <a:latin typeface="Arial"/>
                <a:cs typeface="Arial"/>
              </a:rPr>
              <a:t>,</a:t>
            </a:r>
            <a:r>
              <a:rPr sz="1350" spc="-65" dirty="0">
                <a:latin typeface="Arial"/>
                <a:cs typeface="Arial"/>
              </a:rPr>
              <a:t> </a:t>
            </a:r>
            <a:r>
              <a:rPr sz="135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Target</a:t>
            </a:r>
            <a:r>
              <a:rPr sz="1350" spc="-5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or</a:t>
            </a:r>
            <a:r>
              <a:rPr sz="1350" spc="-5" dirty="0">
                <a:latin typeface="Arial"/>
                <a:cs typeface="Arial"/>
              </a:rPr>
              <a:t> </a:t>
            </a:r>
            <a:r>
              <a:rPr sz="135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Y</a:t>
            </a:r>
            <a:r>
              <a:rPr sz="1350" u="sng" spc="-10" dirty="0"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-variable</a:t>
            </a:r>
            <a:endParaRPr sz="135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350" dirty="0">
                <a:latin typeface="Arial"/>
                <a:cs typeface="Arial"/>
              </a:rPr>
              <a:t>For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remainder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-2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this</a:t>
            </a:r>
            <a:r>
              <a:rPr sz="1350" spc="-2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Module,</a:t>
            </a:r>
            <a:r>
              <a:rPr sz="1350" spc="-3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we'll</a:t>
            </a:r>
            <a:r>
              <a:rPr sz="1350" spc="-2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use</a:t>
            </a:r>
            <a:r>
              <a:rPr sz="1350" spc="-25" dirty="0">
                <a:latin typeface="Arial"/>
                <a:cs typeface="Arial"/>
              </a:rPr>
              <a:t> </a:t>
            </a:r>
            <a:r>
              <a:rPr sz="1350" b="1" spc="-1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350" spc="-10" dirty="0">
                <a:latin typeface="Arial"/>
                <a:cs typeface="Arial"/>
              </a:rPr>
              <a:t>-var,</a:t>
            </a:r>
            <a:r>
              <a:rPr sz="1350" spc="-25" dirty="0">
                <a:latin typeface="Arial"/>
                <a:cs typeface="Arial"/>
              </a:rPr>
              <a:t> </a:t>
            </a:r>
            <a:r>
              <a:rPr sz="1350" b="1" spc="-1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350" spc="-10" dirty="0">
                <a:latin typeface="Arial"/>
                <a:cs typeface="Arial"/>
              </a:rPr>
              <a:t>-</a:t>
            </a:r>
            <a:r>
              <a:rPr sz="1350" dirty="0">
                <a:latin typeface="Arial"/>
                <a:cs typeface="Arial"/>
              </a:rPr>
              <a:t>var</a:t>
            </a:r>
            <a:r>
              <a:rPr sz="1350" spc="-15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terms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5456" y="608533"/>
            <a:ext cx="84455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15" dirty="0">
                <a:solidFill>
                  <a:srgbClr val="F3753E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35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3753E"/>
                </a:solidFill>
                <a:latin typeface="Arial"/>
                <a:cs typeface="Arial"/>
              </a:rPr>
              <a:t>Independent</a:t>
            </a:r>
            <a:r>
              <a:rPr spc="-105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F3753E"/>
                </a:solidFill>
                <a:latin typeface="Arial"/>
                <a:cs typeface="Arial"/>
              </a:rPr>
              <a:t>Variable</a:t>
            </a:r>
            <a:r>
              <a:rPr spc="-95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F3753E"/>
                </a:solidFill>
                <a:latin typeface="Arial"/>
                <a:cs typeface="Arial"/>
              </a:rPr>
              <a:t>Types:</a:t>
            </a:r>
            <a:r>
              <a:rPr spc="-65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F3753E"/>
                </a:solidFill>
                <a:latin typeface="Arial"/>
                <a:cs typeface="Arial"/>
              </a:rPr>
              <a:t>Definitions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4563" y="961390"/>
            <a:ext cx="8049259" cy="1122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D7490D"/>
                </a:solidFill>
                <a:latin typeface="Arial"/>
                <a:cs typeface="Arial"/>
              </a:rPr>
              <a:t>Numeric</a:t>
            </a:r>
            <a:r>
              <a:rPr sz="1600" b="1" spc="-15" dirty="0">
                <a:solidFill>
                  <a:srgbClr val="D7490D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7490D"/>
                </a:solidFill>
                <a:latin typeface="Arial"/>
                <a:cs typeface="Arial"/>
              </a:rPr>
              <a:t>-</a:t>
            </a:r>
            <a:r>
              <a:rPr sz="1600" spc="-55" dirty="0">
                <a:solidFill>
                  <a:srgbClr val="D7490D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This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variable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has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Numeric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data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type and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mathematically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aggregated. </a:t>
            </a:r>
            <a:r>
              <a:rPr sz="1600" dirty="0">
                <a:latin typeface="Arial"/>
                <a:cs typeface="Arial"/>
              </a:rPr>
              <a:t>Numeric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variables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are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classified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into:</a:t>
            </a:r>
            <a:endParaRPr sz="1600">
              <a:latin typeface="Arial"/>
              <a:cs typeface="Arial"/>
            </a:endParaRPr>
          </a:p>
          <a:p>
            <a:pPr marR="915035" algn="ctr">
              <a:lnSpc>
                <a:spcPct val="100000"/>
              </a:lnSpc>
              <a:spcBef>
                <a:spcPts val="960"/>
              </a:spcBef>
            </a:pP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1.</a:t>
            </a:r>
            <a:r>
              <a:rPr sz="1600" b="1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Continuous</a:t>
            </a:r>
            <a:r>
              <a:rPr sz="1600" b="1" spc="38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-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Value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obtained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by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Measuring</a:t>
            </a:r>
            <a:r>
              <a:rPr sz="1600" dirty="0">
                <a:latin typeface="Arial"/>
                <a:cs typeface="Arial"/>
              </a:rPr>
              <a:t>.</a:t>
            </a:r>
            <a:r>
              <a:rPr sz="1600" spc="3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Infinity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possible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R="108585" algn="ctr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Examples: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6FC0"/>
                </a:solidFill>
                <a:latin typeface="Arial"/>
                <a:cs typeface="Arial"/>
              </a:rPr>
              <a:t>Height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6FC0"/>
                </a:solidFill>
                <a:latin typeface="Arial"/>
                <a:cs typeface="Arial"/>
              </a:rPr>
              <a:t>Weight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6FC0"/>
                </a:solidFill>
                <a:latin typeface="Arial"/>
                <a:cs typeface="Arial"/>
              </a:rPr>
              <a:t>Distance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/>
                <a:cs typeface="Arial"/>
              </a:rPr>
              <a:t>Time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7768" y="2059050"/>
            <a:ext cx="10579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2.</a:t>
            </a:r>
            <a:r>
              <a:rPr sz="1600" b="1" spc="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6FC0"/>
                </a:solidFill>
                <a:latin typeface="Arial"/>
                <a:cs typeface="Arial"/>
              </a:rPr>
              <a:t>Discrete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71801" y="2059050"/>
            <a:ext cx="47072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3370" marR="5080" indent="-28130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-</a:t>
            </a:r>
            <a:r>
              <a:rPr sz="1600" spc="37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Value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obtained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by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Counting</a:t>
            </a:r>
            <a:r>
              <a:rPr sz="1600" dirty="0">
                <a:latin typeface="Arial"/>
                <a:cs typeface="Arial"/>
              </a:rPr>
              <a:t>.</a:t>
            </a:r>
            <a:r>
              <a:rPr sz="1600" spc="3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Have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specific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values </a:t>
            </a:r>
            <a:r>
              <a:rPr sz="1600" dirty="0">
                <a:latin typeface="Arial"/>
                <a:cs typeface="Arial"/>
              </a:rPr>
              <a:t>Examples: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6FC0"/>
                </a:solidFill>
                <a:latin typeface="Arial"/>
                <a:cs typeface="Arial"/>
              </a:rPr>
              <a:t>#</a:t>
            </a:r>
            <a:r>
              <a:rPr sz="1600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6FC0"/>
                </a:solidFill>
                <a:latin typeface="Arial"/>
                <a:cs typeface="Arial"/>
              </a:rPr>
              <a:t>of</a:t>
            </a:r>
            <a:r>
              <a:rPr sz="1600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6FC0"/>
                </a:solidFill>
                <a:latin typeface="Arial"/>
                <a:cs typeface="Arial"/>
              </a:rPr>
              <a:t>students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6FC0"/>
                </a:solidFill>
                <a:latin typeface="Arial"/>
                <a:cs typeface="Arial"/>
              </a:rPr>
              <a:t>#</a:t>
            </a:r>
            <a:r>
              <a:rPr sz="1600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6FC0"/>
                </a:solidFill>
                <a:latin typeface="Arial"/>
                <a:cs typeface="Arial"/>
              </a:rPr>
              <a:t>of</a:t>
            </a:r>
            <a:r>
              <a:rPr sz="1600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Arial"/>
                <a:cs typeface="Arial"/>
              </a:rPr>
              <a:t>books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4563" y="2790266"/>
            <a:ext cx="8362315" cy="1391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D7490D"/>
                </a:solidFill>
                <a:latin typeface="Arial"/>
                <a:cs typeface="Arial"/>
              </a:rPr>
              <a:t>Categorical</a:t>
            </a:r>
            <a:r>
              <a:rPr sz="1600" b="1" spc="-20" dirty="0">
                <a:solidFill>
                  <a:srgbClr val="D7490D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-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Can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Numeric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or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String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data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type.</a:t>
            </a:r>
            <a:r>
              <a:rPr sz="1600" spc="3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However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arithmetic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operations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cannot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be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Arial"/>
                <a:cs typeface="Arial"/>
              </a:rPr>
              <a:t>performed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on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values.</a:t>
            </a:r>
            <a:r>
              <a:rPr sz="1600" spc="3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Categorical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variables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are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classified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into:</a:t>
            </a:r>
            <a:endParaRPr sz="1600">
              <a:latin typeface="Arial"/>
              <a:cs typeface="Arial"/>
            </a:endParaRPr>
          </a:p>
          <a:p>
            <a:pPr marL="587375" indent="-23241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588010" algn="l"/>
              </a:tabLst>
            </a:pP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Nominal</a:t>
            </a:r>
            <a:r>
              <a:rPr sz="1600" b="1" spc="409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-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Label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or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Name:</a:t>
            </a:r>
            <a:endParaRPr sz="1600">
              <a:latin typeface="Arial"/>
              <a:cs typeface="Arial"/>
            </a:endParaRPr>
          </a:p>
          <a:p>
            <a:pPr marL="1783714">
              <a:lnSpc>
                <a:spcPct val="100000"/>
              </a:lnSpc>
              <a:tabLst>
                <a:tab pos="6009005" algn="l"/>
              </a:tabLst>
            </a:pPr>
            <a:r>
              <a:rPr sz="1600" dirty="0">
                <a:latin typeface="Arial"/>
                <a:cs typeface="Arial"/>
              </a:rPr>
              <a:t>Examples: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6FC0"/>
                </a:solidFill>
                <a:latin typeface="Arial"/>
                <a:cs typeface="Arial"/>
              </a:rPr>
              <a:t>Eye</a:t>
            </a:r>
            <a:r>
              <a:rPr sz="1600" spc="-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Arial"/>
                <a:cs typeface="Arial"/>
              </a:rPr>
              <a:t>Color</a:t>
            </a:r>
            <a:r>
              <a:rPr sz="1600" spc="-10" dirty="0">
                <a:latin typeface="Arial"/>
                <a:cs typeface="Arial"/>
              </a:rPr>
              <a:t>,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Arial"/>
                <a:cs typeface="Arial"/>
              </a:rPr>
              <a:t>Country</a:t>
            </a:r>
            <a:r>
              <a:rPr sz="1600" spc="-10" dirty="0">
                <a:latin typeface="Arial"/>
                <a:cs typeface="Arial"/>
              </a:rPr>
              <a:t>,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6FC0"/>
                </a:solidFill>
                <a:latin typeface="Arial"/>
                <a:cs typeface="Arial"/>
              </a:rPr>
              <a:t>Marital</a:t>
            </a:r>
            <a:r>
              <a:rPr sz="1600" spc="-7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Arial"/>
                <a:cs typeface="Arial"/>
              </a:rPr>
              <a:t>Status</a:t>
            </a:r>
            <a:r>
              <a:rPr sz="1600" dirty="0">
                <a:solidFill>
                  <a:srgbClr val="006FC0"/>
                </a:solidFill>
                <a:latin typeface="Arial"/>
                <a:cs typeface="Arial"/>
              </a:rPr>
              <a:t>	</a:t>
            </a:r>
            <a:r>
              <a:rPr sz="1600" dirty="0">
                <a:latin typeface="Arial"/>
                <a:cs typeface="Arial"/>
              </a:rPr>
              <a:t>(Cannot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order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these)</a:t>
            </a:r>
            <a:endParaRPr sz="1600">
              <a:latin typeface="Arial"/>
              <a:cs typeface="Arial"/>
            </a:endParaRPr>
          </a:p>
          <a:p>
            <a:pPr marL="587375" indent="-232410">
              <a:lnSpc>
                <a:spcPct val="100000"/>
              </a:lnSpc>
              <a:spcBef>
                <a:spcPts val="190"/>
              </a:spcBef>
              <a:buAutoNum type="arabicPeriod" startAt="2"/>
              <a:tabLst>
                <a:tab pos="588010" algn="l"/>
                <a:tab pos="1471295" algn="l"/>
              </a:tabLst>
            </a:pPr>
            <a:r>
              <a:rPr sz="1600" b="1" spc="-10" dirty="0">
                <a:solidFill>
                  <a:srgbClr val="006FC0"/>
                </a:solidFill>
                <a:latin typeface="Arial"/>
                <a:cs typeface="Arial"/>
              </a:rPr>
              <a:t>Ordinal</a:t>
            </a:r>
            <a:r>
              <a:rPr sz="1600" b="1" dirty="0">
                <a:solidFill>
                  <a:srgbClr val="006FC0"/>
                </a:solidFill>
                <a:latin typeface="Arial"/>
                <a:cs typeface="Arial"/>
              </a:rPr>
              <a:t>	</a:t>
            </a:r>
            <a:r>
              <a:rPr sz="1600" dirty="0">
                <a:latin typeface="Arial"/>
                <a:cs typeface="Arial"/>
              </a:rPr>
              <a:t>-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Class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Position: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97710" y="4187138"/>
            <a:ext cx="4076065" cy="51879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56640" marR="5080" indent="-1044575">
              <a:lnSpc>
                <a:spcPct val="102499"/>
              </a:lnSpc>
              <a:spcBef>
                <a:spcPts val="45"/>
              </a:spcBef>
              <a:tabLst>
                <a:tab pos="2106930" algn="l"/>
              </a:tabLst>
            </a:pPr>
            <a:r>
              <a:rPr sz="1600" dirty="0">
                <a:latin typeface="Arial"/>
                <a:cs typeface="Arial"/>
              </a:rPr>
              <a:t>Examples:</a:t>
            </a:r>
            <a:r>
              <a:rPr sz="1600" spc="2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Pollution</a:t>
            </a:r>
            <a:r>
              <a:rPr sz="1600" dirty="0">
                <a:latin typeface="Arial"/>
                <a:cs typeface="Arial"/>
              </a:rPr>
              <a:t>	=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Arial"/>
                <a:cs typeface="Arial"/>
              </a:rPr>
              <a:t>Low</a:t>
            </a:r>
            <a:r>
              <a:rPr sz="1600" spc="-10" dirty="0">
                <a:latin typeface="Arial"/>
                <a:cs typeface="Arial"/>
              </a:rPr>
              <a:t>,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6FC0"/>
                </a:solidFill>
                <a:latin typeface="Arial"/>
                <a:cs typeface="Arial"/>
              </a:rPr>
              <a:t>Medium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006FC0"/>
                </a:solidFill>
                <a:latin typeface="Arial"/>
                <a:cs typeface="Arial"/>
              </a:rPr>
              <a:t>High </a:t>
            </a:r>
            <a:r>
              <a:rPr sz="1600" dirty="0">
                <a:latin typeface="Arial"/>
                <a:cs typeface="Arial"/>
              </a:rPr>
              <a:t>Airline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seat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=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6FC0"/>
                </a:solidFill>
                <a:latin typeface="Arial"/>
                <a:cs typeface="Arial"/>
              </a:rPr>
              <a:t>First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6FC0"/>
                </a:solidFill>
                <a:latin typeface="Arial"/>
                <a:cs typeface="Arial"/>
              </a:rPr>
              <a:t>Second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Arial"/>
                <a:cs typeface="Arial"/>
              </a:rPr>
              <a:t>Third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68390" y="4187138"/>
            <a:ext cx="1631950" cy="51879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7305" marR="5080" indent="-15240">
              <a:lnSpc>
                <a:spcPct val="102499"/>
              </a:lnSpc>
              <a:spcBef>
                <a:spcPts val="45"/>
              </a:spcBef>
            </a:pPr>
            <a:r>
              <a:rPr sz="1600" dirty="0">
                <a:latin typeface="Arial"/>
                <a:cs typeface="Arial"/>
              </a:rPr>
              <a:t>(Can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order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these) </a:t>
            </a:r>
            <a:r>
              <a:rPr sz="1600" dirty="0">
                <a:latin typeface="Arial"/>
                <a:cs typeface="Arial"/>
              </a:rPr>
              <a:t>(Can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order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these)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65007" y="228600"/>
            <a:ext cx="854963" cy="1615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797543" y="608533"/>
            <a:ext cx="141605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25" dirty="0">
                <a:solidFill>
                  <a:srgbClr val="F3753E"/>
                </a:solidFill>
                <a:latin typeface="Arial"/>
                <a:cs typeface="Arial"/>
              </a:rPr>
              <a:t>10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97579" y="4125467"/>
            <a:ext cx="228600" cy="382905"/>
          </a:xfrm>
          <a:custGeom>
            <a:avLst/>
            <a:gdLst/>
            <a:ahLst/>
            <a:cxnLst/>
            <a:rect l="l" t="t" r="r" b="b"/>
            <a:pathLst>
              <a:path w="228600" h="382904">
                <a:moveTo>
                  <a:pt x="76200" y="153987"/>
                </a:moveTo>
                <a:lnTo>
                  <a:pt x="0" y="153987"/>
                </a:lnTo>
                <a:lnTo>
                  <a:pt x="114300" y="382587"/>
                </a:lnTo>
                <a:lnTo>
                  <a:pt x="209550" y="192087"/>
                </a:lnTo>
                <a:lnTo>
                  <a:pt x="76200" y="192087"/>
                </a:lnTo>
                <a:lnTo>
                  <a:pt x="76200" y="153987"/>
                </a:lnTo>
                <a:close/>
              </a:path>
              <a:path w="228600" h="382904">
                <a:moveTo>
                  <a:pt x="152400" y="0"/>
                </a:moveTo>
                <a:lnTo>
                  <a:pt x="76200" y="0"/>
                </a:lnTo>
                <a:lnTo>
                  <a:pt x="76200" y="192087"/>
                </a:lnTo>
                <a:lnTo>
                  <a:pt x="152400" y="192087"/>
                </a:lnTo>
                <a:lnTo>
                  <a:pt x="152400" y="0"/>
                </a:lnTo>
                <a:close/>
              </a:path>
              <a:path w="228600" h="382904">
                <a:moveTo>
                  <a:pt x="228600" y="153987"/>
                </a:moveTo>
                <a:lnTo>
                  <a:pt x="152400" y="153987"/>
                </a:lnTo>
                <a:lnTo>
                  <a:pt x="152400" y="192087"/>
                </a:lnTo>
                <a:lnTo>
                  <a:pt x="209550" y="192087"/>
                </a:lnTo>
                <a:lnTo>
                  <a:pt x="228600" y="153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81216" y="4184903"/>
            <a:ext cx="637031" cy="3809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1555" y="4189476"/>
            <a:ext cx="637032" cy="379476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6220840" y="4679645"/>
            <a:ext cx="1129030" cy="228600"/>
          </a:xfrm>
          <a:custGeom>
            <a:avLst/>
            <a:gdLst/>
            <a:ahLst/>
            <a:cxnLst/>
            <a:rect l="l" t="t" r="r" b="b"/>
            <a:pathLst>
              <a:path w="1129029" h="228600">
                <a:moveTo>
                  <a:pt x="1053415" y="76034"/>
                </a:moveTo>
                <a:lnTo>
                  <a:pt x="938149" y="76034"/>
                </a:lnTo>
                <a:lnTo>
                  <a:pt x="938530" y="152234"/>
                </a:lnTo>
                <a:lnTo>
                  <a:pt x="900387" y="152395"/>
                </a:lnTo>
                <a:lnTo>
                  <a:pt x="900684" y="228600"/>
                </a:lnTo>
                <a:lnTo>
                  <a:pt x="1128776" y="113334"/>
                </a:lnTo>
                <a:lnTo>
                  <a:pt x="1053415" y="76034"/>
                </a:lnTo>
                <a:close/>
              </a:path>
              <a:path w="1129029" h="228600">
                <a:moveTo>
                  <a:pt x="900091" y="76195"/>
                </a:moveTo>
                <a:lnTo>
                  <a:pt x="0" y="79997"/>
                </a:lnTo>
                <a:lnTo>
                  <a:pt x="254" y="156197"/>
                </a:lnTo>
                <a:lnTo>
                  <a:pt x="900387" y="152395"/>
                </a:lnTo>
                <a:lnTo>
                  <a:pt x="900091" y="76195"/>
                </a:lnTo>
                <a:close/>
              </a:path>
              <a:path w="1129029" h="228600">
                <a:moveTo>
                  <a:pt x="938149" y="76034"/>
                </a:moveTo>
                <a:lnTo>
                  <a:pt x="900091" y="76195"/>
                </a:lnTo>
                <a:lnTo>
                  <a:pt x="900387" y="152395"/>
                </a:lnTo>
                <a:lnTo>
                  <a:pt x="938530" y="152234"/>
                </a:lnTo>
                <a:lnTo>
                  <a:pt x="938149" y="76034"/>
                </a:lnTo>
                <a:close/>
              </a:path>
              <a:path w="1129029" h="228600">
                <a:moveTo>
                  <a:pt x="899794" y="0"/>
                </a:moveTo>
                <a:lnTo>
                  <a:pt x="900091" y="76195"/>
                </a:lnTo>
                <a:lnTo>
                  <a:pt x="1053415" y="76034"/>
                </a:lnTo>
                <a:lnTo>
                  <a:pt x="8997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5900" y="1009015"/>
            <a:ext cx="8681085" cy="1185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015" marR="5080" indent="-23495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47650" algn="l"/>
              </a:tabLst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Known</a:t>
            </a:r>
            <a:r>
              <a:rPr sz="1800" b="1" u="sng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dirty="0">
                <a:solidFill>
                  <a:srgbClr val="D7490D"/>
                </a:solidFill>
                <a:latin typeface="Arial"/>
                <a:cs typeface="Arial"/>
              </a:rPr>
              <a:t>Split</a:t>
            </a:r>
            <a:r>
              <a:rPr sz="1800" spc="-20" dirty="0">
                <a:solidFill>
                  <a:srgbClr val="D7490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D7490D"/>
                </a:solidFill>
                <a:latin typeface="Arial"/>
                <a:cs typeface="Arial"/>
              </a:rPr>
              <a:t>TRAIN</a:t>
            </a:r>
            <a:r>
              <a:rPr sz="1800" spc="-60" dirty="0">
                <a:solidFill>
                  <a:srgbClr val="D7490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D7490D"/>
                </a:solidFill>
                <a:latin typeface="Arial"/>
                <a:cs typeface="Arial"/>
              </a:rPr>
              <a:t>80%</a:t>
            </a:r>
            <a:r>
              <a:rPr sz="1800" spc="-30" dirty="0">
                <a:solidFill>
                  <a:srgbClr val="D7490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D7490D"/>
                </a:solidFill>
                <a:latin typeface="Arial"/>
                <a:cs typeface="Arial"/>
              </a:rPr>
              <a:t>/</a:t>
            </a:r>
            <a:r>
              <a:rPr sz="1800" spc="-30" dirty="0">
                <a:solidFill>
                  <a:srgbClr val="D7490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D7490D"/>
                </a:solidFill>
                <a:latin typeface="Arial"/>
                <a:cs typeface="Arial"/>
              </a:rPr>
              <a:t>TEST</a:t>
            </a:r>
            <a:r>
              <a:rPr sz="1800" spc="-55" dirty="0">
                <a:solidFill>
                  <a:srgbClr val="D7490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D7490D"/>
                </a:solidFill>
                <a:latin typeface="Arial"/>
                <a:cs typeface="Arial"/>
              </a:rPr>
              <a:t>20%</a:t>
            </a:r>
            <a:r>
              <a:rPr sz="1800" dirty="0">
                <a:latin typeface="Arial"/>
                <a:cs typeface="Arial"/>
              </a:rPr>
              <a:t>)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–Typically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consists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800" spc="-10" dirty="0">
                <a:latin typeface="Arial"/>
                <a:cs typeface="Arial"/>
              </a:rPr>
              <a:t>-</a:t>
            </a:r>
            <a:r>
              <a:rPr sz="1800" dirty="0">
                <a:latin typeface="Arial"/>
                <a:cs typeface="Arial"/>
              </a:rPr>
              <a:t>variables </a:t>
            </a:r>
            <a:r>
              <a:rPr sz="1800" spc="-25" dirty="0">
                <a:latin typeface="Arial"/>
                <a:cs typeface="Arial"/>
              </a:rPr>
              <a:t>and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-</a:t>
            </a:r>
            <a:r>
              <a:rPr sz="1800" dirty="0">
                <a:latin typeface="Arial"/>
                <a:cs typeface="Arial"/>
              </a:rPr>
              <a:t>variable.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through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algorithm and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create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Model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Unknown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247015" marR="741045" indent="-234950">
              <a:lnSpc>
                <a:spcPct val="100000"/>
              </a:lnSpc>
              <a:spcBef>
                <a:spcPts val="490"/>
              </a:spcBef>
              <a:buAutoNum type="arabicPeriod"/>
              <a:tabLst>
                <a:tab pos="247650" algn="l"/>
                <a:tab pos="6750050" algn="l"/>
              </a:tabLst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Unknown</a:t>
            </a:r>
            <a:r>
              <a:rPr sz="1800" b="1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dirty="0">
                <a:solidFill>
                  <a:srgbClr val="D7490D"/>
                </a:solidFill>
                <a:latin typeface="Arial"/>
                <a:cs typeface="Arial"/>
              </a:rPr>
              <a:t>Production</a:t>
            </a:r>
            <a:r>
              <a:rPr sz="1800" spc="-5" dirty="0">
                <a:solidFill>
                  <a:srgbClr val="D7490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D7490D"/>
                </a:solidFill>
                <a:latin typeface="Arial"/>
                <a:cs typeface="Arial"/>
              </a:rPr>
              <a:t>set</a:t>
            </a:r>
            <a:r>
              <a:rPr sz="1800" dirty="0">
                <a:latin typeface="Arial"/>
                <a:cs typeface="Arial"/>
              </a:rPr>
              <a:t>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–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Consists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only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800" spc="-10" dirty="0">
                <a:latin typeface="Arial"/>
                <a:cs typeface="Arial"/>
              </a:rPr>
              <a:t>-variables.</a:t>
            </a:r>
            <a:r>
              <a:rPr sz="1800" dirty="0">
                <a:latin typeface="Arial"/>
                <a:cs typeface="Arial"/>
              </a:rPr>
              <a:t>	You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Unknown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through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Model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predict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-variable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35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3753E"/>
                </a:solidFill>
                <a:latin typeface="Arial"/>
                <a:cs typeface="Arial"/>
              </a:rPr>
              <a:t>Most</a:t>
            </a:r>
            <a:r>
              <a:rPr spc="-30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3753E"/>
                </a:solidFill>
                <a:latin typeface="Arial"/>
                <a:cs typeface="Arial"/>
              </a:rPr>
              <a:t>Predictive</a:t>
            </a:r>
            <a:r>
              <a:rPr spc="-30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3753E"/>
                </a:solidFill>
                <a:latin typeface="Arial"/>
                <a:cs typeface="Arial"/>
              </a:rPr>
              <a:t>Functions</a:t>
            </a:r>
            <a:r>
              <a:rPr spc="-25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3753E"/>
                </a:solidFill>
                <a:latin typeface="Arial"/>
                <a:cs typeface="Arial"/>
              </a:rPr>
              <a:t>Operate</a:t>
            </a:r>
            <a:r>
              <a:rPr spc="-20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3753E"/>
                </a:solidFill>
                <a:latin typeface="Arial"/>
                <a:cs typeface="Arial"/>
              </a:rPr>
              <a:t>in</a:t>
            </a:r>
            <a:r>
              <a:rPr spc="-35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F3753E"/>
                </a:solidFill>
                <a:latin typeface="Arial"/>
                <a:cs typeface="Arial"/>
              </a:rPr>
              <a:t>2-</a:t>
            </a:r>
            <a:r>
              <a:rPr dirty="0">
                <a:solidFill>
                  <a:srgbClr val="F3753E"/>
                </a:solidFill>
                <a:latin typeface="Arial"/>
                <a:cs typeface="Arial"/>
              </a:rPr>
              <a:t>Step</a:t>
            </a:r>
            <a:r>
              <a:rPr spc="-15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F3753E"/>
                </a:solidFill>
                <a:latin typeface="Arial"/>
                <a:cs typeface="Arial"/>
              </a:rPr>
              <a:t>Process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70916" y="4501896"/>
            <a:ext cx="1515110" cy="582295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226060">
              <a:lnSpc>
                <a:spcPts val="1945"/>
              </a:lnSpc>
              <a:spcBef>
                <a:spcPts val="290"/>
              </a:spcBef>
            </a:pPr>
            <a:r>
              <a:rPr sz="1800" b="1" dirty="0">
                <a:latin typeface="Arial Narrow"/>
                <a:cs typeface="Arial Narrow"/>
              </a:rPr>
              <a:t>Build</a:t>
            </a:r>
            <a:r>
              <a:rPr sz="1800" b="1" spc="-15" dirty="0">
                <a:latin typeface="Arial Narrow"/>
                <a:cs typeface="Arial Narrow"/>
              </a:rPr>
              <a:t> </a:t>
            </a:r>
            <a:r>
              <a:rPr sz="1800" b="1" spc="-10" dirty="0">
                <a:latin typeface="Arial Narrow"/>
                <a:cs typeface="Arial Narrow"/>
              </a:rPr>
              <a:t>Model</a:t>
            </a:r>
            <a:endParaRPr sz="1800">
              <a:latin typeface="Arial Narrow"/>
              <a:cs typeface="Arial Narrow"/>
            </a:endParaRPr>
          </a:p>
          <a:p>
            <a:pPr marL="293370">
              <a:lnSpc>
                <a:spcPts val="1945"/>
              </a:lnSpc>
            </a:pPr>
            <a:r>
              <a:rPr sz="1800" b="1" dirty="0">
                <a:latin typeface="Arial Narrow"/>
                <a:cs typeface="Arial Narrow"/>
              </a:rPr>
              <a:t>(</a:t>
            </a:r>
            <a:r>
              <a:rPr sz="1800" b="1" dirty="0">
                <a:solidFill>
                  <a:srgbClr val="0000FF"/>
                </a:solidFill>
                <a:latin typeface="Arial Narrow"/>
                <a:cs typeface="Arial Narrow"/>
              </a:rPr>
              <a:t>Train</a:t>
            </a:r>
            <a:r>
              <a:rPr sz="1800" b="1" spc="-1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sz="1800" b="1" spc="-20" dirty="0">
                <a:latin typeface="Arial Narrow"/>
                <a:cs typeface="Arial Narrow"/>
              </a:rPr>
              <a:t>Set)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33600" y="4683785"/>
            <a:ext cx="685800" cy="228600"/>
          </a:xfrm>
          <a:custGeom>
            <a:avLst/>
            <a:gdLst/>
            <a:ahLst/>
            <a:cxnLst/>
            <a:rect l="l" t="t" r="r" b="b"/>
            <a:pathLst>
              <a:path w="685800" h="228600">
                <a:moveTo>
                  <a:pt x="456649" y="152394"/>
                </a:moveTo>
                <a:lnTo>
                  <a:pt x="456564" y="228599"/>
                </a:lnTo>
                <a:lnTo>
                  <a:pt x="609312" y="152438"/>
                </a:lnTo>
                <a:lnTo>
                  <a:pt x="494792" y="152438"/>
                </a:lnTo>
                <a:lnTo>
                  <a:pt x="456649" y="152394"/>
                </a:lnTo>
                <a:close/>
              </a:path>
              <a:path w="685800" h="228600">
                <a:moveTo>
                  <a:pt x="456734" y="76194"/>
                </a:moveTo>
                <a:lnTo>
                  <a:pt x="456649" y="152394"/>
                </a:lnTo>
                <a:lnTo>
                  <a:pt x="494792" y="152438"/>
                </a:lnTo>
                <a:lnTo>
                  <a:pt x="494919" y="76238"/>
                </a:lnTo>
                <a:lnTo>
                  <a:pt x="456734" y="76194"/>
                </a:lnTo>
                <a:close/>
              </a:path>
              <a:path w="685800" h="228600">
                <a:moveTo>
                  <a:pt x="456819" y="0"/>
                </a:moveTo>
                <a:lnTo>
                  <a:pt x="456734" y="76194"/>
                </a:lnTo>
                <a:lnTo>
                  <a:pt x="494919" y="76238"/>
                </a:lnTo>
                <a:lnTo>
                  <a:pt x="494792" y="152438"/>
                </a:lnTo>
                <a:lnTo>
                  <a:pt x="609312" y="152438"/>
                </a:lnTo>
                <a:lnTo>
                  <a:pt x="685292" y="114553"/>
                </a:lnTo>
                <a:lnTo>
                  <a:pt x="456819" y="0"/>
                </a:lnTo>
                <a:close/>
              </a:path>
              <a:path w="685800" h="228600">
                <a:moveTo>
                  <a:pt x="0" y="75666"/>
                </a:moveTo>
                <a:lnTo>
                  <a:pt x="0" y="151866"/>
                </a:lnTo>
                <a:lnTo>
                  <a:pt x="456649" y="152394"/>
                </a:lnTo>
                <a:lnTo>
                  <a:pt x="456734" y="76194"/>
                </a:lnTo>
                <a:lnTo>
                  <a:pt x="0" y="756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49241" y="4680318"/>
            <a:ext cx="779145" cy="228600"/>
          </a:xfrm>
          <a:custGeom>
            <a:avLst/>
            <a:gdLst/>
            <a:ahLst/>
            <a:cxnLst/>
            <a:rect l="l" t="t" r="r" b="b"/>
            <a:pathLst>
              <a:path w="779145" h="228600">
                <a:moveTo>
                  <a:pt x="704091" y="75920"/>
                </a:moveTo>
                <a:lnTo>
                  <a:pt x="588137" y="75920"/>
                </a:lnTo>
                <a:lnTo>
                  <a:pt x="588645" y="152120"/>
                </a:lnTo>
                <a:lnTo>
                  <a:pt x="550629" y="152392"/>
                </a:lnTo>
                <a:lnTo>
                  <a:pt x="551180" y="228587"/>
                </a:lnTo>
                <a:lnTo>
                  <a:pt x="778891" y="112661"/>
                </a:lnTo>
                <a:lnTo>
                  <a:pt x="704091" y="75920"/>
                </a:lnTo>
                <a:close/>
              </a:path>
              <a:path w="779145" h="228600">
                <a:moveTo>
                  <a:pt x="550079" y="76192"/>
                </a:moveTo>
                <a:lnTo>
                  <a:pt x="0" y="80124"/>
                </a:lnTo>
                <a:lnTo>
                  <a:pt x="508" y="156324"/>
                </a:lnTo>
                <a:lnTo>
                  <a:pt x="550629" y="152392"/>
                </a:lnTo>
                <a:lnTo>
                  <a:pt x="550079" y="76192"/>
                </a:lnTo>
                <a:close/>
              </a:path>
              <a:path w="779145" h="228600">
                <a:moveTo>
                  <a:pt x="588137" y="75920"/>
                </a:moveTo>
                <a:lnTo>
                  <a:pt x="550079" y="76192"/>
                </a:lnTo>
                <a:lnTo>
                  <a:pt x="550629" y="152392"/>
                </a:lnTo>
                <a:lnTo>
                  <a:pt x="588645" y="152120"/>
                </a:lnTo>
                <a:lnTo>
                  <a:pt x="588137" y="75920"/>
                </a:lnTo>
                <a:close/>
              </a:path>
              <a:path w="779145" h="228600">
                <a:moveTo>
                  <a:pt x="549529" y="0"/>
                </a:moveTo>
                <a:lnTo>
                  <a:pt x="550079" y="76192"/>
                </a:lnTo>
                <a:lnTo>
                  <a:pt x="704091" y="75920"/>
                </a:lnTo>
                <a:lnTo>
                  <a:pt x="549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128259" y="4501896"/>
            <a:ext cx="1758950" cy="582295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905" algn="ctr">
              <a:lnSpc>
                <a:spcPts val="1945"/>
              </a:lnSpc>
              <a:spcBef>
                <a:spcPts val="290"/>
              </a:spcBef>
            </a:pPr>
            <a:r>
              <a:rPr sz="1800" b="1" dirty="0">
                <a:latin typeface="Arial Narrow"/>
                <a:cs typeface="Arial Narrow"/>
              </a:rPr>
              <a:t>Score </a:t>
            </a:r>
            <a:r>
              <a:rPr sz="1800" b="1" spc="-20" dirty="0">
                <a:latin typeface="Arial Narrow"/>
                <a:cs typeface="Arial Narrow"/>
              </a:rPr>
              <a:t>Model</a:t>
            </a:r>
            <a:endParaRPr sz="1800">
              <a:latin typeface="Arial Narrow"/>
              <a:cs typeface="Arial Narrow"/>
            </a:endParaRPr>
          </a:p>
          <a:p>
            <a:pPr marL="2540" algn="ctr">
              <a:lnSpc>
                <a:spcPts val="1945"/>
              </a:lnSpc>
            </a:pPr>
            <a:r>
              <a:rPr sz="1800" b="1" dirty="0">
                <a:latin typeface="Arial Narrow"/>
                <a:cs typeface="Arial Narrow"/>
              </a:rPr>
              <a:t>(</a:t>
            </a:r>
            <a:r>
              <a:rPr sz="1800" b="1" dirty="0">
                <a:solidFill>
                  <a:srgbClr val="0000FF"/>
                </a:solidFill>
                <a:latin typeface="Arial Narrow"/>
                <a:cs typeface="Arial Narrow"/>
              </a:rPr>
              <a:t>Production</a:t>
            </a:r>
            <a:r>
              <a:rPr sz="1800" b="1" spc="-25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sz="1800" b="1" spc="-20" dirty="0">
                <a:latin typeface="Arial Narrow"/>
                <a:cs typeface="Arial Narrow"/>
              </a:rPr>
              <a:t>Data)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56347" y="4617720"/>
            <a:ext cx="1469390" cy="361315"/>
          </a:xfrm>
          <a:prstGeom prst="rect">
            <a:avLst/>
          </a:prstGeom>
          <a:solidFill>
            <a:srgbClr val="F1F1F1"/>
          </a:solidFill>
          <a:ln w="9525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280"/>
              </a:spcBef>
            </a:pPr>
            <a:r>
              <a:rPr sz="1800" b="1" dirty="0">
                <a:latin typeface="Arial Narrow"/>
                <a:cs typeface="Arial Narrow"/>
              </a:rPr>
              <a:t>Answer</a:t>
            </a:r>
            <a:r>
              <a:rPr sz="1800" b="1" spc="-15" dirty="0">
                <a:latin typeface="Arial Narrow"/>
                <a:cs typeface="Arial Narrow"/>
              </a:rPr>
              <a:t> </a:t>
            </a:r>
            <a:r>
              <a:rPr sz="1800" b="1" spc="-25" dirty="0">
                <a:latin typeface="Arial Narrow"/>
                <a:cs typeface="Arial Narrow"/>
              </a:rPr>
              <a:t>Set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32347" y="4122420"/>
            <a:ext cx="228600" cy="382905"/>
          </a:xfrm>
          <a:custGeom>
            <a:avLst/>
            <a:gdLst/>
            <a:ahLst/>
            <a:cxnLst/>
            <a:rect l="l" t="t" r="r" b="b"/>
            <a:pathLst>
              <a:path w="228600" h="382904">
                <a:moveTo>
                  <a:pt x="76200" y="153987"/>
                </a:moveTo>
                <a:lnTo>
                  <a:pt x="0" y="153987"/>
                </a:lnTo>
                <a:lnTo>
                  <a:pt x="114300" y="382587"/>
                </a:lnTo>
                <a:lnTo>
                  <a:pt x="209550" y="192087"/>
                </a:lnTo>
                <a:lnTo>
                  <a:pt x="76200" y="192087"/>
                </a:lnTo>
                <a:lnTo>
                  <a:pt x="76200" y="153987"/>
                </a:lnTo>
                <a:close/>
              </a:path>
              <a:path w="228600" h="382904">
                <a:moveTo>
                  <a:pt x="152400" y="0"/>
                </a:moveTo>
                <a:lnTo>
                  <a:pt x="76200" y="0"/>
                </a:lnTo>
                <a:lnTo>
                  <a:pt x="76200" y="192087"/>
                </a:lnTo>
                <a:lnTo>
                  <a:pt x="152400" y="192087"/>
                </a:lnTo>
                <a:lnTo>
                  <a:pt x="152400" y="0"/>
                </a:lnTo>
                <a:close/>
              </a:path>
              <a:path w="228600" h="382904">
                <a:moveTo>
                  <a:pt x="228600" y="153987"/>
                </a:moveTo>
                <a:lnTo>
                  <a:pt x="152400" y="153987"/>
                </a:lnTo>
                <a:lnTo>
                  <a:pt x="152400" y="192087"/>
                </a:lnTo>
                <a:lnTo>
                  <a:pt x="209550" y="192087"/>
                </a:lnTo>
                <a:lnTo>
                  <a:pt x="228600" y="153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06018" y="2196845"/>
            <a:ext cx="3776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815" algn="l"/>
                <a:tab pos="582295" algn="l"/>
                <a:tab pos="868044" algn="l"/>
                <a:tab pos="1263650" algn="l"/>
                <a:tab pos="2399030" algn="l"/>
                <a:tab pos="2683510" algn="l"/>
                <a:tab pos="2966720" algn="l"/>
                <a:tab pos="3251200" algn="l"/>
                <a:tab pos="3650615" algn="l"/>
              </a:tabLst>
            </a:pP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47637" y="2473007"/>
            <a:ext cx="2098040" cy="2037080"/>
            <a:chOff x="147637" y="2473007"/>
            <a:chExt cx="2098040" cy="203708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736" y="2482596"/>
              <a:ext cx="2061972" cy="133045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68973" y="2477770"/>
              <a:ext cx="2072005" cy="1340485"/>
            </a:xfrm>
            <a:custGeom>
              <a:avLst/>
              <a:gdLst/>
              <a:ahLst/>
              <a:cxnLst/>
              <a:rect l="l" t="t" r="r" b="b"/>
              <a:pathLst>
                <a:path w="2072005" h="1340485">
                  <a:moveTo>
                    <a:pt x="0" y="1339977"/>
                  </a:moveTo>
                  <a:lnTo>
                    <a:pt x="2071497" y="1339977"/>
                  </a:lnTo>
                  <a:lnTo>
                    <a:pt x="2071497" y="0"/>
                  </a:lnTo>
                  <a:lnTo>
                    <a:pt x="0" y="0"/>
                  </a:lnTo>
                  <a:lnTo>
                    <a:pt x="0" y="133997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14044" y="4126992"/>
              <a:ext cx="228600" cy="382905"/>
            </a:xfrm>
            <a:custGeom>
              <a:avLst/>
              <a:gdLst/>
              <a:ahLst/>
              <a:cxnLst/>
              <a:rect l="l" t="t" r="r" b="b"/>
              <a:pathLst>
                <a:path w="228600" h="382904">
                  <a:moveTo>
                    <a:pt x="76200" y="153987"/>
                  </a:moveTo>
                  <a:lnTo>
                    <a:pt x="0" y="153987"/>
                  </a:lnTo>
                  <a:lnTo>
                    <a:pt x="114300" y="382587"/>
                  </a:lnTo>
                  <a:lnTo>
                    <a:pt x="209550" y="192087"/>
                  </a:lnTo>
                  <a:lnTo>
                    <a:pt x="76200" y="192087"/>
                  </a:lnTo>
                  <a:lnTo>
                    <a:pt x="76200" y="153987"/>
                  </a:lnTo>
                  <a:close/>
                </a:path>
                <a:path w="228600" h="382904">
                  <a:moveTo>
                    <a:pt x="152400" y="0"/>
                  </a:moveTo>
                  <a:lnTo>
                    <a:pt x="76200" y="0"/>
                  </a:lnTo>
                  <a:lnTo>
                    <a:pt x="76200" y="192087"/>
                  </a:lnTo>
                  <a:lnTo>
                    <a:pt x="152400" y="192087"/>
                  </a:lnTo>
                  <a:lnTo>
                    <a:pt x="152400" y="0"/>
                  </a:lnTo>
                  <a:close/>
                </a:path>
                <a:path w="228600" h="382904">
                  <a:moveTo>
                    <a:pt x="228600" y="153987"/>
                  </a:moveTo>
                  <a:lnTo>
                    <a:pt x="152400" y="153987"/>
                  </a:lnTo>
                  <a:lnTo>
                    <a:pt x="152400" y="192087"/>
                  </a:lnTo>
                  <a:lnTo>
                    <a:pt x="209550" y="192087"/>
                  </a:lnTo>
                  <a:lnTo>
                    <a:pt x="228600" y="1539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2400" y="3846576"/>
              <a:ext cx="1917700" cy="360045"/>
            </a:xfrm>
            <a:custGeom>
              <a:avLst/>
              <a:gdLst/>
              <a:ahLst/>
              <a:cxnLst/>
              <a:rect l="l" t="t" r="r" b="b"/>
              <a:pathLst>
                <a:path w="1917700" h="360045">
                  <a:moveTo>
                    <a:pt x="0" y="359664"/>
                  </a:moveTo>
                  <a:lnTo>
                    <a:pt x="1917192" y="359664"/>
                  </a:lnTo>
                  <a:lnTo>
                    <a:pt x="1917192" y="0"/>
                  </a:lnTo>
                  <a:lnTo>
                    <a:pt x="0" y="0"/>
                  </a:lnTo>
                  <a:lnTo>
                    <a:pt x="0" y="35966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4894643" y="2508059"/>
            <a:ext cx="1957705" cy="1291590"/>
            <a:chOff x="4894643" y="2508059"/>
            <a:chExt cx="1957705" cy="1291590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04231" y="2517648"/>
              <a:ext cx="1938527" cy="127253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899405" y="2512822"/>
              <a:ext cx="1948180" cy="1282065"/>
            </a:xfrm>
            <a:custGeom>
              <a:avLst/>
              <a:gdLst/>
              <a:ahLst/>
              <a:cxnLst/>
              <a:rect l="l" t="t" r="r" b="b"/>
              <a:pathLst>
                <a:path w="1948179" h="1282064">
                  <a:moveTo>
                    <a:pt x="0" y="1282064"/>
                  </a:moveTo>
                  <a:lnTo>
                    <a:pt x="1948052" y="1282064"/>
                  </a:lnTo>
                  <a:lnTo>
                    <a:pt x="1948052" y="0"/>
                  </a:lnTo>
                  <a:lnTo>
                    <a:pt x="0" y="0"/>
                  </a:lnTo>
                  <a:lnTo>
                    <a:pt x="0" y="128206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48427" y="2220213"/>
            <a:ext cx="11614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5275" algn="l"/>
                <a:tab pos="636270" algn="l"/>
                <a:tab pos="1035050" algn="l"/>
              </a:tabLst>
            </a:pP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93609" y="2195829"/>
            <a:ext cx="1585595" cy="4641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730"/>
              </a:lnSpc>
              <a:spcBef>
                <a:spcPts val="95"/>
              </a:spcBef>
            </a:pPr>
            <a:r>
              <a:rPr sz="1600" b="1" dirty="0">
                <a:latin typeface="Arial Narrow"/>
                <a:cs typeface="Arial Narrow"/>
              </a:rPr>
              <a:t>Prediction</a:t>
            </a:r>
            <a:r>
              <a:rPr sz="1600" b="1" spc="-4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of</a:t>
            </a:r>
            <a:r>
              <a:rPr sz="1600" b="1" spc="-50" dirty="0">
                <a:latin typeface="Arial Narrow"/>
                <a:cs typeface="Arial Narrow"/>
              </a:rPr>
              <a:t> </a:t>
            </a:r>
            <a:r>
              <a:rPr sz="1600" b="1" spc="-25" dirty="0">
                <a:latin typeface="Arial Narrow"/>
                <a:cs typeface="Arial Narrow"/>
              </a:rPr>
              <a:t>car</a:t>
            </a:r>
            <a:endParaRPr sz="1600">
              <a:latin typeface="Arial Narrow"/>
              <a:cs typeface="Arial Narrow"/>
            </a:endParaRPr>
          </a:p>
          <a:p>
            <a:pPr algn="ctr">
              <a:lnSpc>
                <a:spcPts val="1730"/>
              </a:lnSpc>
            </a:pPr>
            <a:r>
              <a:rPr sz="1600" b="1" dirty="0">
                <a:latin typeface="Arial Narrow"/>
                <a:cs typeface="Arial Narrow"/>
              </a:rPr>
              <a:t>being</a:t>
            </a:r>
            <a:r>
              <a:rPr sz="1600" b="1" spc="-50" dirty="0"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D7490D"/>
                </a:solidFill>
                <a:latin typeface="Arial Narrow"/>
                <a:cs typeface="Arial Narrow"/>
              </a:rPr>
              <a:t>Stolen</a:t>
            </a:r>
            <a:r>
              <a:rPr sz="1600" b="1" spc="-45" dirty="0">
                <a:solidFill>
                  <a:srgbClr val="D7490D"/>
                </a:solidFill>
                <a:latin typeface="Arial Narrow"/>
                <a:cs typeface="Arial Narrow"/>
              </a:rPr>
              <a:t> </a:t>
            </a:r>
            <a:r>
              <a:rPr sz="1600" b="1" spc="-40" dirty="0">
                <a:solidFill>
                  <a:srgbClr val="D7490D"/>
                </a:solidFill>
                <a:latin typeface="Arial Narrow"/>
                <a:cs typeface="Arial Narrow"/>
              </a:rPr>
              <a:t>(Y-</a:t>
            </a:r>
            <a:r>
              <a:rPr sz="1600" b="1" spc="-20" dirty="0">
                <a:solidFill>
                  <a:srgbClr val="D7490D"/>
                </a:solidFill>
                <a:latin typeface="Arial Narrow"/>
                <a:cs typeface="Arial Narrow"/>
              </a:rPr>
              <a:t>var)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21784" y="4310060"/>
            <a:ext cx="269240" cy="57467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25"/>
              </a:spcBef>
            </a:pPr>
            <a:r>
              <a:rPr sz="3200" dirty="0">
                <a:latin typeface="Arial Black"/>
                <a:cs typeface="Arial Black"/>
              </a:rPr>
              <a:t>+</a:t>
            </a:r>
            <a:endParaRPr sz="3200">
              <a:latin typeface="Arial Black"/>
              <a:cs typeface="Arial Black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361999" y="2726245"/>
            <a:ext cx="1487170" cy="1800225"/>
            <a:chOff x="7361999" y="2726245"/>
            <a:chExt cx="1487170" cy="1800225"/>
          </a:xfrm>
        </p:grpSpPr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71587" y="2749295"/>
              <a:ext cx="1467611" cy="176326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366761" y="2744533"/>
              <a:ext cx="1477645" cy="1772920"/>
            </a:xfrm>
            <a:custGeom>
              <a:avLst/>
              <a:gdLst/>
              <a:ahLst/>
              <a:cxnLst/>
              <a:rect l="l" t="t" r="r" b="b"/>
              <a:pathLst>
                <a:path w="1477645" h="1772920">
                  <a:moveTo>
                    <a:pt x="0" y="1772793"/>
                  </a:moveTo>
                  <a:lnTo>
                    <a:pt x="1477136" y="1772793"/>
                  </a:lnTo>
                  <a:lnTo>
                    <a:pt x="1477136" y="0"/>
                  </a:lnTo>
                  <a:lnTo>
                    <a:pt x="0" y="0"/>
                  </a:lnTo>
                  <a:lnTo>
                    <a:pt x="0" y="177279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074913" y="2750057"/>
              <a:ext cx="746760" cy="1752600"/>
            </a:xfrm>
            <a:custGeom>
              <a:avLst/>
              <a:gdLst/>
              <a:ahLst/>
              <a:cxnLst/>
              <a:rect l="l" t="t" r="r" b="b"/>
              <a:pathLst>
                <a:path w="746759" h="1752600">
                  <a:moveTo>
                    <a:pt x="0" y="1752600"/>
                  </a:moveTo>
                  <a:lnTo>
                    <a:pt x="746759" y="1752600"/>
                  </a:lnTo>
                  <a:lnTo>
                    <a:pt x="746759" y="0"/>
                  </a:lnTo>
                  <a:lnTo>
                    <a:pt x="0" y="0"/>
                  </a:lnTo>
                  <a:lnTo>
                    <a:pt x="0" y="1752600"/>
                  </a:lnTo>
                  <a:close/>
                </a:path>
              </a:pathLst>
            </a:custGeom>
            <a:ln w="47625">
              <a:solidFill>
                <a:srgbClr val="D749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2550731" y="2474531"/>
            <a:ext cx="2081530" cy="546735"/>
            <a:chOff x="2550731" y="2474531"/>
            <a:chExt cx="2081530" cy="546735"/>
          </a:xfrm>
        </p:grpSpPr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60320" y="2484120"/>
              <a:ext cx="2061972" cy="52730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555494" y="2479294"/>
              <a:ext cx="2072005" cy="537210"/>
            </a:xfrm>
            <a:custGeom>
              <a:avLst/>
              <a:gdLst/>
              <a:ahLst/>
              <a:cxnLst/>
              <a:rect l="l" t="t" r="r" b="b"/>
              <a:pathLst>
                <a:path w="2072004" h="537210">
                  <a:moveTo>
                    <a:pt x="0" y="536829"/>
                  </a:moveTo>
                  <a:lnTo>
                    <a:pt x="2071497" y="536829"/>
                  </a:lnTo>
                  <a:lnTo>
                    <a:pt x="2071497" y="0"/>
                  </a:lnTo>
                  <a:lnTo>
                    <a:pt x="0" y="0"/>
                  </a:lnTo>
                  <a:lnTo>
                    <a:pt x="0" y="53682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63596" y="2679192"/>
              <a:ext cx="56387" cy="7162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65120" y="2793492"/>
              <a:ext cx="65531" cy="8077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08732" y="2904744"/>
              <a:ext cx="100583" cy="100583"/>
            </a:xfrm>
            <a:prstGeom prst="rect">
              <a:avLst/>
            </a:prstGeom>
          </p:spPr>
        </p:pic>
      </p:grpSp>
      <p:pic>
        <p:nvPicPr>
          <p:cNvPr id="39" name="object 3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36720" y="4189476"/>
            <a:ext cx="637031" cy="381000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2827020" y="4507991"/>
            <a:ext cx="1620520" cy="582295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635" algn="ctr">
              <a:lnSpc>
                <a:spcPts val="1945"/>
              </a:lnSpc>
              <a:spcBef>
                <a:spcPts val="285"/>
              </a:spcBef>
            </a:pPr>
            <a:r>
              <a:rPr sz="1800" b="1" dirty="0">
                <a:latin typeface="Arial Narrow"/>
                <a:cs typeface="Arial Narrow"/>
              </a:rPr>
              <a:t>Evaluate</a:t>
            </a:r>
            <a:r>
              <a:rPr sz="1800" b="1" spc="409" dirty="0">
                <a:latin typeface="Arial Narrow"/>
                <a:cs typeface="Arial Narrow"/>
              </a:rPr>
              <a:t> </a:t>
            </a:r>
            <a:r>
              <a:rPr sz="1800" b="1" spc="-20" dirty="0">
                <a:latin typeface="Arial Narrow"/>
                <a:cs typeface="Arial Narrow"/>
              </a:rPr>
              <a:t>Model</a:t>
            </a:r>
            <a:endParaRPr sz="1800">
              <a:latin typeface="Arial Narrow"/>
              <a:cs typeface="Arial Narrow"/>
            </a:endParaRPr>
          </a:p>
          <a:p>
            <a:pPr marL="1905" algn="ctr">
              <a:lnSpc>
                <a:spcPts val="1945"/>
              </a:lnSpc>
            </a:pPr>
            <a:r>
              <a:rPr sz="1800" b="1" dirty="0">
                <a:latin typeface="Arial Narrow"/>
                <a:cs typeface="Arial Narrow"/>
              </a:rPr>
              <a:t>(</a:t>
            </a:r>
            <a:r>
              <a:rPr sz="1800" b="1" dirty="0">
                <a:solidFill>
                  <a:srgbClr val="0000FF"/>
                </a:solidFill>
                <a:latin typeface="Arial Narrow"/>
                <a:cs typeface="Arial Narrow"/>
              </a:rPr>
              <a:t>Test</a:t>
            </a:r>
            <a:r>
              <a:rPr sz="1800" b="1" spc="-25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sz="1800" b="1" spc="-20" dirty="0">
                <a:latin typeface="Arial Narrow"/>
                <a:cs typeface="Arial Narrow"/>
              </a:rPr>
              <a:t>Set)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754879" y="3835908"/>
            <a:ext cx="2251075" cy="360045"/>
          </a:xfrm>
          <a:prstGeom prst="rect">
            <a:avLst/>
          </a:prstGeom>
          <a:solidFill>
            <a:srgbClr val="F1F1F1"/>
          </a:solidFill>
          <a:ln w="9525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275"/>
              </a:spcBef>
            </a:pPr>
            <a:r>
              <a:rPr sz="1800" b="1" dirty="0">
                <a:latin typeface="Arial Narrow"/>
                <a:cs typeface="Arial Narrow"/>
              </a:rPr>
              <a:t>Unknown</a:t>
            </a:r>
            <a:r>
              <a:rPr sz="1800" b="1" spc="-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Data</a:t>
            </a:r>
            <a:r>
              <a:rPr sz="1800" b="1" spc="10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-</a:t>
            </a:r>
            <a:r>
              <a:rPr sz="1800" b="1" spc="-5" dirty="0">
                <a:latin typeface="Arial Narrow"/>
                <a:cs typeface="Arial Narrow"/>
              </a:rPr>
              <a:t> </a:t>
            </a:r>
            <a:r>
              <a:rPr sz="1800" b="1" spc="-20" dirty="0">
                <a:latin typeface="Arial Narrow"/>
                <a:cs typeface="Arial Narrow"/>
              </a:rPr>
              <a:t>Prod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663951" y="3848100"/>
            <a:ext cx="1851660" cy="360045"/>
          </a:xfrm>
          <a:prstGeom prst="rect">
            <a:avLst/>
          </a:prstGeom>
          <a:solidFill>
            <a:srgbClr val="F1F1F1"/>
          </a:solidFill>
          <a:ln w="9525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275"/>
              </a:spcBef>
            </a:pPr>
            <a:r>
              <a:rPr sz="1800" b="1" dirty="0">
                <a:latin typeface="Arial Narrow"/>
                <a:cs typeface="Arial Narrow"/>
              </a:rPr>
              <a:t>Known Data</a:t>
            </a:r>
            <a:r>
              <a:rPr sz="1800" b="1" spc="-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-</a:t>
            </a:r>
            <a:r>
              <a:rPr sz="1800" b="1" spc="-5" dirty="0">
                <a:latin typeface="Arial Narrow"/>
                <a:cs typeface="Arial Narrow"/>
              </a:rPr>
              <a:t> </a:t>
            </a:r>
            <a:r>
              <a:rPr sz="1800" b="1" spc="-20" dirty="0">
                <a:latin typeface="Arial Narrow"/>
                <a:cs typeface="Arial Narrow"/>
              </a:rPr>
              <a:t>Test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2400" y="3846576"/>
            <a:ext cx="1917700" cy="36004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429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270"/>
              </a:spcBef>
            </a:pPr>
            <a:r>
              <a:rPr sz="1800" b="1" dirty="0">
                <a:latin typeface="Arial Narrow"/>
                <a:cs typeface="Arial Narrow"/>
              </a:rPr>
              <a:t>Known</a:t>
            </a:r>
            <a:r>
              <a:rPr sz="1800" b="1" spc="-10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Data</a:t>
            </a:r>
            <a:r>
              <a:rPr sz="1800" b="1" spc="-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-</a:t>
            </a:r>
            <a:r>
              <a:rPr sz="1800" b="1" spc="-5" dirty="0">
                <a:latin typeface="Arial Narrow"/>
                <a:cs typeface="Arial Narrow"/>
              </a:rPr>
              <a:t> </a:t>
            </a:r>
            <a:r>
              <a:rPr sz="1800" b="1" spc="-10" dirty="0">
                <a:latin typeface="Arial Narrow"/>
                <a:cs typeface="Arial Narrow"/>
              </a:rPr>
              <a:t>Train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860792" y="0"/>
            <a:ext cx="1102360" cy="477520"/>
          </a:xfrm>
          <a:custGeom>
            <a:avLst/>
            <a:gdLst/>
            <a:ahLst/>
            <a:cxnLst/>
            <a:rect l="l" t="t" r="r" b="b"/>
            <a:pathLst>
              <a:path w="1102359" h="477520">
                <a:moveTo>
                  <a:pt x="1101852" y="0"/>
                </a:moveTo>
                <a:lnTo>
                  <a:pt x="0" y="0"/>
                </a:lnTo>
                <a:lnTo>
                  <a:pt x="0" y="477012"/>
                </a:lnTo>
                <a:lnTo>
                  <a:pt x="1101852" y="477012"/>
                </a:lnTo>
                <a:lnTo>
                  <a:pt x="11018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608533"/>
            <a:ext cx="141605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25" dirty="0">
                <a:solidFill>
                  <a:srgbClr val="F3753E"/>
                </a:solidFill>
                <a:latin typeface="Arial"/>
                <a:cs typeface="Arial"/>
              </a:rPr>
              <a:t>11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487" y="940689"/>
            <a:ext cx="8826500" cy="3623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 marR="42545" indent="-177165">
              <a:lnSpc>
                <a:spcPct val="100000"/>
              </a:lnSpc>
              <a:spcBef>
                <a:spcPts val="100"/>
              </a:spcBef>
              <a:buChar char="•"/>
              <a:tabLst>
                <a:tab pos="189865" algn="l"/>
              </a:tabLst>
            </a:pPr>
            <a:r>
              <a:rPr sz="1800" dirty="0">
                <a:latin typeface="Arial"/>
                <a:cs typeface="Arial"/>
              </a:rPr>
              <a:t>Supervised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learning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where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Input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variables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Output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variable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(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spc="-25" dirty="0">
                <a:latin typeface="Arial"/>
                <a:cs typeface="Arial"/>
              </a:rPr>
              <a:t>)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algorithm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learn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mapping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input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  <a:p>
            <a:pPr marL="189230" marR="5080" indent="-177165">
              <a:lnSpc>
                <a:spcPct val="100000"/>
              </a:lnSpc>
              <a:spcBef>
                <a:spcPts val="800"/>
              </a:spcBef>
              <a:buChar char="•"/>
              <a:tabLst>
                <a:tab pos="189865" algn="l"/>
              </a:tabLst>
            </a:pPr>
            <a:r>
              <a:rPr sz="1800" dirty="0">
                <a:latin typeface="Arial"/>
                <a:cs typeface="Arial"/>
              </a:rPr>
              <a:t>It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Supervised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learning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because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process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algorithm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learning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25" dirty="0">
                <a:latin typeface="Arial"/>
                <a:cs typeface="Arial"/>
              </a:rPr>
              <a:t> the </a:t>
            </a:r>
            <a:r>
              <a:rPr sz="1800" dirty="0">
                <a:latin typeface="Arial"/>
                <a:cs typeface="Arial"/>
              </a:rPr>
              <a:t>training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dataset can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thought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teacher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supervising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learning process.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We </a:t>
            </a:r>
            <a:r>
              <a:rPr sz="1800" dirty="0">
                <a:latin typeface="Arial"/>
                <a:cs typeface="Arial"/>
              </a:rPr>
              <a:t>know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correct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answers,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algorithm iteratively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makes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predictions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training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corrected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teacher.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Learning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stops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algorithm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achieves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an </a:t>
            </a:r>
            <a:r>
              <a:rPr sz="1800" dirty="0">
                <a:latin typeface="Arial"/>
                <a:cs typeface="Arial"/>
              </a:rPr>
              <a:t>acceptable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level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performance</a:t>
            </a:r>
            <a:endParaRPr sz="180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spcBef>
                <a:spcPts val="800"/>
              </a:spcBef>
              <a:buChar char="•"/>
              <a:tabLst>
                <a:tab pos="189865" algn="l"/>
              </a:tabLst>
            </a:pPr>
            <a:r>
              <a:rPr sz="1800" dirty="0">
                <a:latin typeface="Arial"/>
                <a:cs typeface="Arial"/>
              </a:rPr>
              <a:t>Supervised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learning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grouped</a:t>
            </a:r>
            <a:r>
              <a:rPr sz="1800" spc="-10" dirty="0">
                <a:latin typeface="Arial"/>
                <a:cs typeface="Arial"/>
              </a:rPr>
              <a:t> into:</a:t>
            </a:r>
            <a:endParaRPr sz="1800">
              <a:latin typeface="Arial"/>
              <a:cs typeface="Arial"/>
            </a:endParaRPr>
          </a:p>
          <a:p>
            <a:pPr marL="445134" lvl="1" indent="-168275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445770" algn="l"/>
              </a:tabLst>
            </a:pPr>
            <a:r>
              <a:rPr sz="1800" b="1" spc="-10" dirty="0">
                <a:solidFill>
                  <a:srgbClr val="D7490D"/>
                </a:solidFill>
                <a:latin typeface="Arial"/>
                <a:cs typeface="Arial"/>
              </a:rPr>
              <a:t>Classification</a:t>
            </a:r>
            <a:r>
              <a:rPr sz="1800" spc="-10" dirty="0">
                <a:latin typeface="Arial"/>
                <a:cs typeface="Arial"/>
              </a:rPr>
              <a:t>: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Classification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problem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Output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variable(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)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445134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category,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such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'red'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'blue'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'disease'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'no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disease'</a:t>
            </a:r>
            <a:endParaRPr sz="1800">
              <a:latin typeface="Arial"/>
              <a:cs typeface="Arial"/>
            </a:endParaRPr>
          </a:p>
          <a:p>
            <a:pPr marL="445134" marR="93345" lvl="1" indent="-16764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445770" algn="l"/>
              </a:tabLst>
            </a:pPr>
            <a:r>
              <a:rPr sz="1800" b="1" spc="-10" dirty="0">
                <a:solidFill>
                  <a:srgbClr val="D7490D"/>
                </a:solidFill>
                <a:latin typeface="Arial"/>
                <a:cs typeface="Arial"/>
              </a:rPr>
              <a:t>Regression</a:t>
            </a:r>
            <a:r>
              <a:rPr sz="1800" spc="-10" dirty="0">
                <a:latin typeface="Arial"/>
                <a:cs typeface="Arial"/>
              </a:rPr>
              <a:t>: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Regression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problem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Output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variable(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)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real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value, </a:t>
            </a:r>
            <a:r>
              <a:rPr sz="1800" dirty="0">
                <a:latin typeface="Arial"/>
                <a:cs typeface="Arial"/>
              </a:rPr>
              <a:t>such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'dollars'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'weight'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35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3753E"/>
                </a:solidFill>
                <a:latin typeface="Arial"/>
                <a:cs typeface="Arial"/>
              </a:rPr>
              <a:t>What</a:t>
            </a:r>
            <a:r>
              <a:rPr spc="-15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3753E"/>
                </a:solidFill>
                <a:latin typeface="Arial"/>
                <a:cs typeface="Arial"/>
              </a:rPr>
              <a:t>is</a:t>
            </a:r>
            <a:r>
              <a:rPr spc="-25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u="sng" dirty="0">
                <a:solidFill>
                  <a:srgbClr val="F3753E"/>
                </a:solidFill>
                <a:uFill>
                  <a:solidFill>
                    <a:srgbClr val="F3753E"/>
                  </a:solidFill>
                </a:uFill>
                <a:latin typeface="Arial"/>
                <a:cs typeface="Arial"/>
              </a:rPr>
              <a:t>Supervised</a:t>
            </a:r>
            <a:r>
              <a:rPr spc="-5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F3753E"/>
                </a:solidFill>
                <a:latin typeface="Arial"/>
                <a:cs typeface="Arial"/>
              </a:rPr>
              <a:t>Learning?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608533"/>
            <a:ext cx="141605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25" dirty="0">
                <a:solidFill>
                  <a:srgbClr val="F3753E"/>
                </a:solidFill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35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sng" dirty="0">
                <a:solidFill>
                  <a:srgbClr val="F3753E"/>
                </a:solidFill>
                <a:uFill>
                  <a:solidFill>
                    <a:srgbClr val="F3753E"/>
                  </a:solidFill>
                </a:uFill>
                <a:latin typeface="Arial"/>
                <a:cs typeface="Arial"/>
              </a:rPr>
              <a:t>Supervised</a:t>
            </a:r>
            <a:r>
              <a:rPr spc="-50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3753E"/>
                </a:solidFill>
                <a:latin typeface="Arial"/>
                <a:cs typeface="Arial"/>
              </a:rPr>
              <a:t>Learning</a:t>
            </a:r>
            <a:r>
              <a:rPr spc="-35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F3753E"/>
                </a:solidFill>
                <a:latin typeface="Arial"/>
                <a:cs typeface="Arial"/>
              </a:rPr>
              <a:t>Example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19659" y="1525905"/>
            <a:ext cx="8505190" cy="3001010"/>
            <a:chOff x="319659" y="1525905"/>
            <a:chExt cx="8505190" cy="30010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0" y="1964436"/>
              <a:ext cx="2077212" cy="11247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281173" y="1959610"/>
              <a:ext cx="2087245" cy="1134745"/>
            </a:xfrm>
            <a:custGeom>
              <a:avLst/>
              <a:gdLst/>
              <a:ahLst/>
              <a:cxnLst/>
              <a:rect l="l" t="t" r="r" b="b"/>
              <a:pathLst>
                <a:path w="2087245" h="1134745">
                  <a:moveTo>
                    <a:pt x="0" y="1134237"/>
                  </a:moveTo>
                  <a:lnTo>
                    <a:pt x="2086737" y="1134237"/>
                  </a:lnTo>
                  <a:lnTo>
                    <a:pt x="2086737" y="0"/>
                  </a:lnTo>
                  <a:lnTo>
                    <a:pt x="0" y="0"/>
                  </a:lnTo>
                  <a:lnTo>
                    <a:pt x="0" y="11342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20489" y="1924050"/>
              <a:ext cx="448309" cy="1207135"/>
            </a:xfrm>
            <a:custGeom>
              <a:avLst/>
              <a:gdLst/>
              <a:ahLst/>
              <a:cxnLst/>
              <a:rect l="l" t="t" r="r" b="b"/>
              <a:pathLst>
                <a:path w="448310" h="1207135">
                  <a:moveTo>
                    <a:pt x="0" y="1207008"/>
                  </a:moveTo>
                  <a:lnTo>
                    <a:pt x="448056" y="1207008"/>
                  </a:lnTo>
                  <a:lnTo>
                    <a:pt x="448056" y="0"/>
                  </a:lnTo>
                  <a:lnTo>
                    <a:pt x="0" y="0"/>
                  </a:lnTo>
                  <a:lnTo>
                    <a:pt x="0" y="1207008"/>
                  </a:lnTo>
                  <a:close/>
                </a:path>
              </a:pathLst>
            </a:custGeom>
            <a:ln w="47625">
              <a:solidFill>
                <a:srgbClr val="D749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79443" y="1586484"/>
              <a:ext cx="149860" cy="339090"/>
            </a:xfrm>
            <a:custGeom>
              <a:avLst/>
              <a:gdLst/>
              <a:ahLst/>
              <a:cxnLst/>
              <a:rect l="l" t="t" r="r" b="b"/>
              <a:pathLst>
                <a:path w="149860" h="339089">
                  <a:moveTo>
                    <a:pt x="0" y="181737"/>
                  </a:moveTo>
                  <a:lnTo>
                    <a:pt x="27559" y="339089"/>
                  </a:lnTo>
                  <a:lnTo>
                    <a:pt x="128320" y="231775"/>
                  </a:lnTo>
                  <a:lnTo>
                    <a:pt x="84455" y="231775"/>
                  </a:lnTo>
                  <a:lnTo>
                    <a:pt x="38862" y="218186"/>
                  </a:lnTo>
                  <a:lnTo>
                    <a:pt x="45684" y="195382"/>
                  </a:lnTo>
                  <a:lnTo>
                    <a:pt x="0" y="181737"/>
                  </a:lnTo>
                  <a:close/>
                </a:path>
                <a:path w="149860" h="339089">
                  <a:moveTo>
                    <a:pt x="45684" y="195382"/>
                  </a:moveTo>
                  <a:lnTo>
                    <a:pt x="38862" y="218186"/>
                  </a:lnTo>
                  <a:lnTo>
                    <a:pt x="84455" y="231775"/>
                  </a:lnTo>
                  <a:lnTo>
                    <a:pt x="91272" y="209000"/>
                  </a:lnTo>
                  <a:lnTo>
                    <a:pt x="45684" y="195382"/>
                  </a:lnTo>
                  <a:close/>
                </a:path>
                <a:path w="149860" h="339089">
                  <a:moveTo>
                    <a:pt x="91272" y="209000"/>
                  </a:moveTo>
                  <a:lnTo>
                    <a:pt x="84455" y="231775"/>
                  </a:lnTo>
                  <a:lnTo>
                    <a:pt x="128320" y="231775"/>
                  </a:lnTo>
                  <a:lnTo>
                    <a:pt x="136906" y="222630"/>
                  </a:lnTo>
                  <a:lnTo>
                    <a:pt x="91272" y="209000"/>
                  </a:lnTo>
                  <a:close/>
                </a:path>
                <a:path w="149860" h="339089">
                  <a:moveTo>
                    <a:pt x="104140" y="0"/>
                  </a:moveTo>
                  <a:lnTo>
                    <a:pt x="45684" y="195382"/>
                  </a:lnTo>
                  <a:lnTo>
                    <a:pt x="91272" y="209000"/>
                  </a:lnTo>
                  <a:lnTo>
                    <a:pt x="149733" y="13715"/>
                  </a:lnTo>
                  <a:lnTo>
                    <a:pt x="104140" y="0"/>
                  </a:lnTo>
                  <a:close/>
                </a:path>
              </a:pathLst>
            </a:custGeom>
            <a:solidFill>
              <a:srgbClr val="2C2C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9199" y="1917192"/>
              <a:ext cx="2886455" cy="120700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024374" y="1912366"/>
              <a:ext cx="2896235" cy="1216660"/>
            </a:xfrm>
            <a:custGeom>
              <a:avLst/>
              <a:gdLst/>
              <a:ahLst/>
              <a:cxnLst/>
              <a:rect l="l" t="t" r="r" b="b"/>
              <a:pathLst>
                <a:path w="2896234" h="1216660">
                  <a:moveTo>
                    <a:pt x="0" y="1216533"/>
                  </a:moveTo>
                  <a:lnTo>
                    <a:pt x="2895980" y="1216533"/>
                  </a:lnTo>
                  <a:lnTo>
                    <a:pt x="2895980" y="0"/>
                  </a:lnTo>
                  <a:lnTo>
                    <a:pt x="0" y="0"/>
                  </a:lnTo>
                  <a:lnTo>
                    <a:pt x="0" y="12165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92162" y="1910334"/>
              <a:ext cx="524510" cy="1207135"/>
            </a:xfrm>
            <a:custGeom>
              <a:avLst/>
              <a:gdLst/>
              <a:ahLst/>
              <a:cxnLst/>
              <a:rect l="l" t="t" r="r" b="b"/>
              <a:pathLst>
                <a:path w="524509" h="1207135">
                  <a:moveTo>
                    <a:pt x="0" y="1207008"/>
                  </a:moveTo>
                  <a:lnTo>
                    <a:pt x="524255" y="1207008"/>
                  </a:lnTo>
                  <a:lnTo>
                    <a:pt x="524255" y="0"/>
                  </a:lnTo>
                  <a:lnTo>
                    <a:pt x="0" y="0"/>
                  </a:lnTo>
                  <a:lnTo>
                    <a:pt x="0" y="1207008"/>
                  </a:lnTo>
                  <a:close/>
                </a:path>
              </a:pathLst>
            </a:custGeom>
            <a:ln w="47625">
              <a:solidFill>
                <a:srgbClr val="D749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184" y="3393947"/>
              <a:ext cx="8485632" cy="110794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4421" y="3389185"/>
              <a:ext cx="8495665" cy="1117600"/>
            </a:xfrm>
            <a:custGeom>
              <a:avLst/>
              <a:gdLst/>
              <a:ahLst/>
              <a:cxnLst/>
              <a:rect l="l" t="t" r="r" b="b"/>
              <a:pathLst>
                <a:path w="8495665" h="1117600">
                  <a:moveTo>
                    <a:pt x="0" y="1117472"/>
                  </a:moveTo>
                  <a:lnTo>
                    <a:pt x="8495157" y="1117472"/>
                  </a:lnTo>
                  <a:lnTo>
                    <a:pt x="8495157" y="0"/>
                  </a:lnTo>
                  <a:lnTo>
                    <a:pt x="0" y="0"/>
                  </a:lnTo>
                  <a:lnTo>
                    <a:pt x="0" y="111747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69045" y="3371850"/>
              <a:ext cx="429895" cy="1130935"/>
            </a:xfrm>
            <a:custGeom>
              <a:avLst/>
              <a:gdLst/>
              <a:ahLst/>
              <a:cxnLst/>
              <a:rect l="l" t="t" r="r" b="b"/>
              <a:pathLst>
                <a:path w="429895" h="1130935">
                  <a:moveTo>
                    <a:pt x="0" y="1130808"/>
                  </a:moveTo>
                  <a:lnTo>
                    <a:pt x="429768" y="1130808"/>
                  </a:lnTo>
                  <a:lnTo>
                    <a:pt x="429768" y="0"/>
                  </a:lnTo>
                  <a:lnTo>
                    <a:pt x="0" y="0"/>
                  </a:lnTo>
                  <a:lnTo>
                    <a:pt x="0" y="1130808"/>
                  </a:lnTo>
                  <a:close/>
                </a:path>
              </a:pathLst>
            </a:custGeom>
            <a:ln w="47625">
              <a:solidFill>
                <a:srgbClr val="D749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85742" y="1525904"/>
              <a:ext cx="4021454" cy="2224405"/>
            </a:xfrm>
            <a:custGeom>
              <a:avLst/>
              <a:gdLst/>
              <a:ahLst/>
              <a:cxnLst/>
              <a:rect l="l" t="t" r="r" b="b"/>
              <a:pathLst>
                <a:path w="4021454" h="2224404">
                  <a:moveTo>
                    <a:pt x="3106420" y="402717"/>
                  </a:moveTo>
                  <a:lnTo>
                    <a:pt x="3084118" y="375158"/>
                  </a:lnTo>
                  <a:lnTo>
                    <a:pt x="3005963" y="278511"/>
                  </a:lnTo>
                  <a:lnTo>
                    <a:pt x="2986240" y="321894"/>
                  </a:lnTo>
                  <a:lnTo>
                    <a:pt x="2278126" y="0"/>
                  </a:lnTo>
                  <a:lnTo>
                    <a:pt x="2258314" y="43434"/>
                  </a:lnTo>
                  <a:lnTo>
                    <a:pt x="2966491" y="365315"/>
                  </a:lnTo>
                  <a:lnTo>
                    <a:pt x="2946781" y="408686"/>
                  </a:lnTo>
                  <a:lnTo>
                    <a:pt x="3106420" y="402717"/>
                  </a:lnTo>
                  <a:close/>
                </a:path>
                <a:path w="4021454" h="2224404">
                  <a:moveTo>
                    <a:pt x="4021201" y="2223897"/>
                  </a:moveTo>
                  <a:lnTo>
                    <a:pt x="3996359" y="2188845"/>
                  </a:lnTo>
                  <a:lnTo>
                    <a:pt x="3928872" y="2093595"/>
                  </a:lnTo>
                  <a:lnTo>
                    <a:pt x="3906443" y="2135581"/>
                  </a:lnTo>
                  <a:lnTo>
                    <a:pt x="22352" y="60198"/>
                  </a:lnTo>
                  <a:lnTo>
                    <a:pt x="0" y="102108"/>
                  </a:lnTo>
                  <a:lnTo>
                    <a:pt x="3883977" y="2177618"/>
                  </a:lnTo>
                  <a:lnTo>
                    <a:pt x="3861562" y="2219579"/>
                  </a:lnTo>
                  <a:lnTo>
                    <a:pt x="4021201" y="2223897"/>
                  </a:lnTo>
                  <a:close/>
                </a:path>
              </a:pathLst>
            </a:custGeom>
            <a:solidFill>
              <a:srgbClr val="2C2C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15900" y="910208"/>
            <a:ext cx="7898130" cy="1007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Supervised</a:t>
            </a:r>
            <a:r>
              <a:rPr sz="18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Learning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–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D7490D"/>
                </a:solidFill>
                <a:latin typeface="Arial"/>
                <a:cs typeface="Arial"/>
              </a:rPr>
              <a:t>Training</a:t>
            </a:r>
            <a:r>
              <a:rPr sz="1800" b="1" spc="-45" dirty="0">
                <a:solidFill>
                  <a:srgbClr val="D7490D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composed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800" spc="-10" dirty="0">
                <a:latin typeface="Arial"/>
                <a:cs typeface="Arial"/>
              </a:rPr>
              <a:t>-</a:t>
            </a:r>
            <a:r>
              <a:rPr sz="1800" dirty="0">
                <a:latin typeface="Arial"/>
                <a:cs typeface="Arial"/>
              </a:rPr>
              <a:t>variables and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spc="-85" dirty="0">
                <a:latin typeface="Arial"/>
                <a:cs typeface="Arial"/>
              </a:rPr>
              <a:t>-</a:t>
            </a:r>
            <a:r>
              <a:rPr sz="1800" spc="-10" dirty="0">
                <a:latin typeface="Arial"/>
                <a:cs typeface="Arial"/>
              </a:rPr>
              <a:t>variables.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spc="-85" dirty="0">
                <a:latin typeface="Arial"/>
                <a:cs typeface="Arial"/>
              </a:rPr>
              <a:t>-</a:t>
            </a:r>
            <a:r>
              <a:rPr sz="1800" dirty="0">
                <a:latin typeface="Arial"/>
                <a:cs typeface="Arial"/>
              </a:rPr>
              <a:t>variable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labeled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either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Classification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Regression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(value)</a:t>
            </a:r>
            <a:endParaRPr sz="1800">
              <a:latin typeface="Arial"/>
              <a:cs typeface="Arial"/>
            </a:endParaRPr>
          </a:p>
          <a:p>
            <a:pPr marL="2414270">
              <a:lnSpc>
                <a:spcPct val="100000"/>
              </a:lnSpc>
              <a:spcBef>
                <a:spcPts val="630"/>
              </a:spcBef>
              <a:tabLst>
                <a:tab pos="2697480" algn="l"/>
                <a:tab pos="3038475" algn="l"/>
                <a:tab pos="3437254" algn="l"/>
                <a:tab pos="3836035" algn="l"/>
                <a:tab pos="5414645" algn="l"/>
                <a:tab pos="5869940" algn="l"/>
                <a:tab pos="6381115" algn="l"/>
                <a:tab pos="6894195" algn="l"/>
                <a:tab pos="7352030" algn="l"/>
              </a:tabLst>
            </a:pP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64994" y="3084398"/>
            <a:ext cx="6283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5910" algn="l"/>
                <a:tab pos="580390" algn="l"/>
                <a:tab pos="921385" algn="l"/>
                <a:tab pos="1262380" algn="l"/>
                <a:tab pos="1545590" algn="l"/>
                <a:tab pos="1830070" algn="l"/>
                <a:tab pos="2227580" algn="l"/>
                <a:tab pos="2626360" algn="l"/>
                <a:tab pos="2967355" algn="l"/>
                <a:tab pos="3364865" algn="l"/>
                <a:tab pos="3705860" algn="l"/>
                <a:tab pos="4046854" algn="l"/>
                <a:tab pos="4443730" algn="l"/>
                <a:tab pos="4784725" algn="l"/>
                <a:tab pos="5069840" algn="l"/>
                <a:tab pos="5410835" algn="l"/>
                <a:tab pos="5751830" algn="l"/>
                <a:tab pos="6156960" algn="l"/>
              </a:tabLst>
            </a:pP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3039" y="4599228"/>
            <a:ext cx="8331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Examples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Supervised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ML: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1B1"/>
                </a:solidFill>
                <a:latin typeface="Arial"/>
                <a:cs typeface="Arial"/>
              </a:rPr>
              <a:t>Naïve</a:t>
            </a:r>
            <a:r>
              <a:rPr sz="1800" spc="-30" dirty="0">
                <a:solidFill>
                  <a:srgbClr val="00B1B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1B1"/>
                </a:solidFill>
                <a:latin typeface="Arial"/>
                <a:cs typeface="Arial"/>
              </a:rPr>
              <a:t>Bayes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dirty="0">
                <a:solidFill>
                  <a:srgbClr val="00B1B1"/>
                </a:solidFill>
                <a:latin typeface="Arial"/>
                <a:cs typeface="Arial"/>
              </a:rPr>
              <a:t>Decision</a:t>
            </a:r>
            <a:r>
              <a:rPr sz="1800" spc="-10" dirty="0">
                <a:solidFill>
                  <a:srgbClr val="00B1B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1B1"/>
                </a:solidFill>
                <a:latin typeface="Arial"/>
                <a:cs typeface="Arial"/>
              </a:rPr>
              <a:t>Trees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1B1"/>
                </a:solidFill>
                <a:latin typeface="Arial"/>
                <a:cs typeface="Arial"/>
              </a:rPr>
              <a:t>GLM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1B1"/>
                </a:solidFill>
                <a:latin typeface="Arial"/>
                <a:cs typeface="Arial"/>
              </a:rPr>
              <a:t>LARS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B1B1"/>
                </a:solidFill>
                <a:latin typeface="Arial"/>
                <a:cs typeface="Arial"/>
              </a:rPr>
              <a:t>XGBoost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608533"/>
            <a:ext cx="141605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25" dirty="0">
                <a:solidFill>
                  <a:srgbClr val="F3753E"/>
                </a:solidFill>
                <a:latin typeface="Arial"/>
                <a:cs typeface="Arial"/>
              </a:rPr>
              <a:t>13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35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3753E"/>
                </a:solidFill>
                <a:latin typeface="Arial"/>
                <a:cs typeface="Arial"/>
              </a:rPr>
              <a:t>What</a:t>
            </a:r>
            <a:r>
              <a:rPr spc="-35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3753E"/>
                </a:solidFill>
                <a:latin typeface="Arial"/>
                <a:cs typeface="Arial"/>
              </a:rPr>
              <a:t>is</a:t>
            </a:r>
            <a:r>
              <a:rPr spc="-40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u="sng" dirty="0">
                <a:solidFill>
                  <a:srgbClr val="F3753E"/>
                </a:solidFill>
                <a:uFill>
                  <a:solidFill>
                    <a:srgbClr val="F3753E"/>
                  </a:solidFill>
                </a:uFill>
                <a:latin typeface="Arial"/>
                <a:cs typeface="Arial"/>
              </a:rPr>
              <a:t>Unsupervised</a:t>
            </a:r>
            <a:r>
              <a:rPr spc="-15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F3753E"/>
                </a:solidFill>
                <a:latin typeface="Arial"/>
                <a:cs typeface="Arial"/>
              </a:rPr>
              <a:t>Learning?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95631" y="1733867"/>
            <a:ext cx="8791575" cy="3160395"/>
            <a:chOff x="95631" y="1733867"/>
            <a:chExt cx="8791575" cy="31603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156" y="4024883"/>
              <a:ext cx="5233416" cy="85953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0393" y="4020121"/>
              <a:ext cx="5243195" cy="869315"/>
            </a:xfrm>
            <a:custGeom>
              <a:avLst/>
              <a:gdLst/>
              <a:ahLst/>
              <a:cxnLst/>
              <a:rect l="l" t="t" r="r" b="b"/>
              <a:pathLst>
                <a:path w="5243195" h="869314">
                  <a:moveTo>
                    <a:pt x="0" y="869061"/>
                  </a:moveTo>
                  <a:lnTo>
                    <a:pt x="5242941" y="869061"/>
                  </a:lnTo>
                  <a:lnTo>
                    <a:pt x="5242941" y="0"/>
                  </a:lnTo>
                  <a:lnTo>
                    <a:pt x="0" y="0"/>
                  </a:lnTo>
                  <a:lnTo>
                    <a:pt x="0" y="869061"/>
                  </a:lnTo>
                  <a:close/>
                </a:path>
              </a:pathLst>
            </a:custGeom>
            <a:ln w="9525">
              <a:solidFill>
                <a:srgbClr val="6B76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2919" y="2734182"/>
              <a:ext cx="1473200" cy="1274445"/>
            </a:xfrm>
            <a:custGeom>
              <a:avLst/>
              <a:gdLst/>
              <a:ahLst/>
              <a:cxnLst/>
              <a:rect l="l" t="t" r="r" b="b"/>
              <a:pathLst>
                <a:path w="1473200" h="1274445">
                  <a:moveTo>
                    <a:pt x="98806" y="1038606"/>
                  </a:moveTo>
                  <a:lnTo>
                    <a:pt x="0" y="1274267"/>
                  </a:lnTo>
                  <a:lnTo>
                    <a:pt x="247853" y="1211884"/>
                  </a:lnTo>
                  <a:lnTo>
                    <a:pt x="219527" y="1178953"/>
                  </a:lnTo>
                  <a:lnTo>
                    <a:pt x="169278" y="1178953"/>
                  </a:lnTo>
                  <a:lnTo>
                    <a:pt x="119595" y="1121156"/>
                  </a:lnTo>
                  <a:lnTo>
                    <a:pt x="148461" y="1096334"/>
                  </a:lnTo>
                  <a:lnTo>
                    <a:pt x="98806" y="1038606"/>
                  </a:lnTo>
                  <a:close/>
                </a:path>
                <a:path w="1473200" h="1274445">
                  <a:moveTo>
                    <a:pt x="148461" y="1096334"/>
                  </a:moveTo>
                  <a:lnTo>
                    <a:pt x="119595" y="1121156"/>
                  </a:lnTo>
                  <a:lnTo>
                    <a:pt x="169278" y="1178953"/>
                  </a:lnTo>
                  <a:lnTo>
                    <a:pt x="198162" y="1154115"/>
                  </a:lnTo>
                  <a:lnTo>
                    <a:pt x="148461" y="1096334"/>
                  </a:lnTo>
                  <a:close/>
                </a:path>
                <a:path w="1473200" h="1274445">
                  <a:moveTo>
                    <a:pt x="198162" y="1154115"/>
                  </a:moveTo>
                  <a:lnTo>
                    <a:pt x="169278" y="1178953"/>
                  </a:lnTo>
                  <a:lnTo>
                    <a:pt x="219527" y="1178953"/>
                  </a:lnTo>
                  <a:lnTo>
                    <a:pt x="198162" y="1154115"/>
                  </a:lnTo>
                  <a:close/>
                </a:path>
                <a:path w="1473200" h="1274445">
                  <a:moveTo>
                    <a:pt x="1423416" y="0"/>
                  </a:moveTo>
                  <a:lnTo>
                    <a:pt x="148461" y="1096334"/>
                  </a:lnTo>
                  <a:lnTo>
                    <a:pt x="198162" y="1154115"/>
                  </a:lnTo>
                  <a:lnTo>
                    <a:pt x="1473200" y="57658"/>
                  </a:lnTo>
                  <a:lnTo>
                    <a:pt x="1423416" y="0"/>
                  </a:lnTo>
                  <a:close/>
                </a:path>
              </a:pathLst>
            </a:custGeom>
            <a:solidFill>
              <a:srgbClr val="D749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6200" y="1743455"/>
              <a:ext cx="4991100" cy="19202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881373" y="1738629"/>
              <a:ext cx="5000625" cy="1929764"/>
            </a:xfrm>
            <a:custGeom>
              <a:avLst/>
              <a:gdLst/>
              <a:ahLst/>
              <a:cxnLst/>
              <a:rect l="l" t="t" r="r" b="b"/>
              <a:pathLst>
                <a:path w="5000625" h="1929764">
                  <a:moveTo>
                    <a:pt x="0" y="1929765"/>
                  </a:moveTo>
                  <a:lnTo>
                    <a:pt x="5000625" y="1929765"/>
                  </a:lnTo>
                  <a:lnTo>
                    <a:pt x="5000625" y="0"/>
                  </a:lnTo>
                  <a:lnTo>
                    <a:pt x="0" y="0"/>
                  </a:lnTo>
                  <a:lnTo>
                    <a:pt x="0" y="1929765"/>
                  </a:lnTo>
                  <a:close/>
                </a:path>
              </a:pathLst>
            </a:custGeom>
            <a:ln w="9525">
              <a:solidFill>
                <a:srgbClr val="6B76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499608" y="3668852"/>
            <a:ext cx="3235325" cy="11283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800" dirty="0">
                <a:latin typeface="Arial"/>
                <a:cs typeface="Arial"/>
              </a:rPr>
              <a:t>Unsupervised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ML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Algorithms:</a:t>
            </a:r>
            <a:endParaRPr sz="1800">
              <a:latin typeface="Arial"/>
              <a:cs typeface="Arial"/>
            </a:endParaRPr>
          </a:p>
          <a:p>
            <a:pPr marL="187325">
              <a:lnSpc>
                <a:spcPct val="100000"/>
              </a:lnSpc>
              <a:spcBef>
                <a:spcPts val="490"/>
              </a:spcBef>
            </a:pPr>
            <a:r>
              <a:rPr sz="1600" spc="-20" dirty="0">
                <a:solidFill>
                  <a:srgbClr val="00B1B1"/>
                </a:solidFill>
                <a:latin typeface="Arial"/>
                <a:cs typeface="Arial"/>
              </a:rPr>
              <a:t>Canopy</a:t>
            </a:r>
            <a:r>
              <a:rPr sz="1600" spc="-20" dirty="0">
                <a:latin typeface="Arial"/>
                <a:cs typeface="Arial"/>
              </a:rPr>
              <a:t>,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B1B1"/>
                </a:solidFill>
                <a:latin typeface="Arial"/>
                <a:cs typeface="Arial"/>
              </a:rPr>
              <a:t>KMeans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1B1"/>
                </a:solidFill>
                <a:latin typeface="Arial"/>
                <a:cs typeface="Arial"/>
              </a:rPr>
              <a:t>KModes</a:t>
            </a:r>
            <a:endParaRPr sz="1600">
              <a:latin typeface="Arial"/>
              <a:cs typeface="Arial"/>
            </a:endParaRPr>
          </a:p>
          <a:p>
            <a:pPr marL="187325" marR="5080">
              <a:lnSpc>
                <a:spcPct val="80000"/>
              </a:lnSpc>
              <a:spcBef>
                <a:spcPts val="480"/>
              </a:spcBef>
            </a:pPr>
            <a:r>
              <a:rPr sz="1600" spc="-10" dirty="0">
                <a:solidFill>
                  <a:srgbClr val="00B1B1"/>
                </a:solidFill>
                <a:latin typeface="Arial"/>
                <a:cs typeface="Arial"/>
              </a:rPr>
              <a:t>OutlierFilter</a:t>
            </a:r>
            <a:r>
              <a:rPr sz="1600" spc="-10" dirty="0">
                <a:latin typeface="Arial"/>
                <a:cs typeface="Arial"/>
              </a:rPr>
              <a:t>,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B1B1"/>
                </a:solidFill>
                <a:latin typeface="Arial"/>
                <a:cs typeface="Arial"/>
              </a:rPr>
              <a:t>Principal</a:t>
            </a:r>
            <a:r>
              <a:rPr sz="1600" spc="-85" dirty="0">
                <a:solidFill>
                  <a:srgbClr val="00B1B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1B1"/>
                </a:solidFill>
                <a:latin typeface="Arial"/>
                <a:cs typeface="Arial"/>
              </a:rPr>
              <a:t>Component </a:t>
            </a:r>
            <a:r>
              <a:rPr sz="1600" dirty="0">
                <a:solidFill>
                  <a:srgbClr val="00B1B1"/>
                </a:solidFill>
                <a:latin typeface="Arial"/>
                <a:cs typeface="Arial"/>
              </a:rPr>
              <a:t>Analysis</a:t>
            </a:r>
            <a:r>
              <a:rPr sz="1600" spc="-85" dirty="0">
                <a:solidFill>
                  <a:srgbClr val="00B1B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1B1"/>
                </a:solidFill>
                <a:latin typeface="Arial"/>
                <a:cs typeface="Arial"/>
              </a:rPr>
              <a:t>(PCA)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1879" y="985520"/>
            <a:ext cx="8471535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Unsupervised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Learning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–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Algorithm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provided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information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about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2637155">
              <a:lnSpc>
                <a:spcPts val="1975"/>
              </a:lnSpc>
            </a:pPr>
            <a:r>
              <a:rPr sz="1800" spc="-8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spc="-85" dirty="0">
                <a:latin typeface="Arial"/>
                <a:cs typeface="Arial"/>
              </a:rPr>
              <a:t>-</a:t>
            </a:r>
            <a:r>
              <a:rPr sz="1800" dirty="0">
                <a:latin typeface="Arial"/>
                <a:cs typeface="Arial"/>
              </a:rPr>
              <a:t>variable.</a:t>
            </a:r>
            <a:r>
              <a:rPr sz="1800" spc="4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machine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tasked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discovering </a:t>
            </a:r>
            <a:r>
              <a:rPr sz="1800" spc="-20" dirty="0">
                <a:latin typeface="Arial"/>
                <a:cs typeface="Arial"/>
              </a:rPr>
              <a:t>this</a:t>
            </a:r>
            <a:endParaRPr sz="1800">
              <a:latin typeface="Arial"/>
              <a:cs typeface="Arial"/>
            </a:endParaRPr>
          </a:p>
          <a:p>
            <a:pPr marL="5041900">
              <a:lnSpc>
                <a:spcPts val="1610"/>
              </a:lnSpc>
              <a:tabLst>
                <a:tab pos="5497830" algn="l"/>
                <a:tab pos="5895975" algn="l"/>
                <a:tab pos="6295390" algn="l"/>
                <a:tab pos="6692900" algn="l"/>
                <a:tab pos="7092315" algn="l"/>
                <a:tab pos="7490459" algn="l"/>
                <a:tab pos="7889240" algn="l"/>
                <a:tab pos="8345170" algn="l"/>
              </a:tabLst>
            </a:pP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  <a:p>
            <a:pPr marL="33655" marR="5039360">
              <a:lnSpc>
                <a:spcPts val="1939"/>
              </a:lnSpc>
              <a:spcBef>
                <a:spcPts val="15"/>
              </a:spcBef>
              <a:tabLst>
                <a:tab pos="2932430" algn="l"/>
              </a:tabLst>
            </a:pPr>
            <a:r>
              <a:rPr sz="1800" dirty="0">
                <a:latin typeface="Arial"/>
                <a:cs typeface="Arial"/>
              </a:rPr>
              <a:t>Here's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dataset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cereals.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5" dirty="0">
                <a:latin typeface="Arial"/>
                <a:cs typeface="Arial"/>
              </a:rPr>
              <a:t>We </a:t>
            </a:r>
            <a:r>
              <a:rPr sz="1800" dirty="0">
                <a:latin typeface="Arial"/>
                <a:cs typeface="Arial"/>
              </a:rPr>
              <a:t>ask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algorithm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discover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how </a:t>
            </a:r>
            <a:r>
              <a:rPr sz="1800" dirty="0">
                <a:latin typeface="Arial"/>
                <a:cs typeface="Arial"/>
              </a:rPr>
              <a:t>many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'like'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clusters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there</a:t>
            </a:r>
            <a:r>
              <a:rPr sz="1800" spc="-25" dirty="0">
                <a:latin typeface="Arial"/>
                <a:cs typeface="Arial"/>
              </a:rPr>
              <a:t> are</a:t>
            </a:r>
            <a:endParaRPr sz="1800">
              <a:latin typeface="Arial"/>
              <a:cs typeface="Arial"/>
            </a:endParaRPr>
          </a:p>
          <a:p>
            <a:pPr marL="33655" marR="5470525">
              <a:lnSpc>
                <a:spcPts val="1939"/>
              </a:lnSpc>
              <a:spcBef>
                <a:spcPts val="520"/>
              </a:spcBef>
            </a:pPr>
            <a:r>
              <a:rPr sz="1800" dirty="0">
                <a:latin typeface="Arial"/>
                <a:cs typeface="Arial"/>
              </a:rPr>
              <a:t>Answer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says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clusters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cereals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5636" y="3772611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75561" y="3772611"/>
            <a:ext cx="34994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8630" algn="l"/>
                <a:tab pos="980440" algn="l"/>
                <a:tab pos="1436370" algn="l"/>
                <a:tab pos="1892300" algn="l"/>
                <a:tab pos="2347595" algn="l"/>
                <a:tab pos="2861310" algn="l"/>
                <a:tab pos="3373120" algn="l"/>
              </a:tabLst>
            </a:pP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608533"/>
            <a:ext cx="141605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25" dirty="0">
                <a:solidFill>
                  <a:srgbClr val="F3753E"/>
                </a:solidFill>
                <a:latin typeface="Arial"/>
                <a:cs typeface="Arial"/>
              </a:rPr>
              <a:t>14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35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3753E"/>
                </a:solidFill>
                <a:latin typeface="Arial"/>
                <a:cs typeface="Arial"/>
              </a:rPr>
              <a:t>Normalization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1282" y="958722"/>
            <a:ext cx="8804910" cy="293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140970" indent="-22796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In</a:t>
            </a:r>
            <a:r>
              <a:rPr sz="1800" spc="-2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statistics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applications</a:t>
            </a:r>
            <a:r>
              <a:rPr sz="1800" spc="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of</a:t>
            </a:r>
            <a:r>
              <a:rPr sz="1800" spc="-2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statistics,</a:t>
            </a:r>
            <a:r>
              <a:rPr sz="1800" spc="-2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Normalization</a:t>
            </a:r>
            <a:r>
              <a:rPr sz="1800" spc="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can</a:t>
            </a:r>
            <a:r>
              <a:rPr sz="1800" spc="-3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have</a:t>
            </a:r>
            <a:r>
              <a:rPr sz="1800" spc="-1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a</a:t>
            </a:r>
            <a:r>
              <a:rPr sz="1800" spc="-2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range</a:t>
            </a:r>
            <a:r>
              <a:rPr sz="1800" spc="-1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171717"/>
                </a:solidFill>
                <a:latin typeface="Arial"/>
                <a:cs typeface="Arial"/>
              </a:rPr>
              <a:t>of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meanings.</a:t>
            </a:r>
            <a:r>
              <a:rPr sz="1800" spc="-2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In</a:t>
            </a:r>
            <a:r>
              <a:rPr sz="1800" spc="-3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simplest</a:t>
            </a:r>
            <a:r>
              <a:rPr sz="1800" spc="-1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cases,</a:t>
            </a:r>
            <a:r>
              <a:rPr sz="1800" spc="-2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normalization</a:t>
            </a:r>
            <a:r>
              <a:rPr sz="1800" spc="-1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ratings</a:t>
            </a:r>
            <a:r>
              <a:rPr sz="1800" spc="-3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means</a:t>
            </a:r>
            <a:r>
              <a:rPr sz="1800" spc="-3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D7490D"/>
                </a:solidFill>
                <a:latin typeface="Arial"/>
                <a:cs typeface="Arial"/>
              </a:rPr>
              <a:t>adjusting</a:t>
            </a:r>
            <a:r>
              <a:rPr sz="1800" spc="-5" dirty="0">
                <a:solidFill>
                  <a:srgbClr val="D7490D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D7490D"/>
                </a:solidFill>
                <a:latin typeface="Arial"/>
                <a:cs typeface="Arial"/>
              </a:rPr>
              <a:t>values </a:t>
            </a:r>
            <a:r>
              <a:rPr sz="1800" dirty="0">
                <a:solidFill>
                  <a:srgbClr val="D7490D"/>
                </a:solidFill>
                <a:latin typeface="Arial"/>
                <a:cs typeface="Arial"/>
              </a:rPr>
              <a:t>measured</a:t>
            </a:r>
            <a:r>
              <a:rPr sz="1800" spc="-25" dirty="0">
                <a:solidFill>
                  <a:srgbClr val="D7490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D7490D"/>
                </a:solidFill>
                <a:latin typeface="Arial"/>
                <a:cs typeface="Arial"/>
              </a:rPr>
              <a:t>on</a:t>
            </a:r>
            <a:r>
              <a:rPr sz="1800" spc="-15" dirty="0">
                <a:solidFill>
                  <a:srgbClr val="D7490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D7490D"/>
                </a:solidFill>
                <a:latin typeface="Arial"/>
                <a:cs typeface="Arial"/>
              </a:rPr>
              <a:t>different</a:t>
            </a:r>
            <a:r>
              <a:rPr sz="1800" spc="-20" dirty="0">
                <a:solidFill>
                  <a:srgbClr val="D7490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D7490D"/>
                </a:solidFill>
                <a:latin typeface="Arial"/>
                <a:cs typeface="Arial"/>
              </a:rPr>
              <a:t>scales</a:t>
            </a:r>
            <a:r>
              <a:rPr sz="1800" spc="-15" dirty="0">
                <a:solidFill>
                  <a:srgbClr val="D7490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D7490D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D7490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D7490D"/>
                </a:solidFill>
                <a:latin typeface="Arial"/>
                <a:cs typeface="Arial"/>
              </a:rPr>
              <a:t>a</a:t>
            </a:r>
            <a:r>
              <a:rPr sz="1800" spc="-25" dirty="0">
                <a:solidFill>
                  <a:srgbClr val="D7490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D7490D"/>
                </a:solidFill>
                <a:latin typeface="Arial"/>
                <a:cs typeface="Arial"/>
              </a:rPr>
              <a:t>notionally common</a:t>
            </a:r>
            <a:r>
              <a:rPr sz="1800" spc="-20" dirty="0">
                <a:solidFill>
                  <a:srgbClr val="D7490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D7490D"/>
                </a:solidFill>
                <a:latin typeface="Arial"/>
                <a:cs typeface="Arial"/>
              </a:rPr>
              <a:t>scale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,</a:t>
            </a:r>
            <a:r>
              <a:rPr sz="1800" spc="-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often</a:t>
            </a:r>
            <a:r>
              <a:rPr sz="1800" spc="-2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prior</a:t>
            </a:r>
            <a:r>
              <a:rPr sz="1800" spc="-2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Arial"/>
                <a:cs typeface="Arial"/>
              </a:rPr>
              <a:t>averaging</a:t>
            </a:r>
            <a:endParaRPr sz="1800">
              <a:latin typeface="Arial"/>
              <a:cs typeface="Arial"/>
            </a:endParaRPr>
          </a:p>
          <a:p>
            <a:pPr marL="240665" marR="99060" indent="-227965">
              <a:lnSpc>
                <a:spcPct val="100000"/>
              </a:lnSpc>
              <a:spcBef>
                <a:spcPts val="1475"/>
              </a:spcBef>
              <a:buClr>
                <a:srgbClr val="000000"/>
              </a:buClr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In</a:t>
            </a:r>
            <a:r>
              <a:rPr sz="1800" spc="-1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more</a:t>
            </a:r>
            <a:r>
              <a:rPr sz="1800" spc="-2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complicated</a:t>
            </a:r>
            <a:r>
              <a:rPr sz="1800" spc="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cases,</a:t>
            </a:r>
            <a:r>
              <a:rPr sz="1800" spc="-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Normalization may</a:t>
            </a:r>
            <a:r>
              <a:rPr sz="1800" spc="-2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refer</a:t>
            </a:r>
            <a:r>
              <a:rPr sz="1800" spc="-1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more</a:t>
            </a:r>
            <a:r>
              <a:rPr sz="1800" spc="-1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Arial"/>
                <a:cs typeface="Arial"/>
              </a:rPr>
              <a:t>sophisticated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adjustments</a:t>
            </a:r>
            <a:r>
              <a:rPr sz="1800" spc="-3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where</a:t>
            </a:r>
            <a:r>
              <a:rPr sz="1800" spc="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the</a:t>
            </a:r>
            <a:r>
              <a:rPr sz="1800" spc="-4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intention</a:t>
            </a:r>
            <a:r>
              <a:rPr sz="1800" spc="-2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is</a:t>
            </a:r>
            <a:r>
              <a:rPr sz="1800" spc="-3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to</a:t>
            </a:r>
            <a:r>
              <a:rPr sz="1800" spc="-3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bring</a:t>
            </a:r>
            <a:r>
              <a:rPr sz="1800" spc="-3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the</a:t>
            </a:r>
            <a:r>
              <a:rPr sz="1800" spc="-4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entire</a:t>
            </a:r>
            <a:r>
              <a:rPr sz="1800" spc="-2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probability</a:t>
            </a:r>
            <a:r>
              <a:rPr sz="1800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distributions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171717"/>
                </a:solidFill>
                <a:latin typeface="Arial"/>
                <a:cs typeface="Arial"/>
              </a:rPr>
              <a:t>of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adjusted</a:t>
            </a:r>
            <a:r>
              <a:rPr sz="1800" spc="-2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values</a:t>
            </a:r>
            <a:r>
              <a:rPr sz="1800" spc="-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into</a:t>
            </a:r>
            <a:r>
              <a:rPr sz="1800" spc="-1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alignment. In</a:t>
            </a:r>
            <a:r>
              <a:rPr sz="1800" spc="-2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case</a:t>
            </a:r>
            <a:r>
              <a:rPr sz="1800" spc="-2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of normalization of</a:t>
            </a:r>
            <a:r>
              <a:rPr sz="1800" spc="-2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scores</a:t>
            </a:r>
            <a:r>
              <a:rPr sz="1800" spc="-1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in</a:t>
            </a:r>
            <a:r>
              <a:rPr sz="1800" spc="-2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Arial"/>
                <a:cs typeface="Arial"/>
              </a:rPr>
              <a:t>educational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assessment,</a:t>
            </a:r>
            <a:r>
              <a:rPr sz="1800" spc="-2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there</a:t>
            </a:r>
            <a:r>
              <a:rPr sz="1800" spc="-1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may</a:t>
            </a:r>
            <a:r>
              <a:rPr sz="1800" spc="-2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be</a:t>
            </a:r>
            <a:r>
              <a:rPr sz="1800" spc="-2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an</a:t>
            </a:r>
            <a:r>
              <a:rPr sz="1800" spc="-2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intention</a:t>
            </a:r>
            <a:r>
              <a:rPr sz="1800" spc="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to</a:t>
            </a:r>
            <a:r>
              <a:rPr sz="1800" spc="-2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align</a:t>
            </a:r>
            <a:r>
              <a:rPr sz="1800" spc="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distributions</a:t>
            </a:r>
            <a:r>
              <a:rPr sz="1800" spc="-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a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4"/>
              </a:rPr>
              <a:t>normal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4"/>
              </a:rPr>
              <a:t> distribution</a:t>
            </a:r>
            <a:endParaRPr sz="1800">
              <a:latin typeface="Arial"/>
              <a:cs typeface="Arial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241300" algn="l"/>
              </a:tabLst>
            </a:pP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5"/>
              </a:rPr>
              <a:t>https://www.google.com/search?q=how+to+normalize+data&amp;rlz=1C1GCEV_enUS844US8</a:t>
            </a:r>
            <a:r>
              <a:rPr sz="1600" b="1" spc="-10" dirty="0">
                <a:latin typeface="Arial"/>
                <a:cs typeface="Arial"/>
                <a:hlinkClick r:id="rId5"/>
              </a:rPr>
              <a:t> </a:t>
            </a: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5"/>
              </a:rPr>
              <a:t>44&amp;oq=how+to+normalize+&amp;aqs=chrome.0.0j69i57j0l6.3628j0j4&amp;sourceid=chrome&amp;ie=U</a:t>
            </a:r>
            <a:r>
              <a:rPr sz="1600" b="1" spc="-10" dirty="0">
                <a:latin typeface="Arial"/>
                <a:cs typeface="Arial"/>
                <a:hlinkClick r:id="rId5"/>
              </a:rPr>
              <a:t> </a:t>
            </a:r>
            <a:r>
              <a:rPr sz="16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5"/>
              </a:rPr>
              <a:t>TF-</a:t>
            </a: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5"/>
              </a:rPr>
              <a:t>8#kpvalbx=_d8uNXtq2BpqxtQbnn5qACQ38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6280" y="4069079"/>
            <a:ext cx="7701280" cy="83248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1600" spc="-10" dirty="0">
                <a:latin typeface="Arial"/>
                <a:cs typeface="Arial"/>
              </a:rPr>
              <a:t>High-</a:t>
            </a:r>
            <a:r>
              <a:rPr sz="1600" dirty="0">
                <a:latin typeface="Arial"/>
                <a:cs typeface="Arial"/>
              </a:rPr>
              <a:t>bias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ML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algorithms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(like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Linear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Regression,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Logistic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Regression,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Kmeans)</a:t>
            </a:r>
            <a:r>
              <a:rPr sz="1600" spc="-25" dirty="0">
                <a:latin typeface="Arial"/>
                <a:cs typeface="Arial"/>
              </a:rPr>
              <a:t> can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Arial"/>
                <a:cs typeface="Arial"/>
              </a:rPr>
              <a:t>underfit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Model;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i.e.,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can't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make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accurate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Models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on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your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TRAIN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set.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Normalization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minimize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this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tendency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608533"/>
            <a:ext cx="141605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25" dirty="0">
                <a:solidFill>
                  <a:srgbClr val="F3753E"/>
                </a:solidFill>
                <a:latin typeface="Arial"/>
                <a:cs typeface="Arial"/>
              </a:rPr>
              <a:t>15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35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3753E"/>
                </a:solidFill>
                <a:latin typeface="Arial"/>
                <a:cs typeface="Arial"/>
              </a:rPr>
              <a:t>Why</a:t>
            </a:r>
            <a:r>
              <a:rPr spc="-35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3753E"/>
                </a:solidFill>
                <a:latin typeface="Arial"/>
                <a:cs typeface="Arial"/>
              </a:rPr>
              <a:t>Use</a:t>
            </a:r>
            <a:r>
              <a:rPr spc="-15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F3753E"/>
                </a:solidFill>
                <a:latin typeface="Arial"/>
                <a:cs typeface="Arial"/>
              </a:rPr>
              <a:t>Normalization?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2300" y="917194"/>
            <a:ext cx="8716010" cy="2218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334645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black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box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answer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can’t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models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features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different </a:t>
            </a:r>
            <a:r>
              <a:rPr sz="1800" dirty="0">
                <a:latin typeface="Arial"/>
                <a:cs typeface="Arial"/>
              </a:rPr>
              <a:t>ranges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(1-</a:t>
            </a:r>
            <a:r>
              <a:rPr sz="1800" dirty="0">
                <a:latin typeface="Arial"/>
                <a:cs typeface="Arial"/>
              </a:rPr>
              <a:t>5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1-</a:t>
            </a:r>
            <a:r>
              <a:rPr sz="1800" spc="-10" dirty="0">
                <a:latin typeface="Arial"/>
                <a:cs typeface="Arial"/>
              </a:rPr>
              <a:t>5000)</a:t>
            </a:r>
            <a:endParaRPr sz="1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500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Arial"/>
                <a:cs typeface="Arial"/>
              </a:rPr>
              <a:t>In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essence,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Normalization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done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same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range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values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each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inputs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Model.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guarantee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stable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convergence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weight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D7490D"/>
                </a:solidFill>
                <a:latin typeface="Arial"/>
                <a:cs typeface="Arial"/>
              </a:rPr>
              <a:t>biases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Arial"/>
              <a:cs typeface="Arial"/>
            </a:endParaRPr>
          </a:p>
          <a:p>
            <a:pPr marL="5893435" marR="508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If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features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broad </a:t>
            </a:r>
            <a:r>
              <a:rPr sz="1400" dirty="0">
                <a:latin typeface="Arial"/>
                <a:cs typeface="Arial"/>
              </a:rPr>
              <a:t>range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values,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distance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will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be </a:t>
            </a:r>
            <a:r>
              <a:rPr sz="1400" dirty="0">
                <a:latin typeface="Arial"/>
                <a:cs typeface="Arial"/>
              </a:rPr>
              <a:t>governed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this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particular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feature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63890" y="2390838"/>
            <a:ext cx="4240530" cy="2062480"/>
            <a:chOff x="1663890" y="2390838"/>
            <a:chExt cx="4240530" cy="20624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3351" y="2417064"/>
              <a:ext cx="4221480" cy="149047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68652" y="2412301"/>
              <a:ext cx="4231005" cy="1500505"/>
            </a:xfrm>
            <a:custGeom>
              <a:avLst/>
              <a:gdLst/>
              <a:ahLst/>
              <a:cxnLst/>
              <a:rect l="l" t="t" r="r" b="b"/>
              <a:pathLst>
                <a:path w="4231005" h="1500504">
                  <a:moveTo>
                    <a:pt x="0" y="1499997"/>
                  </a:moveTo>
                  <a:lnTo>
                    <a:pt x="4231005" y="1499997"/>
                  </a:lnTo>
                  <a:lnTo>
                    <a:pt x="4231005" y="0"/>
                  </a:lnTo>
                  <a:lnTo>
                    <a:pt x="0" y="0"/>
                  </a:lnTo>
                  <a:lnTo>
                    <a:pt x="0" y="14999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53589" y="2417826"/>
              <a:ext cx="1069975" cy="1222375"/>
            </a:xfrm>
            <a:custGeom>
              <a:avLst/>
              <a:gdLst/>
              <a:ahLst/>
              <a:cxnLst/>
              <a:rect l="l" t="t" r="r" b="b"/>
              <a:pathLst>
                <a:path w="1069975" h="1222375">
                  <a:moveTo>
                    <a:pt x="0" y="1222248"/>
                  </a:moveTo>
                  <a:lnTo>
                    <a:pt x="1069848" y="1222248"/>
                  </a:lnTo>
                  <a:lnTo>
                    <a:pt x="1069848" y="0"/>
                  </a:lnTo>
                  <a:lnTo>
                    <a:pt x="0" y="0"/>
                  </a:lnTo>
                  <a:lnTo>
                    <a:pt x="0" y="1222248"/>
                  </a:lnTo>
                  <a:close/>
                </a:path>
              </a:pathLst>
            </a:custGeom>
            <a:ln w="53975">
              <a:solidFill>
                <a:srgbClr val="D749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76500" y="3691128"/>
              <a:ext cx="228600" cy="762000"/>
            </a:xfrm>
            <a:custGeom>
              <a:avLst/>
              <a:gdLst/>
              <a:ahLst/>
              <a:cxnLst/>
              <a:rect l="l" t="t" r="r" b="b"/>
              <a:pathLst>
                <a:path w="228600" h="762000">
                  <a:moveTo>
                    <a:pt x="152400" y="190500"/>
                  </a:moveTo>
                  <a:lnTo>
                    <a:pt x="76200" y="190500"/>
                  </a:lnTo>
                  <a:lnTo>
                    <a:pt x="76200" y="762000"/>
                  </a:lnTo>
                  <a:lnTo>
                    <a:pt x="152400" y="762000"/>
                  </a:lnTo>
                  <a:lnTo>
                    <a:pt x="152400" y="190500"/>
                  </a:lnTo>
                  <a:close/>
                </a:path>
                <a:path w="228600" h="762000">
                  <a:moveTo>
                    <a:pt x="114300" y="0"/>
                  </a:moveTo>
                  <a:lnTo>
                    <a:pt x="0" y="228600"/>
                  </a:lnTo>
                  <a:lnTo>
                    <a:pt x="76200" y="228600"/>
                  </a:lnTo>
                  <a:lnTo>
                    <a:pt x="76200" y="190500"/>
                  </a:lnTo>
                  <a:lnTo>
                    <a:pt x="209550" y="190500"/>
                  </a:lnTo>
                  <a:lnTo>
                    <a:pt x="114300" y="0"/>
                  </a:lnTo>
                  <a:close/>
                </a:path>
                <a:path w="228600" h="762000">
                  <a:moveTo>
                    <a:pt x="209550" y="190500"/>
                  </a:moveTo>
                  <a:lnTo>
                    <a:pt x="152400" y="190500"/>
                  </a:lnTo>
                  <a:lnTo>
                    <a:pt x="152400" y="228600"/>
                  </a:lnTo>
                  <a:lnTo>
                    <a:pt x="228600" y="228600"/>
                  </a:lnTo>
                  <a:lnTo>
                    <a:pt x="209550" y="190500"/>
                  </a:lnTo>
                  <a:close/>
                </a:path>
              </a:pathLst>
            </a:custGeom>
            <a:solidFill>
              <a:srgbClr val="D749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7244" y="4325111"/>
            <a:ext cx="5553710" cy="536575"/>
          </a:xfrm>
          <a:prstGeom prst="rect">
            <a:avLst/>
          </a:prstGeom>
          <a:solidFill>
            <a:srgbClr val="FFFF00"/>
          </a:solidFill>
          <a:ln w="9525">
            <a:solidFill>
              <a:srgbClr val="6B767C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243204" marR="132715" indent="-104139">
              <a:lnSpc>
                <a:spcPts val="1730"/>
              </a:lnSpc>
              <a:spcBef>
                <a:spcPts val="390"/>
              </a:spcBef>
            </a:pPr>
            <a:r>
              <a:rPr sz="1600" b="1" dirty="0">
                <a:latin typeface="Arial Narrow"/>
                <a:cs typeface="Arial Narrow"/>
              </a:rPr>
              <a:t>Range</a:t>
            </a:r>
            <a:r>
              <a:rPr sz="1600" b="1" spc="-4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in</a:t>
            </a:r>
            <a:r>
              <a:rPr sz="1600" b="1" spc="-2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column</a:t>
            </a:r>
            <a:r>
              <a:rPr sz="1600" b="1" spc="-4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'</a:t>
            </a:r>
            <a:r>
              <a:rPr sz="1600" b="1" dirty="0">
                <a:solidFill>
                  <a:srgbClr val="D7490D"/>
                </a:solidFill>
                <a:latin typeface="Arial Narrow"/>
                <a:cs typeface="Arial Narrow"/>
              </a:rPr>
              <a:t>room</a:t>
            </a:r>
            <a:r>
              <a:rPr sz="1600" b="1" spc="-20" dirty="0">
                <a:solidFill>
                  <a:srgbClr val="D7490D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D7490D"/>
                </a:solidFill>
                <a:latin typeface="Arial Narrow"/>
                <a:cs typeface="Arial Narrow"/>
              </a:rPr>
              <a:t>area</a:t>
            </a:r>
            <a:r>
              <a:rPr sz="1600" b="1" dirty="0">
                <a:latin typeface="Arial Narrow"/>
                <a:cs typeface="Arial Narrow"/>
              </a:rPr>
              <a:t>'</a:t>
            </a:r>
            <a:r>
              <a:rPr sz="1600" b="1" spc="-3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is</a:t>
            </a:r>
            <a:r>
              <a:rPr sz="1600" b="1" spc="-3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50</a:t>
            </a:r>
            <a:r>
              <a:rPr sz="1600" b="1" spc="-3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and</a:t>
            </a:r>
            <a:r>
              <a:rPr sz="1600" b="1" spc="-3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it</a:t>
            </a:r>
            <a:r>
              <a:rPr sz="1600" b="1" spc="-3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is</a:t>
            </a:r>
            <a:r>
              <a:rPr sz="1600" b="1" spc="-25" dirty="0">
                <a:latin typeface="Arial Narrow"/>
                <a:cs typeface="Arial Narrow"/>
              </a:rPr>
              <a:t> </a:t>
            </a:r>
            <a:r>
              <a:rPr sz="1600" b="1" spc="-10" dirty="0">
                <a:latin typeface="Arial Narrow"/>
                <a:cs typeface="Arial Narrow"/>
              </a:rPr>
              <a:t>significantly</a:t>
            </a:r>
            <a:r>
              <a:rPr sz="1600" b="1" spc="-4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larger</a:t>
            </a:r>
            <a:r>
              <a:rPr sz="1600" b="1" spc="-35" dirty="0">
                <a:latin typeface="Arial Narrow"/>
                <a:cs typeface="Arial Narrow"/>
              </a:rPr>
              <a:t> </a:t>
            </a:r>
            <a:r>
              <a:rPr sz="1600" b="1" spc="-20" dirty="0">
                <a:latin typeface="Arial Narrow"/>
                <a:cs typeface="Arial Narrow"/>
              </a:rPr>
              <a:t>than </a:t>
            </a:r>
            <a:r>
              <a:rPr sz="1600" b="1" dirty="0">
                <a:latin typeface="Arial Narrow"/>
                <a:cs typeface="Arial Narrow"/>
              </a:rPr>
              <a:t>the</a:t>
            </a:r>
            <a:r>
              <a:rPr sz="1600" b="1" spc="-3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range</a:t>
            </a:r>
            <a:r>
              <a:rPr sz="1600" b="1" spc="-4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in</a:t>
            </a:r>
            <a:r>
              <a:rPr sz="1600" b="1" spc="-4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column</a:t>
            </a:r>
            <a:r>
              <a:rPr sz="1600" b="1" spc="-30" dirty="0"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171717"/>
                </a:solidFill>
                <a:latin typeface="Arial Narrow"/>
                <a:cs typeface="Arial Narrow"/>
              </a:rPr>
              <a:t>'</a:t>
            </a:r>
            <a:r>
              <a:rPr sz="1600" b="1" dirty="0">
                <a:solidFill>
                  <a:srgbClr val="D7490D"/>
                </a:solidFill>
                <a:latin typeface="Arial Narrow"/>
                <a:cs typeface="Arial Narrow"/>
              </a:rPr>
              <a:t>height</a:t>
            </a:r>
            <a:r>
              <a:rPr sz="1600" b="1" dirty="0">
                <a:latin typeface="Arial Narrow"/>
                <a:cs typeface="Arial Narrow"/>
              </a:rPr>
              <a:t>'.</a:t>
            </a:r>
            <a:r>
              <a:rPr sz="1600" b="1" spc="27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So</a:t>
            </a:r>
            <a:r>
              <a:rPr sz="1600" b="1" spc="-3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we</a:t>
            </a:r>
            <a:r>
              <a:rPr sz="1600" b="1" spc="-3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can't</a:t>
            </a:r>
            <a:r>
              <a:rPr sz="1600" b="1" spc="-5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compare</a:t>
            </a:r>
            <a:r>
              <a:rPr sz="1600" b="1" spc="-4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them</a:t>
            </a:r>
            <a:r>
              <a:rPr sz="1600" b="1" spc="-50" dirty="0">
                <a:latin typeface="Arial Narrow"/>
                <a:cs typeface="Arial Narrow"/>
              </a:rPr>
              <a:t> </a:t>
            </a:r>
            <a:r>
              <a:rPr sz="1600" b="1" spc="-10" dirty="0">
                <a:latin typeface="Arial Narrow"/>
                <a:cs typeface="Arial Narrow"/>
              </a:rPr>
              <a:t>directly</a:t>
            </a:r>
            <a:endParaRPr sz="1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608533"/>
            <a:ext cx="141605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25" dirty="0">
                <a:solidFill>
                  <a:srgbClr val="F3753E"/>
                </a:solidFill>
                <a:latin typeface="Arial"/>
                <a:cs typeface="Arial"/>
              </a:rPr>
              <a:t>16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428" y="969721"/>
            <a:ext cx="7950200" cy="1490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 indent="-177165">
              <a:lnSpc>
                <a:spcPts val="2055"/>
              </a:lnSpc>
              <a:spcBef>
                <a:spcPts val="100"/>
              </a:spcBef>
              <a:buChar char="•"/>
              <a:tabLst>
                <a:tab pos="189865" algn="l"/>
              </a:tabLst>
            </a:pPr>
            <a:r>
              <a:rPr sz="1800" dirty="0">
                <a:latin typeface="Arial"/>
                <a:cs typeface="Arial"/>
              </a:rPr>
              <a:t>Goal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Machine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Learning 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Model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Pattern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ignore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Noise</a:t>
            </a:r>
            <a:r>
              <a:rPr sz="1800" spc="-1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89230">
              <a:lnSpc>
                <a:spcPts val="2055"/>
              </a:lnSpc>
            </a:pPr>
            <a:r>
              <a:rPr sz="1800" dirty="0">
                <a:latin typeface="Arial"/>
                <a:cs typeface="Arial"/>
              </a:rPr>
              <a:t>Anytime 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algorithm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fitting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Noise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addition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Pattern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Overfitting</a:t>
            </a:r>
            <a:endParaRPr sz="1800">
              <a:latin typeface="Arial"/>
              <a:cs typeface="Arial"/>
            </a:endParaRPr>
          </a:p>
          <a:p>
            <a:pPr marL="189230" indent="-177165">
              <a:lnSpc>
                <a:spcPts val="2050"/>
              </a:lnSpc>
              <a:spcBef>
                <a:spcPts val="590"/>
              </a:spcBef>
              <a:buChar char="•"/>
              <a:tabLst>
                <a:tab pos="189865" algn="l"/>
              </a:tabLst>
            </a:pPr>
            <a:r>
              <a:rPr sz="1800" dirty="0">
                <a:latin typeface="Arial"/>
                <a:cs typeface="Arial"/>
              </a:rPr>
              <a:t>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middle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diagram,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algorithm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returns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best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line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given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those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points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while</a:t>
            </a:r>
            <a:endParaRPr sz="1800">
              <a:latin typeface="Arial"/>
              <a:cs typeface="Arial"/>
            </a:endParaRPr>
          </a:p>
          <a:p>
            <a:pPr marL="189230">
              <a:lnSpc>
                <a:spcPts val="2050"/>
              </a:lnSpc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Right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diagram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Modeling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Noise.</a:t>
            </a:r>
            <a:endParaRPr sz="180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spcBef>
                <a:spcPts val="575"/>
              </a:spcBef>
              <a:buChar char="•"/>
              <a:tabLst>
                <a:tab pos="189865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Regularization</a:t>
            </a:r>
            <a:r>
              <a:rPr sz="1800" dirty="0">
                <a:latin typeface="Arial"/>
                <a:cs typeface="Arial"/>
              </a:rPr>
              <a:t> 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way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reduce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Overfitting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35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3753E"/>
                </a:solidFill>
                <a:latin typeface="Arial"/>
                <a:cs typeface="Arial"/>
              </a:rPr>
              <a:t>Model</a:t>
            </a:r>
            <a:r>
              <a:rPr spc="-30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3753E"/>
                </a:solidFill>
                <a:latin typeface="Arial"/>
                <a:cs typeface="Arial"/>
              </a:rPr>
              <a:t>Overfitting</a:t>
            </a:r>
            <a:r>
              <a:rPr spc="-35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3753E"/>
                </a:solidFill>
                <a:latin typeface="Arial"/>
                <a:cs typeface="Arial"/>
              </a:rPr>
              <a:t>and</a:t>
            </a:r>
            <a:r>
              <a:rPr spc="-10" dirty="0">
                <a:solidFill>
                  <a:srgbClr val="F3753E"/>
                </a:solidFill>
                <a:latin typeface="Arial"/>
                <a:cs typeface="Arial"/>
              </a:rPr>
              <a:t> Underfitting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685" y="2762276"/>
            <a:ext cx="7574527" cy="181313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608533"/>
            <a:ext cx="141605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25" dirty="0">
                <a:solidFill>
                  <a:srgbClr val="F3753E"/>
                </a:solidFill>
                <a:latin typeface="Arial"/>
                <a:cs typeface="Arial"/>
              </a:rPr>
              <a:t>17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4188" y="401573"/>
            <a:ext cx="4796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3753E"/>
                </a:solidFill>
                <a:latin typeface="Arial"/>
                <a:cs typeface="Arial"/>
              </a:rPr>
              <a:t>What</a:t>
            </a:r>
            <a:r>
              <a:rPr spc="-35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3753E"/>
                </a:solidFill>
                <a:latin typeface="Arial"/>
                <a:cs typeface="Arial"/>
              </a:rPr>
              <a:t>is</a:t>
            </a:r>
            <a:r>
              <a:rPr spc="-45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3753E"/>
                </a:solidFill>
                <a:latin typeface="Arial"/>
                <a:cs typeface="Arial"/>
              </a:rPr>
              <a:t>Hyperparameter</a:t>
            </a:r>
            <a:r>
              <a:rPr spc="10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F3753E"/>
                </a:solidFill>
                <a:latin typeface="Arial"/>
                <a:cs typeface="Arial"/>
              </a:rPr>
              <a:t>Tuning?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2300" y="951103"/>
            <a:ext cx="8710930" cy="3885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22860" indent="-228600">
              <a:lnSpc>
                <a:spcPct val="100000"/>
              </a:lnSpc>
              <a:spcBef>
                <a:spcPts val="100"/>
              </a:spcBef>
              <a:buClr>
                <a:srgbClr val="6B767C"/>
              </a:buClr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Parameters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define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model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architecture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referred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hyperparameters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thus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process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searching for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ideal model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architecture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referred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as </a:t>
            </a:r>
            <a:r>
              <a:rPr sz="1800" dirty="0">
                <a:latin typeface="Arial"/>
                <a:cs typeface="Arial"/>
              </a:rPr>
              <a:t>hyperparameter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tuning</a:t>
            </a:r>
            <a:endParaRPr sz="1800">
              <a:latin typeface="Arial"/>
              <a:cs typeface="Arial"/>
            </a:endParaRPr>
          </a:p>
          <a:p>
            <a:pPr marL="240665" marR="17145" indent="-228600" algn="just">
              <a:lnSpc>
                <a:spcPct val="100000"/>
              </a:lnSpc>
              <a:spcBef>
                <a:spcPts val="505"/>
              </a:spcBef>
              <a:buClr>
                <a:srgbClr val="6B767C"/>
              </a:buClr>
              <a:buChar char="•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Hyperparameter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tuning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works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running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multiple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trials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single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training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job.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Each </a:t>
            </a:r>
            <a:r>
              <a:rPr sz="1800" dirty="0">
                <a:latin typeface="Arial"/>
                <a:cs typeface="Arial"/>
              </a:rPr>
              <a:t>trial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complete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execution of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training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application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values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chosen </a:t>
            </a:r>
            <a:r>
              <a:rPr sz="1800" dirty="0">
                <a:latin typeface="Arial"/>
                <a:cs typeface="Arial"/>
              </a:rPr>
              <a:t>hyperparameters, set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limits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specify</a:t>
            </a:r>
            <a:endParaRPr sz="1800">
              <a:latin typeface="Arial"/>
              <a:cs typeface="Arial"/>
            </a:endParaRPr>
          </a:p>
          <a:p>
            <a:pPr marL="241300" indent="-228600" algn="just">
              <a:lnSpc>
                <a:spcPct val="100000"/>
              </a:lnSpc>
              <a:spcBef>
                <a:spcPts val="490"/>
              </a:spcBef>
              <a:buClr>
                <a:srgbClr val="6B767C"/>
              </a:buClr>
              <a:buChar char="•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These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hyperparameters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might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model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design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questions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such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B767C"/>
              </a:buClr>
              <a:buFont typeface="Arial"/>
              <a:buChar char="•"/>
            </a:pPr>
            <a:endParaRPr sz="17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Clr>
                <a:srgbClr val="6B767C"/>
              </a:buClr>
              <a:buFont typeface="Segoe UI"/>
              <a:buChar char="-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What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degree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polynomial</a:t>
            </a:r>
            <a:r>
              <a:rPr sz="1800" u="sng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features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should I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linear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 model</a:t>
            </a:r>
            <a:r>
              <a:rPr sz="1800" spc="-10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90"/>
              </a:spcBef>
              <a:buClr>
                <a:srgbClr val="6B767C"/>
              </a:buClr>
              <a:buFont typeface="Segoe UI"/>
              <a:buChar char="-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What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should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maximum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depth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allowed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my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4"/>
              </a:rPr>
              <a:t>decision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4"/>
              </a:rPr>
              <a:t>tree</a:t>
            </a:r>
            <a:r>
              <a:rPr sz="1800" spc="-10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05"/>
              </a:spcBef>
              <a:buClr>
                <a:srgbClr val="6B767C"/>
              </a:buClr>
              <a:buFont typeface="Segoe UI"/>
              <a:buChar char="-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What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should be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minimum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number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samples required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leaf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node 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my </a:t>
            </a:r>
            <a:r>
              <a:rPr sz="1800" dirty="0">
                <a:latin typeface="Arial"/>
                <a:cs typeface="Arial"/>
              </a:rPr>
              <a:t>decision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tree?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05"/>
              </a:spcBef>
              <a:buClr>
                <a:srgbClr val="6B767C"/>
              </a:buClr>
              <a:buFont typeface="Segoe UI"/>
              <a:buChar char="-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How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many trees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should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include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 my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5"/>
              </a:rPr>
              <a:t>random</a:t>
            </a:r>
            <a:r>
              <a:rPr sz="1800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5"/>
              </a:rPr>
              <a:t>forest</a:t>
            </a:r>
            <a:r>
              <a:rPr sz="1800" spc="-10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7AB23C-FCCE-4DAD-B0AD-32103763A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9" y="1402592"/>
            <a:ext cx="2918819" cy="29146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D6631C4-A515-4B56-9F7A-56B40ECACD7D}"/>
              </a:ext>
            </a:extLst>
          </p:cNvPr>
          <p:cNvSpPr txBox="1"/>
          <p:nvPr/>
        </p:nvSpPr>
        <p:spPr>
          <a:xfrm>
            <a:off x="2080652" y="2314576"/>
            <a:ext cx="1338829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75" dirty="0"/>
              <a:t>BIG</a:t>
            </a:r>
          </a:p>
          <a:p>
            <a:pPr algn="ctr"/>
            <a:r>
              <a:rPr lang="en-US" sz="3375" dirty="0"/>
              <a:t>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608533"/>
            <a:ext cx="141605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25" dirty="0">
                <a:solidFill>
                  <a:srgbClr val="F3753E"/>
                </a:solidFill>
                <a:latin typeface="Arial"/>
                <a:cs typeface="Arial"/>
              </a:rPr>
              <a:t>18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35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3753E"/>
                </a:solidFill>
                <a:latin typeface="Arial"/>
                <a:cs typeface="Arial"/>
              </a:rPr>
              <a:t>What</a:t>
            </a:r>
            <a:r>
              <a:rPr spc="-25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3753E"/>
                </a:solidFill>
                <a:latin typeface="Arial"/>
                <a:cs typeface="Arial"/>
              </a:rPr>
              <a:t>is</a:t>
            </a:r>
            <a:r>
              <a:rPr spc="-35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3753E"/>
                </a:solidFill>
                <a:latin typeface="Arial"/>
                <a:cs typeface="Arial"/>
              </a:rPr>
              <a:t>Cross</a:t>
            </a:r>
            <a:r>
              <a:rPr spc="-25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F3753E"/>
                </a:solidFill>
                <a:latin typeface="Arial"/>
                <a:cs typeface="Arial"/>
              </a:rPr>
              <a:t>Validation?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2300" y="917194"/>
            <a:ext cx="8686165" cy="3724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5880" indent="-228600">
              <a:lnSpc>
                <a:spcPct val="100000"/>
              </a:lnSpc>
              <a:spcBef>
                <a:spcPts val="100"/>
              </a:spcBef>
              <a:buClr>
                <a:srgbClr val="6B767C"/>
              </a:buClr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Cross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validation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estimate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minimize</a:t>
            </a:r>
            <a:r>
              <a:rPr sz="180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1800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Prediction</a:t>
            </a:r>
            <a:r>
              <a:rPr sz="1800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Error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4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K-</a:t>
            </a:r>
            <a:r>
              <a:rPr sz="1800" spc="-20" dirty="0">
                <a:latin typeface="Arial"/>
                <a:cs typeface="Arial"/>
              </a:rPr>
              <a:t>fold </a:t>
            </a:r>
            <a:r>
              <a:rPr sz="1800" dirty="0">
                <a:latin typeface="Arial"/>
                <a:cs typeface="Arial"/>
              </a:rPr>
              <a:t>cross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validation,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sample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dataset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folds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(parts)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iteratively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keep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one </a:t>
            </a:r>
            <a:r>
              <a:rPr sz="1800" dirty="0">
                <a:latin typeface="Arial"/>
                <a:cs typeface="Arial"/>
              </a:rPr>
              <a:t>part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aside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testing.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advantage 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method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examples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dataset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eventually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both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training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  <a:p>
            <a:pPr marL="240665" marR="5080" indent="-228600">
              <a:lnSpc>
                <a:spcPct val="100000"/>
              </a:lnSpc>
              <a:spcBef>
                <a:spcPts val="505"/>
              </a:spcBef>
              <a:buClr>
                <a:srgbClr val="6B767C"/>
              </a:buClr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When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equal 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number 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samples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examples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set),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method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known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leave-one-</a:t>
            </a:r>
            <a:r>
              <a:rPr sz="1800" dirty="0">
                <a:latin typeface="Arial"/>
                <a:cs typeface="Arial"/>
              </a:rPr>
              <a:t>out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cross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validation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trains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N-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samples </a:t>
            </a:r>
            <a:r>
              <a:rPr sz="1800" dirty="0">
                <a:latin typeface="Arial"/>
                <a:cs typeface="Arial"/>
              </a:rPr>
              <a:t>leaving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only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sample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testing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every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iteration.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K-</a:t>
            </a:r>
            <a:r>
              <a:rPr sz="1800" dirty="0">
                <a:latin typeface="Arial"/>
                <a:cs typeface="Arial"/>
              </a:rPr>
              <a:t>fold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works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like</a:t>
            </a:r>
            <a:r>
              <a:rPr sz="1800" spc="-10" dirty="0">
                <a:latin typeface="Arial"/>
                <a:cs typeface="Arial"/>
              </a:rPr>
              <a:t> this:</a:t>
            </a:r>
            <a:endParaRPr sz="1800">
              <a:latin typeface="Arial"/>
              <a:cs typeface="Arial"/>
            </a:endParaRPr>
          </a:p>
          <a:p>
            <a:pPr marL="411480" lvl="1" indent="-229235">
              <a:lnSpc>
                <a:spcPct val="100000"/>
              </a:lnSpc>
              <a:spcBef>
                <a:spcPts val="935"/>
              </a:spcBef>
              <a:buClr>
                <a:srgbClr val="6B767C"/>
              </a:buClr>
              <a:buFont typeface="Segoe UI"/>
              <a:buChar char="-"/>
              <a:tabLst>
                <a:tab pos="411480" algn="l"/>
                <a:tab pos="412115" algn="l"/>
              </a:tabLst>
            </a:pPr>
            <a:r>
              <a:rPr sz="1600" dirty="0">
                <a:latin typeface="Arial Narrow"/>
                <a:cs typeface="Arial Narrow"/>
              </a:rPr>
              <a:t>Divide</a:t>
            </a:r>
            <a:r>
              <a:rPr sz="1600" spc="-5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the</a:t>
            </a:r>
            <a:r>
              <a:rPr sz="1600" spc="-4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dataset</a:t>
            </a:r>
            <a:r>
              <a:rPr sz="1600" spc="-6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into</a:t>
            </a:r>
            <a:r>
              <a:rPr sz="1600" spc="-5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K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subsets</a:t>
            </a:r>
            <a:r>
              <a:rPr sz="1600" spc="-3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of</a:t>
            </a:r>
            <a:r>
              <a:rPr sz="1600" spc="-4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equal</a:t>
            </a:r>
            <a:r>
              <a:rPr sz="1600" spc="-8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size.</a:t>
            </a:r>
            <a:endParaRPr sz="1600">
              <a:latin typeface="Arial Narrow"/>
              <a:cs typeface="Arial Narrow"/>
            </a:endParaRPr>
          </a:p>
          <a:p>
            <a:pPr marL="411480" lvl="1" indent="-229235">
              <a:lnSpc>
                <a:spcPct val="100000"/>
              </a:lnSpc>
              <a:spcBef>
                <a:spcPts val="310"/>
              </a:spcBef>
              <a:buClr>
                <a:srgbClr val="6B767C"/>
              </a:buClr>
              <a:buFont typeface="Segoe UI"/>
              <a:buChar char="-"/>
              <a:tabLst>
                <a:tab pos="411480" algn="l"/>
                <a:tab pos="412115" algn="l"/>
              </a:tabLst>
            </a:pPr>
            <a:r>
              <a:rPr sz="1600" dirty="0">
                <a:latin typeface="Arial Narrow"/>
                <a:cs typeface="Arial Narrow"/>
              </a:rPr>
              <a:t>For</a:t>
            </a:r>
            <a:r>
              <a:rPr sz="1600" spc="-3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k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=</a:t>
            </a:r>
            <a:r>
              <a:rPr sz="1600" spc="-3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1...K,</a:t>
            </a:r>
            <a:r>
              <a:rPr sz="1600" spc="-3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keep</a:t>
            </a:r>
            <a:r>
              <a:rPr sz="1600" spc="-3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the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data</a:t>
            </a:r>
            <a:r>
              <a:rPr sz="1600" spc="-4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in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subset</a:t>
            </a:r>
            <a:r>
              <a:rPr sz="1600" spc="-3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k</a:t>
            </a:r>
            <a:r>
              <a:rPr sz="1600" spc="-3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for</a:t>
            </a:r>
            <a:r>
              <a:rPr sz="1600" spc="-3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testing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and</a:t>
            </a:r>
            <a:r>
              <a:rPr sz="1600" spc="-3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train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a</a:t>
            </a:r>
            <a:r>
              <a:rPr sz="1600" spc="-3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model</a:t>
            </a:r>
            <a:r>
              <a:rPr sz="1600" spc="-5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on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the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remaining</a:t>
            </a:r>
            <a:r>
              <a:rPr sz="1600" spc="-4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K-1</a:t>
            </a:r>
            <a:r>
              <a:rPr sz="1600" spc="-3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subsets.</a:t>
            </a:r>
            <a:endParaRPr sz="1600">
              <a:latin typeface="Arial Narrow"/>
              <a:cs typeface="Arial Narrow"/>
            </a:endParaRPr>
          </a:p>
          <a:p>
            <a:pPr marL="411480" lvl="1" indent="-229235">
              <a:lnSpc>
                <a:spcPct val="100000"/>
              </a:lnSpc>
              <a:spcBef>
                <a:spcPts val="315"/>
              </a:spcBef>
              <a:buClr>
                <a:srgbClr val="6B767C"/>
              </a:buClr>
              <a:buFont typeface="Segoe UI"/>
              <a:buChar char="-"/>
              <a:tabLst>
                <a:tab pos="411480" algn="l"/>
                <a:tab pos="412115" algn="l"/>
              </a:tabLst>
            </a:pPr>
            <a:r>
              <a:rPr sz="1600" spc="-20" dirty="0">
                <a:latin typeface="Arial Narrow"/>
                <a:cs typeface="Arial Narrow"/>
              </a:rPr>
              <a:t>Vary</a:t>
            </a:r>
            <a:r>
              <a:rPr sz="1600" spc="-3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the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tuning</a:t>
            </a:r>
            <a:r>
              <a:rPr sz="1600" spc="-5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parameter</a:t>
            </a:r>
            <a:r>
              <a:rPr sz="1600" spc="-5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for</a:t>
            </a:r>
            <a:r>
              <a:rPr sz="1600" spc="-3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each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set</a:t>
            </a:r>
            <a:r>
              <a:rPr sz="1600" spc="-3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and</a:t>
            </a:r>
            <a:r>
              <a:rPr sz="1600" spc="-5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obtain</a:t>
            </a:r>
            <a:r>
              <a:rPr sz="1600" spc="-5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the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corresponding</a:t>
            </a:r>
            <a:r>
              <a:rPr sz="1600" spc="-6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predictions.</a:t>
            </a:r>
            <a:endParaRPr sz="1600">
              <a:latin typeface="Arial Narrow"/>
              <a:cs typeface="Arial Narrow"/>
            </a:endParaRPr>
          </a:p>
          <a:p>
            <a:pPr marL="411480" lvl="1" indent="-229235">
              <a:lnSpc>
                <a:spcPct val="100000"/>
              </a:lnSpc>
              <a:spcBef>
                <a:spcPts val="300"/>
              </a:spcBef>
              <a:buClr>
                <a:srgbClr val="6B767C"/>
              </a:buClr>
              <a:buFont typeface="Segoe UI"/>
              <a:buChar char="-"/>
              <a:tabLst>
                <a:tab pos="411480" algn="l"/>
                <a:tab pos="412115" algn="l"/>
              </a:tabLst>
            </a:pPr>
            <a:r>
              <a:rPr sz="1600" dirty="0">
                <a:latin typeface="Arial Narrow"/>
                <a:cs typeface="Arial Narrow"/>
              </a:rPr>
              <a:t>For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every</a:t>
            </a:r>
            <a:r>
              <a:rPr sz="1600" spc="-3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tuning</a:t>
            </a:r>
            <a:r>
              <a:rPr sz="1600" spc="-5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parameter,</a:t>
            </a:r>
            <a:r>
              <a:rPr sz="1600" spc="-6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compute</a:t>
            </a:r>
            <a:r>
              <a:rPr sz="1600" spc="-6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the</a:t>
            </a:r>
            <a:r>
              <a:rPr sz="1600" spc="-4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average</a:t>
            </a:r>
            <a:r>
              <a:rPr sz="1600" spc="-5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error</a:t>
            </a:r>
            <a:r>
              <a:rPr sz="1600" spc="-3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across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all</a:t>
            </a:r>
            <a:r>
              <a:rPr sz="1600" spc="-5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K</a:t>
            </a:r>
            <a:r>
              <a:rPr sz="1600" spc="-3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subsets.</a:t>
            </a:r>
            <a:endParaRPr sz="1600">
              <a:latin typeface="Arial Narrow"/>
              <a:cs typeface="Arial Narrow"/>
            </a:endParaRPr>
          </a:p>
          <a:p>
            <a:pPr marL="411480" marR="281305" lvl="1" indent="-228600">
              <a:lnSpc>
                <a:spcPts val="1730"/>
              </a:lnSpc>
              <a:spcBef>
                <a:spcPts val="530"/>
              </a:spcBef>
              <a:buClr>
                <a:srgbClr val="6B767C"/>
              </a:buClr>
              <a:buFont typeface="Segoe UI"/>
              <a:buChar char="-"/>
              <a:tabLst>
                <a:tab pos="411480" algn="l"/>
                <a:tab pos="412115" algn="l"/>
              </a:tabLst>
            </a:pPr>
            <a:r>
              <a:rPr sz="1600" dirty="0">
                <a:latin typeface="Arial Narrow"/>
                <a:cs typeface="Arial Narrow"/>
              </a:rPr>
              <a:t>Select</a:t>
            </a:r>
            <a:r>
              <a:rPr sz="1600" spc="-5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the</a:t>
            </a:r>
            <a:r>
              <a:rPr sz="1600" spc="-3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value</a:t>
            </a:r>
            <a:r>
              <a:rPr sz="1600" spc="-5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of</a:t>
            </a:r>
            <a:r>
              <a:rPr sz="1600" spc="-3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the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tuning</a:t>
            </a:r>
            <a:r>
              <a:rPr sz="1600" spc="-5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parameter</a:t>
            </a:r>
            <a:r>
              <a:rPr sz="1600" spc="-6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(Step</a:t>
            </a:r>
            <a:r>
              <a:rPr sz="1600" spc="-3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#)</a:t>
            </a:r>
            <a:r>
              <a:rPr sz="1600" spc="-3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that</a:t>
            </a:r>
            <a:r>
              <a:rPr sz="1600" spc="-3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minimizes</a:t>
            </a:r>
            <a:r>
              <a:rPr sz="1600" spc="-4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the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cross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validation</a:t>
            </a:r>
            <a:r>
              <a:rPr sz="1600" spc="-5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curve,</a:t>
            </a:r>
            <a:r>
              <a:rPr sz="1600" spc="-3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that</a:t>
            </a:r>
            <a:r>
              <a:rPr sz="1600" spc="-5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is,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the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Step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spc="-50" dirty="0">
                <a:latin typeface="Arial Narrow"/>
                <a:cs typeface="Arial Narrow"/>
              </a:rPr>
              <a:t># </a:t>
            </a:r>
            <a:r>
              <a:rPr sz="1600" dirty="0">
                <a:latin typeface="Arial Narrow"/>
                <a:cs typeface="Arial Narrow"/>
              </a:rPr>
              <a:t>with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the</a:t>
            </a:r>
            <a:r>
              <a:rPr sz="1600" spc="-4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minimum</a:t>
            </a:r>
            <a:r>
              <a:rPr sz="1600" spc="-6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average</a:t>
            </a:r>
            <a:r>
              <a:rPr sz="1600" spc="-6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error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(within</a:t>
            </a:r>
            <a:r>
              <a:rPr sz="1600" spc="-3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1</a:t>
            </a:r>
            <a:r>
              <a:rPr sz="1600" spc="-3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Std</a:t>
            </a:r>
            <a:r>
              <a:rPr sz="1600" spc="-35" dirty="0">
                <a:latin typeface="Arial Narrow"/>
                <a:cs typeface="Arial Narrow"/>
              </a:rPr>
              <a:t> </a:t>
            </a:r>
            <a:r>
              <a:rPr sz="1600" spc="-20" dirty="0">
                <a:latin typeface="Arial Narrow"/>
                <a:cs typeface="Arial Narrow"/>
              </a:rPr>
              <a:t>Dev)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6104" y="4732020"/>
            <a:ext cx="4432300" cy="33845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345"/>
              </a:spcBef>
            </a:pPr>
            <a:r>
              <a:rPr sz="1600" dirty="0">
                <a:latin typeface="Arial Narrow"/>
                <a:cs typeface="Arial Narrow"/>
              </a:rPr>
              <a:t>Cross</a:t>
            </a:r>
            <a:r>
              <a:rPr sz="1600" spc="-15" dirty="0">
                <a:latin typeface="Arial Narrow"/>
                <a:cs typeface="Arial Narrow"/>
              </a:rPr>
              <a:t> </a:t>
            </a:r>
            <a:r>
              <a:rPr sz="1600" spc="-20" dirty="0">
                <a:latin typeface="Arial Narrow"/>
                <a:cs typeface="Arial Narrow"/>
              </a:rPr>
              <a:t>Validation</a:t>
            </a:r>
            <a:r>
              <a:rPr sz="1600" spc="-5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limits</a:t>
            </a:r>
            <a:r>
              <a:rPr sz="1600" spc="-3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problems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like</a:t>
            </a:r>
            <a:r>
              <a:rPr sz="1600" spc="-3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Model</a:t>
            </a:r>
            <a:r>
              <a:rPr sz="1600" spc="-5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Over-fitting</a:t>
            </a:r>
            <a:endParaRPr sz="1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65007" y="228600"/>
            <a:ext cx="854963" cy="1615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797543" y="608533"/>
            <a:ext cx="141605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25" dirty="0">
                <a:solidFill>
                  <a:srgbClr val="F3753E"/>
                </a:solidFill>
                <a:latin typeface="Arial"/>
                <a:cs typeface="Arial"/>
              </a:rPr>
              <a:t>19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3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F3753E"/>
                </a:solidFill>
                <a:latin typeface="Arial"/>
                <a:cs typeface="Arial"/>
              </a:rPr>
              <a:t>What</a:t>
            </a:r>
            <a:r>
              <a:rPr sz="2200" spc="-50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3753E"/>
                </a:solidFill>
                <a:latin typeface="Arial"/>
                <a:cs typeface="Arial"/>
              </a:rPr>
              <a:t>is</a:t>
            </a:r>
            <a:r>
              <a:rPr sz="2200" spc="-45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LabelPoint</a:t>
            </a:r>
            <a:r>
              <a:rPr sz="22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3753E"/>
                </a:solidFill>
                <a:latin typeface="Arial"/>
                <a:cs typeface="Arial"/>
              </a:rPr>
              <a:t>(MLLib)?</a:t>
            </a:r>
            <a:r>
              <a:rPr sz="2200" spc="-15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3753E"/>
                </a:solidFill>
                <a:latin typeface="Arial"/>
                <a:cs typeface="Arial"/>
              </a:rPr>
              <a:t>(Called</a:t>
            </a:r>
            <a:r>
              <a:rPr sz="2200" spc="-35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FF0000"/>
                </a:solidFill>
                <a:latin typeface="Arial"/>
                <a:cs typeface="Arial"/>
              </a:rPr>
              <a:t>VectorAssembler</a:t>
            </a:r>
            <a:r>
              <a:rPr sz="22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3753E"/>
                </a:solidFill>
                <a:latin typeface="Arial"/>
                <a:cs typeface="Arial"/>
              </a:rPr>
              <a:t>in</a:t>
            </a:r>
            <a:r>
              <a:rPr sz="2200" spc="-60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F3753E"/>
                </a:solidFill>
                <a:latin typeface="Arial"/>
                <a:cs typeface="Arial"/>
              </a:rPr>
              <a:t>ML)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2041" y="2936557"/>
            <a:ext cx="3841115" cy="378460"/>
            <a:chOff x="332041" y="2936557"/>
            <a:chExt cx="3841115" cy="378460"/>
          </a:xfrm>
        </p:grpSpPr>
        <p:sp>
          <p:nvSpPr>
            <p:cNvPr id="7" name="object 7"/>
            <p:cNvSpPr/>
            <p:nvPr/>
          </p:nvSpPr>
          <p:spPr>
            <a:xfrm>
              <a:off x="336804" y="2941320"/>
              <a:ext cx="3831590" cy="368935"/>
            </a:xfrm>
            <a:custGeom>
              <a:avLst/>
              <a:gdLst/>
              <a:ahLst/>
              <a:cxnLst/>
              <a:rect l="l" t="t" r="r" b="b"/>
              <a:pathLst>
                <a:path w="3831590" h="368935">
                  <a:moveTo>
                    <a:pt x="3831336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3831336" y="368807"/>
                  </a:lnTo>
                  <a:lnTo>
                    <a:pt x="383133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6804" y="2941320"/>
              <a:ext cx="3831590" cy="368935"/>
            </a:xfrm>
            <a:custGeom>
              <a:avLst/>
              <a:gdLst/>
              <a:ahLst/>
              <a:cxnLst/>
              <a:rect l="l" t="t" r="r" b="b"/>
              <a:pathLst>
                <a:path w="3831590" h="368935">
                  <a:moveTo>
                    <a:pt x="0" y="368807"/>
                  </a:moveTo>
                  <a:lnTo>
                    <a:pt x="3831336" y="368807"/>
                  </a:lnTo>
                  <a:lnTo>
                    <a:pt x="3831336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9525">
              <a:solidFill>
                <a:srgbClr val="6B76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4939" y="848334"/>
            <a:ext cx="8742045" cy="242062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99085" indent="-229235">
              <a:lnSpc>
                <a:spcPct val="100000"/>
              </a:lnSpc>
              <a:spcBef>
                <a:spcPts val="106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Label</a:t>
            </a:r>
            <a:r>
              <a:rPr sz="1800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Y-</a:t>
            </a:r>
            <a:r>
              <a:rPr sz="1800" dirty="0">
                <a:latin typeface="Arial"/>
                <a:cs typeface="Arial"/>
              </a:rPr>
              <a:t>variable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must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numeric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binary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values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range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values</a:t>
            </a:r>
            <a:endParaRPr sz="18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960"/>
              </a:spcBef>
              <a:buChar char="•"/>
              <a:tabLst>
                <a:tab pos="299085" algn="l"/>
                <a:tab pos="299720" algn="l"/>
                <a:tab pos="3498850" algn="l"/>
                <a:tab pos="7281545" algn="l"/>
              </a:tabLst>
            </a:pP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Feature</a:t>
            </a:r>
            <a:r>
              <a:rPr sz="1800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Variables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(X-</a:t>
            </a:r>
            <a:r>
              <a:rPr sz="1800" dirty="0">
                <a:latin typeface="Arial"/>
                <a:cs typeface="Arial"/>
              </a:rPr>
              <a:t>variables)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majority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ML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models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operate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numeric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data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Feature</a:t>
            </a:r>
            <a:r>
              <a:rPr sz="1800" spc="-10" dirty="0">
                <a:latin typeface="Arial"/>
                <a:cs typeface="Arial"/>
              </a:rPr>
              <a:t> Vectors.</a:t>
            </a:r>
            <a:r>
              <a:rPr sz="1800" dirty="0">
                <a:latin typeface="Arial"/>
                <a:cs typeface="Arial"/>
              </a:rPr>
              <a:t>	Feature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Vectors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X-</a:t>
            </a:r>
            <a:r>
              <a:rPr sz="1800" spc="-10" dirty="0">
                <a:latin typeface="Arial"/>
                <a:cs typeface="Arial"/>
              </a:rPr>
              <a:t>variables.</a:t>
            </a:r>
            <a:r>
              <a:rPr sz="1800" dirty="0">
                <a:latin typeface="Arial"/>
                <a:cs typeface="Arial"/>
              </a:rPr>
              <a:t>	They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are </a:t>
            </a:r>
            <a:r>
              <a:rPr sz="1800" dirty="0">
                <a:latin typeface="Arial"/>
                <a:cs typeface="Arial"/>
              </a:rPr>
              <a:t>normally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formatted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Array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typically assigned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type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Double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6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LabelPoint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(Used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Supervised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classification</a:t>
            </a:r>
            <a:r>
              <a:rPr sz="1800" spc="-10" dirty="0">
                <a:latin typeface="Arial"/>
                <a:cs typeface="Arial"/>
              </a:rPr>
              <a:t> algorithms)</a:t>
            </a:r>
            <a:endParaRPr sz="1800">
              <a:latin typeface="Arial"/>
              <a:cs typeface="Arial"/>
            </a:endParaRPr>
          </a:p>
          <a:p>
            <a:pPr marL="812800" lvl="1" indent="-285750">
              <a:lnSpc>
                <a:spcPct val="100000"/>
              </a:lnSpc>
              <a:buChar char="•"/>
              <a:tabLst>
                <a:tab pos="812800" algn="l"/>
                <a:tab pos="813435" algn="l"/>
                <a:tab pos="5741035" algn="l"/>
              </a:tabLst>
            </a:pPr>
            <a:r>
              <a:rPr sz="1800" dirty="0">
                <a:latin typeface="Arial"/>
                <a:cs typeface="Arial"/>
              </a:rPr>
              <a:t>Format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Y-</a:t>
            </a:r>
            <a:r>
              <a:rPr sz="1800" dirty="0">
                <a:latin typeface="Arial"/>
                <a:cs typeface="Arial"/>
              </a:rPr>
              <a:t>var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followed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X-variables.</a:t>
            </a:r>
            <a:r>
              <a:rPr sz="1800" dirty="0">
                <a:latin typeface="Arial"/>
                <a:cs typeface="Arial"/>
              </a:rPr>
              <a:t>	Here's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  <a:p>
            <a:pPr marL="303530">
              <a:lnSpc>
                <a:spcPct val="100000"/>
              </a:lnSpc>
              <a:spcBef>
                <a:spcPts val="850"/>
              </a:spcBef>
            </a:pPr>
            <a:r>
              <a:rPr sz="1800" spc="-85" dirty="0">
                <a:latin typeface="Arial"/>
                <a:cs typeface="Arial"/>
              </a:rPr>
              <a:t>Y-</a:t>
            </a:r>
            <a:r>
              <a:rPr sz="1800" dirty="0">
                <a:latin typeface="Arial"/>
                <a:cs typeface="Arial"/>
              </a:rPr>
              <a:t>var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value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X1:value1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X2:value2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99097" y="2886011"/>
            <a:ext cx="8312784" cy="2189480"/>
            <a:chOff x="399097" y="2886011"/>
            <a:chExt cx="8312784" cy="218948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0685" y="2911440"/>
              <a:ext cx="3957000" cy="47521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647945" y="2890773"/>
              <a:ext cx="4030345" cy="532765"/>
            </a:xfrm>
            <a:custGeom>
              <a:avLst/>
              <a:gdLst/>
              <a:ahLst/>
              <a:cxnLst/>
              <a:rect l="l" t="t" r="r" b="b"/>
              <a:pathLst>
                <a:path w="4030345" h="532764">
                  <a:moveTo>
                    <a:pt x="0" y="532257"/>
                  </a:moveTo>
                  <a:lnTo>
                    <a:pt x="4029836" y="532257"/>
                  </a:lnTo>
                  <a:lnTo>
                    <a:pt x="4029836" y="0"/>
                  </a:lnTo>
                  <a:lnTo>
                    <a:pt x="0" y="0"/>
                  </a:lnTo>
                  <a:lnTo>
                    <a:pt x="0" y="532257"/>
                  </a:lnTo>
                  <a:close/>
                </a:path>
              </a:pathLst>
            </a:custGeom>
            <a:ln w="9525">
              <a:solidFill>
                <a:srgbClr val="6B76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3859" y="4043171"/>
              <a:ext cx="8303259" cy="1027430"/>
            </a:xfrm>
            <a:custGeom>
              <a:avLst/>
              <a:gdLst/>
              <a:ahLst/>
              <a:cxnLst/>
              <a:rect l="l" t="t" r="r" b="b"/>
              <a:pathLst>
                <a:path w="8303259" h="1027429">
                  <a:moveTo>
                    <a:pt x="8302752" y="0"/>
                  </a:moveTo>
                  <a:lnTo>
                    <a:pt x="0" y="0"/>
                  </a:lnTo>
                  <a:lnTo>
                    <a:pt x="0" y="1027175"/>
                  </a:lnTo>
                  <a:lnTo>
                    <a:pt x="8302752" y="1027175"/>
                  </a:lnTo>
                  <a:lnTo>
                    <a:pt x="830275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3859" y="4043171"/>
              <a:ext cx="8303259" cy="1027430"/>
            </a:xfrm>
            <a:custGeom>
              <a:avLst/>
              <a:gdLst/>
              <a:ahLst/>
              <a:cxnLst/>
              <a:rect l="l" t="t" r="r" b="b"/>
              <a:pathLst>
                <a:path w="8303259" h="1027429">
                  <a:moveTo>
                    <a:pt x="0" y="1027175"/>
                  </a:moveTo>
                  <a:lnTo>
                    <a:pt x="8302752" y="1027175"/>
                  </a:lnTo>
                  <a:lnTo>
                    <a:pt x="8302752" y="0"/>
                  </a:lnTo>
                  <a:lnTo>
                    <a:pt x="0" y="0"/>
                  </a:lnTo>
                  <a:lnTo>
                    <a:pt x="0" y="1027175"/>
                  </a:lnTo>
                  <a:close/>
                </a:path>
              </a:pathLst>
            </a:custGeom>
            <a:ln w="9525">
              <a:solidFill>
                <a:srgbClr val="6B76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82295" y="4060647"/>
            <a:ext cx="8070850" cy="943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70"/>
              </a:lnSpc>
              <a:spcBef>
                <a:spcPts val="95"/>
              </a:spcBef>
            </a:pPr>
            <a:r>
              <a:rPr sz="1600" dirty="0">
                <a:solidFill>
                  <a:srgbClr val="009973"/>
                </a:solidFill>
                <a:latin typeface="Arial Narrow"/>
                <a:cs typeface="Arial Narrow"/>
              </a:rPr>
              <a:t>//</a:t>
            </a:r>
            <a:r>
              <a:rPr sz="1600" spc="-35" dirty="0">
                <a:solidFill>
                  <a:srgbClr val="009973"/>
                </a:solidFill>
                <a:latin typeface="Arial Narrow"/>
                <a:cs typeface="Arial Narrow"/>
              </a:rPr>
              <a:t> </a:t>
            </a:r>
            <a:r>
              <a:rPr sz="1600" dirty="0">
                <a:solidFill>
                  <a:srgbClr val="009973"/>
                </a:solidFill>
                <a:latin typeface="Arial Narrow"/>
                <a:cs typeface="Arial Narrow"/>
              </a:rPr>
              <a:t>Making</a:t>
            </a:r>
            <a:r>
              <a:rPr sz="1600" spc="-45" dirty="0">
                <a:solidFill>
                  <a:srgbClr val="009973"/>
                </a:solidFill>
                <a:latin typeface="Arial Narrow"/>
                <a:cs typeface="Arial Narrow"/>
              </a:rPr>
              <a:t> </a:t>
            </a:r>
            <a:r>
              <a:rPr sz="1600" spc="-10" dirty="0">
                <a:solidFill>
                  <a:srgbClr val="009973"/>
                </a:solidFill>
                <a:latin typeface="Arial Narrow"/>
                <a:cs typeface="Arial Narrow"/>
              </a:rPr>
              <a:t>LabeledPoint</a:t>
            </a:r>
            <a:r>
              <a:rPr sz="1600" spc="-70" dirty="0">
                <a:solidFill>
                  <a:srgbClr val="009973"/>
                </a:solidFill>
                <a:latin typeface="Arial Narrow"/>
                <a:cs typeface="Arial Narrow"/>
              </a:rPr>
              <a:t> </a:t>
            </a:r>
            <a:r>
              <a:rPr sz="1600" dirty="0">
                <a:solidFill>
                  <a:srgbClr val="009973"/>
                </a:solidFill>
                <a:latin typeface="Arial Narrow"/>
                <a:cs typeface="Arial Narrow"/>
              </a:rPr>
              <a:t>of</a:t>
            </a:r>
            <a:r>
              <a:rPr sz="1600" spc="-30" dirty="0">
                <a:solidFill>
                  <a:srgbClr val="009973"/>
                </a:solidFill>
                <a:latin typeface="Arial Narrow"/>
                <a:cs typeface="Arial Narrow"/>
              </a:rPr>
              <a:t> </a:t>
            </a:r>
            <a:r>
              <a:rPr sz="1600" dirty="0">
                <a:solidFill>
                  <a:srgbClr val="009973"/>
                </a:solidFill>
                <a:latin typeface="Arial Narrow"/>
                <a:cs typeface="Arial Narrow"/>
              </a:rPr>
              <a:t>features</a:t>
            </a:r>
            <a:r>
              <a:rPr sz="1600" spc="-40" dirty="0">
                <a:solidFill>
                  <a:srgbClr val="009973"/>
                </a:solidFill>
                <a:latin typeface="Arial Narrow"/>
                <a:cs typeface="Arial Narrow"/>
              </a:rPr>
              <a:t> </a:t>
            </a:r>
            <a:r>
              <a:rPr sz="1600" dirty="0">
                <a:solidFill>
                  <a:srgbClr val="009973"/>
                </a:solidFill>
                <a:latin typeface="Arial Narrow"/>
                <a:cs typeface="Arial Narrow"/>
              </a:rPr>
              <a:t>-</a:t>
            </a:r>
            <a:r>
              <a:rPr sz="1600" spc="-25" dirty="0">
                <a:solidFill>
                  <a:srgbClr val="009973"/>
                </a:solidFill>
                <a:latin typeface="Arial Narrow"/>
                <a:cs typeface="Arial Narrow"/>
              </a:rPr>
              <a:t> </a:t>
            </a:r>
            <a:r>
              <a:rPr sz="1600" dirty="0">
                <a:solidFill>
                  <a:srgbClr val="009973"/>
                </a:solidFill>
                <a:latin typeface="Arial Narrow"/>
                <a:cs typeface="Arial Narrow"/>
              </a:rPr>
              <a:t>this</a:t>
            </a:r>
            <a:r>
              <a:rPr sz="1600" spc="-30" dirty="0">
                <a:solidFill>
                  <a:srgbClr val="009973"/>
                </a:solidFill>
                <a:latin typeface="Arial Narrow"/>
                <a:cs typeface="Arial Narrow"/>
              </a:rPr>
              <a:t> </a:t>
            </a:r>
            <a:r>
              <a:rPr sz="1600" dirty="0">
                <a:solidFill>
                  <a:srgbClr val="009973"/>
                </a:solidFill>
                <a:latin typeface="Arial Narrow"/>
                <a:cs typeface="Arial Narrow"/>
              </a:rPr>
              <a:t>is</a:t>
            </a:r>
            <a:r>
              <a:rPr sz="1600" spc="-35" dirty="0">
                <a:solidFill>
                  <a:srgbClr val="009973"/>
                </a:solidFill>
                <a:latin typeface="Arial Narrow"/>
                <a:cs typeface="Arial Narrow"/>
              </a:rPr>
              <a:t> </a:t>
            </a:r>
            <a:r>
              <a:rPr sz="1600" dirty="0">
                <a:solidFill>
                  <a:srgbClr val="009973"/>
                </a:solidFill>
                <a:latin typeface="Arial Narrow"/>
                <a:cs typeface="Arial Narrow"/>
              </a:rPr>
              <a:t>the</a:t>
            </a:r>
            <a:r>
              <a:rPr sz="1600" spc="-20" dirty="0">
                <a:solidFill>
                  <a:srgbClr val="009973"/>
                </a:solidFill>
                <a:latin typeface="Arial Narrow"/>
                <a:cs typeface="Arial Narrow"/>
              </a:rPr>
              <a:t> </a:t>
            </a:r>
            <a:r>
              <a:rPr sz="1600" dirty="0">
                <a:solidFill>
                  <a:srgbClr val="009973"/>
                </a:solidFill>
                <a:latin typeface="Arial Narrow"/>
                <a:cs typeface="Arial Narrow"/>
              </a:rPr>
              <a:t>training</a:t>
            </a:r>
            <a:r>
              <a:rPr sz="1600" spc="-55" dirty="0">
                <a:solidFill>
                  <a:srgbClr val="009973"/>
                </a:solidFill>
                <a:latin typeface="Arial Narrow"/>
                <a:cs typeface="Arial Narrow"/>
              </a:rPr>
              <a:t> </a:t>
            </a:r>
            <a:r>
              <a:rPr sz="1600" dirty="0">
                <a:solidFill>
                  <a:srgbClr val="009973"/>
                </a:solidFill>
                <a:latin typeface="Arial Narrow"/>
                <a:cs typeface="Arial Narrow"/>
              </a:rPr>
              <a:t>data</a:t>
            </a:r>
            <a:r>
              <a:rPr sz="1600" spc="-45" dirty="0">
                <a:solidFill>
                  <a:srgbClr val="009973"/>
                </a:solidFill>
                <a:latin typeface="Arial Narrow"/>
                <a:cs typeface="Arial Narrow"/>
              </a:rPr>
              <a:t> </a:t>
            </a:r>
            <a:r>
              <a:rPr sz="1600" dirty="0">
                <a:solidFill>
                  <a:srgbClr val="009973"/>
                </a:solidFill>
                <a:latin typeface="Arial Narrow"/>
                <a:cs typeface="Arial Narrow"/>
              </a:rPr>
              <a:t>for</a:t>
            </a:r>
            <a:r>
              <a:rPr sz="1600" spc="-35" dirty="0">
                <a:solidFill>
                  <a:srgbClr val="009973"/>
                </a:solidFill>
                <a:latin typeface="Arial Narrow"/>
                <a:cs typeface="Arial Narrow"/>
              </a:rPr>
              <a:t> </a:t>
            </a:r>
            <a:r>
              <a:rPr sz="1600" dirty="0">
                <a:solidFill>
                  <a:srgbClr val="009973"/>
                </a:solidFill>
                <a:latin typeface="Arial Narrow"/>
                <a:cs typeface="Arial Narrow"/>
              </a:rPr>
              <a:t>the</a:t>
            </a:r>
            <a:r>
              <a:rPr sz="1600" spc="-40" dirty="0">
                <a:solidFill>
                  <a:srgbClr val="009973"/>
                </a:solidFill>
                <a:latin typeface="Arial Narrow"/>
                <a:cs typeface="Arial Narrow"/>
              </a:rPr>
              <a:t> </a:t>
            </a:r>
            <a:r>
              <a:rPr sz="1600" spc="-10" dirty="0">
                <a:solidFill>
                  <a:srgbClr val="009973"/>
                </a:solidFill>
                <a:latin typeface="Arial Narrow"/>
                <a:cs typeface="Arial Narrow"/>
              </a:rPr>
              <a:t>model</a:t>
            </a:r>
            <a:endParaRPr sz="1600">
              <a:latin typeface="Arial Narrow"/>
              <a:cs typeface="Arial Narrow"/>
            </a:endParaRPr>
          </a:p>
          <a:p>
            <a:pPr marL="12700">
              <a:lnSpc>
                <a:spcPts val="1825"/>
              </a:lnSpc>
            </a:pPr>
            <a:r>
              <a:rPr sz="1600" dirty="0">
                <a:latin typeface="Arial Narrow"/>
                <a:cs typeface="Arial Narrow"/>
              </a:rPr>
              <a:t>val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mldata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=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mlprep.map(x</a:t>
            </a:r>
            <a:r>
              <a:rPr sz="1600" spc="-4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=&gt;</a:t>
            </a:r>
            <a:r>
              <a:rPr sz="1600" spc="-30" dirty="0">
                <a:latin typeface="Arial Narrow"/>
                <a:cs typeface="Arial Narrow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Arial Narrow"/>
                <a:cs typeface="Arial Narrow"/>
              </a:rPr>
              <a:t>LabeledPoint(x(0)</a:t>
            </a:r>
            <a:r>
              <a:rPr sz="1600" spc="-10" dirty="0">
                <a:latin typeface="Arial Narrow"/>
                <a:cs typeface="Arial Narrow"/>
              </a:rPr>
              <a:t>,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Vectors.dense(x(1),</a:t>
            </a:r>
            <a:r>
              <a:rPr sz="1600" spc="-3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x(2),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x(3),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x(4),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x(5),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x(6),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x(7),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x(8))))</a:t>
            </a:r>
            <a:endParaRPr sz="1600">
              <a:latin typeface="Arial Narrow"/>
              <a:cs typeface="Arial Narrow"/>
            </a:endParaRPr>
          </a:p>
          <a:p>
            <a:pPr marL="12700">
              <a:lnSpc>
                <a:spcPts val="1835"/>
              </a:lnSpc>
            </a:pPr>
            <a:r>
              <a:rPr sz="1600" spc="-10" dirty="0">
                <a:latin typeface="Arial Narrow"/>
                <a:cs typeface="Arial Narrow"/>
              </a:rPr>
              <a:t>mldata.take(1)</a:t>
            </a:r>
            <a:endParaRPr sz="1600">
              <a:latin typeface="Arial Narrow"/>
              <a:cs typeface="Arial Narrow"/>
            </a:endParaRPr>
          </a:p>
          <a:p>
            <a:pPr marL="12700">
              <a:lnSpc>
                <a:spcPts val="1700"/>
              </a:lnSpc>
            </a:pPr>
            <a:r>
              <a:rPr sz="1450" dirty="0">
                <a:solidFill>
                  <a:srgbClr val="3333CC"/>
                </a:solidFill>
                <a:latin typeface="Arial Narrow"/>
                <a:cs typeface="Arial Narrow"/>
              </a:rPr>
              <a:t>//res7:</a:t>
            </a:r>
            <a:r>
              <a:rPr sz="1450" spc="15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450" spc="-10" dirty="0">
                <a:solidFill>
                  <a:srgbClr val="3333CC"/>
                </a:solidFill>
                <a:latin typeface="Arial Narrow"/>
                <a:cs typeface="Arial Narrow"/>
              </a:rPr>
              <a:t>Array[org.apache.spark.mllib.regression.LabeledPoint]</a:t>
            </a:r>
            <a:r>
              <a:rPr sz="1450" spc="100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450" dirty="0">
                <a:solidFill>
                  <a:srgbClr val="3333CC"/>
                </a:solidFill>
                <a:latin typeface="Arial Narrow"/>
                <a:cs typeface="Arial Narrow"/>
              </a:rPr>
              <a:t>=</a:t>
            </a:r>
            <a:r>
              <a:rPr sz="1450" spc="60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450" spc="-10" dirty="0">
                <a:solidFill>
                  <a:srgbClr val="3333CC"/>
                </a:solidFill>
                <a:latin typeface="Arial Narrow"/>
                <a:cs typeface="Arial Narrow"/>
              </a:rPr>
              <a:t>Array((</a:t>
            </a:r>
            <a:r>
              <a:rPr sz="1450" spc="-10" dirty="0">
                <a:solidFill>
                  <a:srgbClr val="FF0000"/>
                </a:solidFill>
                <a:latin typeface="Arial Narrow"/>
                <a:cs typeface="Arial Narrow"/>
              </a:rPr>
              <a:t>0.0</a:t>
            </a:r>
            <a:r>
              <a:rPr sz="1450" spc="-10" dirty="0">
                <a:solidFill>
                  <a:srgbClr val="3333CC"/>
                </a:solidFill>
                <a:latin typeface="Arial Narrow"/>
                <a:cs typeface="Arial Narrow"/>
              </a:rPr>
              <a:t>,[0.0,2.0,900.0,1225.0,6.0,385.0,214.0,294.0]))</a:t>
            </a:r>
            <a:endParaRPr sz="1450">
              <a:latin typeface="Arial Narrow"/>
              <a:cs typeface="Arial Narro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04413" y="3772408"/>
            <a:ext cx="519430" cy="592455"/>
          </a:xfrm>
          <a:custGeom>
            <a:avLst/>
            <a:gdLst/>
            <a:ahLst/>
            <a:cxnLst/>
            <a:rect l="l" t="t" r="r" b="b"/>
            <a:pathLst>
              <a:path w="519429" h="592454">
                <a:moveTo>
                  <a:pt x="370518" y="469189"/>
                </a:moveTo>
                <a:lnTo>
                  <a:pt x="322579" y="510755"/>
                </a:lnTo>
                <a:lnTo>
                  <a:pt x="519302" y="592327"/>
                </a:lnTo>
                <a:lnTo>
                  <a:pt x="493909" y="493153"/>
                </a:lnTo>
                <a:lnTo>
                  <a:pt x="391286" y="493153"/>
                </a:lnTo>
                <a:lnTo>
                  <a:pt x="370518" y="469189"/>
                </a:lnTo>
                <a:close/>
              </a:path>
              <a:path w="519429" h="592454">
                <a:moveTo>
                  <a:pt x="418510" y="427576"/>
                </a:moveTo>
                <a:lnTo>
                  <a:pt x="370518" y="469189"/>
                </a:lnTo>
                <a:lnTo>
                  <a:pt x="391286" y="493153"/>
                </a:lnTo>
                <a:lnTo>
                  <a:pt x="439292" y="451561"/>
                </a:lnTo>
                <a:lnTo>
                  <a:pt x="418510" y="427576"/>
                </a:lnTo>
                <a:close/>
              </a:path>
              <a:path w="519429" h="592454">
                <a:moveTo>
                  <a:pt x="466470" y="385991"/>
                </a:moveTo>
                <a:lnTo>
                  <a:pt x="418510" y="427576"/>
                </a:lnTo>
                <a:lnTo>
                  <a:pt x="439292" y="451561"/>
                </a:lnTo>
                <a:lnTo>
                  <a:pt x="391286" y="493153"/>
                </a:lnTo>
                <a:lnTo>
                  <a:pt x="493909" y="493153"/>
                </a:lnTo>
                <a:lnTo>
                  <a:pt x="466470" y="385991"/>
                </a:lnTo>
                <a:close/>
              </a:path>
              <a:path w="519429" h="592454">
                <a:moveTo>
                  <a:pt x="48005" y="0"/>
                </a:moveTo>
                <a:lnTo>
                  <a:pt x="0" y="41655"/>
                </a:lnTo>
                <a:lnTo>
                  <a:pt x="370518" y="469189"/>
                </a:lnTo>
                <a:lnTo>
                  <a:pt x="418510" y="427576"/>
                </a:lnTo>
                <a:lnTo>
                  <a:pt x="4800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61160" y="3677411"/>
            <a:ext cx="2810510" cy="30670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330"/>
              </a:spcBef>
            </a:pPr>
            <a:r>
              <a:rPr sz="1400" b="1" dirty="0">
                <a:latin typeface="Arial Narrow"/>
                <a:cs typeface="Arial Narrow"/>
              </a:rPr>
              <a:t>Y-</a:t>
            </a:r>
            <a:r>
              <a:rPr sz="1400" b="1" spc="-25" dirty="0">
                <a:latin typeface="Arial Narrow"/>
                <a:cs typeface="Arial Narrow"/>
              </a:rPr>
              <a:t> </a:t>
            </a:r>
            <a:r>
              <a:rPr sz="1400" b="1" dirty="0">
                <a:latin typeface="Arial Narrow"/>
                <a:cs typeface="Arial Narrow"/>
              </a:rPr>
              <a:t>variable</a:t>
            </a:r>
            <a:r>
              <a:rPr sz="1400" dirty="0">
                <a:latin typeface="Arial Narrow"/>
                <a:cs typeface="Arial Narrow"/>
              </a:rPr>
              <a:t>:</a:t>
            </a:r>
            <a:r>
              <a:rPr sz="1400" spc="125" dirty="0">
                <a:latin typeface="Arial Narrow"/>
                <a:cs typeface="Arial Narrow"/>
              </a:rPr>
              <a:t>  </a:t>
            </a:r>
            <a:r>
              <a:rPr sz="1400" dirty="0">
                <a:latin typeface="Arial Narrow"/>
                <a:cs typeface="Arial Narrow"/>
              </a:rPr>
              <a:t>Delayed</a:t>
            </a:r>
            <a:r>
              <a:rPr sz="1400" spc="-15" dirty="0">
                <a:latin typeface="Arial Narrow"/>
                <a:cs typeface="Arial Narrow"/>
              </a:rPr>
              <a:t> </a:t>
            </a:r>
            <a:r>
              <a:rPr sz="1400" dirty="0">
                <a:latin typeface="Arial Narrow"/>
                <a:cs typeface="Arial Narrow"/>
              </a:rPr>
              <a:t>(1),</a:t>
            </a:r>
            <a:r>
              <a:rPr sz="1400" spc="-20" dirty="0">
                <a:latin typeface="Arial Narrow"/>
                <a:cs typeface="Arial Narrow"/>
              </a:rPr>
              <a:t> </a:t>
            </a:r>
            <a:r>
              <a:rPr sz="1400" dirty="0">
                <a:latin typeface="Arial Narrow"/>
                <a:cs typeface="Arial Narrow"/>
              </a:rPr>
              <a:t>Not</a:t>
            </a:r>
            <a:r>
              <a:rPr sz="1400" spc="-10" dirty="0">
                <a:latin typeface="Arial Narrow"/>
                <a:cs typeface="Arial Narrow"/>
              </a:rPr>
              <a:t> </a:t>
            </a:r>
            <a:r>
              <a:rPr sz="1400" dirty="0">
                <a:latin typeface="Arial Narrow"/>
                <a:cs typeface="Arial Narrow"/>
              </a:rPr>
              <a:t>delay</a:t>
            </a:r>
            <a:r>
              <a:rPr sz="1400" spc="-25" dirty="0">
                <a:latin typeface="Arial Narrow"/>
                <a:cs typeface="Arial Narrow"/>
              </a:rPr>
              <a:t> (0)</a:t>
            </a:r>
            <a:endParaRPr sz="1400">
              <a:latin typeface="Arial Narrow"/>
              <a:cs typeface="Arial Narro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19053" y="3456241"/>
            <a:ext cx="4092575" cy="927735"/>
            <a:chOff x="4619053" y="3456241"/>
            <a:chExt cx="4092575" cy="927735"/>
          </a:xfrm>
        </p:grpSpPr>
        <p:sp>
          <p:nvSpPr>
            <p:cNvPr id="19" name="object 19"/>
            <p:cNvSpPr/>
            <p:nvPr/>
          </p:nvSpPr>
          <p:spPr>
            <a:xfrm>
              <a:off x="4832604" y="3812158"/>
              <a:ext cx="3625850" cy="572135"/>
            </a:xfrm>
            <a:custGeom>
              <a:avLst/>
              <a:gdLst/>
              <a:ahLst/>
              <a:cxnLst/>
              <a:rect l="l" t="t" r="r" b="b"/>
              <a:pathLst>
                <a:path w="3625850" h="572135">
                  <a:moveTo>
                    <a:pt x="591312" y="552577"/>
                  </a:moveTo>
                  <a:lnTo>
                    <a:pt x="556958" y="478193"/>
                  </a:lnTo>
                  <a:lnTo>
                    <a:pt x="502031" y="359194"/>
                  </a:lnTo>
                  <a:lnTo>
                    <a:pt x="462368" y="408774"/>
                  </a:lnTo>
                  <a:lnTo>
                    <a:pt x="39624" y="70586"/>
                  </a:lnTo>
                  <a:lnTo>
                    <a:pt x="0" y="120167"/>
                  </a:lnTo>
                  <a:lnTo>
                    <a:pt x="422719" y="458343"/>
                  </a:lnTo>
                  <a:lnTo>
                    <a:pt x="383032" y="507949"/>
                  </a:lnTo>
                  <a:lnTo>
                    <a:pt x="591312" y="552577"/>
                  </a:lnTo>
                  <a:close/>
                </a:path>
                <a:path w="3625850" h="572135">
                  <a:moveTo>
                    <a:pt x="972312" y="552577"/>
                  </a:moveTo>
                  <a:lnTo>
                    <a:pt x="937958" y="478193"/>
                  </a:lnTo>
                  <a:lnTo>
                    <a:pt x="883031" y="359194"/>
                  </a:lnTo>
                  <a:lnTo>
                    <a:pt x="843368" y="408774"/>
                  </a:lnTo>
                  <a:lnTo>
                    <a:pt x="420624" y="70586"/>
                  </a:lnTo>
                  <a:lnTo>
                    <a:pt x="381000" y="120167"/>
                  </a:lnTo>
                  <a:lnTo>
                    <a:pt x="803719" y="458343"/>
                  </a:lnTo>
                  <a:lnTo>
                    <a:pt x="764032" y="507949"/>
                  </a:lnTo>
                  <a:lnTo>
                    <a:pt x="972312" y="552577"/>
                  </a:lnTo>
                  <a:close/>
                </a:path>
                <a:path w="3625850" h="572135">
                  <a:moveTo>
                    <a:pt x="1353312" y="552577"/>
                  </a:moveTo>
                  <a:lnTo>
                    <a:pt x="1321358" y="468223"/>
                  </a:lnTo>
                  <a:lnTo>
                    <a:pt x="1277874" y="353377"/>
                  </a:lnTo>
                  <a:lnTo>
                    <a:pt x="1234833" y="400011"/>
                  </a:lnTo>
                  <a:lnTo>
                    <a:pt x="879602" y="72047"/>
                  </a:lnTo>
                  <a:lnTo>
                    <a:pt x="836422" y="118706"/>
                  </a:lnTo>
                  <a:lnTo>
                    <a:pt x="1191780" y="446684"/>
                  </a:lnTo>
                  <a:lnTo>
                    <a:pt x="1148715" y="493356"/>
                  </a:lnTo>
                  <a:lnTo>
                    <a:pt x="1353312" y="552577"/>
                  </a:lnTo>
                  <a:close/>
                </a:path>
                <a:path w="3625850" h="572135">
                  <a:moveTo>
                    <a:pt x="1696212" y="554062"/>
                  </a:moveTo>
                  <a:lnTo>
                    <a:pt x="1676742" y="445922"/>
                  </a:lnTo>
                  <a:lnTo>
                    <a:pt x="1658493" y="344449"/>
                  </a:lnTo>
                  <a:lnTo>
                    <a:pt x="1607591" y="382485"/>
                  </a:lnTo>
                  <a:lnTo>
                    <a:pt x="1378712" y="76365"/>
                  </a:lnTo>
                  <a:lnTo>
                    <a:pt x="1327912" y="114388"/>
                  </a:lnTo>
                  <a:lnTo>
                    <a:pt x="1556689" y="420522"/>
                  </a:lnTo>
                  <a:lnTo>
                    <a:pt x="1505839" y="458520"/>
                  </a:lnTo>
                  <a:lnTo>
                    <a:pt x="1696212" y="554062"/>
                  </a:lnTo>
                  <a:close/>
                </a:path>
                <a:path w="3625850" h="572135">
                  <a:moveTo>
                    <a:pt x="2073910" y="339940"/>
                  </a:moveTo>
                  <a:lnTo>
                    <a:pt x="2015680" y="365175"/>
                  </a:lnTo>
                  <a:lnTo>
                    <a:pt x="1860931" y="8128"/>
                  </a:lnTo>
                  <a:lnTo>
                    <a:pt x="1802765" y="33274"/>
                  </a:lnTo>
                  <a:lnTo>
                    <a:pt x="1957400" y="390423"/>
                  </a:lnTo>
                  <a:lnTo>
                    <a:pt x="1899158" y="415658"/>
                  </a:lnTo>
                  <a:lnTo>
                    <a:pt x="2062226" y="552615"/>
                  </a:lnTo>
                  <a:lnTo>
                    <a:pt x="2069528" y="419557"/>
                  </a:lnTo>
                  <a:lnTo>
                    <a:pt x="2073910" y="339940"/>
                  </a:lnTo>
                  <a:close/>
                </a:path>
                <a:path w="3625850" h="572135">
                  <a:moveTo>
                    <a:pt x="2507742" y="381165"/>
                  </a:moveTo>
                  <a:lnTo>
                    <a:pt x="2444242" y="381165"/>
                  </a:lnTo>
                  <a:lnTo>
                    <a:pt x="2444242" y="20701"/>
                  </a:lnTo>
                  <a:lnTo>
                    <a:pt x="2380742" y="20701"/>
                  </a:lnTo>
                  <a:lnTo>
                    <a:pt x="2380742" y="381165"/>
                  </a:lnTo>
                  <a:lnTo>
                    <a:pt x="2317242" y="381165"/>
                  </a:lnTo>
                  <a:lnTo>
                    <a:pt x="2412492" y="571665"/>
                  </a:lnTo>
                  <a:lnTo>
                    <a:pt x="2491867" y="412915"/>
                  </a:lnTo>
                  <a:lnTo>
                    <a:pt x="2507742" y="381165"/>
                  </a:lnTo>
                  <a:close/>
                </a:path>
                <a:path w="3625850" h="572135">
                  <a:moveTo>
                    <a:pt x="3169793" y="39243"/>
                  </a:moveTo>
                  <a:lnTo>
                    <a:pt x="3118231" y="2159"/>
                  </a:lnTo>
                  <a:lnTo>
                    <a:pt x="2848152" y="379272"/>
                  </a:lnTo>
                  <a:lnTo>
                    <a:pt x="2796540" y="342277"/>
                  </a:lnTo>
                  <a:lnTo>
                    <a:pt x="2763012" y="552615"/>
                  </a:lnTo>
                  <a:lnTo>
                    <a:pt x="2951353" y="453212"/>
                  </a:lnTo>
                  <a:lnTo>
                    <a:pt x="2935744" y="442036"/>
                  </a:lnTo>
                  <a:lnTo>
                    <a:pt x="2899727" y="416229"/>
                  </a:lnTo>
                  <a:lnTo>
                    <a:pt x="3169793" y="39243"/>
                  </a:lnTo>
                  <a:close/>
                </a:path>
                <a:path w="3625850" h="572135">
                  <a:moveTo>
                    <a:pt x="3625342" y="41402"/>
                  </a:moveTo>
                  <a:lnTo>
                    <a:pt x="3577082" y="0"/>
                  </a:lnTo>
                  <a:lnTo>
                    <a:pt x="3244100" y="387438"/>
                  </a:lnTo>
                  <a:lnTo>
                    <a:pt x="3195955" y="346062"/>
                  </a:lnTo>
                  <a:lnTo>
                    <a:pt x="3144012" y="552615"/>
                  </a:lnTo>
                  <a:lnTo>
                    <a:pt x="3340481" y="470230"/>
                  </a:lnTo>
                  <a:lnTo>
                    <a:pt x="3320326" y="452920"/>
                  </a:lnTo>
                  <a:lnTo>
                    <a:pt x="3292246" y="428802"/>
                  </a:lnTo>
                  <a:lnTo>
                    <a:pt x="3625342" y="41402"/>
                  </a:lnTo>
                  <a:close/>
                </a:path>
              </a:pathLst>
            </a:custGeom>
            <a:solidFill>
              <a:srgbClr val="394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23815" y="3461003"/>
              <a:ext cx="4083050" cy="523240"/>
            </a:xfrm>
            <a:custGeom>
              <a:avLst/>
              <a:gdLst/>
              <a:ahLst/>
              <a:cxnLst/>
              <a:rect l="l" t="t" r="r" b="b"/>
              <a:pathLst>
                <a:path w="4083050" h="523239">
                  <a:moveTo>
                    <a:pt x="0" y="522732"/>
                  </a:moveTo>
                  <a:lnTo>
                    <a:pt x="4082795" y="522732"/>
                  </a:lnTo>
                  <a:lnTo>
                    <a:pt x="4082795" y="0"/>
                  </a:lnTo>
                  <a:lnTo>
                    <a:pt x="0" y="0"/>
                  </a:lnTo>
                  <a:lnTo>
                    <a:pt x="0" y="52273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640643" y="3446779"/>
            <a:ext cx="4046854" cy="53276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5715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450"/>
              </a:spcBef>
            </a:pPr>
            <a:r>
              <a:rPr sz="1400" b="1" spc="-10" dirty="0">
                <a:latin typeface="Arial Narrow"/>
                <a:cs typeface="Arial Narrow"/>
              </a:rPr>
              <a:t>X-variables</a:t>
            </a:r>
            <a:r>
              <a:rPr sz="1400" spc="-10" dirty="0">
                <a:latin typeface="Arial Narrow"/>
                <a:cs typeface="Arial Narrow"/>
              </a:rPr>
              <a:t>:</a:t>
            </a:r>
            <a:endParaRPr sz="1400">
              <a:latin typeface="Arial Narrow"/>
              <a:cs typeface="Arial Narrow"/>
            </a:endParaRPr>
          </a:p>
          <a:p>
            <a:pPr marL="3175" algn="ctr">
              <a:lnSpc>
                <a:spcPct val="100000"/>
              </a:lnSpc>
            </a:pPr>
            <a:r>
              <a:rPr sz="1400" spc="-10" dirty="0">
                <a:latin typeface="Arial Narrow"/>
                <a:cs typeface="Arial Narrow"/>
              </a:rPr>
              <a:t>(mo/day/deptime/arrtime/carrier/elapsedtime/origin/dest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68241" y="4519256"/>
            <a:ext cx="1275715" cy="384175"/>
          </a:xfrm>
          <a:custGeom>
            <a:avLst/>
            <a:gdLst/>
            <a:ahLst/>
            <a:cxnLst/>
            <a:rect l="l" t="t" r="r" b="b"/>
            <a:pathLst>
              <a:path w="1275714" h="384175">
                <a:moveTo>
                  <a:pt x="1141129" y="340787"/>
                </a:moveTo>
                <a:lnTo>
                  <a:pt x="1129919" y="383768"/>
                </a:lnTo>
                <a:lnTo>
                  <a:pt x="1275714" y="352920"/>
                </a:lnTo>
                <a:lnTo>
                  <a:pt x="1268244" y="346379"/>
                </a:lnTo>
                <a:lnTo>
                  <a:pt x="1162558" y="346379"/>
                </a:lnTo>
                <a:lnTo>
                  <a:pt x="1141129" y="340787"/>
                </a:lnTo>
                <a:close/>
              </a:path>
              <a:path w="1275714" h="384175">
                <a:moveTo>
                  <a:pt x="1152354" y="297753"/>
                </a:moveTo>
                <a:lnTo>
                  <a:pt x="1141129" y="340787"/>
                </a:lnTo>
                <a:lnTo>
                  <a:pt x="1162558" y="346379"/>
                </a:lnTo>
                <a:lnTo>
                  <a:pt x="1173861" y="303364"/>
                </a:lnTo>
                <a:lnTo>
                  <a:pt x="1152354" y="297753"/>
                </a:lnTo>
                <a:close/>
              </a:path>
              <a:path w="1275714" h="384175">
                <a:moveTo>
                  <a:pt x="1163573" y="254736"/>
                </a:moveTo>
                <a:lnTo>
                  <a:pt x="1152354" y="297753"/>
                </a:lnTo>
                <a:lnTo>
                  <a:pt x="1173861" y="303364"/>
                </a:lnTo>
                <a:lnTo>
                  <a:pt x="1162558" y="346379"/>
                </a:lnTo>
                <a:lnTo>
                  <a:pt x="1268244" y="346379"/>
                </a:lnTo>
                <a:lnTo>
                  <a:pt x="1163573" y="254736"/>
                </a:lnTo>
                <a:close/>
              </a:path>
              <a:path w="1275714" h="384175">
                <a:moveTo>
                  <a:pt x="11175" y="0"/>
                </a:moveTo>
                <a:lnTo>
                  <a:pt x="0" y="43002"/>
                </a:lnTo>
                <a:lnTo>
                  <a:pt x="1141129" y="340787"/>
                </a:lnTo>
                <a:lnTo>
                  <a:pt x="1152354" y="297753"/>
                </a:lnTo>
                <a:lnTo>
                  <a:pt x="111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4108703" y="3041142"/>
            <a:ext cx="4155440" cy="1755775"/>
            <a:chOff x="4108703" y="3041142"/>
            <a:chExt cx="4155440" cy="1755775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41568" y="4535640"/>
              <a:ext cx="178181" cy="24133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0084" y="4555451"/>
              <a:ext cx="178181" cy="24133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53530" y="4541329"/>
              <a:ext cx="126492" cy="24617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29704" y="4546307"/>
              <a:ext cx="178180" cy="24133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87132" y="4551946"/>
              <a:ext cx="126365" cy="24457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00136" y="4546307"/>
              <a:ext cx="178180" cy="24133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85708" y="4555451"/>
              <a:ext cx="178180" cy="24133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18324" y="4538675"/>
              <a:ext cx="178180" cy="24135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108703" y="3041142"/>
              <a:ext cx="495300" cy="190500"/>
            </a:xfrm>
            <a:custGeom>
              <a:avLst/>
              <a:gdLst/>
              <a:ahLst/>
              <a:cxnLst/>
              <a:rect l="l" t="t" r="r" b="b"/>
              <a:pathLst>
                <a:path w="495300" h="190500">
                  <a:moveTo>
                    <a:pt x="304800" y="0"/>
                  </a:moveTo>
                  <a:lnTo>
                    <a:pt x="304800" y="190500"/>
                  </a:lnTo>
                  <a:lnTo>
                    <a:pt x="431800" y="127000"/>
                  </a:lnTo>
                  <a:lnTo>
                    <a:pt x="336550" y="127000"/>
                  </a:lnTo>
                  <a:lnTo>
                    <a:pt x="336550" y="63500"/>
                  </a:lnTo>
                  <a:lnTo>
                    <a:pt x="431800" y="63500"/>
                  </a:lnTo>
                  <a:lnTo>
                    <a:pt x="304800" y="0"/>
                  </a:lnTo>
                  <a:close/>
                </a:path>
                <a:path w="495300" h="190500">
                  <a:moveTo>
                    <a:pt x="304800" y="63500"/>
                  </a:moveTo>
                  <a:lnTo>
                    <a:pt x="0" y="63500"/>
                  </a:lnTo>
                  <a:lnTo>
                    <a:pt x="0" y="127000"/>
                  </a:lnTo>
                  <a:lnTo>
                    <a:pt x="304800" y="127000"/>
                  </a:lnTo>
                  <a:lnTo>
                    <a:pt x="304800" y="63500"/>
                  </a:lnTo>
                  <a:close/>
                </a:path>
                <a:path w="495300" h="190500">
                  <a:moveTo>
                    <a:pt x="431800" y="63500"/>
                  </a:moveTo>
                  <a:lnTo>
                    <a:pt x="336550" y="63500"/>
                  </a:lnTo>
                  <a:lnTo>
                    <a:pt x="336550" y="127000"/>
                  </a:lnTo>
                  <a:lnTo>
                    <a:pt x="431800" y="127000"/>
                  </a:lnTo>
                  <a:lnTo>
                    <a:pt x="495300" y="95250"/>
                  </a:lnTo>
                  <a:lnTo>
                    <a:pt x="431800" y="635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7860792" y="0"/>
            <a:ext cx="1102360" cy="477520"/>
          </a:xfrm>
          <a:custGeom>
            <a:avLst/>
            <a:gdLst/>
            <a:ahLst/>
            <a:cxnLst/>
            <a:rect l="l" t="t" r="r" b="b"/>
            <a:pathLst>
              <a:path w="1102359" h="477520">
                <a:moveTo>
                  <a:pt x="1101852" y="0"/>
                </a:moveTo>
                <a:lnTo>
                  <a:pt x="0" y="0"/>
                </a:lnTo>
                <a:lnTo>
                  <a:pt x="0" y="477012"/>
                </a:lnTo>
                <a:lnTo>
                  <a:pt x="1101852" y="477012"/>
                </a:lnTo>
                <a:lnTo>
                  <a:pt x="11018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608533"/>
            <a:ext cx="141605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25" dirty="0">
                <a:solidFill>
                  <a:srgbClr val="F3753E"/>
                </a:solidFill>
                <a:latin typeface="Arial"/>
                <a:cs typeface="Arial"/>
              </a:rPr>
              <a:t>20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35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3753E"/>
                </a:solidFill>
                <a:latin typeface="Arial"/>
                <a:cs typeface="Arial"/>
              </a:rPr>
              <a:t>What</a:t>
            </a:r>
            <a:r>
              <a:rPr spc="-5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3753E"/>
                </a:solidFill>
                <a:latin typeface="Arial"/>
                <a:cs typeface="Arial"/>
              </a:rPr>
              <a:t>is</a:t>
            </a:r>
            <a:r>
              <a:rPr spc="-15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3753E"/>
                </a:solidFill>
                <a:latin typeface="Arial"/>
                <a:cs typeface="Arial"/>
              </a:rPr>
              <a:t>Feature</a:t>
            </a:r>
            <a:r>
              <a:rPr spc="5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F3753E"/>
                </a:solidFill>
                <a:latin typeface="Arial"/>
                <a:cs typeface="Arial"/>
              </a:rPr>
              <a:t>Enhancement?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0996" y="1018032"/>
            <a:ext cx="6936105" cy="841375"/>
          </a:xfrm>
          <a:prstGeom prst="rect">
            <a:avLst/>
          </a:prstGeom>
          <a:solidFill>
            <a:srgbClr val="D9D9D9"/>
          </a:solidFill>
          <a:ln w="9525">
            <a:solidFill>
              <a:srgbClr val="171717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 marR="116839">
              <a:lnSpc>
                <a:spcPts val="1939"/>
              </a:lnSpc>
              <a:spcBef>
                <a:spcPts val="35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Feature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Engineering</a:t>
            </a:r>
            <a:r>
              <a:rPr sz="18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is</a:t>
            </a:r>
            <a:r>
              <a:rPr sz="1800" spc="-2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process</a:t>
            </a:r>
            <a:r>
              <a:rPr sz="1800" spc="-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of</a:t>
            </a:r>
            <a:r>
              <a:rPr sz="1800" spc="-2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transforming</a:t>
            </a:r>
            <a:r>
              <a:rPr sz="1800" spc="-1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raw</a:t>
            </a:r>
            <a:r>
              <a:rPr sz="1800" spc="-1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data</a:t>
            </a:r>
            <a:r>
              <a:rPr sz="1800" spc="-1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171717"/>
                </a:solidFill>
                <a:latin typeface="Arial"/>
                <a:cs typeface="Arial"/>
              </a:rPr>
              <a:t>into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features</a:t>
            </a:r>
            <a:r>
              <a:rPr sz="1800" spc="-7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(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adding</a:t>
            </a:r>
            <a:r>
              <a:rPr sz="18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new</a:t>
            </a:r>
            <a:r>
              <a:rPr sz="18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X-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variable</a:t>
            </a:r>
            <a:r>
              <a:rPr sz="18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columns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)</a:t>
            </a:r>
            <a:r>
              <a:rPr sz="1800" spc="-6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that</a:t>
            </a:r>
            <a:r>
              <a:rPr sz="1800" spc="-7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better</a:t>
            </a:r>
            <a:r>
              <a:rPr sz="1800" spc="-7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represent</a:t>
            </a:r>
            <a:r>
              <a:rPr sz="1800" spc="-6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171717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predictive</a:t>
            </a:r>
            <a:r>
              <a:rPr sz="1800" spc="-5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Models,</a:t>
            </a:r>
            <a:r>
              <a:rPr sz="1800" spc="-3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resulting</a:t>
            </a:r>
            <a:r>
              <a:rPr sz="1800" spc="-4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in</a:t>
            </a:r>
            <a:r>
              <a:rPr sz="1800" spc="-4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improved</a:t>
            </a:r>
            <a:r>
              <a:rPr sz="1800" spc="-4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accuracy</a:t>
            </a:r>
            <a:r>
              <a:rPr sz="1800" spc="-4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71717"/>
                </a:solidFill>
                <a:latin typeface="Arial"/>
                <a:cs typeface="Arial"/>
              </a:rPr>
              <a:t>on</a:t>
            </a:r>
            <a:r>
              <a:rPr sz="1800" spc="-9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171717"/>
                </a:solidFill>
                <a:latin typeface="Arial"/>
                <a:cs typeface="Arial"/>
              </a:rPr>
              <a:t>Test</a:t>
            </a:r>
            <a:r>
              <a:rPr sz="1800" spc="-5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171717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1914" y="2988182"/>
            <a:ext cx="885190" cy="961390"/>
            <a:chOff x="81914" y="2988182"/>
            <a:chExt cx="885190" cy="96139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39" y="2997707"/>
              <a:ext cx="865632" cy="94183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6677" y="2992945"/>
              <a:ext cx="875665" cy="951865"/>
            </a:xfrm>
            <a:custGeom>
              <a:avLst/>
              <a:gdLst/>
              <a:ahLst/>
              <a:cxnLst/>
              <a:rect l="l" t="t" r="r" b="b"/>
              <a:pathLst>
                <a:path w="875665" h="951864">
                  <a:moveTo>
                    <a:pt x="0" y="951356"/>
                  </a:moveTo>
                  <a:lnTo>
                    <a:pt x="875157" y="951356"/>
                  </a:lnTo>
                  <a:lnTo>
                    <a:pt x="875157" y="0"/>
                  </a:lnTo>
                  <a:lnTo>
                    <a:pt x="0" y="0"/>
                  </a:lnTo>
                  <a:lnTo>
                    <a:pt x="0" y="9513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069466" y="2985135"/>
            <a:ext cx="819150" cy="971550"/>
            <a:chOff x="1069466" y="2985135"/>
            <a:chExt cx="819150" cy="97155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8991" y="2994660"/>
              <a:ext cx="800099" cy="9524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74229" y="2989897"/>
              <a:ext cx="809625" cy="962025"/>
            </a:xfrm>
            <a:custGeom>
              <a:avLst/>
              <a:gdLst/>
              <a:ahLst/>
              <a:cxnLst/>
              <a:rect l="l" t="t" r="r" b="b"/>
              <a:pathLst>
                <a:path w="809625" h="962025">
                  <a:moveTo>
                    <a:pt x="0" y="962024"/>
                  </a:moveTo>
                  <a:lnTo>
                    <a:pt x="809624" y="962024"/>
                  </a:lnTo>
                  <a:lnTo>
                    <a:pt x="809624" y="0"/>
                  </a:lnTo>
                  <a:lnTo>
                    <a:pt x="0" y="0"/>
                  </a:lnTo>
                  <a:lnTo>
                    <a:pt x="0" y="9620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006663" y="2986658"/>
            <a:ext cx="915669" cy="971550"/>
            <a:chOff x="2006663" y="2986658"/>
            <a:chExt cx="915669" cy="97155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16252" y="2996183"/>
              <a:ext cx="896112" cy="9524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011426" y="2991421"/>
              <a:ext cx="906144" cy="962025"/>
            </a:xfrm>
            <a:custGeom>
              <a:avLst/>
              <a:gdLst/>
              <a:ahLst/>
              <a:cxnLst/>
              <a:rect l="l" t="t" r="r" b="b"/>
              <a:pathLst>
                <a:path w="906144" h="962025">
                  <a:moveTo>
                    <a:pt x="0" y="962024"/>
                  </a:moveTo>
                  <a:lnTo>
                    <a:pt x="905637" y="962024"/>
                  </a:lnTo>
                  <a:lnTo>
                    <a:pt x="905637" y="0"/>
                  </a:lnTo>
                  <a:lnTo>
                    <a:pt x="0" y="0"/>
                  </a:lnTo>
                  <a:lnTo>
                    <a:pt x="0" y="9620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030791" y="2992754"/>
            <a:ext cx="772160" cy="970280"/>
            <a:chOff x="3030791" y="2992754"/>
            <a:chExt cx="772160" cy="97028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0380" y="3002279"/>
              <a:ext cx="752856" cy="95097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035554" y="2997517"/>
              <a:ext cx="762635" cy="960755"/>
            </a:xfrm>
            <a:custGeom>
              <a:avLst/>
              <a:gdLst/>
              <a:ahLst/>
              <a:cxnLst/>
              <a:rect l="l" t="t" r="r" b="b"/>
              <a:pathLst>
                <a:path w="762635" h="960754">
                  <a:moveTo>
                    <a:pt x="0" y="960501"/>
                  </a:moveTo>
                  <a:lnTo>
                    <a:pt x="762381" y="960501"/>
                  </a:lnTo>
                  <a:lnTo>
                    <a:pt x="762381" y="0"/>
                  </a:lnTo>
                  <a:lnTo>
                    <a:pt x="0" y="0"/>
                  </a:lnTo>
                  <a:lnTo>
                    <a:pt x="0" y="96050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806251" y="2994279"/>
            <a:ext cx="772160" cy="981075"/>
            <a:chOff x="4806251" y="2994279"/>
            <a:chExt cx="772160" cy="981075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15840" y="3003804"/>
              <a:ext cx="752856" cy="96164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811014" y="2999041"/>
              <a:ext cx="762635" cy="971550"/>
            </a:xfrm>
            <a:custGeom>
              <a:avLst/>
              <a:gdLst/>
              <a:ahLst/>
              <a:cxnLst/>
              <a:rect l="l" t="t" r="r" b="b"/>
              <a:pathLst>
                <a:path w="762635" h="971550">
                  <a:moveTo>
                    <a:pt x="0" y="971169"/>
                  </a:moveTo>
                  <a:lnTo>
                    <a:pt x="762381" y="971169"/>
                  </a:lnTo>
                  <a:lnTo>
                    <a:pt x="762381" y="0"/>
                  </a:lnTo>
                  <a:lnTo>
                    <a:pt x="0" y="0"/>
                  </a:lnTo>
                  <a:lnTo>
                    <a:pt x="0" y="97116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6738683" y="2989707"/>
            <a:ext cx="1209675" cy="962660"/>
            <a:chOff x="6738683" y="2989707"/>
            <a:chExt cx="1209675" cy="962660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48271" y="2999232"/>
              <a:ext cx="1190244" cy="94335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743445" y="2994469"/>
              <a:ext cx="1200150" cy="953135"/>
            </a:xfrm>
            <a:custGeom>
              <a:avLst/>
              <a:gdLst/>
              <a:ahLst/>
              <a:cxnLst/>
              <a:rect l="l" t="t" r="r" b="b"/>
              <a:pathLst>
                <a:path w="1200150" h="953135">
                  <a:moveTo>
                    <a:pt x="0" y="952881"/>
                  </a:moveTo>
                  <a:lnTo>
                    <a:pt x="1199769" y="952881"/>
                  </a:lnTo>
                  <a:lnTo>
                    <a:pt x="1199769" y="0"/>
                  </a:lnTo>
                  <a:lnTo>
                    <a:pt x="0" y="0"/>
                  </a:lnTo>
                  <a:lnTo>
                    <a:pt x="0" y="95288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8050847" y="2988182"/>
            <a:ext cx="1026794" cy="961390"/>
            <a:chOff x="8050847" y="2988182"/>
            <a:chExt cx="1026794" cy="961390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60435" y="2997707"/>
              <a:ext cx="1007364" cy="94183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055609" y="2992945"/>
              <a:ext cx="1017269" cy="951865"/>
            </a:xfrm>
            <a:custGeom>
              <a:avLst/>
              <a:gdLst/>
              <a:ahLst/>
              <a:cxnLst/>
              <a:rect l="l" t="t" r="r" b="b"/>
              <a:pathLst>
                <a:path w="1017270" h="951864">
                  <a:moveTo>
                    <a:pt x="0" y="951356"/>
                  </a:moveTo>
                  <a:lnTo>
                    <a:pt x="1016888" y="951356"/>
                  </a:lnTo>
                  <a:lnTo>
                    <a:pt x="1016888" y="0"/>
                  </a:lnTo>
                  <a:lnTo>
                    <a:pt x="0" y="0"/>
                  </a:lnTo>
                  <a:lnTo>
                    <a:pt x="0" y="9513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3914711" y="2988182"/>
            <a:ext cx="772160" cy="971550"/>
            <a:chOff x="3914711" y="2988182"/>
            <a:chExt cx="772160" cy="971550"/>
          </a:xfrm>
        </p:grpSpPr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24299" y="2997707"/>
              <a:ext cx="752855" cy="95249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919473" y="2992945"/>
              <a:ext cx="762635" cy="962025"/>
            </a:xfrm>
            <a:custGeom>
              <a:avLst/>
              <a:gdLst/>
              <a:ahLst/>
              <a:cxnLst/>
              <a:rect l="l" t="t" r="r" b="b"/>
              <a:pathLst>
                <a:path w="762635" h="962025">
                  <a:moveTo>
                    <a:pt x="0" y="962024"/>
                  </a:moveTo>
                  <a:lnTo>
                    <a:pt x="762380" y="962024"/>
                  </a:lnTo>
                  <a:lnTo>
                    <a:pt x="762380" y="0"/>
                  </a:lnTo>
                  <a:lnTo>
                    <a:pt x="0" y="0"/>
                  </a:lnTo>
                  <a:lnTo>
                    <a:pt x="0" y="9620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5691695" y="2983610"/>
            <a:ext cx="942975" cy="933450"/>
            <a:chOff x="5691695" y="2983610"/>
            <a:chExt cx="942975" cy="933450"/>
          </a:xfrm>
        </p:grpSpPr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01284" y="2993135"/>
              <a:ext cx="923543" cy="9144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696458" y="2988373"/>
              <a:ext cx="933450" cy="923925"/>
            </a:xfrm>
            <a:custGeom>
              <a:avLst/>
              <a:gdLst/>
              <a:ahLst/>
              <a:cxnLst/>
              <a:rect l="l" t="t" r="r" b="b"/>
              <a:pathLst>
                <a:path w="933450" h="923925">
                  <a:moveTo>
                    <a:pt x="0" y="923925"/>
                  </a:moveTo>
                  <a:lnTo>
                    <a:pt x="933068" y="923925"/>
                  </a:lnTo>
                  <a:lnTo>
                    <a:pt x="933068" y="0"/>
                  </a:lnTo>
                  <a:lnTo>
                    <a:pt x="0" y="0"/>
                  </a:lnTo>
                  <a:lnTo>
                    <a:pt x="0" y="923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1563306" y="2011235"/>
            <a:ext cx="6021070" cy="604520"/>
            <a:chOff x="1563306" y="2011235"/>
            <a:chExt cx="6021070" cy="604520"/>
          </a:xfrm>
        </p:grpSpPr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72768" y="2020824"/>
              <a:ext cx="6001511" cy="58369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568069" y="2015998"/>
              <a:ext cx="6011545" cy="593725"/>
            </a:xfrm>
            <a:custGeom>
              <a:avLst/>
              <a:gdLst/>
              <a:ahLst/>
              <a:cxnLst/>
              <a:rect l="l" t="t" r="r" b="b"/>
              <a:pathLst>
                <a:path w="6011545" h="593725">
                  <a:moveTo>
                    <a:pt x="0" y="593217"/>
                  </a:moveTo>
                  <a:lnTo>
                    <a:pt x="6011036" y="593217"/>
                  </a:lnTo>
                  <a:lnTo>
                    <a:pt x="6011036" y="0"/>
                  </a:lnTo>
                  <a:lnTo>
                    <a:pt x="0" y="0"/>
                  </a:lnTo>
                  <a:lnTo>
                    <a:pt x="0" y="593217"/>
                  </a:lnTo>
                  <a:close/>
                </a:path>
              </a:pathLst>
            </a:custGeom>
            <a:ln w="9525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63090" y="2369058"/>
              <a:ext cx="1489075" cy="224154"/>
            </a:xfrm>
            <a:custGeom>
              <a:avLst/>
              <a:gdLst/>
              <a:ahLst/>
              <a:cxnLst/>
              <a:rect l="l" t="t" r="r" b="b"/>
              <a:pathLst>
                <a:path w="1489075" h="224155">
                  <a:moveTo>
                    <a:pt x="0" y="224027"/>
                  </a:moveTo>
                  <a:lnTo>
                    <a:pt x="1488948" y="224027"/>
                  </a:lnTo>
                  <a:lnTo>
                    <a:pt x="1488948" y="0"/>
                  </a:lnTo>
                  <a:lnTo>
                    <a:pt x="0" y="0"/>
                  </a:lnTo>
                  <a:lnTo>
                    <a:pt x="0" y="224027"/>
                  </a:lnTo>
                  <a:close/>
                </a:path>
              </a:pathLst>
            </a:custGeom>
            <a:ln w="444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84963" y="4082415"/>
            <a:ext cx="857250" cy="619760"/>
            <a:chOff x="84963" y="4082415"/>
            <a:chExt cx="857250" cy="619760"/>
          </a:xfrm>
        </p:grpSpPr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4488" y="4091940"/>
              <a:ext cx="838200" cy="60045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89725" y="4087177"/>
              <a:ext cx="847725" cy="610235"/>
            </a:xfrm>
            <a:custGeom>
              <a:avLst/>
              <a:gdLst/>
              <a:ahLst/>
              <a:cxnLst/>
              <a:rect l="l" t="t" r="r" b="b"/>
              <a:pathLst>
                <a:path w="847725" h="610235">
                  <a:moveTo>
                    <a:pt x="0" y="609981"/>
                  </a:moveTo>
                  <a:lnTo>
                    <a:pt x="847725" y="609981"/>
                  </a:lnTo>
                  <a:lnTo>
                    <a:pt x="847725" y="0"/>
                  </a:lnTo>
                  <a:lnTo>
                    <a:pt x="0" y="0"/>
                  </a:lnTo>
                  <a:lnTo>
                    <a:pt x="0" y="60998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046607" y="4082415"/>
            <a:ext cx="801370" cy="610870"/>
            <a:chOff x="1046607" y="4082415"/>
            <a:chExt cx="801370" cy="610870"/>
          </a:xfrm>
        </p:grpSpPr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6132" y="4091940"/>
              <a:ext cx="781812" cy="591312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051369" y="4087177"/>
              <a:ext cx="791845" cy="601345"/>
            </a:xfrm>
            <a:custGeom>
              <a:avLst/>
              <a:gdLst/>
              <a:ahLst/>
              <a:cxnLst/>
              <a:rect l="l" t="t" r="r" b="b"/>
              <a:pathLst>
                <a:path w="791844" h="601345">
                  <a:moveTo>
                    <a:pt x="0" y="600837"/>
                  </a:moveTo>
                  <a:lnTo>
                    <a:pt x="791337" y="600837"/>
                  </a:lnTo>
                  <a:lnTo>
                    <a:pt x="791337" y="0"/>
                  </a:lnTo>
                  <a:lnTo>
                    <a:pt x="0" y="0"/>
                  </a:lnTo>
                  <a:lnTo>
                    <a:pt x="0" y="6008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1945703" y="4077842"/>
            <a:ext cx="1113790" cy="608965"/>
            <a:chOff x="1945703" y="4077842"/>
            <a:chExt cx="1113790" cy="608965"/>
          </a:xfrm>
        </p:grpSpPr>
        <p:pic>
          <p:nvPicPr>
            <p:cNvPr id="44" name="object 4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55292" y="4087367"/>
              <a:ext cx="1094232" cy="58978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950466" y="4082605"/>
              <a:ext cx="1104265" cy="599440"/>
            </a:xfrm>
            <a:custGeom>
              <a:avLst/>
              <a:gdLst/>
              <a:ahLst/>
              <a:cxnLst/>
              <a:rect l="l" t="t" r="r" b="b"/>
              <a:pathLst>
                <a:path w="1104264" h="599439">
                  <a:moveTo>
                    <a:pt x="0" y="599312"/>
                  </a:moveTo>
                  <a:lnTo>
                    <a:pt x="1103757" y="599312"/>
                  </a:lnTo>
                  <a:lnTo>
                    <a:pt x="1103757" y="0"/>
                  </a:lnTo>
                  <a:lnTo>
                    <a:pt x="0" y="0"/>
                  </a:lnTo>
                  <a:lnTo>
                    <a:pt x="0" y="5993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3163379" y="4082415"/>
            <a:ext cx="725170" cy="608965"/>
            <a:chOff x="3163379" y="4082415"/>
            <a:chExt cx="725170" cy="608965"/>
          </a:xfrm>
        </p:grpSpPr>
        <p:pic>
          <p:nvPicPr>
            <p:cNvPr id="47" name="object 4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72968" y="4091940"/>
              <a:ext cx="705611" cy="589788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3168142" y="4087177"/>
              <a:ext cx="715645" cy="599440"/>
            </a:xfrm>
            <a:custGeom>
              <a:avLst/>
              <a:gdLst/>
              <a:ahLst/>
              <a:cxnLst/>
              <a:rect l="l" t="t" r="r" b="b"/>
              <a:pathLst>
                <a:path w="715645" h="599439">
                  <a:moveTo>
                    <a:pt x="0" y="599313"/>
                  </a:moveTo>
                  <a:lnTo>
                    <a:pt x="715136" y="599313"/>
                  </a:lnTo>
                  <a:lnTo>
                    <a:pt x="715136" y="0"/>
                  </a:lnTo>
                  <a:lnTo>
                    <a:pt x="0" y="0"/>
                  </a:lnTo>
                  <a:lnTo>
                    <a:pt x="0" y="59931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4003103" y="4079366"/>
            <a:ext cx="1153160" cy="600075"/>
            <a:chOff x="4003103" y="4079366"/>
            <a:chExt cx="1153160" cy="600075"/>
          </a:xfrm>
        </p:grpSpPr>
        <p:pic>
          <p:nvPicPr>
            <p:cNvPr id="50" name="object 5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12691" y="4088891"/>
              <a:ext cx="1133856" cy="58064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007865" y="4084129"/>
              <a:ext cx="1143635" cy="590550"/>
            </a:xfrm>
            <a:custGeom>
              <a:avLst/>
              <a:gdLst/>
              <a:ahLst/>
              <a:cxnLst/>
              <a:rect l="l" t="t" r="r" b="b"/>
              <a:pathLst>
                <a:path w="1143635" h="590550">
                  <a:moveTo>
                    <a:pt x="0" y="590168"/>
                  </a:moveTo>
                  <a:lnTo>
                    <a:pt x="1143381" y="590168"/>
                  </a:lnTo>
                  <a:lnTo>
                    <a:pt x="1143381" y="0"/>
                  </a:lnTo>
                  <a:lnTo>
                    <a:pt x="0" y="0"/>
                  </a:lnTo>
                  <a:lnTo>
                    <a:pt x="0" y="5901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5271071" y="4082415"/>
            <a:ext cx="725170" cy="608965"/>
            <a:chOff x="5271071" y="4082415"/>
            <a:chExt cx="725170" cy="608965"/>
          </a:xfrm>
        </p:grpSpPr>
        <p:pic>
          <p:nvPicPr>
            <p:cNvPr id="53" name="object 5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280660" y="4091940"/>
              <a:ext cx="705612" cy="589788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5275834" y="4087177"/>
              <a:ext cx="715645" cy="599440"/>
            </a:xfrm>
            <a:custGeom>
              <a:avLst/>
              <a:gdLst/>
              <a:ahLst/>
              <a:cxnLst/>
              <a:rect l="l" t="t" r="r" b="b"/>
              <a:pathLst>
                <a:path w="715645" h="599439">
                  <a:moveTo>
                    <a:pt x="0" y="599313"/>
                  </a:moveTo>
                  <a:lnTo>
                    <a:pt x="715137" y="599313"/>
                  </a:lnTo>
                  <a:lnTo>
                    <a:pt x="715137" y="0"/>
                  </a:lnTo>
                  <a:lnTo>
                    <a:pt x="0" y="0"/>
                  </a:lnTo>
                  <a:lnTo>
                    <a:pt x="0" y="59931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6109271" y="4079366"/>
            <a:ext cx="723265" cy="732790"/>
            <a:chOff x="6109271" y="4079366"/>
            <a:chExt cx="723265" cy="732790"/>
          </a:xfrm>
        </p:grpSpPr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18860" y="4088891"/>
              <a:ext cx="704088" cy="713232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6114034" y="4084129"/>
              <a:ext cx="713740" cy="723265"/>
            </a:xfrm>
            <a:custGeom>
              <a:avLst/>
              <a:gdLst/>
              <a:ahLst/>
              <a:cxnLst/>
              <a:rect l="l" t="t" r="r" b="b"/>
              <a:pathLst>
                <a:path w="713740" h="723264">
                  <a:moveTo>
                    <a:pt x="0" y="722756"/>
                  </a:moveTo>
                  <a:lnTo>
                    <a:pt x="713613" y="722756"/>
                  </a:lnTo>
                  <a:lnTo>
                    <a:pt x="713613" y="0"/>
                  </a:lnTo>
                  <a:lnTo>
                    <a:pt x="0" y="0"/>
                  </a:lnTo>
                  <a:lnTo>
                    <a:pt x="0" y="7227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6939851" y="4079366"/>
            <a:ext cx="590550" cy="600075"/>
            <a:chOff x="6939851" y="4079366"/>
            <a:chExt cx="590550" cy="600075"/>
          </a:xfrm>
        </p:grpSpPr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949440" y="4088891"/>
              <a:ext cx="571500" cy="580643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6944614" y="4084129"/>
              <a:ext cx="581025" cy="590550"/>
            </a:xfrm>
            <a:custGeom>
              <a:avLst/>
              <a:gdLst/>
              <a:ahLst/>
              <a:cxnLst/>
              <a:rect l="l" t="t" r="r" b="b"/>
              <a:pathLst>
                <a:path w="581025" h="590550">
                  <a:moveTo>
                    <a:pt x="0" y="590168"/>
                  </a:moveTo>
                  <a:lnTo>
                    <a:pt x="581025" y="590168"/>
                  </a:lnTo>
                  <a:lnTo>
                    <a:pt x="581025" y="0"/>
                  </a:lnTo>
                  <a:lnTo>
                    <a:pt x="0" y="0"/>
                  </a:lnTo>
                  <a:lnTo>
                    <a:pt x="0" y="5901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7625651" y="4079366"/>
            <a:ext cx="761365" cy="628650"/>
            <a:chOff x="7625651" y="4079366"/>
            <a:chExt cx="761365" cy="628650"/>
          </a:xfrm>
        </p:grpSpPr>
        <p:pic>
          <p:nvPicPr>
            <p:cNvPr id="62" name="object 6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635240" y="4088891"/>
              <a:ext cx="742188" cy="609599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7630414" y="4084129"/>
              <a:ext cx="751840" cy="619125"/>
            </a:xfrm>
            <a:custGeom>
              <a:avLst/>
              <a:gdLst/>
              <a:ahLst/>
              <a:cxnLst/>
              <a:rect l="l" t="t" r="r" b="b"/>
              <a:pathLst>
                <a:path w="751840" h="619125">
                  <a:moveTo>
                    <a:pt x="0" y="619124"/>
                  </a:moveTo>
                  <a:lnTo>
                    <a:pt x="751712" y="619124"/>
                  </a:lnTo>
                  <a:lnTo>
                    <a:pt x="751712" y="0"/>
                  </a:lnTo>
                  <a:lnTo>
                    <a:pt x="0" y="0"/>
                  </a:lnTo>
                  <a:lnTo>
                    <a:pt x="0" y="6191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8479091" y="4079366"/>
            <a:ext cx="581660" cy="628650"/>
            <a:chOff x="8479091" y="4079366"/>
            <a:chExt cx="581660" cy="628650"/>
          </a:xfrm>
        </p:grpSpPr>
        <p:pic>
          <p:nvPicPr>
            <p:cNvPr id="65" name="object 6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488680" y="4088891"/>
              <a:ext cx="562355" cy="609599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8483854" y="4084129"/>
              <a:ext cx="572135" cy="619125"/>
            </a:xfrm>
            <a:custGeom>
              <a:avLst/>
              <a:gdLst/>
              <a:ahLst/>
              <a:cxnLst/>
              <a:rect l="l" t="t" r="r" b="b"/>
              <a:pathLst>
                <a:path w="572134" h="619125">
                  <a:moveTo>
                    <a:pt x="0" y="619124"/>
                  </a:moveTo>
                  <a:lnTo>
                    <a:pt x="571880" y="619124"/>
                  </a:lnTo>
                  <a:lnTo>
                    <a:pt x="571880" y="0"/>
                  </a:lnTo>
                  <a:lnTo>
                    <a:pt x="0" y="0"/>
                  </a:lnTo>
                  <a:lnTo>
                    <a:pt x="0" y="6191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93065" y="2713736"/>
            <a:ext cx="334073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latin typeface="Arial"/>
                <a:cs typeface="Arial"/>
              </a:rPr>
              <a:t>Partial</a:t>
            </a:r>
            <a:r>
              <a:rPr sz="1350" spc="-4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list</a:t>
            </a:r>
            <a:r>
              <a:rPr sz="1350" spc="-2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-3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Feature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Engineering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examples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608533"/>
            <a:ext cx="141605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25" dirty="0">
                <a:solidFill>
                  <a:srgbClr val="F3753E"/>
                </a:solidFill>
                <a:latin typeface="Arial"/>
                <a:cs typeface="Arial"/>
              </a:rPr>
              <a:t>21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35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3753E"/>
                </a:solidFill>
                <a:latin typeface="Arial"/>
                <a:cs typeface="Arial"/>
              </a:rPr>
              <a:t>Review:</a:t>
            </a:r>
            <a:r>
              <a:rPr spc="-70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3753E"/>
                </a:solidFill>
                <a:latin typeface="Arial"/>
                <a:cs typeface="Arial"/>
              </a:rPr>
              <a:t>Predictive</a:t>
            </a:r>
            <a:r>
              <a:rPr spc="-110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3753E"/>
                </a:solidFill>
                <a:latin typeface="Arial"/>
                <a:cs typeface="Arial"/>
              </a:rPr>
              <a:t>Analytics</a:t>
            </a:r>
            <a:r>
              <a:rPr spc="-35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F3753E"/>
                </a:solidFill>
                <a:latin typeface="Arial"/>
                <a:cs typeface="Arial"/>
              </a:rPr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9875" y="911097"/>
            <a:ext cx="7406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41925" algn="l"/>
              </a:tabLst>
            </a:pPr>
            <a:r>
              <a:rPr sz="1800" dirty="0">
                <a:latin typeface="Arial"/>
                <a:cs typeface="Arial"/>
              </a:rPr>
              <a:t>Assume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wish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predict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column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'</a:t>
            </a:r>
            <a:r>
              <a:rPr sz="1800" dirty="0">
                <a:solidFill>
                  <a:srgbClr val="D7490D"/>
                </a:solidFill>
                <a:latin typeface="Arial"/>
                <a:cs typeface="Arial"/>
              </a:rPr>
              <a:t>homestyle</a:t>
            </a:r>
            <a:r>
              <a:rPr sz="1800" dirty="0">
                <a:latin typeface="Arial"/>
                <a:cs typeface="Arial"/>
              </a:rPr>
              <a:t>' </a:t>
            </a:r>
            <a:r>
              <a:rPr sz="1800" spc="-10" dirty="0">
                <a:latin typeface="Arial"/>
                <a:cs typeface="Arial"/>
              </a:rPr>
              <a:t>below.</a:t>
            </a:r>
            <a:r>
              <a:rPr sz="1800" dirty="0">
                <a:latin typeface="Arial"/>
                <a:cs typeface="Arial"/>
              </a:rPr>
              <a:t>	Answer 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following: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875" y="1184808"/>
            <a:ext cx="2788920" cy="99060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710"/>
              </a:spcBef>
              <a:buChar char="•"/>
              <a:tabLst>
                <a:tab pos="189865" algn="l"/>
              </a:tabLst>
            </a:pPr>
            <a:r>
              <a:rPr sz="1600" dirty="0">
                <a:latin typeface="Arial"/>
                <a:cs typeface="Arial"/>
              </a:rPr>
              <a:t>What's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600" spc="-20" dirty="0">
                <a:latin typeface="Arial"/>
                <a:cs typeface="Arial"/>
              </a:rPr>
              <a:t>-</a:t>
            </a:r>
            <a:r>
              <a:rPr sz="1600" spc="-10" dirty="0">
                <a:latin typeface="Arial"/>
                <a:cs typeface="Arial"/>
              </a:rPr>
              <a:t>variable?</a:t>
            </a:r>
            <a:endParaRPr sz="160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spcBef>
                <a:spcPts val="615"/>
              </a:spcBef>
              <a:buChar char="•"/>
              <a:tabLst>
                <a:tab pos="189865" algn="l"/>
              </a:tabLst>
            </a:pPr>
            <a:r>
              <a:rPr sz="1600" dirty="0">
                <a:latin typeface="Arial"/>
                <a:cs typeface="Arial"/>
              </a:rPr>
              <a:t>How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many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spc="-20" dirty="0">
                <a:latin typeface="Arial"/>
                <a:cs typeface="Arial"/>
              </a:rPr>
              <a:t>-</a:t>
            </a:r>
            <a:r>
              <a:rPr sz="1600" spc="-10" dirty="0">
                <a:latin typeface="Arial"/>
                <a:cs typeface="Arial"/>
              </a:rPr>
              <a:t>variables?</a:t>
            </a:r>
            <a:endParaRPr sz="160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spcBef>
                <a:spcPts val="610"/>
              </a:spcBef>
              <a:buChar char="•"/>
              <a:tabLst>
                <a:tab pos="189865" algn="l"/>
              </a:tabLst>
            </a:pPr>
            <a:r>
              <a:rPr sz="1600" dirty="0">
                <a:latin typeface="Arial"/>
                <a:cs typeface="Arial"/>
              </a:rPr>
              <a:t>How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many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Numeric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00" spc="-20" dirty="0">
                <a:latin typeface="Arial"/>
                <a:cs typeface="Arial"/>
              </a:rPr>
              <a:t>-vars?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85531" y="3037332"/>
            <a:ext cx="608330" cy="24701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ts val="1900"/>
              </a:lnSpc>
            </a:pP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Y</a:t>
            </a:r>
            <a:r>
              <a:rPr sz="1600" b="1" spc="-10" dirty="0">
                <a:latin typeface="Arial Narrow"/>
                <a:cs typeface="Arial Narrow"/>
              </a:rPr>
              <a:t>-</a:t>
            </a:r>
            <a:r>
              <a:rPr sz="1600" b="1" spc="-25" dirty="0">
                <a:latin typeface="Arial Narrow"/>
                <a:cs typeface="Arial Narrow"/>
              </a:rPr>
              <a:t>var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9875" y="2610350"/>
            <a:ext cx="7214870" cy="72453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1155"/>
              </a:spcBef>
              <a:buChar char="•"/>
              <a:tabLst>
                <a:tab pos="189865" algn="l"/>
              </a:tabLst>
            </a:pPr>
            <a:r>
              <a:rPr sz="1600" spc="-10" dirty="0">
                <a:latin typeface="Arial"/>
                <a:cs typeface="Arial"/>
              </a:rPr>
              <a:t>Classification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or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Regression?</a:t>
            </a:r>
            <a:endParaRPr sz="1600">
              <a:latin typeface="Arial"/>
              <a:cs typeface="Arial"/>
            </a:endParaRPr>
          </a:p>
          <a:p>
            <a:pPr marL="788035">
              <a:lnSpc>
                <a:spcPct val="100000"/>
              </a:lnSpc>
              <a:spcBef>
                <a:spcPts val="905"/>
              </a:spcBef>
              <a:tabLst>
                <a:tab pos="1169035" algn="l"/>
                <a:tab pos="1598295" algn="l"/>
                <a:tab pos="2120265" algn="l"/>
                <a:tab pos="2739390" algn="l"/>
                <a:tab pos="3167380" algn="l"/>
                <a:tab pos="3547745" algn="l"/>
                <a:tab pos="4118610" algn="l"/>
                <a:tab pos="4641850" algn="l"/>
                <a:tab pos="5116830" algn="l"/>
                <a:tab pos="5450205" algn="l"/>
                <a:tab pos="5878195" algn="l"/>
                <a:tab pos="6439535" algn="l"/>
                <a:tab pos="7010400" algn="l"/>
              </a:tabLst>
            </a:pPr>
            <a:r>
              <a:rPr sz="1350" b="1" spc="-50" dirty="0">
                <a:solidFill>
                  <a:srgbClr val="00B1B1"/>
                </a:solidFill>
                <a:latin typeface="Arial"/>
                <a:cs typeface="Arial"/>
              </a:rPr>
              <a:t>0</a:t>
            </a:r>
            <a:r>
              <a:rPr sz="1350" b="1" dirty="0">
                <a:solidFill>
                  <a:srgbClr val="00B1B1"/>
                </a:solidFill>
                <a:latin typeface="Arial"/>
                <a:cs typeface="Arial"/>
              </a:rPr>
              <a:t>	</a:t>
            </a:r>
            <a:r>
              <a:rPr sz="1350" b="1" spc="-5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135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350" b="1" spc="-5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35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350" b="1" spc="-5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135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350" b="1" spc="-50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sz="135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350" b="1" spc="-50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r>
              <a:rPr sz="135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350" b="1" spc="-50" dirty="0">
                <a:solidFill>
                  <a:srgbClr val="0000FF"/>
                </a:solidFill>
                <a:latin typeface="Arial"/>
                <a:cs typeface="Arial"/>
              </a:rPr>
              <a:t>6</a:t>
            </a:r>
            <a:r>
              <a:rPr sz="135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350" b="1" spc="-50" dirty="0">
                <a:solidFill>
                  <a:srgbClr val="0000FF"/>
                </a:solidFill>
                <a:latin typeface="Arial"/>
                <a:cs typeface="Arial"/>
              </a:rPr>
              <a:t>7</a:t>
            </a:r>
            <a:r>
              <a:rPr sz="135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350" b="1" spc="-50" dirty="0">
                <a:solidFill>
                  <a:srgbClr val="0000FF"/>
                </a:solidFill>
                <a:latin typeface="Arial"/>
                <a:cs typeface="Arial"/>
              </a:rPr>
              <a:t>8</a:t>
            </a:r>
            <a:r>
              <a:rPr sz="135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350" b="1" spc="-50" dirty="0">
                <a:solidFill>
                  <a:srgbClr val="0000FF"/>
                </a:solidFill>
                <a:latin typeface="Arial"/>
                <a:cs typeface="Arial"/>
              </a:rPr>
              <a:t>9</a:t>
            </a:r>
            <a:r>
              <a:rPr sz="135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350" b="1" spc="-25" dirty="0">
                <a:solidFill>
                  <a:srgbClr val="0000FF"/>
                </a:solidFill>
                <a:latin typeface="Arial"/>
                <a:cs typeface="Arial"/>
              </a:rPr>
              <a:t>10</a:t>
            </a:r>
            <a:r>
              <a:rPr sz="135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350" b="1" spc="-25" dirty="0">
                <a:solidFill>
                  <a:srgbClr val="0000FF"/>
                </a:solidFill>
                <a:latin typeface="Arial"/>
                <a:cs typeface="Arial"/>
              </a:rPr>
              <a:t>11</a:t>
            </a:r>
            <a:r>
              <a:rPr sz="135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350" b="1" spc="-25" dirty="0">
                <a:solidFill>
                  <a:srgbClr val="0000FF"/>
                </a:solidFill>
                <a:latin typeface="Arial"/>
                <a:cs typeface="Arial"/>
              </a:rPr>
              <a:t>12</a:t>
            </a:r>
            <a:r>
              <a:rPr sz="135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1350" b="1" spc="-25" dirty="0">
                <a:solidFill>
                  <a:srgbClr val="0000FF"/>
                </a:solidFill>
                <a:latin typeface="Arial"/>
                <a:cs typeface="Arial"/>
              </a:rPr>
              <a:t>13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9875" y="2231897"/>
            <a:ext cx="7154545" cy="476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230" indent="-177165">
              <a:lnSpc>
                <a:spcPts val="1775"/>
              </a:lnSpc>
              <a:spcBef>
                <a:spcPts val="95"/>
              </a:spcBef>
              <a:buChar char="•"/>
              <a:tabLst>
                <a:tab pos="189865" algn="l"/>
              </a:tabLst>
            </a:pPr>
            <a:r>
              <a:rPr sz="2400" baseline="1736" dirty="0">
                <a:latin typeface="Arial"/>
                <a:cs typeface="Arial"/>
              </a:rPr>
              <a:t>How</a:t>
            </a:r>
            <a:r>
              <a:rPr sz="2400" spc="-82" baseline="1736" dirty="0">
                <a:latin typeface="Arial"/>
                <a:cs typeface="Arial"/>
              </a:rPr>
              <a:t> </a:t>
            </a:r>
            <a:r>
              <a:rPr sz="2400" baseline="1736" dirty="0">
                <a:latin typeface="Arial"/>
                <a:cs typeface="Arial"/>
              </a:rPr>
              <a:t>Many</a:t>
            </a:r>
            <a:r>
              <a:rPr sz="2400" spc="-37" baseline="1736" dirty="0">
                <a:latin typeface="Arial"/>
                <a:cs typeface="Arial"/>
              </a:rPr>
              <a:t> </a:t>
            </a:r>
            <a:r>
              <a:rPr sz="2400" b="1" u="sng" baseline="173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Categorical</a:t>
            </a:r>
            <a:r>
              <a:rPr sz="2400" b="1" spc="-37" baseline="1736" dirty="0">
                <a:latin typeface="Arial"/>
                <a:cs typeface="Arial"/>
              </a:rPr>
              <a:t> </a:t>
            </a:r>
            <a:r>
              <a:rPr sz="2400" b="1" spc="-30" baseline="1736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2400" spc="-30" baseline="1736" dirty="0">
                <a:latin typeface="Arial"/>
                <a:cs typeface="Arial"/>
              </a:rPr>
              <a:t>-</a:t>
            </a:r>
            <a:r>
              <a:rPr sz="2400" baseline="1736" dirty="0">
                <a:latin typeface="Arial"/>
                <a:cs typeface="Arial"/>
              </a:rPr>
              <a:t>vars?</a:t>
            </a:r>
            <a:r>
              <a:rPr sz="2400" spc="247" baseline="1736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7</a:t>
            </a:r>
            <a:r>
              <a:rPr sz="1600" b="1" spc="36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driveway,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recroom,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fullbase,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gashw,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airco,</a:t>
            </a:r>
            <a:endParaRPr sz="1600">
              <a:latin typeface="Arial"/>
              <a:cs typeface="Arial"/>
            </a:endParaRPr>
          </a:p>
          <a:p>
            <a:pPr marL="3383915">
              <a:lnSpc>
                <a:spcPts val="1775"/>
              </a:lnSpc>
            </a:pPr>
            <a:r>
              <a:rPr sz="1600" dirty="0">
                <a:latin typeface="Arial"/>
                <a:cs typeface="Arial"/>
              </a:rPr>
              <a:t>prefarea,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buyer_gender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97479" y="2761869"/>
            <a:ext cx="57143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Classification</a:t>
            </a:r>
            <a:r>
              <a:rPr sz="15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since</a:t>
            </a:r>
            <a:r>
              <a:rPr sz="15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500" spc="-65" dirty="0">
                <a:solidFill>
                  <a:srgbClr val="0000FF"/>
                </a:solidFill>
                <a:latin typeface="Arial"/>
                <a:cs typeface="Arial"/>
              </a:rPr>
              <a:t>Y-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variable is</a:t>
            </a:r>
            <a:r>
              <a:rPr sz="15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not</a:t>
            </a:r>
            <a:r>
              <a:rPr sz="15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numeric</a:t>
            </a:r>
            <a:r>
              <a:rPr sz="15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value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or</a:t>
            </a:r>
            <a:r>
              <a:rPr sz="15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5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future</a:t>
            </a:r>
            <a:r>
              <a:rPr sz="15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Arial"/>
                <a:cs typeface="Arial"/>
              </a:rPr>
              <a:t>value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94126" y="1940814"/>
            <a:ext cx="189230" cy="203200"/>
          </a:xfrm>
          <a:custGeom>
            <a:avLst/>
            <a:gdLst/>
            <a:ahLst/>
            <a:cxnLst/>
            <a:rect l="l" t="t" r="r" b="b"/>
            <a:pathLst>
              <a:path w="189229" h="203200">
                <a:moveTo>
                  <a:pt x="0" y="202692"/>
                </a:moveTo>
                <a:lnTo>
                  <a:pt x="188975" y="202692"/>
                </a:lnTo>
                <a:lnTo>
                  <a:pt x="188975" y="0"/>
                </a:lnTo>
                <a:lnTo>
                  <a:pt x="0" y="0"/>
                </a:lnTo>
                <a:lnTo>
                  <a:pt x="0" y="202692"/>
                </a:lnTo>
                <a:close/>
              </a:path>
            </a:pathLst>
          </a:custGeom>
          <a:ln w="22225">
            <a:solidFill>
              <a:srgbClr val="B353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01416" y="1247292"/>
            <a:ext cx="4975225" cy="92329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600" dirty="0">
                <a:latin typeface="Arial"/>
                <a:cs typeface="Arial"/>
              </a:rPr>
              <a:t>'homestyle'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column</a:t>
            </a:r>
            <a:endParaRPr sz="16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355"/>
              </a:spcBef>
            </a:pPr>
            <a:r>
              <a:rPr sz="1600" b="1" dirty="0">
                <a:latin typeface="Arial"/>
                <a:cs typeface="Arial"/>
              </a:rPr>
              <a:t>13</a:t>
            </a:r>
            <a:r>
              <a:rPr sz="1600" b="1" spc="3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Don't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count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'</a:t>
            </a:r>
            <a:r>
              <a:rPr sz="1600" b="1" dirty="0">
                <a:solidFill>
                  <a:srgbClr val="0097C8"/>
                </a:solidFill>
                <a:latin typeface="Arial"/>
                <a:cs typeface="Arial"/>
              </a:rPr>
              <a:t>sn</a:t>
            </a:r>
            <a:r>
              <a:rPr sz="1600" dirty="0">
                <a:latin typeface="Arial"/>
                <a:cs typeface="Arial"/>
              </a:rPr>
              <a:t>'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since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it's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unique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ID</a:t>
            </a:r>
            <a:endParaRPr sz="1600">
              <a:latin typeface="Arial"/>
              <a:cs typeface="Arial"/>
            </a:endParaRPr>
          </a:p>
          <a:p>
            <a:pPr marL="123189">
              <a:lnSpc>
                <a:spcPct val="100000"/>
              </a:lnSpc>
              <a:spcBef>
                <a:spcPts val="600"/>
              </a:spcBef>
            </a:pPr>
            <a:r>
              <a:rPr sz="1600" b="1" dirty="0">
                <a:latin typeface="Arial"/>
                <a:cs typeface="Arial"/>
              </a:rPr>
              <a:t>6</a:t>
            </a:r>
            <a:r>
              <a:rPr sz="1600" b="1" spc="3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price,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lotsize,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bedrooms,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bathrms,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stories,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garagepl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6313" y="2258948"/>
            <a:ext cx="233934" cy="233933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819530" y="3091052"/>
            <a:ext cx="7514590" cy="1618615"/>
            <a:chOff x="819530" y="3091052"/>
            <a:chExt cx="7514590" cy="1618615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055" y="3361943"/>
              <a:ext cx="7485888" cy="128016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24293" y="3357181"/>
              <a:ext cx="7495540" cy="1289685"/>
            </a:xfrm>
            <a:custGeom>
              <a:avLst/>
              <a:gdLst/>
              <a:ahLst/>
              <a:cxnLst/>
              <a:rect l="l" t="t" r="r" b="b"/>
              <a:pathLst>
                <a:path w="7495540" h="1289685">
                  <a:moveTo>
                    <a:pt x="0" y="1289684"/>
                  </a:moveTo>
                  <a:lnTo>
                    <a:pt x="7495413" y="1289684"/>
                  </a:lnTo>
                  <a:lnTo>
                    <a:pt x="7495413" y="0"/>
                  </a:lnTo>
                  <a:lnTo>
                    <a:pt x="0" y="0"/>
                  </a:lnTo>
                  <a:lnTo>
                    <a:pt x="0" y="1289684"/>
                  </a:lnTo>
                  <a:close/>
                </a:path>
              </a:pathLst>
            </a:custGeom>
            <a:ln w="9524">
              <a:solidFill>
                <a:srgbClr val="6B76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74101" y="3362705"/>
              <a:ext cx="632460" cy="1320165"/>
            </a:xfrm>
            <a:custGeom>
              <a:avLst/>
              <a:gdLst/>
              <a:ahLst/>
              <a:cxnLst/>
              <a:rect l="l" t="t" r="r" b="b"/>
              <a:pathLst>
                <a:path w="632459" h="1320164">
                  <a:moveTo>
                    <a:pt x="0" y="1319784"/>
                  </a:moveTo>
                  <a:lnTo>
                    <a:pt x="632459" y="1319784"/>
                  </a:lnTo>
                  <a:lnTo>
                    <a:pt x="632459" y="0"/>
                  </a:lnTo>
                  <a:lnTo>
                    <a:pt x="0" y="0"/>
                  </a:lnTo>
                  <a:lnTo>
                    <a:pt x="0" y="1319784"/>
                  </a:lnTo>
                  <a:close/>
                </a:path>
              </a:pathLst>
            </a:custGeom>
            <a:ln w="53975">
              <a:solidFill>
                <a:srgbClr val="D749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97686" y="3115817"/>
              <a:ext cx="4947285" cy="216535"/>
            </a:xfrm>
            <a:custGeom>
              <a:avLst/>
              <a:gdLst/>
              <a:ahLst/>
              <a:cxnLst/>
              <a:rect l="l" t="t" r="r" b="b"/>
              <a:pathLst>
                <a:path w="4947285" h="216535">
                  <a:moveTo>
                    <a:pt x="0" y="207264"/>
                  </a:moveTo>
                  <a:lnTo>
                    <a:pt x="187452" y="207264"/>
                  </a:lnTo>
                  <a:lnTo>
                    <a:pt x="187452" y="3048"/>
                  </a:lnTo>
                  <a:lnTo>
                    <a:pt x="0" y="3048"/>
                  </a:lnTo>
                  <a:lnTo>
                    <a:pt x="0" y="207264"/>
                  </a:lnTo>
                  <a:close/>
                </a:path>
                <a:path w="4947285" h="216535">
                  <a:moveTo>
                    <a:pt x="425195" y="204216"/>
                  </a:moveTo>
                  <a:lnTo>
                    <a:pt x="612647" y="204216"/>
                  </a:lnTo>
                  <a:lnTo>
                    <a:pt x="612647" y="0"/>
                  </a:lnTo>
                  <a:lnTo>
                    <a:pt x="425195" y="0"/>
                  </a:lnTo>
                  <a:lnTo>
                    <a:pt x="425195" y="204216"/>
                  </a:lnTo>
                  <a:close/>
                </a:path>
                <a:path w="4947285" h="216535">
                  <a:moveTo>
                    <a:pt x="946403" y="210312"/>
                  </a:moveTo>
                  <a:lnTo>
                    <a:pt x="1135379" y="210312"/>
                  </a:lnTo>
                  <a:lnTo>
                    <a:pt x="1135379" y="6096"/>
                  </a:lnTo>
                  <a:lnTo>
                    <a:pt x="946403" y="6096"/>
                  </a:lnTo>
                  <a:lnTo>
                    <a:pt x="946403" y="210312"/>
                  </a:lnTo>
                  <a:close/>
                </a:path>
                <a:path w="4947285" h="216535">
                  <a:moveTo>
                    <a:pt x="1575815" y="216408"/>
                  </a:moveTo>
                  <a:lnTo>
                    <a:pt x="1763267" y="216408"/>
                  </a:lnTo>
                  <a:lnTo>
                    <a:pt x="1763267" y="13716"/>
                  </a:lnTo>
                  <a:lnTo>
                    <a:pt x="1575815" y="13716"/>
                  </a:lnTo>
                  <a:lnTo>
                    <a:pt x="1575815" y="216408"/>
                  </a:lnTo>
                  <a:close/>
                </a:path>
                <a:path w="4947285" h="216535">
                  <a:moveTo>
                    <a:pt x="2001012" y="204216"/>
                  </a:moveTo>
                  <a:lnTo>
                    <a:pt x="2188464" y="204216"/>
                  </a:lnTo>
                  <a:lnTo>
                    <a:pt x="2188464" y="0"/>
                  </a:lnTo>
                  <a:lnTo>
                    <a:pt x="2001012" y="0"/>
                  </a:lnTo>
                  <a:lnTo>
                    <a:pt x="2001012" y="204216"/>
                  </a:lnTo>
                  <a:close/>
                </a:path>
                <a:path w="4947285" h="216535">
                  <a:moveTo>
                    <a:pt x="4741164" y="210312"/>
                  </a:moveTo>
                  <a:lnTo>
                    <a:pt x="4946904" y="210312"/>
                  </a:lnTo>
                  <a:lnTo>
                    <a:pt x="4946904" y="6096"/>
                  </a:lnTo>
                  <a:lnTo>
                    <a:pt x="4741164" y="6096"/>
                  </a:lnTo>
                  <a:lnTo>
                    <a:pt x="4741164" y="210312"/>
                  </a:lnTo>
                  <a:close/>
                </a:path>
              </a:pathLst>
            </a:custGeom>
            <a:ln w="19050">
              <a:solidFill>
                <a:srgbClr val="B353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62552" y="3104768"/>
              <a:ext cx="233934" cy="23393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3384" y="3110864"/>
              <a:ext cx="233934" cy="23393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44592" y="3107816"/>
              <a:ext cx="233934" cy="23393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8557" y="3104768"/>
              <a:ext cx="233933" cy="23393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609082" y="3100577"/>
              <a:ext cx="1793875" cy="242570"/>
            </a:xfrm>
            <a:custGeom>
              <a:avLst/>
              <a:gdLst/>
              <a:ahLst/>
              <a:cxnLst/>
              <a:rect l="l" t="t" r="r" b="b"/>
              <a:pathLst>
                <a:path w="1793875" h="242570">
                  <a:moveTo>
                    <a:pt x="986027" y="118110"/>
                  </a:moveTo>
                  <a:lnTo>
                    <a:pt x="995302" y="72116"/>
                  </a:lnTo>
                  <a:lnTo>
                    <a:pt x="1020603" y="34575"/>
                  </a:lnTo>
                  <a:lnTo>
                    <a:pt x="1058144" y="9274"/>
                  </a:lnTo>
                  <a:lnTo>
                    <a:pt x="1104138" y="0"/>
                  </a:lnTo>
                  <a:lnTo>
                    <a:pt x="1150131" y="9274"/>
                  </a:lnTo>
                  <a:lnTo>
                    <a:pt x="1187672" y="34575"/>
                  </a:lnTo>
                  <a:lnTo>
                    <a:pt x="1212973" y="72116"/>
                  </a:lnTo>
                  <a:lnTo>
                    <a:pt x="1222247" y="118110"/>
                  </a:lnTo>
                  <a:lnTo>
                    <a:pt x="1212973" y="164103"/>
                  </a:lnTo>
                  <a:lnTo>
                    <a:pt x="1187672" y="201644"/>
                  </a:lnTo>
                  <a:lnTo>
                    <a:pt x="1150131" y="226945"/>
                  </a:lnTo>
                  <a:lnTo>
                    <a:pt x="1104138" y="236220"/>
                  </a:lnTo>
                  <a:lnTo>
                    <a:pt x="1058144" y="226945"/>
                  </a:lnTo>
                  <a:lnTo>
                    <a:pt x="1020603" y="201644"/>
                  </a:lnTo>
                  <a:lnTo>
                    <a:pt x="995302" y="164103"/>
                  </a:lnTo>
                  <a:lnTo>
                    <a:pt x="986027" y="118110"/>
                  </a:lnTo>
                  <a:close/>
                </a:path>
                <a:path w="1793875" h="242570">
                  <a:moveTo>
                    <a:pt x="1557527" y="124206"/>
                  </a:moveTo>
                  <a:lnTo>
                    <a:pt x="1566802" y="78212"/>
                  </a:lnTo>
                  <a:lnTo>
                    <a:pt x="1592103" y="40671"/>
                  </a:lnTo>
                  <a:lnTo>
                    <a:pt x="1629644" y="15370"/>
                  </a:lnTo>
                  <a:lnTo>
                    <a:pt x="1675638" y="6096"/>
                  </a:lnTo>
                  <a:lnTo>
                    <a:pt x="1721631" y="15370"/>
                  </a:lnTo>
                  <a:lnTo>
                    <a:pt x="1759172" y="40671"/>
                  </a:lnTo>
                  <a:lnTo>
                    <a:pt x="1784473" y="78212"/>
                  </a:lnTo>
                  <a:lnTo>
                    <a:pt x="1793747" y="124206"/>
                  </a:lnTo>
                  <a:lnTo>
                    <a:pt x="1784473" y="170199"/>
                  </a:lnTo>
                  <a:lnTo>
                    <a:pt x="1759172" y="207740"/>
                  </a:lnTo>
                  <a:lnTo>
                    <a:pt x="1721631" y="233041"/>
                  </a:lnTo>
                  <a:lnTo>
                    <a:pt x="1675638" y="242316"/>
                  </a:lnTo>
                  <a:lnTo>
                    <a:pt x="1629644" y="233041"/>
                  </a:lnTo>
                  <a:lnTo>
                    <a:pt x="1592103" y="207740"/>
                  </a:lnTo>
                  <a:lnTo>
                    <a:pt x="1566802" y="170199"/>
                  </a:lnTo>
                  <a:lnTo>
                    <a:pt x="1557527" y="124206"/>
                  </a:lnTo>
                  <a:close/>
                </a:path>
                <a:path w="1793875" h="242570">
                  <a:moveTo>
                    <a:pt x="0" y="124206"/>
                  </a:moveTo>
                  <a:lnTo>
                    <a:pt x="9340" y="78212"/>
                  </a:lnTo>
                  <a:lnTo>
                    <a:pt x="34813" y="40671"/>
                  </a:lnTo>
                  <a:lnTo>
                    <a:pt x="72598" y="15370"/>
                  </a:lnTo>
                  <a:lnTo>
                    <a:pt x="118871" y="6096"/>
                  </a:lnTo>
                  <a:lnTo>
                    <a:pt x="165145" y="15370"/>
                  </a:lnTo>
                  <a:lnTo>
                    <a:pt x="202930" y="40671"/>
                  </a:lnTo>
                  <a:lnTo>
                    <a:pt x="228403" y="78212"/>
                  </a:lnTo>
                  <a:lnTo>
                    <a:pt x="237743" y="124206"/>
                  </a:lnTo>
                  <a:lnTo>
                    <a:pt x="228403" y="170199"/>
                  </a:lnTo>
                  <a:lnTo>
                    <a:pt x="202930" y="207740"/>
                  </a:lnTo>
                  <a:lnTo>
                    <a:pt x="165145" y="233041"/>
                  </a:lnTo>
                  <a:lnTo>
                    <a:pt x="118871" y="242316"/>
                  </a:lnTo>
                  <a:lnTo>
                    <a:pt x="72598" y="233041"/>
                  </a:lnTo>
                  <a:lnTo>
                    <a:pt x="34813" y="207740"/>
                  </a:lnTo>
                  <a:lnTo>
                    <a:pt x="9340" y="170199"/>
                  </a:lnTo>
                  <a:lnTo>
                    <a:pt x="0" y="124206"/>
                  </a:lnTo>
                  <a:close/>
                </a:path>
              </a:pathLst>
            </a:custGeom>
            <a:ln w="19050">
              <a:solidFill>
                <a:srgbClr val="B353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8442706" y="527050"/>
            <a:ext cx="279400" cy="284480"/>
            <a:chOff x="8442706" y="527050"/>
            <a:chExt cx="279400" cy="284480"/>
          </a:xfrm>
        </p:grpSpPr>
        <p:sp>
          <p:nvSpPr>
            <p:cNvPr id="25" name="object 25"/>
            <p:cNvSpPr/>
            <p:nvPr/>
          </p:nvSpPr>
          <p:spPr>
            <a:xfrm>
              <a:off x="8449056" y="533400"/>
              <a:ext cx="266700" cy="271780"/>
            </a:xfrm>
            <a:custGeom>
              <a:avLst/>
              <a:gdLst/>
              <a:ahLst/>
              <a:cxnLst/>
              <a:rect l="l" t="t" r="r" b="b"/>
              <a:pathLst>
                <a:path w="266700" h="271780">
                  <a:moveTo>
                    <a:pt x="133350" y="0"/>
                  </a:moveTo>
                  <a:lnTo>
                    <a:pt x="101853" y="103632"/>
                  </a:lnTo>
                  <a:lnTo>
                    <a:pt x="0" y="103632"/>
                  </a:lnTo>
                  <a:lnTo>
                    <a:pt x="82423" y="167639"/>
                  </a:lnTo>
                  <a:lnTo>
                    <a:pt x="50926" y="271272"/>
                  </a:lnTo>
                  <a:lnTo>
                    <a:pt x="133350" y="207263"/>
                  </a:lnTo>
                  <a:lnTo>
                    <a:pt x="215773" y="271272"/>
                  </a:lnTo>
                  <a:lnTo>
                    <a:pt x="184276" y="167639"/>
                  </a:lnTo>
                  <a:lnTo>
                    <a:pt x="266700" y="103632"/>
                  </a:lnTo>
                  <a:lnTo>
                    <a:pt x="164846" y="103632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F375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449056" y="533400"/>
              <a:ext cx="266700" cy="271780"/>
            </a:xfrm>
            <a:custGeom>
              <a:avLst/>
              <a:gdLst/>
              <a:ahLst/>
              <a:cxnLst/>
              <a:rect l="l" t="t" r="r" b="b"/>
              <a:pathLst>
                <a:path w="266700" h="271780">
                  <a:moveTo>
                    <a:pt x="0" y="103632"/>
                  </a:moveTo>
                  <a:lnTo>
                    <a:pt x="101853" y="103632"/>
                  </a:lnTo>
                  <a:lnTo>
                    <a:pt x="133350" y="0"/>
                  </a:lnTo>
                  <a:lnTo>
                    <a:pt x="164846" y="103632"/>
                  </a:lnTo>
                  <a:lnTo>
                    <a:pt x="266700" y="103632"/>
                  </a:lnTo>
                  <a:lnTo>
                    <a:pt x="184276" y="167639"/>
                  </a:lnTo>
                  <a:lnTo>
                    <a:pt x="215773" y="271272"/>
                  </a:lnTo>
                  <a:lnTo>
                    <a:pt x="133350" y="207263"/>
                  </a:lnTo>
                  <a:lnTo>
                    <a:pt x="50926" y="271272"/>
                  </a:lnTo>
                  <a:lnTo>
                    <a:pt x="82423" y="167639"/>
                  </a:lnTo>
                  <a:lnTo>
                    <a:pt x="0" y="103632"/>
                  </a:lnTo>
                  <a:close/>
                </a:path>
              </a:pathLst>
            </a:custGeom>
            <a:ln w="12700">
              <a:solidFill>
                <a:srgbClr val="B353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5562" y="4745532"/>
            <a:ext cx="88315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 Narrow"/>
                <a:cs typeface="Arial Narrow"/>
              </a:rPr>
              <a:t>If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want</a:t>
            </a:r>
            <a:r>
              <a:rPr sz="1600" spc="-4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to</a:t>
            </a:r>
            <a:r>
              <a:rPr sz="1600" spc="-3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Predict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'</a:t>
            </a:r>
            <a:r>
              <a:rPr sz="1600" dirty="0">
                <a:solidFill>
                  <a:srgbClr val="0000FF"/>
                </a:solidFill>
                <a:latin typeface="Arial Narrow"/>
                <a:cs typeface="Arial Narrow"/>
              </a:rPr>
              <a:t>Price</a:t>
            </a:r>
            <a:r>
              <a:rPr sz="1600" dirty="0">
                <a:latin typeface="Arial Narrow"/>
                <a:cs typeface="Arial Narrow"/>
              </a:rPr>
              <a:t>'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and</a:t>
            </a:r>
            <a:r>
              <a:rPr sz="1600" spc="-5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had</a:t>
            </a:r>
            <a:r>
              <a:rPr sz="1600" spc="-6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'</a:t>
            </a:r>
            <a:r>
              <a:rPr sz="1600" dirty="0">
                <a:solidFill>
                  <a:srgbClr val="0000FF"/>
                </a:solidFill>
                <a:latin typeface="Arial Narrow"/>
                <a:cs typeface="Arial Narrow"/>
              </a:rPr>
              <a:t>country</a:t>
            </a:r>
            <a:r>
              <a:rPr sz="1600" dirty="0">
                <a:latin typeface="Arial Narrow"/>
                <a:cs typeface="Arial Narrow"/>
              </a:rPr>
              <a:t>'</a:t>
            </a:r>
            <a:r>
              <a:rPr sz="1600" spc="-3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column</a:t>
            </a:r>
            <a:r>
              <a:rPr sz="1600" spc="-5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too,</a:t>
            </a:r>
            <a:r>
              <a:rPr sz="1600" spc="-4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now</a:t>
            </a:r>
            <a:r>
              <a:rPr sz="1600" spc="-3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what?</a:t>
            </a:r>
            <a:r>
              <a:rPr sz="1600" spc="310" dirty="0">
                <a:latin typeface="Arial Narrow"/>
                <a:cs typeface="Arial Narrow"/>
              </a:rPr>
              <a:t> </a:t>
            </a:r>
            <a:r>
              <a:rPr sz="2400" baseline="1736" dirty="0">
                <a:latin typeface="Arial Narrow"/>
                <a:cs typeface="Arial Narrow"/>
              </a:rPr>
              <a:t>Normalize</a:t>
            </a:r>
            <a:r>
              <a:rPr sz="2400" spc="-67" baseline="1736" dirty="0">
                <a:latin typeface="Arial Narrow"/>
                <a:cs typeface="Arial Narrow"/>
              </a:rPr>
              <a:t> </a:t>
            </a:r>
            <a:r>
              <a:rPr sz="2400" baseline="1736" dirty="0">
                <a:latin typeface="Arial Narrow"/>
                <a:cs typeface="Arial Narrow"/>
              </a:rPr>
              <a:t>data,</a:t>
            </a:r>
            <a:r>
              <a:rPr sz="2400" spc="-82" baseline="1736" dirty="0">
                <a:latin typeface="Arial Narrow"/>
                <a:cs typeface="Arial Narrow"/>
              </a:rPr>
              <a:t> </a:t>
            </a:r>
            <a:r>
              <a:rPr sz="2400" baseline="1736" dirty="0">
                <a:latin typeface="Arial Narrow"/>
                <a:cs typeface="Arial Narrow"/>
              </a:rPr>
              <a:t>use</a:t>
            </a:r>
            <a:r>
              <a:rPr sz="2400" spc="-67" baseline="1736" dirty="0">
                <a:latin typeface="Arial Narrow"/>
                <a:cs typeface="Arial Narrow"/>
              </a:rPr>
              <a:t> </a:t>
            </a:r>
            <a:r>
              <a:rPr sz="2400" spc="-15" baseline="1736" dirty="0">
                <a:latin typeface="Arial Narrow"/>
                <a:cs typeface="Arial Narrow"/>
              </a:rPr>
              <a:t>Regression,</a:t>
            </a:r>
            <a:r>
              <a:rPr sz="2400" spc="-89" baseline="1736" dirty="0">
                <a:latin typeface="Arial Narrow"/>
                <a:cs typeface="Arial Narrow"/>
              </a:rPr>
              <a:t> </a:t>
            </a:r>
            <a:r>
              <a:rPr sz="2400" baseline="1736" dirty="0">
                <a:latin typeface="Arial Narrow"/>
                <a:cs typeface="Arial Narrow"/>
              </a:rPr>
              <a:t>Partition</a:t>
            </a:r>
            <a:r>
              <a:rPr sz="2400" spc="-44" baseline="1736" dirty="0">
                <a:latin typeface="Arial Narrow"/>
                <a:cs typeface="Arial Narrow"/>
              </a:rPr>
              <a:t> </a:t>
            </a:r>
            <a:r>
              <a:rPr sz="2400" baseline="1736" dirty="0">
                <a:latin typeface="Arial Narrow"/>
                <a:cs typeface="Arial Narrow"/>
              </a:rPr>
              <a:t>by</a:t>
            </a:r>
            <a:r>
              <a:rPr sz="2400" spc="-67" baseline="1736" dirty="0">
                <a:latin typeface="Arial Narrow"/>
                <a:cs typeface="Arial Narrow"/>
              </a:rPr>
              <a:t> </a:t>
            </a:r>
            <a:r>
              <a:rPr sz="2400" spc="-15" baseline="1736" dirty="0">
                <a:latin typeface="Arial Narrow"/>
                <a:cs typeface="Arial Narrow"/>
              </a:rPr>
              <a:t>'country'</a:t>
            </a:r>
            <a:endParaRPr sz="2400" baseline="1736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22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880617"/>
            <a:ext cx="9144000" cy="4263390"/>
            <a:chOff x="0" y="880617"/>
            <a:chExt cx="9144000" cy="4263390"/>
          </a:xfrm>
        </p:grpSpPr>
        <p:sp>
          <p:nvSpPr>
            <p:cNvPr id="4" name="object 4"/>
            <p:cNvSpPr/>
            <p:nvPr/>
          </p:nvSpPr>
          <p:spPr>
            <a:xfrm>
              <a:off x="0" y="886967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12700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85549"/>
              <a:ext cx="4343399" cy="4257948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7" name="object 7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9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Current </a:t>
            </a:r>
            <a:r>
              <a:rPr spc="-10" dirty="0"/>
              <a:t>Topic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454778" y="928776"/>
            <a:ext cx="4073525" cy="331851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Century Gothic"/>
                <a:cs typeface="Century Gothic"/>
              </a:rPr>
              <a:t>Machine</a:t>
            </a:r>
            <a:r>
              <a:rPr sz="1600" spc="-8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Learning</a:t>
            </a:r>
            <a:r>
              <a:rPr sz="1600" spc="-7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concepts</a:t>
            </a:r>
            <a:endParaRPr sz="1600">
              <a:latin typeface="Century Gothic"/>
              <a:cs typeface="Century Gothic"/>
            </a:endParaRPr>
          </a:p>
          <a:p>
            <a:pPr marL="467995" lvl="1" indent="-285115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467995" algn="l"/>
                <a:tab pos="468630" algn="l"/>
              </a:tabLst>
            </a:pPr>
            <a:r>
              <a:rPr sz="1600" spc="-10" dirty="0">
                <a:latin typeface="Century Gothic"/>
                <a:cs typeface="Century Gothic"/>
              </a:rPr>
              <a:t>Terminology</a:t>
            </a:r>
            <a:endParaRPr sz="16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b="1" dirty="0">
                <a:solidFill>
                  <a:srgbClr val="FF0000"/>
                </a:solidFill>
                <a:latin typeface="Century Gothic"/>
                <a:cs typeface="Century Gothic"/>
              </a:rPr>
              <a:t>MLib</a:t>
            </a:r>
            <a:r>
              <a:rPr sz="1600" b="1" spc="-3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entury Gothic"/>
                <a:cs typeface="Century Gothic"/>
              </a:rPr>
              <a:t>(RDD)</a:t>
            </a:r>
            <a:r>
              <a:rPr sz="1600" b="1" spc="-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entury Gothic"/>
                <a:cs typeface="Century Gothic"/>
              </a:rPr>
              <a:t>vs</a:t>
            </a:r>
            <a:r>
              <a:rPr sz="1600" b="1" spc="-3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entury Gothic"/>
                <a:cs typeface="Century Gothic"/>
              </a:rPr>
              <a:t>ML</a:t>
            </a:r>
            <a:r>
              <a:rPr sz="1600" b="1" spc="-3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(DataFrames)</a:t>
            </a:r>
            <a:endParaRPr sz="1600">
              <a:latin typeface="Century Gothic"/>
              <a:cs typeface="Century Gothic"/>
            </a:endParaRPr>
          </a:p>
          <a:p>
            <a:pPr marL="408940" lvl="1" indent="-226695">
              <a:lnSpc>
                <a:spcPts val="1875"/>
              </a:lnSpc>
              <a:spcBef>
                <a:spcPts val="95"/>
              </a:spcBef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b="1" dirty="0">
                <a:solidFill>
                  <a:srgbClr val="FF0000"/>
                </a:solidFill>
                <a:latin typeface="Century Gothic"/>
                <a:cs typeface="Century Gothic"/>
              </a:rPr>
              <a:t>Collaborative</a:t>
            </a:r>
            <a:r>
              <a:rPr sz="1600" b="1" spc="-3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entury Gothic"/>
                <a:cs typeface="Century Gothic"/>
              </a:rPr>
              <a:t>Filtering</a:t>
            </a:r>
            <a:r>
              <a:rPr sz="1600" b="1" spc="-6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entury Gothic"/>
                <a:cs typeface="Century Gothic"/>
              </a:rPr>
              <a:t>(ALS)</a:t>
            </a:r>
            <a:r>
              <a:rPr sz="1600" b="1" spc="-4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example</a:t>
            </a:r>
            <a:endParaRPr sz="1600">
              <a:latin typeface="Century Gothic"/>
              <a:cs typeface="Century Gothic"/>
            </a:endParaRPr>
          </a:p>
          <a:p>
            <a:pPr marL="238125" indent="-226060">
              <a:lnSpc>
                <a:spcPts val="1825"/>
              </a:lnSpc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1600" dirty="0">
                <a:latin typeface="Century Gothic"/>
                <a:cs typeface="Century Gothic"/>
              </a:rPr>
              <a:t>ML</a:t>
            </a:r>
            <a:r>
              <a:rPr sz="1600" spc="-25" dirty="0">
                <a:latin typeface="Century Gothic"/>
                <a:cs typeface="Century Gothic"/>
              </a:rPr>
              <a:t> (non-</a:t>
            </a:r>
            <a:r>
              <a:rPr sz="1600" dirty="0">
                <a:latin typeface="Century Gothic"/>
                <a:cs typeface="Century Gothic"/>
              </a:rPr>
              <a:t>Predictive) </a:t>
            </a:r>
            <a:r>
              <a:rPr sz="1600" spc="-10" dirty="0">
                <a:latin typeface="Century Gothic"/>
                <a:cs typeface="Century Gothic"/>
              </a:rPr>
              <a:t>examples</a:t>
            </a:r>
            <a:endParaRPr sz="1600">
              <a:latin typeface="Century Gothic"/>
              <a:cs typeface="Century Gothic"/>
            </a:endParaRPr>
          </a:p>
          <a:p>
            <a:pPr marL="408940" lvl="1" indent="-226695">
              <a:lnSpc>
                <a:spcPts val="1870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spc="-10" dirty="0">
                <a:latin typeface="Century Gothic"/>
                <a:cs typeface="Century Gothic"/>
              </a:rPr>
              <a:t>Correlation</a:t>
            </a:r>
            <a:endParaRPr sz="1600">
              <a:latin typeface="Century Gothic"/>
              <a:cs typeface="Century Gothic"/>
            </a:endParaRPr>
          </a:p>
          <a:p>
            <a:pPr marL="408940" lvl="1" indent="-2266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spc="-10" dirty="0">
                <a:latin typeface="Century Gothic"/>
                <a:cs typeface="Century Gothic"/>
              </a:rPr>
              <a:t>KMeans</a:t>
            </a:r>
            <a:endParaRPr sz="1600">
              <a:latin typeface="Century Gothic"/>
              <a:cs typeface="Century Gothic"/>
            </a:endParaRPr>
          </a:p>
          <a:p>
            <a:pPr marL="238125" indent="-226060">
              <a:lnSpc>
                <a:spcPts val="1875"/>
              </a:lnSpc>
              <a:spcBef>
                <a:spcPts val="105"/>
              </a:spcBef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1600" dirty="0">
                <a:latin typeface="Century Gothic"/>
                <a:cs typeface="Century Gothic"/>
              </a:rPr>
              <a:t>ML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Predictive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concepts</a:t>
            </a:r>
            <a:endParaRPr sz="1600">
              <a:latin typeface="Century Gothic"/>
              <a:cs typeface="Century Gothic"/>
            </a:endParaRPr>
          </a:p>
          <a:p>
            <a:pPr marL="408940" lvl="1" indent="-226695">
              <a:lnSpc>
                <a:spcPts val="1875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dirty="0">
                <a:latin typeface="Century Gothic"/>
                <a:cs typeface="Century Gothic"/>
              </a:rPr>
              <a:t>Transformer,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Estimator,</a:t>
            </a:r>
            <a:r>
              <a:rPr sz="1600" spc="-8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Pipeline</a:t>
            </a:r>
            <a:endParaRPr sz="1600">
              <a:latin typeface="Century Gothic"/>
              <a:cs typeface="Century Gothic"/>
            </a:endParaRPr>
          </a:p>
          <a:p>
            <a:pPr marL="238125" indent="-226060">
              <a:lnSpc>
                <a:spcPts val="1870"/>
              </a:lnSpc>
              <a:spcBef>
                <a:spcPts val="110"/>
              </a:spcBef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sz="1600" dirty="0">
                <a:latin typeface="Century Gothic"/>
                <a:cs typeface="Century Gothic"/>
              </a:rPr>
              <a:t>ML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Predictive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examples</a:t>
            </a:r>
            <a:endParaRPr sz="1600">
              <a:latin typeface="Century Gothic"/>
              <a:cs typeface="Century Gothic"/>
            </a:endParaRPr>
          </a:p>
          <a:p>
            <a:pPr marL="408940" lvl="1" indent="-226695">
              <a:lnSpc>
                <a:spcPts val="1870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dirty="0">
                <a:latin typeface="Century Gothic"/>
                <a:cs typeface="Century Gothic"/>
              </a:rPr>
              <a:t>Logistic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Regression</a:t>
            </a:r>
            <a:endParaRPr sz="1600">
              <a:latin typeface="Century Gothic"/>
              <a:cs typeface="Century Gothic"/>
            </a:endParaRPr>
          </a:p>
          <a:p>
            <a:pPr marL="408940" lvl="1" indent="-22669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dirty="0">
                <a:latin typeface="Century Gothic"/>
                <a:cs typeface="Century Gothic"/>
              </a:rPr>
              <a:t>Gradiant</a:t>
            </a:r>
            <a:r>
              <a:rPr sz="1600" spc="-8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Boost</a:t>
            </a:r>
            <a:r>
              <a:rPr sz="1600" spc="-75" dirty="0">
                <a:latin typeface="Century Gothic"/>
                <a:cs typeface="Century Gothic"/>
              </a:rPr>
              <a:t> </a:t>
            </a:r>
            <a:r>
              <a:rPr sz="1600" spc="-20" dirty="0">
                <a:latin typeface="Century Gothic"/>
                <a:cs typeface="Century Gothic"/>
              </a:rPr>
              <a:t>Tree</a:t>
            </a:r>
            <a:endParaRPr sz="1600">
              <a:latin typeface="Century Gothic"/>
              <a:cs typeface="Century Gothic"/>
            </a:endParaRPr>
          </a:p>
          <a:p>
            <a:pPr marL="408940" lvl="1" indent="-226695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dirty="0">
                <a:latin typeface="Century Gothic"/>
                <a:cs typeface="Century Gothic"/>
              </a:rPr>
              <a:t>Decision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spc="-20" dirty="0">
                <a:latin typeface="Century Gothic"/>
                <a:cs typeface="Century Gothic"/>
              </a:rPr>
              <a:t>Tree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23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211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Two</a:t>
            </a:r>
            <a:r>
              <a:rPr spc="5" dirty="0"/>
              <a:t> </a:t>
            </a:r>
            <a:r>
              <a:rPr dirty="0"/>
              <a:t>Types</a:t>
            </a:r>
            <a:r>
              <a:rPr spc="-5" dirty="0"/>
              <a:t> </a:t>
            </a:r>
            <a:r>
              <a:rPr dirty="0"/>
              <a:t>of Spark</a:t>
            </a:r>
            <a:r>
              <a:rPr spc="-5" dirty="0"/>
              <a:t> </a:t>
            </a:r>
            <a:r>
              <a:rPr dirty="0"/>
              <a:t>Machine</a:t>
            </a:r>
            <a:r>
              <a:rPr spc="5" dirty="0"/>
              <a:t> </a:t>
            </a:r>
            <a:r>
              <a:rPr spc="-10" dirty="0"/>
              <a:t>Learning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1140" y="837691"/>
            <a:ext cx="7408545" cy="805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7445" marR="5080" indent="-1135380">
              <a:lnSpc>
                <a:spcPct val="142200"/>
              </a:lnSpc>
              <a:spcBef>
                <a:spcPts val="100"/>
              </a:spcBef>
              <a:tabLst>
                <a:tab pos="4594225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There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are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two</a:t>
            </a:r>
            <a:r>
              <a:rPr sz="1800" spc="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Packages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available</a:t>
            </a:r>
            <a:r>
              <a:rPr sz="18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for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Machine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Learning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as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follows: </a:t>
            </a:r>
            <a:r>
              <a:rPr sz="1800" dirty="0">
                <a:solidFill>
                  <a:srgbClr val="0079DB"/>
                </a:solidFill>
                <a:latin typeface="Century Gothic"/>
                <a:cs typeface="Century Gothic"/>
              </a:rPr>
              <a:t>MLlib</a:t>
            </a:r>
            <a:r>
              <a:rPr sz="1800" spc="-3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–</a:t>
            </a:r>
            <a:r>
              <a:rPr sz="18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For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RDD's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	</a:t>
            </a:r>
            <a:r>
              <a:rPr sz="1800" dirty="0">
                <a:solidFill>
                  <a:srgbClr val="0079DB"/>
                </a:solidFill>
                <a:latin typeface="Century Gothic"/>
                <a:cs typeface="Century Gothic"/>
              </a:rPr>
              <a:t>ML</a:t>
            </a:r>
            <a:r>
              <a:rPr sz="1800" spc="-2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–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For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DataFrames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90383" y="1695830"/>
            <a:ext cx="1924050" cy="3237865"/>
            <a:chOff x="1290383" y="1695830"/>
            <a:chExt cx="1924050" cy="323786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9497" y="1705355"/>
              <a:ext cx="1895475" cy="321868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95146" y="1700593"/>
              <a:ext cx="1914525" cy="3228340"/>
            </a:xfrm>
            <a:custGeom>
              <a:avLst/>
              <a:gdLst/>
              <a:ahLst/>
              <a:cxnLst/>
              <a:rect l="l" t="t" r="r" b="b"/>
              <a:pathLst>
                <a:path w="1914525" h="3228340">
                  <a:moveTo>
                    <a:pt x="0" y="3228213"/>
                  </a:moveTo>
                  <a:lnTo>
                    <a:pt x="1914525" y="3228213"/>
                  </a:lnTo>
                  <a:lnTo>
                    <a:pt x="1914525" y="0"/>
                  </a:lnTo>
                  <a:lnTo>
                    <a:pt x="0" y="0"/>
                  </a:lnTo>
                  <a:lnTo>
                    <a:pt x="0" y="3228213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3302508" y="4200144"/>
            <a:ext cx="5725795" cy="307975"/>
          </a:xfrm>
          <a:custGeom>
            <a:avLst/>
            <a:gdLst/>
            <a:ahLst/>
            <a:cxnLst/>
            <a:rect l="l" t="t" r="r" b="b"/>
            <a:pathLst>
              <a:path w="5725795" h="307975">
                <a:moveTo>
                  <a:pt x="0" y="307847"/>
                </a:moveTo>
                <a:lnTo>
                  <a:pt x="5725668" y="307847"/>
                </a:lnTo>
                <a:lnTo>
                  <a:pt x="5725668" y="0"/>
                </a:lnTo>
                <a:lnTo>
                  <a:pt x="0" y="0"/>
                </a:lnTo>
                <a:lnTo>
                  <a:pt x="0" y="307847"/>
                </a:lnTo>
                <a:close/>
              </a:path>
            </a:pathLst>
          </a:custGeom>
          <a:ln w="9525">
            <a:solidFill>
              <a:srgbClr val="3B3B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302508" y="4200144"/>
            <a:ext cx="5725795" cy="30797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6034" rIns="0" bIns="0" rtlCol="0">
            <a:spAutoFit/>
          </a:bodyPr>
          <a:lstStyle/>
          <a:p>
            <a:pPr marL="257175">
              <a:lnSpc>
                <a:spcPct val="100000"/>
              </a:lnSpc>
              <a:spcBef>
                <a:spcPts val="204"/>
              </a:spcBef>
            </a:pPr>
            <a:r>
              <a:rPr sz="1400" b="1" spc="-10" dirty="0">
                <a:solidFill>
                  <a:srgbClr val="3B3B3A"/>
                </a:solidFill>
                <a:latin typeface="Courier New"/>
                <a:cs typeface="Courier New"/>
                <a:hlinkClick r:id="rId3"/>
              </a:rPr>
              <a:t>http://spark.apache.org/docs/latest/ml-guide.html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019611" y="1692782"/>
            <a:ext cx="1847850" cy="2448560"/>
            <a:chOff x="5019611" y="1692782"/>
            <a:chExt cx="1847850" cy="244856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9199" y="1702307"/>
              <a:ext cx="1828800" cy="242925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024373" y="1697545"/>
              <a:ext cx="1838325" cy="2439035"/>
            </a:xfrm>
            <a:custGeom>
              <a:avLst/>
              <a:gdLst/>
              <a:ahLst/>
              <a:cxnLst/>
              <a:rect l="l" t="t" r="r" b="b"/>
              <a:pathLst>
                <a:path w="1838325" h="2439035">
                  <a:moveTo>
                    <a:pt x="0" y="2438781"/>
                  </a:moveTo>
                  <a:lnTo>
                    <a:pt x="1838325" y="2438781"/>
                  </a:lnTo>
                  <a:lnTo>
                    <a:pt x="1838325" y="0"/>
                  </a:lnTo>
                  <a:lnTo>
                    <a:pt x="0" y="0"/>
                  </a:lnTo>
                  <a:lnTo>
                    <a:pt x="0" y="2438781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3302508" y="4543044"/>
            <a:ext cx="5725795" cy="307975"/>
          </a:xfrm>
          <a:custGeom>
            <a:avLst/>
            <a:gdLst/>
            <a:ahLst/>
            <a:cxnLst/>
            <a:rect l="l" t="t" r="r" b="b"/>
            <a:pathLst>
              <a:path w="5725795" h="307975">
                <a:moveTo>
                  <a:pt x="0" y="307847"/>
                </a:moveTo>
                <a:lnTo>
                  <a:pt x="5725668" y="307847"/>
                </a:lnTo>
                <a:lnTo>
                  <a:pt x="5725668" y="0"/>
                </a:lnTo>
                <a:lnTo>
                  <a:pt x="0" y="0"/>
                </a:lnTo>
                <a:lnTo>
                  <a:pt x="0" y="307847"/>
                </a:lnTo>
                <a:close/>
              </a:path>
            </a:pathLst>
          </a:custGeom>
          <a:ln w="9525">
            <a:solidFill>
              <a:srgbClr val="3B3B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07270" y="4530280"/>
            <a:ext cx="5716270" cy="31623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1400" b="1" spc="-10" dirty="0">
                <a:solidFill>
                  <a:srgbClr val="3B3B3A"/>
                </a:solidFill>
                <a:latin typeface="Courier New"/>
                <a:cs typeface="Courier New"/>
                <a:hlinkClick r:id="rId5"/>
              </a:rPr>
              <a:t>http://spark.apache.org/docs/latest/mllib-guide.html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D4A4B62-C5FD-4A87-BDDD-6E8FCF15A7ED}"/>
              </a:ext>
            </a:extLst>
          </p:cNvPr>
          <p:cNvSpPr txBox="1"/>
          <p:nvPr/>
        </p:nvSpPr>
        <p:spPr>
          <a:xfrm>
            <a:off x="2457450" y="1808721"/>
            <a:ext cx="3936206" cy="32271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 algn="l" defTabSz="514350" rtl="0" eaLnBrk="0" fontAlgn="base" hangingPunct="0">
              <a:lnSpc>
                <a:spcPct val="90000"/>
              </a:lnSpc>
              <a:spcBef>
                <a:spcPts val="225"/>
              </a:spcBef>
              <a:spcAft>
                <a:spcPct val="0"/>
              </a:spcAft>
              <a:defRPr/>
            </a:pPr>
            <a:r>
              <a:rPr lang="en-US" sz="105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 00 </a:t>
            </a:r>
            <a:r>
              <a:rPr lang="en-US" sz="105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– Intro and Setup</a:t>
            </a:r>
          </a:p>
          <a:p>
            <a:pPr algn="l" defTabSz="514350" rtl="0" eaLnBrk="0" fontAlgn="base" hangingPunct="0">
              <a:lnSpc>
                <a:spcPct val="90000"/>
              </a:lnSpc>
              <a:spcBef>
                <a:spcPts val="225"/>
              </a:spcBef>
              <a:spcAft>
                <a:spcPct val="0"/>
              </a:spcAft>
              <a:defRPr/>
            </a:pPr>
            <a:r>
              <a:rPr lang="en-US" sz="105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 01 </a:t>
            </a:r>
            <a:r>
              <a:rPr lang="en-US" sz="1050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–</a:t>
            </a:r>
            <a:r>
              <a:rPr lang="en-US" sz="105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Spark Architecture</a:t>
            </a:r>
          </a:p>
          <a:p>
            <a:pPr algn="l" defTabSz="514350" rtl="0" eaLnBrk="0" fontAlgn="base" hangingPunct="0">
              <a:lnSpc>
                <a:spcPct val="90000"/>
              </a:lnSpc>
              <a:spcBef>
                <a:spcPts val="225"/>
              </a:spcBef>
              <a:spcAft>
                <a:spcPct val="0"/>
              </a:spcAft>
              <a:defRPr/>
            </a:pPr>
            <a:r>
              <a:rPr lang="en-US" sz="105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105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05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02</a:t>
            </a:r>
            <a:r>
              <a:rPr lang="en-US" sz="105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050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–</a:t>
            </a:r>
            <a:r>
              <a:rPr lang="en-US" sz="105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050" b="1" kern="12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SparkSQL</a:t>
            </a:r>
            <a:r>
              <a:rPr lang="en-US" sz="105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(Read/Write </a:t>
            </a:r>
            <a:r>
              <a:rPr lang="en-US" sz="1050" b="1" kern="12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DataFrames</a:t>
            </a:r>
            <a:r>
              <a:rPr lang="en-US" sz="105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/Tables)</a:t>
            </a:r>
          </a:p>
          <a:p>
            <a:pPr algn="l" defTabSz="514350" rtl="0" eaLnBrk="0" fontAlgn="base" hangingPunct="0">
              <a:lnSpc>
                <a:spcPct val="90000"/>
              </a:lnSpc>
              <a:spcBef>
                <a:spcPts val="225"/>
              </a:spcBef>
              <a:spcAft>
                <a:spcPct val="0"/>
              </a:spcAft>
              <a:defRPr/>
            </a:pPr>
            <a:r>
              <a:rPr lang="en-US" sz="1050" dirty="0" err="1">
                <a:solidFill>
                  <a:srgbClr val="FF0000"/>
                </a:solidFill>
              </a:rPr>
              <a:t>Hacktivity</a:t>
            </a:r>
            <a:r>
              <a:rPr lang="en-US" sz="1050" dirty="0">
                <a:solidFill>
                  <a:srgbClr val="FF0000"/>
                </a:solidFill>
              </a:rPr>
              <a:t> 00 (Dates) /  </a:t>
            </a:r>
            <a:r>
              <a:rPr lang="en-US" sz="1050" dirty="0" err="1">
                <a:solidFill>
                  <a:srgbClr val="FF0000"/>
                </a:solidFill>
              </a:rPr>
              <a:t>Hacktivity</a:t>
            </a:r>
            <a:r>
              <a:rPr lang="en-US" sz="1050" b="1" kern="1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 01 (Air)</a:t>
            </a:r>
            <a:endParaRPr lang="en-US" sz="1050" b="1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225"/>
              </a:spcBef>
              <a:defRPr/>
            </a:pPr>
            <a:endParaRPr lang="en-US" sz="1050" b="1" kern="1200" dirty="0">
              <a:solidFill>
                <a:srgbClr val="3333CC"/>
              </a:solidFill>
              <a:latin typeface="Arial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225"/>
              </a:spcBef>
              <a:defRPr/>
            </a:pPr>
            <a:r>
              <a:rPr lang="en-US" sz="105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1050" dirty="0">
                <a:solidFill>
                  <a:srgbClr val="3333CC"/>
                </a:solidFill>
                <a:latin typeface="Arial"/>
              </a:rPr>
              <a:t> </a:t>
            </a:r>
            <a:r>
              <a:rPr lang="en-US" sz="1050" b="1" dirty="0">
                <a:solidFill>
                  <a:srgbClr val="3333CC"/>
                </a:solidFill>
                <a:latin typeface="Arial"/>
              </a:rPr>
              <a:t>03</a:t>
            </a:r>
            <a:r>
              <a:rPr lang="en-US" sz="1050" dirty="0">
                <a:solidFill>
                  <a:srgbClr val="3333CC"/>
                </a:solidFill>
                <a:latin typeface="Arial"/>
              </a:rPr>
              <a:t> </a:t>
            </a:r>
            <a:r>
              <a:rPr lang="en-US" sz="1050" dirty="0">
                <a:solidFill>
                  <a:srgbClr val="000000"/>
                </a:solidFill>
                <a:latin typeface="Arial"/>
              </a:rPr>
              <a:t>– SparkSQL (Transform)\</a:t>
            </a:r>
          </a:p>
          <a:p>
            <a:pPr algn="l" defTabSz="514350" rtl="0" eaLnBrk="0" fontAlgn="base" hangingPunct="0">
              <a:lnSpc>
                <a:spcPct val="90000"/>
              </a:lnSpc>
              <a:spcBef>
                <a:spcPts val="225"/>
              </a:spcBef>
              <a:spcAft>
                <a:spcPct val="0"/>
              </a:spcAft>
              <a:defRPr/>
            </a:pPr>
            <a:r>
              <a:rPr lang="en-US" sz="105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1050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sz="105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04</a:t>
            </a:r>
            <a:r>
              <a:rPr lang="en-US" sz="1050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– Complex Data Types 	 </a:t>
            </a:r>
          </a:p>
          <a:p>
            <a:pPr algn="l" defTabSz="514350" rtl="0" eaLnBrk="0" fontAlgn="base" hangingPunct="0">
              <a:lnSpc>
                <a:spcPct val="90000"/>
              </a:lnSpc>
              <a:spcBef>
                <a:spcPts val="225"/>
              </a:spcBef>
              <a:spcAft>
                <a:spcPct val="0"/>
              </a:spcAft>
              <a:defRPr/>
            </a:pPr>
            <a:r>
              <a:rPr lang="en-US" sz="105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105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05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05</a:t>
            </a:r>
            <a:r>
              <a:rPr lang="en-US" sz="1050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–</a:t>
            </a:r>
            <a:r>
              <a:rPr lang="en-US" sz="105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JSON (Optional)</a:t>
            </a:r>
          </a:p>
          <a:p>
            <a:pPr>
              <a:lnSpc>
                <a:spcPct val="90000"/>
              </a:lnSpc>
              <a:spcBef>
                <a:spcPts val="225"/>
              </a:spcBef>
              <a:defRPr/>
            </a:pPr>
            <a:r>
              <a:rPr lang="en-US" sz="1050" dirty="0" err="1">
                <a:solidFill>
                  <a:srgbClr val="FF0000"/>
                </a:solidFill>
              </a:rPr>
              <a:t>Hacktivity</a:t>
            </a:r>
            <a:r>
              <a:rPr lang="en-US" sz="1050" b="1" kern="1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 02 (Fly)</a:t>
            </a:r>
          </a:p>
          <a:p>
            <a:pPr algn="l" defTabSz="514350" rtl="0" eaLnBrk="0" fontAlgn="base" hangingPunct="0">
              <a:lnSpc>
                <a:spcPct val="90000"/>
              </a:lnSpc>
              <a:spcBef>
                <a:spcPts val="225"/>
              </a:spcBef>
              <a:spcAft>
                <a:spcPct val="0"/>
              </a:spcAft>
              <a:defRPr/>
            </a:pPr>
            <a:endParaRPr lang="en-US" sz="1050" b="1" kern="1200" dirty="0">
              <a:solidFill>
                <a:srgbClr val="3333CC"/>
              </a:solidFill>
              <a:latin typeface="Arial"/>
              <a:ea typeface="+mn-ea"/>
              <a:cs typeface="+mn-cs"/>
            </a:endParaRPr>
          </a:p>
          <a:p>
            <a:pPr algn="l" defTabSz="514350" rtl="0" eaLnBrk="0" fontAlgn="base" hangingPunct="0">
              <a:lnSpc>
                <a:spcPct val="90000"/>
              </a:lnSpc>
              <a:spcBef>
                <a:spcPts val="225"/>
              </a:spcBef>
              <a:spcAft>
                <a:spcPct val="0"/>
              </a:spcAft>
              <a:defRPr/>
            </a:pPr>
            <a:r>
              <a:rPr lang="en-US" sz="105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 06 </a:t>
            </a:r>
            <a:r>
              <a:rPr lang="en-US" sz="1050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–</a:t>
            </a:r>
            <a:r>
              <a:rPr lang="en-US" sz="105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Streaming		</a:t>
            </a:r>
            <a:r>
              <a:rPr lang="en-US" sz="1050" b="1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</a:t>
            </a:r>
          </a:p>
          <a:p>
            <a:pPr algn="l" defTabSz="514350" rtl="0" eaLnBrk="0" fontAlgn="base" hangingPunct="0">
              <a:lnSpc>
                <a:spcPct val="90000"/>
              </a:lnSpc>
              <a:spcBef>
                <a:spcPts val="225"/>
              </a:spcBef>
              <a:spcAft>
                <a:spcPct val="0"/>
              </a:spcAft>
              <a:defRPr/>
            </a:pPr>
            <a:r>
              <a:rPr lang="en-US" sz="105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1050" dirty="0">
                <a:solidFill>
                  <a:srgbClr val="3333CC"/>
                </a:solidFill>
                <a:latin typeface="Arial"/>
              </a:rPr>
              <a:t> </a:t>
            </a:r>
            <a:r>
              <a:rPr lang="en-US" sz="1050" b="1" dirty="0">
                <a:solidFill>
                  <a:srgbClr val="3333CC"/>
                </a:solidFill>
                <a:latin typeface="Arial"/>
              </a:rPr>
              <a:t>07</a:t>
            </a:r>
            <a:r>
              <a:rPr lang="en-US" sz="1050" dirty="0">
                <a:solidFill>
                  <a:srgbClr val="3333CC"/>
                </a:solidFill>
                <a:latin typeface="Arial"/>
              </a:rPr>
              <a:t> </a:t>
            </a:r>
            <a:r>
              <a:rPr lang="en-US" sz="1050" dirty="0">
                <a:solidFill>
                  <a:srgbClr val="000000"/>
                </a:solidFill>
                <a:latin typeface="Arial"/>
              </a:rPr>
              <a:t>– </a:t>
            </a:r>
            <a:r>
              <a:rPr lang="en-US" sz="105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Architecture-Spark UI</a:t>
            </a:r>
          </a:p>
          <a:p>
            <a:pPr>
              <a:defRPr/>
            </a:pPr>
            <a:r>
              <a:rPr lang="en-US" sz="105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105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05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08</a:t>
            </a:r>
            <a:r>
              <a:rPr lang="en-US" sz="105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– Catalog-Catalyst-Tungsten</a:t>
            </a:r>
          </a:p>
          <a:p>
            <a:pPr algn="l" defTabSz="514350" rtl="0" eaLnBrk="0" fontAlgn="base" hangingPunct="0">
              <a:lnSpc>
                <a:spcPct val="90000"/>
              </a:lnSpc>
              <a:spcBef>
                <a:spcPts val="225"/>
              </a:spcBef>
              <a:spcAft>
                <a:spcPct val="0"/>
              </a:spcAft>
              <a:defRPr/>
            </a:pPr>
            <a:r>
              <a:rPr lang="en-US" sz="105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105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05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09</a:t>
            </a:r>
            <a:r>
              <a:rPr lang="en-US" sz="105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– </a:t>
            </a:r>
            <a:r>
              <a:rPr lang="en-US" sz="1050" dirty="0">
                <a:solidFill>
                  <a:srgbClr val="000000"/>
                </a:solidFill>
                <a:latin typeface="Arial"/>
              </a:rPr>
              <a:t>Adaptive Query Execution</a:t>
            </a:r>
            <a:endParaRPr lang="en-US" sz="1050" b="1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>
              <a:defRPr/>
            </a:pPr>
            <a:endParaRPr lang="en-US" sz="1050" b="1" kern="1200" dirty="0">
              <a:solidFill>
                <a:srgbClr val="3333CC"/>
              </a:solidFill>
              <a:latin typeface="Arial"/>
              <a:ea typeface="+mn-ea"/>
              <a:cs typeface="+mn-cs"/>
            </a:endParaRPr>
          </a:p>
          <a:p>
            <a:pPr>
              <a:defRPr/>
            </a:pPr>
            <a:r>
              <a:rPr lang="en-US" sz="105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105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05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10</a:t>
            </a:r>
            <a:r>
              <a:rPr lang="en-US" sz="105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– Performance Tuning 	 </a:t>
            </a:r>
          </a:p>
          <a:p>
            <a:pPr>
              <a:defRPr/>
            </a:pPr>
            <a:r>
              <a:rPr lang="en-US" sz="1050" dirty="0" err="1">
                <a:solidFill>
                  <a:srgbClr val="FF0000"/>
                </a:solidFill>
              </a:rPr>
              <a:t>Hacktivity</a:t>
            </a:r>
            <a:r>
              <a:rPr lang="en-US" sz="1050" b="1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03 (Stream) / </a:t>
            </a:r>
            <a:r>
              <a:rPr lang="en-US" sz="1050" dirty="0" err="1">
                <a:solidFill>
                  <a:srgbClr val="FF0000"/>
                </a:solidFill>
              </a:rPr>
              <a:t>Hacktivity</a:t>
            </a:r>
            <a:r>
              <a:rPr lang="en-US" sz="1050" b="1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04 (Air)</a:t>
            </a:r>
          </a:p>
          <a:p>
            <a:pPr algn="l" defTabSz="514350" rtl="0" eaLnBrk="0" fontAlgn="base" hangingPunct="0">
              <a:lnSpc>
                <a:spcPct val="90000"/>
              </a:lnSpc>
              <a:spcBef>
                <a:spcPts val="225"/>
              </a:spcBef>
              <a:spcAft>
                <a:spcPct val="0"/>
              </a:spcAft>
              <a:defRPr/>
            </a:pPr>
            <a:r>
              <a:rPr lang="en-US" sz="105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105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05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11</a:t>
            </a:r>
            <a:r>
              <a:rPr lang="en-US" sz="105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– Machine Learning</a:t>
            </a:r>
          </a:p>
          <a:p>
            <a:pPr>
              <a:lnSpc>
                <a:spcPct val="90000"/>
              </a:lnSpc>
              <a:spcBef>
                <a:spcPts val="225"/>
              </a:spcBef>
              <a:defRPr/>
            </a:pPr>
            <a:endParaRPr lang="en-US" sz="675" b="1" kern="1200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2B3839-F196-410E-805C-A76DD9E69FE1}"/>
              </a:ext>
            </a:extLst>
          </p:cNvPr>
          <p:cNvSpPr txBox="1"/>
          <p:nvPr/>
        </p:nvSpPr>
        <p:spPr>
          <a:xfrm>
            <a:off x="653653" y="741661"/>
            <a:ext cx="7543800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Every session: </a:t>
            </a:r>
            <a:r>
              <a:rPr lang="en-US" dirty="0">
                <a:solidFill>
                  <a:schemeClr val="accent2"/>
                </a:solidFill>
              </a:rPr>
              <a:t>community.cloud.databricks.com </a:t>
            </a:r>
            <a:r>
              <a:rPr lang="en-US" dirty="0"/>
              <a:t>and Logon</a:t>
            </a:r>
          </a:p>
          <a:p>
            <a:r>
              <a:rPr lang="en-US" dirty="0"/>
              <a:t>In Left-pane, Click on '</a:t>
            </a:r>
            <a:r>
              <a:rPr lang="en-US" dirty="0">
                <a:solidFill>
                  <a:schemeClr val="accent2"/>
                </a:solidFill>
              </a:rPr>
              <a:t>Clusters</a:t>
            </a:r>
            <a:r>
              <a:rPr lang="en-US" dirty="0"/>
              <a:t>' or '</a:t>
            </a:r>
            <a:r>
              <a:rPr lang="en-US" dirty="0">
                <a:solidFill>
                  <a:schemeClr val="accent2"/>
                </a:solidFill>
              </a:rPr>
              <a:t>Compute</a:t>
            </a:r>
            <a:r>
              <a:rPr lang="en-US" dirty="0"/>
              <a:t>' and Terminate old Cluster Then  click '</a:t>
            </a:r>
            <a:r>
              <a:rPr lang="en-US" dirty="0">
                <a:solidFill>
                  <a:schemeClr val="accent2"/>
                </a:solidFill>
              </a:rPr>
              <a:t>Create Cluster</a:t>
            </a:r>
            <a:r>
              <a:rPr lang="en-US" dirty="0"/>
              <a:t>' button to create New 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787E5-8000-DD16-3BC5-93A7D21FBF7D}"/>
              </a:ext>
            </a:extLst>
          </p:cNvPr>
          <p:cNvSpPr txBox="1"/>
          <p:nvPr/>
        </p:nvSpPr>
        <p:spPr>
          <a:xfrm>
            <a:off x="1600200" y="228600"/>
            <a:ext cx="3438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/>
              <a:t>Table of Contents</a:t>
            </a:r>
            <a:endParaRPr lang="en-GB" b="1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3940" y="4920996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14604" y="0"/>
                </a:moveTo>
                <a:lnTo>
                  <a:pt x="8254" y="0"/>
                </a:lnTo>
                <a:lnTo>
                  <a:pt x="5587" y="990"/>
                </a:lnTo>
                <a:lnTo>
                  <a:pt x="3428" y="3479"/>
                </a:lnTo>
                <a:lnTo>
                  <a:pt x="1142" y="5968"/>
                </a:lnTo>
                <a:lnTo>
                  <a:pt x="105" y="8458"/>
                </a:lnTo>
                <a:lnTo>
                  <a:pt x="0" y="15671"/>
                </a:lnTo>
                <a:lnTo>
                  <a:pt x="1142" y="18414"/>
                </a:lnTo>
                <a:lnTo>
                  <a:pt x="3428" y="20904"/>
                </a:lnTo>
                <a:lnTo>
                  <a:pt x="5587" y="23393"/>
                </a:lnTo>
                <a:lnTo>
                  <a:pt x="8254" y="24383"/>
                </a:lnTo>
                <a:lnTo>
                  <a:pt x="14604" y="24383"/>
                </a:lnTo>
                <a:lnTo>
                  <a:pt x="17271" y="23393"/>
                </a:lnTo>
                <a:lnTo>
                  <a:pt x="17764" y="22885"/>
                </a:lnTo>
                <a:lnTo>
                  <a:pt x="8762" y="22885"/>
                </a:lnTo>
                <a:lnTo>
                  <a:pt x="6476" y="21640"/>
                </a:lnTo>
                <a:lnTo>
                  <a:pt x="4571" y="19659"/>
                </a:lnTo>
                <a:lnTo>
                  <a:pt x="2539" y="17665"/>
                </a:lnTo>
                <a:lnTo>
                  <a:pt x="1741" y="15430"/>
                </a:lnTo>
                <a:lnTo>
                  <a:pt x="1650" y="9207"/>
                </a:lnTo>
                <a:lnTo>
                  <a:pt x="2539" y="6718"/>
                </a:lnTo>
                <a:lnTo>
                  <a:pt x="4571" y="4724"/>
                </a:lnTo>
                <a:lnTo>
                  <a:pt x="6476" y="2489"/>
                </a:lnTo>
                <a:lnTo>
                  <a:pt x="8762" y="1498"/>
                </a:lnTo>
                <a:lnTo>
                  <a:pt x="17764" y="1498"/>
                </a:lnTo>
                <a:lnTo>
                  <a:pt x="17271" y="990"/>
                </a:lnTo>
                <a:lnTo>
                  <a:pt x="14604" y="0"/>
                </a:lnTo>
                <a:close/>
              </a:path>
              <a:path w="22859" h="24764">
                <a:moveTo>
                  <a:pt x="17764" y="1498"/>
                </a:moveTo>
                <a:lnTo>
                  <a:pt x="14096" y="1498"/>
                </a:lnTo>
                <a:lnTo>
                  <a:pt x="16382" y="2489"/>
                </a:lnTo>
                <a:lnTo>
                  <a:pt x="18414" y="4724"/>
                </a:lnTo>
                <a:lnTo>
                  <a:pt x="20319" y="6718"/>
                </a:lnTo>
                <a:lnTo>
                  <a:pt x="21032" y="8712"/>
                </a:lnTo>
                <a:lnTo>
                  <a:pt x="21118" y="15430"/>
                </a:lnTo>
                <a:lnTo>
                  <a:pt x="20319" y="17665"/>
                </a:lnTo>
                <a:lnTo>
                  <a:pt x="18414" y="19659"/>
                </a:lnTo>
                <a:lnTo>
                  <a:pt x="16382" y="21640"/>
                </a:lnTo>
                <a:lnTo>
                  <a:pt x="14096" y="22885"/>
                </a:lnTo>
                <a:lnTo>
                  <a:pt x="17764" y="22885"/>
                </a:lnTo>
                <a:lnTo>
                  <a:pt x="19684" y="20904"/>
                </a:lnTo>
                <a:lnTo>
                  <a:pt x="21716" y="18414"/>
                </a:lnTo>
                <a:lnTo>
                  <a:pt x="22859" y="15671"/>
                </a:lnTo>
                <a:lnTo>
                  <a:pt x="22754" y="8458"/>
                </a:lnTo>
                <a:lnTo>
                  <a:pt x="21716" y="5968"/>
                </a:lnTo>
                <a:lnTo>
                  <a:pt x="19684" y="3479"/>
                </a:lnTo>
                <a:lnTo>
                  <a:pt x="17764" y="1498"/>
                </a:lnTo>
                <a:close/>
              </a:path>
              <a:path w="22859" h="24764">
                <a:moveTo>
                  <a:pt x="13842" y="5473"/>
                </a:moveTo>
                <a:lnTo>
                  <a:pt x="6984" y="5473"/>
                </a:lnTo>
                <a:lnTo>
                  <a:pt x="6984" y="18910"/>
                </a:lnTo>
                <a:lnTo>
                  <a:pt x="9016" y="18910"/>
                </a:lnTo>
                <a:lnTo>
                  <a:pt x="9016" y="13436"/>
                </a:lnTo>
                <a:lnTo>
                  <a:pt x="15412" y="13436"/>
                </a:lnTo>
                <a:lnTo>
                  <a:pt x="15239" y="13182"/>
                </a:lnTo>
                <a:lnTo>
                  <a:pt x="14604" y="12687"/>
                </a:lnTo>
                <a:lnTo>
                  <a:pt x="13588" y="12687"/>
                </a:lnTo>
                <a:lnTo>
                  <a:pt x="14350" y="12445"/>
                </a:lnTo>
                <a:lnTo>
                  <a:pt x="14985" y="12191"/>
                </a:lnTo>
                <a:lnTo>
                  <a:pt x="15239" y="11937"/>
                </a:lnTo>
                <a:lnTo>
                  <a:pt x="9016" y="11937"/>
                </a:lnTo>
                <a:lnTo>
                  <a:pt x="9016" y="6972"/>
                </a:lnTo>
                <a:lnTo>
                  <a:pt x="16260" y="6972"/>
                </a:lnTo>
                <a:lnTo>
                  <a:pt x="15875" y="6464"/>
                </a:lnTo>
                <a:lnTo>
                  <a:pt x="14604" y="5727"/>
                </a:lnTo>
                <a:lnTo>
                  <a:pt x="13842" y="5473"/>
                </a:lnTo>
                <a:close/>
              </a:path>
              <a:path w="22859" h="24764">
                <a:moveTo>
                  <a:pt x="15412" y="13436"/>
                </a:moveTo>
                <a:lnTo>
                  <a:pt x="12064" y="13436"/>
                </a:lnTo>
                <a:lnTo>
                  <a:pt x="12700" y="13690"/>
                </a:lnTo>
                <a:lnTo>
                  <a:pt x="13207" y="13931"/>
                </a:lnTo>
                <a:lnTo>
                  <a:pt x="14096" y="14427"/>
                </a:lnTo>
                <a:lnTo>
                  <a:pt x="14286" y="15176"/>
                </a:lnTo>
                <a:lnTo>
                  <a:pt x="14350" y="18160"/>
                </a:lnTo>
                <a:lnTo>
                  <a:pt x="14481" y="18414"/>
                </a:lnTo>
                <a:lnTo>
                  <a:pt x="14604" y="18910"/>
                </a:lnTo>
                <a:lnTo>
                  <a:pt x="16636" y="18910"/>
                </a:lnTo>
                <a:lnTo>
                  <a:pt x="16636" y="18656"/>
                </a:lnTo>
                <a:lnTo>
                  <a:pt x="16382" y="18656"/>
                </a:lnTo>
                <a:lnTo>
                  <a:pt x="16296" y="15176"/>
                </a:lnTo>
                <a:lnTo>
                  <a:pt x="16128" y="14681"/>
                </a:lnTo>
                <a:lnTo>
                  <a:pt x="15748" y="13931"/>
                </a:lnTo>
                <a:lnTo>
                  <a:pt x="15412" y="13436"/>
                </a:lnTo>
                <a:close/>
              </a:path>
              <a:path w="22859" h="24764">
                <a:moveTo>
                  <a:pt x="16260" y="6972"/>
                </a:moveTo>
                <a:lnTo>
                  <a:pt x="12191" y="6972"/>
                </a:lnTo>
                <a:lnTo>
                  <a:pt x="13207" y="7213"/>
                </a:lnTo>
                <a:lnTo>
                  <a:pt x="13588" y="7467"/>
                </a:lnTo>
                <a:lnTo>
                  <a:pt x="14096" y="7708"/>
                </a:lnTo>
                <a:lnTo>
                  <a:pt x="14604" y="8458"/>
                </a:lnTo>
                <a:lnTo>
                  <a:pt x="14604" y="10452"/>
                </a:lnTo>
                <a:lnTo>
                  <a:pt x="14096" y="11201"/>
                </a:lnTo>
                <a:lnTo>
                  <a:pt x="13207" y="11442"/>
                </a:lnTo>
                <a:lnTo>
                  <a:pt x="12700" y="11696"/>
                </a:lnTo>
                <a:lnTo>
                  <a:pt x="12064" y="11937"/>
                </a:lnTo>
                <a:lnTo>
                  <a:pt x="15239" y="11937"/>
                </a:lnTo>
                <a:lnTo>
                  <a:pt x="16128" y="11442"/>
                </a:lnTo>
                <a:lnTo>
                  <a:pt x="16636" y="10452"/>
                </a:lnTo>
                <a:lnTo>
                  <a:pt x="16636" y="7467"/>
                </a:lnTo>
                <a:lnTo>
                  <a:pt x="16260" y="6972"/>
                </a:lnTo>
                <a:close/>
              </a:path>
            </a:pathLst>
          </a:custGeom>
          <a:solidFill>
            <a:srgbClr val="EB87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25" y="1352550"/>
            <a:ext cx="9144000" cy="645160"/>
          </a:xfrm>
          <a:custGeom>
            <a:avLst/>
            <a:gdLst/>
            <a:ahLst/>
            <a:cxnLst/>
            <a:rect l="l" t="t" r="r" b="b"/>
            <a:pathLst>
              <a:path w="9144000" h="645160">
                <a:moveTo>
                  <a:pt x="0" y="0"/>
                </a:moveTo>
                <a:lnTo>
                  <a:pt x="0" y="644651"/>
                </a:lnTo>
                <a:lnTo>
                  <a:pt x="9143999" y="644651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EB871D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73315" y="1491425"/>
            <a:ext cx="746588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</a:rPr>
              <a:t>Module</a:t>
            </a:r>
            <a:r>
              <a:rPr sz="2800" spc="-6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11</a:t>
            </a:r>
            <a:r>
              <a:rPr lang="en-US" sz="2800" dirty="0">
                <a:solidFill>
                  <a:srgbClr val="FFFFFF"/>
                </a:solidFill>
              </a:rPr>
              <a:t>-1</a:t>
            </a:r>
            <a:r>
              <a:rPr sz="2800" spc="-7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–</a:t>
            </a:r>
            <a:r>
              <a:rPr sz="2800" spc="-7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Spark</a:t>
            </a:r>
            <a:r>
              <a:rPr sz="2800" spc="-4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Machine</a:t>
            </a:r>
            <a:r>
              <a:rPr sz="2800" spc="-75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FF"/>
                </a:solidFill>
              </a:rPr>
              <a:t>Learning</a:t>
            </a:r>
            <a:endParaRPr sz="2800" dirty="0"/>
          </a:p>
        </p:txBody>
      </p:sp>
      <p:grpSp>
        <p:nvGrpSpPr>
          <p:cNvPr id="9" name="object 9"/>
          <p:cNvGrpSpPr/>
          <p:nvPr/>
        </p:nvGrpSpPr>
        <p:grpSpPr>
          <a:xfrm>
            <a:off x="254317" y="3291649"/>
            <a:ext cx="8894445" cy="1315720"/>
            <a:chOff x="254317" y="3291649"/>
            <a:chExt cx="8894445" cy="1315720"/>
          </a:xfrm>
        </p:grpSpPr>
        <p:sp>
          <p:nvSpPr>
            <p:cNvPr id="10" name="object 10"/>
            <p:cNvSpPr/>
            <p:nvPr/>
          </p:nvSpPr>
          <p:spPr>
            <a:xfrm>
              <a:off x="259079" y="3296411"/>
              <a:ext cx="8884920" cy="1306195"/>
            </a:xfrm>
            <a:custGeom>
              <a:avLst/>
              <a:gdLst/>
              <a:ahLst/>
              <a:cxnLst/>
              <a:rect l="l" t="t" r="r" b="b"/>
              <a:pathLst>
                <a:path w="8884920" h="1306195">
                  <a:moveTo>
                    <a:pt x="8884920" y="0"/>
                  </a:moveTo>
                  <a:lnTo>
                    <a:pt x="0" y="0"/>
                  </a:lnTo>
                  <a:lnTo>
                    <a:pt x="0" y="1306068"/>
                  </a:lnTo>
                  <a:lnTo>
                    <a:pt x="8884920" y="1306068"/>
                  </a:lnTo>
                  <a:lnTo>
                    <a:pt x="8884920" y="0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9079" y="3296411"/>
              <a:ext cx="8884920" cy="1306195"/>
            </a:xfrm>
            <a:custGeom>
              <a:avLst/>
              <a:gdLst/>
              <a:ahLst/>
              <a:cxnLst/>
              <a:rect l="l" t="t" r="r" b="b"/>
              <a:pathLst>
                <a:path w="8884920" h="1306195">
                  <a:moveTo>
                    <a:pt x="0" y="1306068"/>
                  </a:moveTo>
                  <a:lnTo>
                    <a:pt x="8884920" y="1306068"/>
                  </a:lnTo>
                  <a:lnTo>
                    <a:pt x="8884920" y="0"/>
                  </a:lnTo>
                  <a:lnTo>
                    <a:pt x="0" y="0"/>
                  </a:lnTo>
                  <a:lnTo>
                    <a:pt x="0" y="13060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63842" y="3280917"/>
            <a:ext cx="88804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 marR="74930" indent="-1905" algn="ctr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solidFill>
                  <a:srgbClr val="0079DB"/>
                </a:solidFill>
                <a:uFill>
                  <a:solidFill>
                    <a:srgbClr val="0079DB"/>
                  </a:solidFill>
                </a:uFill>
                <a:latin typeface="Century Gothic"/>
                <a:cs typeface="Century Gothic"/>
                <a:hlinkClick r:id="rId2"/>
              </a:rPr>
              <a:t>https://www.bmc.com/blogs/python-spark-machine-learning-classification/</a:t>
            </a:r>
            <a:r>
              <a:rPr sz="1800" spc="-1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u="sng" spc="-10" dirty="0">
                <a:solidFill>
                  <a:srgbClr val="0079DB"/>
                </a:solidFill>
                <a:uFill>
                  <a:solidFill>
                    <a:srgbClr val="0079DB"/>
                  </a:solidFill>
                </a:uFill>
                <a:latin typeface="Century Gothic"/>
                <a:cs typeface="Century Gothic"/>
                <a:hlinkClick r:id="rId3"/>
              </a:rPr>
              <a:t>https://vishalmnemonic.github.io/DC11/</a:t>
            </a:r>
            <a:r>
              <a:rPr sz="1800" spc="-1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  <a:hlinkClick r:id="rId4"/>
              </a:rPr>
              <a:t>https://medium.com/@Sushil_Kumar/machine-learning-pipelines-with-spark-</a:t>
            </a:r>
            <a:r>
              <a:rPr sz="1800" spc="-25" dirty="0">
                <a:latin typeface="Century Gothic"/>
                <a:cs typeface="Century Gothic"/>
                <a:hlinkClick r:id="rId4"/>
              </a:rPr>
              <a:t>ml-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94cd9b4c973d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1518" y="596010"/>
            <a:ext cx="11112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5" dirty="0">
                <a:solidFill>
                  <a:srgbClr val="BABBBD"/>
                </a:solidFill>
                <a:latin typeface="Century Gothic"/>
                <a:cs typeface="Century Gothic"/>
              </a:rPr>
              <a:t>3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211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Before</a:t>
            </a:r>
            <a:r>
              <a:rPr spc="-10" dirty="0"/>
              <a:t> </a:t>
            </a:r>
            <a:r>
              <a:rPr dirty="0"/>
              <a:t>We Begin:</a:t>
            </a:r>
            <a:r>
              <a:rPr spc="-10" dirty="0"/>
              <a:t> </a:t>
            </a:r>
            <a:r>
              <a:rPr dirty="0"/>
              <a:t>Open</a:t>
            </a:r>
            <a:r>
              <a:rPr spc="-5" dirty="0"/>
              <a:t> </a:t>
            </a:r>
            <a:r>
              <a:rPr dirty="0">
                <a:solidFill>
                  <a:srgbClr val="0079DB"/>
                </a:solidFill>
              </a:rPr>
              <a:t>Mod 11</a:t>
            </a:r>
            <a:r>
              <a:rPr spc="5" dirty="0">
                <a:solidFill>
                  <a:srgbClr val="0079DB"/>
                </a:solidFill>
              </a:rPr>
              <a:t> </a:t>
            </a:r>
            <a:r>
              <a:rPr spc="-10" dirty="0"/>
              <a:t>Notebook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420243" y="1040511"/>
            <a:ext cx="8303895" cy="3943350"/>
            <a:chOff x="420243" y="1040511"/>
            <a:chExt cx="8303895" cy="394335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768" y="1210056"/>
              <a:ext cx="8284464" cy="376427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25005" y="1045273"/>
              <a:ext cx="8294370" cy="3933825"/>
            </a:xfrm>
            <a:custGeom>
              <a:avLst/>
              <a:gdLst/>
              <a:ahLst/>
              <a:cxnLst/>
              <a:rect l="l" t="t" r="r" b="b"/>
              <a:pathLst>
                <a:path w="8294370" h="3933825">
                  <a:moveTo>
                    <a:pt x="0" y="3933825"/>
                  </a:moveTo>
                  <a:lnTo>
                    <a:pt x="8293989" y="3933825"/>
                  </a:lnTo>
                  <a:lnTo>
                    <a:pt x="8293989" y="0"/>
                  </a:lnTo>
                  <a:lnTo>
                    <a:pt x="0" y="0"/>
                  </a:lnTo>
                  <a:lnTo>
                    <a:pt x="0" y="39338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1518" y="596010"/>
            <a:ext cx="11112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5" dirty="0">
                <a:solidFill>
                  <a:srgbClr val="BABBBD"/>
                </a:solidFill>
                <a:latin typeface="Century Gothic"/>
                <a:cs typeface="Century Gothic"/>
              </a:rPr>
              <a:t>4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880617"/>
            <a:ext cx="9144000" cy="4263390"/>
            <a:chOff x="0" y="880617"/>
            <a:chExt cx="9144000" cy="4263390"/>
          </a:xfrm>
        </p:grpSpPr>
        <p:sp>
          <p:nvSpPr>
            <p:cNvPr id="4" name="object 4"/>
            <p:cNvSpPr/>
            <p:nvPr/>
          </p:nvSpPr>
          <p:spPr>
            <a:xfrm>
              <a:off x="0" y="886967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12700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85549"/>
              <a:ext cx="4343399" cy="4257948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7" name="object 7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9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Current </a:t>
            </a:r>
            <a:r>
              <a:rPr spc="-10" dirty="0"/>
              <a:t>Topic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b="0" dirty="0">
                <a:solidFill>
                  <a:srgbClr val="000000"/>
                </a:solidFill>
                <a:latin typeface="Century Gothic"/>
                <a:cs typeface="Century Gothic"/>
              </a:rPr>
              <a:t>Machine</a:t>
            </a:r>
            <a:r>
              <a:rPr b="0" spc="-8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b="0" dirty="0">
                <a:solidFill>
                  <a:srgbClr val="000000"/>
                </a:solidFill>
                <a:latin typeface="Century Gothic"/>
                <a:cs typeface="Century Gothic"/>
              </a:rPr>
              <a:t>Learning</a:t>
            </a:r>
            <a:r>
              <a:rPr b="0" spc="-7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entury Gothic"/>
                <a:cs typeface="Century Gothic"/>
              </a:rPr>
              <a:t>concepts</a:t>
            </a:r>
          </a:p>
          <a:p>
            <a:pPr marL="467995" lvl="1" indent="-285115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467995" algn="l"/>
                <a:tab pos="468630" algn="l"/>
              </a:tabLst>
            </a:pPr>
            <a:r>
              <a:rPr sz="1600" spc="-10" dirty="0">
                <a:latin typeface="Century Gothic"/>
                <a:cs typeface="Century Gothic"/>
              </a:rPr>
              <a:t>Terminology</a:t>
            </a:r>
            <a:endParaRPr sz="16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b="0" dirty="0">
                <a:solidFill>
                  <a:srgbClr val="000000"/>
                </a:solidFill>
                <a:latin typeface="Century Gothic"/>
                <a:cs typeface="Century Gothic"/>
              </a:rPr>
              <a:t>MLib</a:t>
            </a:r>
            <a:r>
              <a:rPr b="0" spc="-3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b="0" dirty="0">
                <a:solidFill>
                  <a:srgbClr val="000000"/>
                </a:solidFill>
                <a:latin typeface="Century Gothic"/>
                <a:cs typeface="Century Gothic"/>
              </a:rPr>
              <a:t>(RDD)</a:t>
            </a:r>
            <a:r>
              <a:rPr b="0" spc="-1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b="0" dirty="0">
                <a:solidFill>
                  <a:srgbClr val="000000"/>
                </a:solidFill>
                <a:latin typeface="Century Gothic"/>
                <a:cs typeface="Century Gothic"/>
              </a:rPr>
              <a:t>vs</a:t>
            </a:r>
            <a:r>
              <a:rPr b="0" spc="-5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b="0" dirty="0">
                <a:solidFill>
                  <a:srgbClr val="000000"/>
                </a:solidFill>
                <a:latin typeface="Century Gothic"/>
                <a:cs typeface="Century Gothic"/>
              </a:rPr>
              <a:t>ML</a:t>
            </a:r>
            <a:r>
              <a:rPr b="0" spc="-4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entury Gothic"/>
                <a:cs typeface="Century Gothic"/>
              </a:rPr>
              <a:t>(DataFrames)</a:t>
            </a:r>
          </a:p>
          <a:p>
            <a:pPr marL="408940" lvl="1" indent="-226695">
              <a:lnSpc>
                <a:spcPts val="1875"/>
              </a:lnSpc>
              <a:spcBef>
                <a:spcPts val="105"/>
              </a:spcBef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spc="-10" dirty="0">
                <a:latin typeface="Century Gothic"/>
                <a:cs typeface="Century Gothic"/>
              </a:rPr>
              <a:t>Collaborative</a:t>
            </a:r>
            <a:r>
              <a:rPr sz="1600" spc="-8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Filtering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(ALS)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example</a:t>
            </a:r>
            <a:endParaRPr sz="1600">
              <a:latin typeface="Century Gothic"/>
              <a:cs typeface="Century Gothic"/>
            </a:endParaRPr>
          </a:p>
          <a:p>
            <a:pPr marL="238125" indent="-226060">
              <a:lnSpc>
                <a:spcPts val="1825"/>
              </a:lnSpc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b="0" dirty="0">
                <a:solidFill>
                  <a:srgbClr val="000000"/>
                </a:solidFill>
                <a:latin typeface="Century Gothic"/>
                <a:cs typeface="Century Gothic"/>
              </a:rPr>
              <a:t>ML</a:t>
            </a:r>
            <a:r>
              <a:rPr b="0" spc="-25" dirty="0">
                <a:solidFill>
                  <a:srgbClr val="000000"/>
                </a:solidFill>
                <a:latin typeface="Century Gothic"/>
                <a:cs typeface="Century Gothic"/>
              </a:rPr>
              <a:t> (non-</a:t>
            </a:r>
            <a:r>
              <a:rPr b="0" dirty="0">
                <a:solidFill>
                  <a:srgbClr val="000000"/>
                </a:solidFill>
                <a:latin typeface="Century Gothic"/>
                <a:cs typeface="Century Gothic"/>
              </a:rPr>
              <a:t>Predictive) </a:t>
            </a:r>
            <a:r>
              <a:rPr b="0" spc="-10" dirty="0">
                <a:solidFill>
                  <a:srgbClr val="000000"/>
                </a:solidFill>
                <a:latin typeface="Century Gothic"/>
                <a:cs typeface="Century Gothic"/>
              </a:rPr>
              <a:t>examples</a:t>
            </a:r>
          </a:p>
          <a:p>
            <a:pPr marL="408940" lvl="1" indent="-226695">
              <a:lnSpc>
                <a:spcPts val="1870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spc="-10" dirty="0">
                <a:latin typeface="Century Gothic"/>
                <a:cs typeface="Century Gothic"/>
              </a:rPr>
              <a:t>Correlation</a:t>
            </a:r>
            <a:endParaRPr sz="1600">
              <a:latin typeface="Century Gothic"/>
              <a:cs typeface="Century Gothic"/>
            </a:endParaRPr>
          </a:p>
          <a:p>
            <a:pPr marL="408940" lvl="1" indent="-2266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spc="-10" dirty="0">
                <a:latin typeface="Century Gothic"/>
                <a:cs typeface="Century Gothic"/>
              </a:rPr>
              <a:t>KMeans</a:t>
            </a:r>
            <a:endParaRPr sz="1600">
              <a:latin typeface="Century Gothic"/>
              <a:cs typeface="Century Gothic"/>
            </a:endParaRPr>
          </a:p>
          <a:p>
            <a:pPr marL="238125" indent="-226060">
              <a:lnSpc>
                <a:spcPts val="1875"/>
              </a:lnSpc>
              <a:spcBef>
                <a:spcPts val="105"/>
              </a:spcBef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b="0" dirty="0">
                <a:solidFill>
                  <a:srgbClr val="000000"/>
                </a:solidFill>
                <a:latin typeface="Century Gothic"/>
                <a:cs typeface="Century Gothic"/>
              </a:rPr>
              <a:t>ML</a:t>
            </a:r>
            <a:r>
              <a:rPr b="0" spc="-6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b="0" dirty="0">
                <a:solidFill>
                  <a:srgbClr val="000000"/>
                </a:solidFill>
                <a:latin typeface="Century Gothic"/>
                <a:cs typeface="Century Gothic"/>
              </a:rPr>
              <a:t>Predictive</a:t>
            </a:r>
            <a:r>
              <a:rPr b="0" spc="-6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entury Gothic"/>
                <a:cs typeface="Century Gothic"/>
              </a:rPr>
              <a:t>concepts</a:t>
            </a:r>
          </a:p>
          <a:p>
            <a:pPr marL="408940" lvl="1" indent="-226695">
              <a:lnSpc>
                <a:spcPts val="1875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dirty="0">
                <a:latin typeface="Century Gothic"/>
                <a:cs typeface="Century Gothic"/>
              </a:rPr>
              <a:t>Transformer,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Estimator,</a:t>
            </a:r>
            <a:r>
              <a:rPr sz="1600" spc="-8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Pipeline</a:t>
            </a:r>
            <a:endParaRPr sz="1600">
              <a:latin typeface="Century Gothic"/>
              <a:cs typeface="Century Gothic"/>
            </a:endParaRPr>
          </a:p>
          <a:p>
            <a:pPr marL="238125" indent="-226060">
              <a:lnSpc>
                <a:spcPts val="1870"/>
              </a:lnSpc>
              <a:spcBef>
                <a:spcPts val="110"/>
              </a:spcBef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b="0" dirty="0">
                <a:solidFill>
                  <a:srgbClr val="000000"/>
                </a:solidFill>
                <a:latin typeface="Century Gothic"/>
                <a:cs typeface="Century Gothic"/>
              </a:rPr>
              <a:t>ML</a:t>
            </a:r>
            <a:r>
              <a:rPr b="0" spc="-4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b="0" dirty="0">
                <a:solidFill>
                  <a:srgbClr val="000000"/>
                </a:solidFill>
                <a:latin typeface="Century Gothic"/>
                <a:cs typeface="Century Gothic"/>
              </a:rPr>
              <a:t>Predictive</a:t>
            </a:r>
            <a:r>
              <a:rPr b="0" spc="-4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entury Gothic"/>
                <a:cs typeface="Century Gothic"/>
              </a:rPr>
              <a:t>examples</a:t>
            </a:r>
          </a:p>
          <a:p>
            <a:pPr marL="408940" lvl="1" indent="-226695">
              <a:lnSpc>
                <a:spcPts val="1870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dirty="0">
                <a:latin typeface="Century Gothic"/>
                <a:cs typeface="Century Gothic"/>
              </a:rPr>
              <a:t>Logistic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Regression</a:t>
            </a:r>
            <a:endParaRPr sz="1600">
              <a:latin typeface="Century Gothic"/>
              <a:cs typeface="Century Gothic"/>
            </a:endParaRPr>
          </a:p>
          <a:p>
            <a:pPr marL="408940" lvl="1" indent="-22669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dirty="0">
                <a:latin typeface="Century Gothic"/>
                <a:cs typeface="Century Gothic"/>
              </a:rPr>
              <a:t>Gradiant</a:t>
            </a:r>
            <a:r>
              <a:rPr sz="1600" spc="-8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Boost</a:t>
            </a:r>
            <a:r>
              <a:rPr sz="1600" spc="-75" dirty="0">
                <a:latin typeface="Century Gothic"/>
                <a:cs typeface="Century Gothic"/>
              </a:rPr>
              <a:t> </a:t>
            </a:r>
            <a:r>
              <a:rPr sz="1600" spc="-20" dirty="0">
                <a:latin typeface="Century Gothic"/>
                <a:cs typeface="Century Gothic"/>
              </a:rPr>
              <a:t>Tree</a:t>
            </a:r>
            <a:endParaRPr sz="1600">
              <a:latin typeface="Century Gothic"/>
              <a:cs typeface="Century Gothic"/>
            </a:endParaRPr>
          </a:p>
          <a:p>
            <a:pPr marL="408940" lvl="1" indent="-226695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dirty="0">
                <a:latin typeface="Century Gothic"/>
                <a:cs typeface="Century Gothic"/>
              </a:rPr>
              <a:t>Decision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spc="-20" dirty="0">
                <a:latin typeface="Century Gothic"/>
                <a:cs typeface="Century Gothic"/>
              </a:rPr>
              <a:t>Tree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1518" y="596010"/>
            <a:ext cx="11112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5" dirty="0">
                <a:solidFill>
                  <a:srgbClr val="BABBBD"/>
                </a:solidFill>
                <a:latin typeface="Century Gothic"/>
                <a:cs typeface="Century Gothic"/>
              </a:rPr>
              <a:t>5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880617"/>
            <a:ext cx="9144000" cy="4263390"/>
            <a:chOff x="0" y="880617"/>
            <a:chExt cx="9144000" cy="4263390"/>
          </a:xfrm>
        </p:grpSpPr>
        <p:sp>
          <p:nvSpPr>
            <p:cNvPr id="4" name="object 4"/>
            <p:cNvSpPr/>
            <p:nvPr/>
          </p:nvSpPr>
          <p:spPr>
            <a:xfrm>
              <a:off x="0" y="886967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12700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85549"/>
              <a:ext cx="4343399" cy="4257948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7" name="object 7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9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Current </a:t>
            </a:r>
            <a:r>
              <a:rPr spc="-10" dirty="0"/>
              <a:t>Topic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Machine</a:t>
            </a:r>
            <a:r>
              <a:rPr spc="-80" dirty="0"/>
              <a:t> </a:t>
            </a:r>
            <a:r>
              <a:rPr dirty="0"/>
              <a:t>Learning</a:t>
            </a:r>
            <a:r>
              <a:rPr spc="-65" dirty="0"/>
              <a:t> </a:t>
            </a:r>
            <a:r>
              <a:rPr spc="-10" dirty="0"/>
              <a:t>concepts</a:t>
            </a:r>
          </a:p>
          <a:p>
            <a:pPr marL="467995" lvl="1" indent="-285115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467995" algn="l"/>
                <a:tab pos="468630" algn="l"/>
              </a:tabLst>
            </a:pPr>
            <a:r>
              <a:rPr sz="16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Terminology</a:t>
            </a:r>
            <a:endParaRPr sz="16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b="0" dirty="0">
                <a:solidFill>
                  <a:srgbClr val="000000"/>
                </a:solidFill>
                <a:latin typeface="Century Gothic"/>
                <a:cs typeface="Century Gothic"/>
              </a:rPr>
              <a:t>MLib</a:t>
            </a:r>
            <a:r>
              <a:rPr b="0" spc="-3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b="0" dirty="0">
                <a:solidFill>
                  <a:srgbClr val="000000"/>
                </a:solidFill>
                <a:latin typeface="Century Gothic"/>
                <a:cs typeface="Century Gothic"/>
              </a:rPr>
              <a:t>(RDD)</a:t>
            </a:r>
            <a:r>
              <a:rPr b="0" spc="-1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b="0" dirty="0">
                <a:solidFill>
                  <a:srgbClr val="000000"/>
                </a:solidFill>
                <a:latin typeface="Century Gothic"/>
                <a:cs typeface="Century Gothic"/>
              </a:rPr>
              <a:t>vs</a:t>
            </a:r>
            <a:r>
              <a:rPr b="0" spc="-5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b="0" dirty="0">
                <a:solidFill>
                  <a:srgbClr val="000000"/>
                </a:solidFill>
                <a:latin typeface="Century Gothic"/>
                <a:cs typeface="Century Gothic"/>
              </a:rPr>
              <a:t>ML</a:t>
            </a:r>
            <a:r>
              <a:rPr b="0" spc="-4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entury Gothic"/>
                <a:cs typeface="Century Gothic"/>
              </a:rPr>
              <a:t>(DataFrames)</a:t>
            </a:r>
          </a:p>
          <a:p>
            <a:pPr marL="408940" lvl="1" indent="-226695">
              <a:lnSpc>
                <a:spcPts val="1875"/>
              </a:lnSpc>
              <a:spcBef>
                <a:spcPts val="110"/>
              </a:spcBef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spc="-10" dirty="0">
                <a:latin typeface="Century Gothic"/>
                <a:cs typeface="Century Gothic"/>
              </a:rPr>
              <a:t>Collaborative</a:t>
            </a:r>
            <a:r>
              <a:rPr sz="1600" spc="-8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Filtering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(ALS)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example</a:t>
            </a:r>
            <a:endParaRPr sz="1600">
              <a:latin typeface="Century Gothic"/>
              <a:cs typeface="Century Gothic"/>
            </a:endParaRPr>
          </a:p>
          <a:p>
            <a:pPr marL="238125" indent="-226060">
              <a:lnSpc>
                <a:spcPts val="1825"/>
              </a:lnSpc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b="0" dirty="0">
                <a:solidFill>
                  <a:srgbClr val="000000"/>
                </a:solidFill>
                <a:latin typeface="Century Gothic"/>
                <a:cs typeface="Century Gothic"/>
              </a:rPr>
              <a:t>ML</a:t>
            </a:r>
            <a:r>
              <a:rPr b="0" spc="-25" dirty="0">
                <a:solidFill>
                  <a:srgbClr val="000000"/>
                </a:solidFill>
                <a:latin typeface="Century Gothic"/>
                <a:cs typeface="Century Gothic"/>
              </a:rPr>
              <a:t> (non-</a:t>
            </a:r>
            <a:r>
              <a:rPr b="0" dirty="0">
                <a:solidFill>
                  <a:srgbClr val="000000"/>
                </a:solidFill>
                <a:latin typeface="Century Gothic"/>
                <a:cs typeface="Century Gothic"/>
              </a:rPr>
              <a:t>Predictive) </a:t>
            </a:r>
            <a:r>
              <a:rPr b="0" spc="-10" dirty="0">
                <a:solidFill>
                  <a:srgbClr val="000000"/>
                </a:solidFill>
                <a:latin typeface="Century Gothic"/>
                <a:cs typeface="Century Gothic"/>
              </a:rPr>
              <a:t>examples</a:t>
            </a:r>
          </a:p>
          <a:p>
            <a:pPr marL="408940" lvl="1" indent="-226695">
              <a:lnSpc>
                <a:spcPts val="1870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spc="-10" dirty="0">
                <a:latin typeface="Century Gothic"/>
                <a:cs typeface="Century Gothic"/>
              </a:rPr>
              <a:t>Correlation</a:t>
            </a:r>
            <a:endParaRPr sz="1600">
              <a:latin typeface="Century Gothic"/>
              <a:cs typeface="Century Gothic"/>
            </a:endParaRPr>
          </a:p>
          <a:p>
            <a:pPr marL="408940" lvl="1" indent="-22669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spc="-10" dirty="0">
                <a:latin typeface="Century Gothic"/>
                <a:cs typeface="Century Gothic"/>
              </a:rPr>
              <a:t>KMeans</a:t>
            </a:r>
            <a:endParaRPr sz="1600">
              <a:latin typeface="Century Gothic"/>
              <a:cs typeface="Century Gothic"/>
            </a:endParaRPr>
          </a:p>
          <a:p>
            <a:pPr marL="238125" indent="-226060">
              <a:lnSpc>
                <a:spcPts val="1875"/>
              </a:lnSpc>
              <a:spcBef>
                <a:spcPts val="110"/>
              </a:spcBef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b="0" dirty="0">
                <a:solidFill>
                  <a:srgbClr val="000000"/>
                </a:solidFill>
                <a:latin typeface="Century Gothic"/>
                <a:cs typeface="Century Gothic"/>
              </a:rPr>
              <a:t>ML</a:t>
            </a:r>
            <a:r>
              <a:rPr b="0" spc="-6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b="0" dirty="0">
                <a:solidFill>
                  <a:srgbClr val="000000"/>
                </a:solidFill>
                <a:latin typeface="Century Gothic"/>
                <a:cs typeface="Century Gothic"/>
              </a:rPr>
              <a:t>Predictive</a:t>
            </a:r>
            <a:r>
              <a:rPr b="0" spc="-6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entury Gothic"/>
                <a:cs typeface="Century Gothic"/>
              </a:rPr>
              <a:t>concepts</a:t>
            </a:r>
          </a:p>
          <a:p>
            <a:pPr marL="408940" lvl="1" indent="-226695">
              <a:lnSpc>
                <a:spcPts val="1875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dirty="0">
                <a:latin typeface="Century Gothic"/>
                <a:cs typeface="Century Gothic"/>
              </a:rPr>
              <a:t>Transformer,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Estimator,</a:t>
            </a:r>
            <a:r>
              <a:rPr sz="1600" spc="-8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Pipeline</a:t>
            </a:r>
            <a:endParaRPr sz="1600">
              <a:latin typeface="Century Gothic"/>
              <a:cs typeface="Century Gothic"/>
            </a:endParaRPr>
          </a:p>
          <a:p>
            <a:pPr marL="238125" indent="-226060">
              <a:lnSpc>
                <a:spcPts val="1870"/>
              </a:lnSpc>
              <a:spcBef>
                <a:spcPts val="105"/>
              </a:spcBef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b="0" dirty="0">
                <a:solidFill>
                  <a:srgbClr val="000000"/>
                </a:solidFill>
                <a:latin typeface="Century Gothic"/>
                <a:cs typeface="Century Gothic"/>
              </a:rPr>
              <a:t>ML</a:t>
            </a:r>
            <a:r>
              <a:rPr b="0" spc="-4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b="0" dirty="0">
                <a:solidFill>
                  <a:srgbClr val="000000"/>
                </a:solidFill>
                <a:latin typeface="Century Gothic"/>
                <a:cs typeface="Century Gothic"/>
              </a:rPr>
              <a:t>Predictive</a:t>
            </a:r>
            <a:r>
              <a:rPr b="0" spc="-4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entury Gothic"/>
                <a:cs typeface="Century Gothic"/>
              </a:rPr>
              <a:t>examples</a:t>
            </a:r>
          </a:p>
          <a:p>
            <a:pPr marL="408940" lvl="1" indent="-226695">
              <a:lnSpc>
                <a:spcPts val="1870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dirty="0">
                <a:latin typeface="Century Gothic"/>
                <a:cs typeface="Century Gothic"/>
              </a:rPr>
              <a:t>Logistic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Regression</a:t>
            </a:r>
            <a:endParaRPr sz="1600">
              <a:latin typeface="Century Gothic"/>
              <a:cs typeface="Century Gothic"/>
            </a:endParaRPr>
          </a:p>
          <a:p>
            <a:pPr marL="408940" lvl="1" indent="-2266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dirty="0">
                <a:latin typeface="Century Gothic"/>
                <a:cs typeface="Century Gothic"/>
              </a:rPr>
              <a:t>Gradiant</a:t>
            </a:r>
            <a:r>
              <a:rPr sz="1600" spc="-8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Boost</a:t>
            </a:r>
            <a:r>
              <a:rPr sz="1600" spc="-75" dirty="0">
                <a:latin typeface="Century Gothic"/>
                <a:cs typeface="Century Gothic"/>
              </a:rPr>
              <a:t> </a:t>
            </a:r>
            <a:r>
              <a:rPr sz="1600" spc="-20" dirty="0">
                <a:latin typeface="Century Gothic"/>
                <a:cs typeface="Century Gothic"/>
              </a:rPr>
              <a:t>Tree</a:t>
            </a:r>
            <a:endParaRPr sz="1600">
              <a:latin typeface="Century Gothic"/>
              <a:cs typeface="Century Gothic"/>
            </a:endParaRPr>
          </a:p>
          <a:p>
            <a:pPr marL="408940" lvl="1" indent="-226695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dirty="0">
                <a:latin typeface="Century Gothic"/>
                <a:cs typeface="Century Gothic"/>
              </a:rPr>
              <a:t>Decision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spc="-20" dirty="0">
                <a:latin typeface="Century Gothic"/>
                <a:cs typeface="Century Gothic"/>
              </a:rPr>
              <a:t>Tree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5456" y="608533"/>
            <a:ext cx="84455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15" dirty="0">
                <a:solidFill>
                  <a:srgbClr val="F3753E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35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3753E"/>
                </a:solidFill>
                <a:latin typeface="Arial"/>
                <a:cs typeface="Arial"/>
              </a:rPr>
              <a:t>Model</a:t>
            </a:r>
            <a:r>
              <a:rPr spc="-35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3753E"/>
                </a:solidFill>
                <a:latin typeface="Arial"/>
                <a:cs typeface="Arial"/>
              </a:rPr>
              <a:t>and</a:t>
            </a:r>
            <a:r>
              <a:rPr spc="-15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3753E"/>
                </a:solidFill>
                <a:latin typeface="Arial"/>
                <a:cs typeface="Arial"/>
              </a:rPr>
              <a:t>Scoring:</a:t>
            </a:r>
            <a:r>
              <a:rPr spc="-20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F3753E"/>
                </a:solidFill>
                <a:latin typeface="Arial"/>
                <a:cs typeface="Arial"/>
              </a:rPr>
              <a:t>Definitions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4071" y="1023873"/>
            <a:ext cx="8644890" cy="238569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050"/>
              </a:lnSpc>
              <a:spcBef>
                <a:spcPts val="260"/>
              </a:spcBef>
            </a:pPr>
            <a:r>
              <a:rPr sz="1800" b="1" dirty="0">
                <a:solidFill>
                  <a:srgbClr val="D7490D"/>
                </a:solidFill>
                <a:latin typeface="Arial"/>
                <a:cs typeface="Arial"/>
              </a:rPr>
              <a:t>Model</a:t>
            </a:r>
            <a:r>
              <a:rPr sz="1800" b="1" spc="-30" dirty="0">
                <a:solidFill>
                  <a:srgbClr val="D7490D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machine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learning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model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mathematical representation 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real- </a:t>
            </a:r>
            <a:r>
              <a:rPr sz="1800" dirty="0">
                <a:latin typeface="Arial"/>
                <a:cs typeface="Arial"/>
              </a:rPr>
              <a:t>world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process.</a:t>
            </a:r>
            <a:r>
              <a:rPr sz="1800" spc="43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learning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algorithm finds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patterns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training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such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input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parameters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correspond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target.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output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training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process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10"/>
              </a:lnSpc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machine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learning model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make</a:t>
            </a:r>
            <a:r>
              <a:rPr sz="1800" spc="-10" dirty="0">
                <a:latin typeface="Arial"/>
                <a:cs typeface="Arial"/>
              </a:rPr>
              <a:t> predictions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ts val="2105"/>
              </a:lnSpc>
            </a:pPr>
            <a:r>
              <a:rPr sz="1800" b="1" dirty="0">
                <a:solidFill>
                  <a:srgbClr val="D7490D"/>
                </a:solidFill>
                <a:latin typeface="Arial"/>
                <a:cs typeface="Arial"/>
              </a:rPr>
              <a:t>Scoring</a:t>
            </a:r>
            <a:r>
              <a:rPr sz="1800" b="1" spc="-30" dirty="0">
                <a:solidFill>
                  <a:srgbClr val="D7490D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(also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called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Prediction</a:t>
            </a:r>
            <a:r>
              <a:rPr sz="1800" dirty="0">
                <a:latin typeface="Arial"/>
                <a:cs typeface="Arial"/>
              </a:rPr>
              <a:t>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process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generating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values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based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55"/>
              </a:lnSpc>
            </a:pPr>
            <a:r>
              <a:rPr sz="1800" dirty="0">
                <a:latin typeface="Arial"/>
                <a:cs typeface="Arial"/>
              </a:rPr>
              <a:t>trained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machine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learning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model,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given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some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new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input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data.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values</a:t>
            </a:r>
            <a:endParaRPr sz="1800">
              <a:latin typeface="Arial"/>
              <a:cs typeface="Arial"/>
            </a:endParaRPr>
          </a:p>
          <a:p>
            <a:pPr marL="12700" marR="206375">
              <a:lnSpc>
                <a:spcPts val="2050"/>
              </a:lnSpc>
              <a:spcBef>
                <a:spcPts val="105"/>
              </a:spcBef>
            </a:pPr>
            <a:r>
              <a:rPr sz="1800" dirty="0">
                <a:latin typeface="Arial"/>
                <a:cs typeface="Arial"/>
              </a:rPr>
              <a:t>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scores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created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represent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predictions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future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values,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but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might </a:t>
            </a:r>
            <a:r>
              <a:rPr sz="1800" dirty="0">
                <a:latin typeface="Arial"/>
                <a:cs typeface="Arial"/>
              </a:rPr>
              <a:t>also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represent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likely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category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outcome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7824" y="3541776"/>
            <a:ext cx="7405370" cy="15240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0"/>
              </a:spcBef>
            </a:pPr>
            <a:r>
              <a:rPr sz="1600" dirty="0">
                <a:latin typeface="Arial"/>
                <a:cs typeface="Arial"/>
              </a:rPr>
              <a:t>In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real-</a:t>
            </a:r>
            <a:r>
              <a:rPr sz="1600" dirty="0">
                <a:latin typeface="Arial"/>
                <a:cs typeface="Arial"/>
              </a:rPr>
              <a:t>world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examples,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this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typically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2-Step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Process:</a:t>
            </a:r>
            <a:endParaRPr sz="1600">
              <a:latin typeface="Arial"/>
              <a:cs typeface="Arial"/>
            </a:endParaRPr>
          </a:p>
          <a:p>
            <a:pPr marL="434975" indent="-34353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34975" algn="l"/>
                <a:tab pos="435609" algn="l"/>
              </a:tabLst>
            </a:pPr>
            <a:r>
              <a:rPr sz="1600" dirty="0">
                <a:latin typeface="Arial"/>
                <a:cs typeface="Arial"/>
              </a:rPr>
              <a:t>First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create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Model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on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TRAIN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(Known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data)</a:t>
            </a:r>
            <a:r>
              <a:rPr sz="1600" spc="-25" dirty="0">
                <a:latin typeface="Arial"/>
                <a:cs typeface="Arial"/>
              </a:rPr>
              <a:t> and</a:t>
            </a:r>
            <a:endParaRPr sz="1600">
              <a:latin typeface="Arial"/>
              <a:cs typeface="Arial"/>
            </a:endParaRPr>
          </a:p>
          <a:p>
            <a:pPr marL="434975" indent="-343535">
              <a:lnSpc>
                <a:spcPct val="100000"/>
              </a:lnSpc>
              <a:buAutoNum type="arabicPeriod"/>
              <a:tabLst>
                <a:tab pos="434975" algn="l"/>
                <a:tab pos="435609" algn="l"/>
              </a:tabLst>
            </a:pPr>
            <a:r>
              <a:rPr sz="1600" dirty="0">
                <a:latin typeface="Arial"/>
                <a:cs typeface="Arial"/>
              </a:rPr>
              <a:t>Then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Score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(Make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Prediction)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on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PRODUCTION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(Unknown)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latin typeface="Arial"/>
                <a:cs typeface="Arial"/>
              </a:rPr>
              <a:t>Optionally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may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also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view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Accuracy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Model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if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Known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data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available</a:t>
            </a:r>
            <a:endParaRPr sz="16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(using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either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Confusion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Matrix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function)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or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simple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calculations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5456" y="608533"/>
            <a:ext cx="84455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15" dirty="0">
                <a:solidFill>
                  <a:srgbClr val="F3753E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35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3753E"/>
                </a:solidFill>
                <a:latin typeface="Arial"/>
                <a:cs typeface="Arial"/>
              </a:rPr>
              <a:t>What is</a:t>
            </a:r>
            <a:r>
              <a:rPr spc="-10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3753E"/>
                </a:solidFill>
                <a:latin typeface="Arial"/>
                <a:cs typeface="Arial"/>
              </a:rPr>
              <a:t>Model</a:t>
            </a:r>
            <a:r>
              <a:rPr spc="-20" dirty="0">
                <a:solidFill>
                  <a:srgbClr val="F3753E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F3753E"/>
                </a:solidFill>
                <a:latin typeface="Arial"/>
                <a:cs typeface="Arial"/>
              </a:rPr>
              <a:t>Evaluation?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5447855" y="2915030"/>
            <a:ext cx="2668270" cy="2169795"/>
            <a:chOff x="5447855" y="2915030"/>
            <a:chExt cx="2668270" cy="21697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7887" y="3060163"/>
              <a:ext cx="2519506" cy="193080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452617" y="2919793"/>
              <a:ext cx="2658745" cy="2160270"/>
            </a:xfrm>
            <a:custGeom>
              <a:avLst/>
              <a:gdLst/>
              <a:ahLst/>
              <a:cxnLst/>
              <a:rect l="l" t="t" r="r" b="b"/>
              <a:pathLst>
                <a:path w="2658745" h="2160270">
                  <a:moveTo>
                    <a:pt x="0" y="2159889"/>
                  </a:moveTo>
                  <a:lnTo>
                    <a:pt x="2658237" y="2159889"/>
                  </a:lnTo>
                  <a:lnTo>
                    <a:pt x="2658237" y="0"/>
                  </a:lnTo>
                  <a:lnTo>
                    <a:pt x="0" y="0"/>
                  </a:lnTo>
                  <a:lnTo>
                    <a:pt x="0" y="215988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4071" y="871981"/>
            <a:ext cx="8711565" cy="308356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800" dirty="0">
                <a:latin typeface="Arial"/>
                <a:cs typeface="Arial"/>
              </a:rPr>
              <a:t>Determines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how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Accurate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Model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is.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There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numerous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including:</a:t>
            </a:r>
            <a:endParaRPr sz="18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1200"/>
              </a:spcBef>
              <a:buChar char="•"/>
              <a:tabLst>
                <a:tab pos="183515" algn="l"/>
              </a:tabLst>
            </a:pPr>
            <a:r>
              <a:rPr sz="1800" dirty="0">
                <a:latin typeface="Arial"/>
                <a:cs typeface="Arial"/>
              </a:rPr>
              <a:t>Simple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statistics</a:t>
            </a:r>
            <a:endParaRPr sz="18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305"/>
              </a:spcBef>
              <a:buChar char="•"/>
              <a:tabLst>
                <a:tab pos="183515" algn="l"/>
              </a:tabLst>
            </a:pPr>
            <a:r>
              <a:rPr sz="1800" dirty="0">
                <a:latin typeface="Arial"/>
                <a:cs typeface="Arial"/>
              </a:rPr>
              <a:t>Confusion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matrix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(True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Positive,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False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Positive,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True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Negative,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False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Negative)</a:t>
            </a:r>
            <a:endParaRPr sz="1800">
              <a:latin typeface="Arial"/>
              <a:cs typeface="Arial"/>
            </a:endParaRPr>
          </a:p>
          <a:p>
            <a:pPr marL="182880" marR="5080" indent="-170815">
              <a:lnSpc>
                <a:spcPct val="100000"/>
              </a:lnSpc>
              <a:buChar char="•"/>
              <a:tabLst>
                <a:tab pos="183515" algn="l"/>
              </a:tabLst>
            </a:pPr>
            <a:r>
              <a:rPr sz="1800" dirty="0">
                <a:latin typeface="Arial"/>
                <a:cs typeface="Arial"/>
              </a:rPr>
              <a:t>ROC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(Receiver Operating </a:t>
            </a:r>
            <a:r>
              <a:rPr sz="1800" spc="-10" dirty="0">
                <a:latin typeface="Arial"/>
                <a:cs typeface="Arial"/>
              </a:rPr>
              <a:t>Characteristic)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ROC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curve 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graph showing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performance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classification model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classification thresholds.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curve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plots </a:t>
            </a:r>
            <a:r>
              <a:rPr sz="1800" dirty="0">
                <a:latin typeface="Arial"/>
                <a:cs typeface="Arial"/>
              </a:rPr>
              <a:t>two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parameters: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True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Positive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False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Positive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Rate</a:t>
            </a:r>
            <a:endParaRPr sz="1800">
              <a:latin typeface="Arial"/>
              <a:cs typeface="Arial"/>
            </a:endParaRPr>
          </a:p>
          <a:p>
            <a:pPr marL="306070" marR="4415790">
              <a:lnSpc>
                <a:spcPct val="100000"/>
              </a:lnSpc>
              <a:spcBef>
                <a:spcPts val="1695"/>
              </a:spcBef>
            </a:pPr>
            <a:r>
              <a:rPr sz="1400" dirty="0">
                <a:latin typeface="Arial Narrow"/>
                <a:cs typeface="Arial Narrow"/>
              </a:rPr>
              <a:t>The</a:t>
            </a:r>
            <a:r>
              <a:rPr sz="1400" spc="-40" dirty="0">
                <a:latin typeface="Arial Narrow"/>
                <a:cs typeface="Arial Narrow"/>
              </a:rPr>
              <a:t> </a:t>
            </a:r>
            <a:r>
              <a:rPr sz="1400" dirty="0">
                <a:latin typeface="Arial Narrow"/>
                <a:cs typeface="Arial Narrow"/>
              </a:rPr>
              <a:t>best</a:t>
            </a:r>
            <a:r>
              <a:rPr sz="1400" spc="-20" dirty="0">
                <a:latin typeface="Arial Narrow"/>
                <a:cs typeface="Arial Narrow"/>
              </a:rPr>
              <a:t> </a:t>
            </a:r>
            <a:r>
              <a:rPr sz="1400" dirty="0">
                <a:latin typeface="Arial Narrow"/>
                <a:cs typeface="Arial Narrow"/>
              </a:rPr>
              <a:t>possible</a:t>
            </a:r>
            <a:r>
              <a:rPr sz="1400" spc="-30" dirty="0">
                <a:latin typeface="Arial Narrow"/>
                <a:cs typeface="Arial Narrow"/>
              </a:rPr>
              <a:t> </a:t>
            </a:r>
            <a:r>
              <a:rPr sz="1400" dirty="0">
                <a:latin typeface="Arial Narrow"/>
                <a:cs typeface="Arial Narrow"/>
              </a:rPr>
              <a:t>prediction</a:t>
            </a:r>
            <a:r>
              <a:rPr sz="1400" spc="-15" dirty="0">
                <a:latin typeface="Arial Narrow"/>
                <a:cs typeface="Arial Narrow"/>
              </a:rPr>
              <a:t> </a:t>
            </a:r>
            <a:r>
              <a:rPr sz="1400" dirty="0">
                <a:latin typeface="Arial Narrow"/>
                <a:cs typeface="Arial Narrow"/>
              </a:rPr>
              <a:t>method</a:t>
            </a:r>
            <a:r>
              <a:rPr sz="1400" spc="-10" dirty="0">
                <a:latin typeface="Arial Narrow"/>
                <a:cs typeface="Arial Narrow"/>
              </a:rPr>
              <a:t> </a:t>
            </a:r>
            <a:r>
              <a:rPr sz="1400" dirty="0">
                <a:latin typeface="Arial Narrow"/>
                <a:cs typeface="Arial Narrow"/>
              </a:rPr>
              <a:t>would</a:t>
            </a:r>
            <a:r>
              <a:rPr sz="1400" spc="-30" dirty="0">
                <a:latin typeface="Arial Narrow"/>
                <a:cs typeface="Arial Narrow"/>
              </a:rPr>
              <a:t> </a:t>
            </a:r>
            <a:r>
              <a:rPr sz="1400" dirty="0">
                <a:latin typeface="Arial Narrow"/>
                <a:cs typeface="Arial Narrow"/>
              </a:rPr>
              <a:t>yield</a:t>
            </a:r>
            <a:r>
              <a:rPr sz="1400" spc="-35" dirty="0">
                <a:latin typeface="Arial Narrow"/>
                <a:cs typeface="Arial Narrow"/>
              </a:rPr>
              <a:t> </a:t>
            </a:r>
            <a:r>
              <a:rPr sz="1400" dirty="0">
                <a:latin typeface="Arial Narrow"/>
                <a:cs typeface="Arial Narrow"/>
              </a:rPr>
              <a:t>a</a:t>
            </a:r>
            <a:r>
              <a:rPr sz="1400" spc="-20" dirty="0">
                <a:latin typeface="Arial Narrow"/>
                <a:cs typeface="Arial Narrow"/>
              </a:rPr>
              <a:t> </a:t>
            </a:r>
            <a:r>
              <a:rPr sz="1400" dirty="0">
                <a:latin typeface="Arial Narrow"/>
                <a:cs typeface="Arial Narrow"/>
              </a:rPr>
              <a:t>point</a:t>
            </a:r>
            <a:r>
              <a:rPr sz="1400" spc="-15" dirty="0">
                <a:latin typeface="Arial Narrow"/>
                <a:cs typeface="Arial Narrow"/>
              </a:rPr>
              <a:t> </a:t>
            </a:r>
            <a:r>
              <a:rPr sz="1400" dirty="0">
                <a:latin typeface="Arial Narrow"/>
                <a:cs typeface="Arial Narrow"/>
              </a:rPr>
              <a:t>in</a:t>
            </a:r>
            <a:r>
              <a:rPr sz="1400" spc="-30" dirty="0">
                <a:latin typeface="Arial Narrow"/>
                <a:cs typeface="Arial Narrow"/>
              </a:rPr>
              <a:t> </a:t>
            </a:r>
            <a:r>
              <a:rPr sz="1400" spc="-25" dirty="0">
                <a:latin typeface="Arial Narrow"/>
                <a:cs typeface="Arial Narrow"/>
              </a:rPr>
              <a:t>the </a:t>
            </a:r>
            <a:r>
              <a:rPr sz="1400" dirty="0">
                <a:latin typeface="Arial Narrow"/>
                <a:cs typeface="Arial Narrow"/>
              </a:rPr>
              <a:t>upper left</a:t>
            </a:r>
            <a:r>
              <a:rPr sz="1400" spc="-5" dirty="0">
                <a:latin typeface="Arial Narrow"/>
                <a:cs typeface="Arial Narrow"/>
              </a:rPr>
              <a:t> </a:t>
            </a:r>
            <a:r>
              <a:rPr sz="1400" dirty="0">
                <a:latin typeface="Arial Narrow"/>
                <a:cs typeface="Arial Narrow"/>
              </a:rPr>
              <a:t>corner or</a:t>
            </a:r>
            <a:r>
              <a:rPr sz="1400" spc="5" dirty="0">
                <a:latin typeface="Arial Narrow"/>
                <a:cs typeface="Arial Narrow"/>
              </a:rPr>
              <a:t> </a:t>
            </a:r>
            <a:r>
              <a:rPr sz="1400" dirty="0">
                <a:latin typeface="Arial Narrow"/>
                <a:cs typeface="Arial Narrow"/>
              </a:rPr>
              <a:t>coordinate (0,1)</a:t>
            </a:r>
            <a:r>
              <a:rPr sz="1400" spc="-5" dirty="0">
                <a:latin typeface="Arial Narrow"/>
                <a:cs typeface="Arial Narrow"/>
              </a:rPr>
              <a:t> </a:t>
            </a:r>
            <a:r>
              <a:rPr sz="1400" dirty="0">
                <a:latin typeface="Arial Narrow"/>
                <a:cs typeface="Arial Narrow"/>
              </a:rPr>
              <a:t>of</a:t>
            </a:r>
            <a:r>
              <a:rPr sz="1400" spc="-5" dirty="0">
                <a:latin typeface="Arial Narrow"/>
                <a:cs typeface="Arial Narrow"/>
              </a:rPr>
              <a:t> </a:t>
            </a:r>
            <a:r>
              <a:rPr sz="1400" dirty="0">
                <a:latin typeface="Arial Narrow"/>
                <a:cs typeface="Arial Narrow"/>
              </a:rPr>
              <a:t>the</a:t>
            </a:r>
            <a:r>
              <a:rPr sz="1400" spc="-15" dirty="0">
                <a:latin typeface="Arial Narrow"/>
                <a:cs typeface="Arial Narrow"/>
              </a:rPr>
              <a:t> </a:t>
            </a:r>
            <a:r>
              <a:rPr sz="1400" dirty="0">
                <a:latin typeface="Arial Narrow"/>
                <a:cs typeface="Arial Narrow"/>
              </a:rPr>
              <a:t>ROC</a:t>
            </a:r>
            <a:r>
              <a:rPr sz="1400" spc="-20" dirty="0">
                <a:latin typeface="Arial Narrow"/>
                <a:cs typeface="Arial Narrow"/>
              </a:rPr>
              <a:t> </a:t>
            </a:r>
            <a:r>
              <a:rPr sz="1400" spc="-10" dirty="0">
                <a:latin typeface="Arial Narrow"/>
                <a:cs typeface="Arial Narrow"/>
              </a:rPr>
              <a:t>space, </a:t>
            </a:r>
            <a:r>
              <a:rPr sz="1400" dirty="0">
                <a:latin typeface="Arial Narrow"/>
                <a:cs typeface="Arial Narrow"/>
              </a:rPr>
              <a:t>representing</a:t>
            </a:r>
            <a:r>
              <a:rPr sz="1400" spc="-30" dirty="0">
                <a:latin typeface="Arial Narrow"/>
                <a:cs typeface="Arial Narrow"/>
              </a:rPr>
              <a:t> </a:t>
            </a:r>
            <a:r>
              <a:rPr sz="1400" dirty="0">
                <a:latin typeface="Arial Narrow"/>
                <a:cs typeface="Arial Narrow"/>
              </a:rPr>
              <a:t>100%</a:t>
            </a:r>
            <a:r>
              <a:rPr sz="1400" spc="-30" dirty="0">
                <a:latin typeface="Arial Narrow"/>
                <a:cs typeface="Arial Narrow"/>
              </a:rPr>
              <a:t> </a:t>
            </a:r>
            <a:r>
              <a:rPr sz="1400" dirty="0">
                <a:latin typeface="Arial Narrow"/>
                <a:cs typeface="Arial Narrow"/>
              </a:rPr>
              <a:t>sensitivity</a:t>
            </a:r>
            <a:r>
              <a:rPr sz="1400" spc="-30" dirty="0">
                <a:latin typeface="Arial Narrow"/>
                <a:cs typeface="Arial Narrow"/>
              </a:rPr>
              <a:t> </a:t>
            </a:r>
            <a:r>
              <a:rPr sz="1400" dirty="0">
                <a:latin typeface="Arial Narrow"/>
                <a:cs typeface="Arial Narrow"/>
              </a:rPr>
              <a:t>(no</a:t>
            </a:r>
            <a:r>
              <a:rPr sz="1400" spc="-30" dirty="0">
                <a:latin typeface="Arial Narrow"/>
                <a:cs typeface="Arial Narrow"/>
              </a:rPr>
              <a:t> </a:t>
            </a:r>
            <a:r>
              <a:rPr sz="1400" dirty="0">
                <a:latin typeface="Arial Narrow"/>
                <a:cs typeface="Arial Narrow"/>
              </a:rPr>
              <a:t>false</a:t>
            </a:r>
            <a:r>
              <a:rPr sz="1400" spc="-35" dirty="0">
                <a:latin typeface="Arial Narrow"/>
                <a:cs typeface="Arial Narrow"/>
              </a:rPr>
              <a:t> </a:t>
            </a:r>
            <a:r>
              <a:rPr sz="1400" dirty="0">
                <a:latin typeface="Arial Narrow"/>
                <a:cs typeface="Arial Narrow"/>
              </a:rPr>
              <a:t>negatives)</a:t>
            </a:r>
            <a:r>
              <a:rPr sz="1400" spc="-35" dirty="0">
                <a:latin typeface="Arial Narrow"/>
                <a:cs typeface="Arial Narrow"/>
              </a:rPr>
              <a:t> </a:t>
            </a:r>
            <a:r>
              <a:rPr sz="1400" dirty="0">
                <a:latin typeface="Arial Narrow"/>
                <a:cs typeface="Arial Narrow"/>
              </a:rPr>
              <a:t>and</a:t>
            </a:r>
            <a:r>
              <a:rPr sz="1400" spc="-25" dirty="0">
                <a:latin typeface="Arial Narrow"/>
                <a:cs typeface="Arial Narrow"/>
              </a:rPr>
              <a:t> </a:t>
            </a:r>
            <a:r>
              <a:rPr sz="1400" spc="-20" dirty="0">
                <a:latin typeface="Arial Narrow"/>
                <a:cs typeface="Arial Narrow"/>
              </a:rPr>
              <a:t>100% </a:t>
            </a:r>
            <a:r>
              <a:rPr sz="1400" dirty="0">
                <a:latin typeface="Arial Narrow"/>
                <a:cs typeface="Arial Narrow"/>
              </a:rPr>
              <a:t>specificity</a:t>
            </a:r>
            <a:r>
              <a:rPr sz="1400" spc="-25" dirty="0">
                <a:latin typeface="Arial Narrow"/>
                <a:cs typeface="Arial Narrow"/>
              </a:rPr>
              <a:t> </a:t>
            </a:r>
            <a:r>
              <a:rPr sz="1400" dirty="0">
                <a:latin typeface="Arial Narrow"/>
                <a:cs typeface="Arial Narrow"/>
              </a:rPr>
              <a:t>(no</a:t>
            </a:r>
            <a:r>
              <a:rPr sz="1400" spc="-30" dirty="0">
                <a:latin typeface="Arial Narrow"/>
                <a:cs typeface="Arial Narrow"/>
              </a:rPr>
              <a:t> </a:t>
            </a:r>
            <a:r>
              <a:rPr sz="1400" dirty="0">
                <a:latin typeface="Arial Narrow"/>
                <a:cs typeface="Arial Narrow"/>
              </a:rPr>
              <a:t>false</a:t>
            </a:r>
            <a:r>
              <a:rPr sz="1400" spc="-30" dirty="0">
                <a:latin typeface="Arial Narrow"/>
                <a:cs typeface="Arial Narrow"/>
              </a:rPr>
              <a:t> </a:t>
            </a:r>
            <a:r>
              <a:rPr sz="1400" spc="-10" dirty="0">
                <a:latin typeface="Arial Narrow"/>
                <a:cs typeface="Arial Narrow"/>
              </a:rPr>
              <a:t>positives).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61663" y="3093466"/>
            <a:ext cx="1562100" cy="358775"/>
          </a:xfrm>
          <a:custGeom>
            <a:avLst/>
            <a:gdLst/>
            <a:ahLst/>
            <a:cxnLst/>
            <a:rect l="l" t="t" r="r" b="b"/>
            <a:pathLst>
              <a:path w="1562100" h="358775">
                <a:moveTo>
                  <a:pt x="1426902" y="43766"/>
                </a:moveTo>
                <a:lnTo>
                  <a:pt x="0" y="315086"/>
                </a:lnTo>
                <a:lnTo>
                  <a:pt x="8382" y="358775"/>
                </a:lnTo>
                <a:lnTo>
                  <a:pt x="1435179" y="87349"/>
                </a:lnTo>
                <a:lnTo>
                  <a:pt x="1426902" y="43766"/>
                </a:lnTo>
                <a:close/>
              </a:path>
              <a:path w="1562100" h="358775">
                <a:moveTo>
                  <a:pt x="1558512" y="39623"/>
                </a:moveTo>
                <a:lnTo>
                  <a:pt x="1448689" y="39623"/>
                </a:lnTo>
                <a:lnTo>
                  <a:pt x="1457071" y="83184"/>
                </a:lnTo>
                <a:lnTo>
                  <a:pt x="1435179" y="87349"/>
                </a:lnTo>
                <a:lnTo>
                  <a:pt x="1443482" y="131063"/>
                </a:lnTo>
                <a:lnTo>
                  <a:pt x="1562100" y="40639"/>
                </a:lnTo>
                <a:lnTo>
                  <a:pt x="1558512" y="39623"/>
                </a:lnTo>
                <a:close/>
              </a:path>
              <a:path w="1562100" h="358775">
                <a:moveTo>
                  <a:pt x="1448689" y="39623"/>
                </a:moveTo>
                <a:lnTo>
                  <a:pt x="1426902" y="43766"/>
                </a:lnTo>
                <a:lnTo>
                  <a:pt x="1435179" y="87349"/>
                </a:lnTo>
                <a:lnTo>
                  <a:pt x="1457071" y="83184"/>
                </a:lnTo>
                <a:lnTo>
                  <a:pt x="1448689" y="39623"/>
                </a:lnTo>
                <a:close/>
              </a:path>
              <a:path w="1562100" h="358775">
                <a:moveTo>
                  <a:pt x="1418589" y="0"/>
                </a:moveTo>
                <a:lnTo>
                  <a:pt x="1426902" y="43766"/>
                </a:lnTo>
                <a:lnTo>
                  <a:pt x="1448689" y="39623"/>
                </a:lnTo>
                <a:lnTo>
                  <a:pt x="1558512" y="39623"/>
                </a:lnTo>
                <a:lnTo>
                  <a:pt x="14185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2572</Words>
  <Application>Microsoft Office PowerPoint</Application>
  <PresentationFormat>On-screen Show (16:9)</PresentationFormat>
  <Paragraphs>246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Arial Black</vt:lpstr>
      <vt:lpstr>Arial Narrow</vt:lpstr>
      <vt:lpstr>Calibri</vt:lpstr>
      <vt:lpstr>Century Gothic</vt:lpstr>
      <vt:lpstr>Courier New</vt:lpstr>
      <vt:lpstr>Lucida Grande</vt:lpstr>
      <vt:lpstr>Segoe UI</vt:lpstr>
      <vt:lpstr>Office Theme</vt:lpstr>
      <vt:lpstr>C7084 Big Data</vt:lpstr>
      <vt:lpstr>PowerPoint Presentation</vt:lpstr>
      <vt:lpstr>PowerPoint Presentation</vt:lpstr>
      <vt:lpstr>Module 11-1 – Spark Machine Learning</vt:lpstr>
      <vt:lpstr>Before We Begin: Open Mod 11 Notebook</vt:lpstr>
      <vt:lpstr>Current Topic</vt:lpstr>
      <vt:lpstr>Current Topic</vt:lpstr>
      <vt:lpstr>Model and Scoring: Definitions</vt:lpstr>
      <vt:lpstr>What is Model Evaluation?</vt:lpstr>
      <vt:lpstr>Independent and Dependent Variables: Definitions</vt:lpstr>
      <vt:lpstr>Independent Variable Types: Definitions</vt:lpstr>
      <vt:lpstr>Most Predictive Functions Operate in 2-Step Process</vt:lpstr>
      <vt:lpstr>What is Supervised Learning?</vt:lpstr>
      <vt:lpstr>Supervised Learning Example</vt:lpstr>
      <vt:lpstr>What is Unsupervised Learning?</vt:lpstr>
      <vt:lpstr>Normalization</vt:lpstr>
      <vt:lpstr>Why Use Normalization?</vt:lpstr>
      <vt:lpstr>Model Overfitting and Underfitting</vt:lpstr>
      <vt:lpstr>What is Hyperparameter Tuning?</vt:lpstr>
      <vt:lpstr>What is Cross Validation?</vt:lpstr>
      <vt:lpstr>What is LabelPoint (MLLib)? (Called VectorAssembler in ML)</vt:lpstr>
      <vt:lpstr>What is Feature Enhancement?</vt:lpstr>
      <vt:lpstr>Review: Predictive Analytics Overview</vt:lpstr>
      <vt:lpstr>Current Topic</vt:lpstr>
      <vt:lpstr>Two Types of Spark 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O'Flaherty, Louise</dc:creator>
  <cp:lastModifiedBy>Ed Harris</cp:lastModifiedBy>
  <cp:revision>1</cp:revision>
  <dcterms:created xsi:type="dcterms:W3CDTF">2023-02-05T09:43:52Z</dcterms:created>
  <dcterms:modified xsi:type="dcterms:W3CDTF">2023-02-05T12:21:53Z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2023-02-05T00:00:00Z</vt:filetime>
  </property>
  <property fmtid="{D5CDD505-2E9C-101B-9397-08002B2CF9AE}" pid="5" name="Producer">
    <vt:lpwstr>Microsoft® PowerPoint® for Microsoft 365</vt:lpwstr>
  </property>
</Properties>
</file>