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514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5900" y="92151"/>
            <a:ext cx="5158740" cy="73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AF5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AF5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AF5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AF5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800" y="92151"/>
            <a:ext cx="7680198" cy="73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AF50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7178" y="1081176"/>
            <a:ext cx="4101465" cy="321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halmnemonic.github.io/DC11/" TargetMode="External"/><Relationship Id="rId2" Type="http://schemas.openxmlformats.org/officeDocument/2006/relationships/hyperlink" Target="https://www.bmc.com/blogs/python-spark-machine-learning-classific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%40Sushil_Kumar/machine-learning-pipelines-with-spark-ml-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jpg"/><Relationship Id="rId7" Type="http://schemas.openxmlformats.org/officeDocument/2006/relationships/image" Target="../media/image48.jpg"/><Relationship Id="rId12" Type="http://schemas.openxmlformats.org/officeDocument/2006/relationships/image" Target="../media/image53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11" Type="http://schemas.openxmlformats.org/officeDocument/2006/relationships/image" Target="../media/image52.jpg"/><Relationship Id="rId5" Type="http://schemas.openxmlformats.org/officeDocument/2006/relationships/image" Target="../media/image46.png"/><Relationship Id="rId10" Type="http://schemas.openxmlformats.org/officeDocument/2006/relationships/image" Target="../media/image51.jpg"/><Relationship Id="rId4" Type="http://schemas.openxmlformats.org/officeDocument/2006/relationships/image" Target="../media/image45.jpg"/><Relationship Id="rId9" Type="http://schemas.openxmlformats.org/officeDocument/2006/relationships/image" Target="../media/image50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3940" y="4920996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7" y="990"/>
                </a:lnTo>
                <a:lnTo>
                  <a:pt x="3428" y="3479"/>
                </a:lnTo>
                <a:lnTo>
                  <a:pt x="1142" y="5968"/>
                </a:lnTo>
                <a:lnTo>
                  <a:pt x="105" y="8458"/>
                </a:lnTo>
                <a:lnTo>
                  <a:pt x="0" y="15671"/>
                </a:lnTo>
                <a:lnTo>
                  <a:pt x="1142" y="18414"/>
                </a:lnTo>
                <a:lnTo>
                  <a:pt x="3428" y="20904"/>
                </a:lnTo>
                <a:lnTo>
                  <a:pt x="5587" y="23393"/>
                </a:lnTo>
                <a:lnTo>
                  <a:pt x="8254" y="24383"/>
                </a:lnTo>
                <a:lnTo>
                  <a:pt x="14604" y="24383"/>
                </a:lnTo>
                <a:lnTo>
                  <a:pt x="17271" y="23393"/>
                </a:lnTo>
                <a:lnTo>
                  <a:pt x="17764" y="22885"/>
                </a:lnTo>
                <a:lnTo>
                  <a:pt x="8762" y="22885"/>
                </a:lnTo>
                <a:lnTo>
                  <a:pt x="6476" y="21640"/>
                </a:lnTo>
                <a:lnTo>
                  <a:pt x="4571" y="19659"/>
                </a:lnTo>
                <a:lnTo>
                  <a:pt x="2539" y="17665"/>
                </a:lnTo>
                <a:lnTo>
                  <a:pt x="1741" y="15430"/>
                </a:lnTo>
                <a:lnTo>
                  <a:pt x="1650" y="9207"/>
                </a:lnTo>
                <a:lnTo>
                  <a:pt x="2539" y="6718"/>
                </a:lnTo>
                <a:lnTo>
                  <a:pt x="4571" y="4724"/>
                </a:lnTo>
                <a:lnTo>
                  <a:pt x="6476" y="2489"/>
                </a:lnTo>
                <a:lnTo>
                  <a:pt x="8762" y="1498"/>
                </a:lnTo>
                <a:lnTo>
                  <a:pt x="17764" y="1498"/>
                </a:lnTo>
                <a:lnTo>
                  <a:pt x="17271" y="990"/>
                </a:lnTo>
                <a:lnTo>
                  <a:pt x="14604" y="0"/>
                </a:lnTo>
                <a:close/>
              </a:path>
              <a:path w="22859" h="24764">
                <a:moveTo>
                  <a:pt x="17764" y="1498"/>
                </a:moveTo>
                <a:lnTo>
                  <a:pt x="14096" y="1498"/>
                </a:lnTo>
                <a:lnTo>
                  <a:pt x="16382" y="2489"/>
                </a:lnTo>
                <a:lnTo>
                  <a:pt x="18414" y="4724"/>
                </a:lnTo>
                <a:lnTo>
                  <a:pt x="20319" y="6718"/>
                </a:lnTo>
                <a:lnTo>
                  <a:pt x="21032" y="8712"/>
                </a:lnTo>
                <a:lnTo>
                  <a:pt x="21118" y="15430"/>
                </a:lnTo>
                <a:lnTo>
                  <a:pt x="20319" y="17665"/>
                </a:lnTo>
                <a:lnTo>
                  <a:pt x="18414" y="19659"/>
                </a:lnTo>
                <a:lnTo>
                  <a:pt x="16382" y="21640"/>
                </a:lnTo>
                <a:lnTo>
                  <a:pt x="14096" y="22885"/>
                </a:lnTo>
                <a:lnTo>
                  <a:pt x="17764" y="22885"/>
                </a:lnTo>
                <a:lnTo>
                  <a:pt x="19684" y="20904"/>
                </a:lnTo>
                <a:lnTo>
                  <a:pt x="21716" y="18414"/>
                </a:lnTo>
                <a:lnTo>
                  <a:pt x="22859" y="15671"/>
                </a:lnTo>
                <a:lnTo>
                  <a:pt x="22754" y="8458"/>
                </a:lnTo>
                <a:lnTo>
                  <a:pt x="21716" y="5968"/>
                </a:lnTo>
                <a:lnTo>
                  <a:pt x="19684" y="3479"/>
                </a:lnTo>
                <a:lnTo>
                  <a:pt x="17764" y="1498"/>
                </a:lnTo>
                <a:close/>
              </a:path>
              <a:path w="22859" h="24764">
                <a:moveTo>
                  <a:pt x="13842" y="5473"/>
                </a:moveTo>
                <a:lnTo>
                  <a:pt x="6984" y="5473"/>
                </a:lnTo>
                <a:lnTo>
                  <a:pt x="6984" y="18910"/>
                </a:lnTo>
                <a:lnTo>
                  <a:pt x="9016" y="18910"/>
                </a:lnTo>
                <a:lnTo>
                  <a:pt x="9016" y="13436"/>
                </a:lnTo>
                <a:lnTo>
                  <a:pt x="15412" y="13436"/>
                </a:lnTo>
                <a:lnTo>
                  <a:pt x="15239" y="13182"/>
                </a:lnTo>
                <a:lnTo>
                  <a:pt x="14604" y="12687"/>
                </a:lnTo>
                <a:lnTo>
                  <a:pt x="13588" y="12687"/>
                </a:lnTo>
                <a:lnTo>
                  <a:pt x="14350" y="12445"/>
                </a:lnTo>
                <a:lnTo>
                  <a:pt x="14985" y="12191"/>
                </a:lnTo>
                <a:lnTo>
                  <a:pt x="15239" y="11937"/>
                </a:lnTo>
                <a:lnTo>
                  <a:pt x="9016" y="11937"/>
                </a:lnTo>
                <a:lnTo>
                  <a:pt x="9016" y="6972"/>
                </a:lnTo>
                <a:lnTo>
                  <a:pt x="16260" y="6972"/>
                </a:lnTo>
                <a:lnTo>
                  <a:pt x="15875" y="6464"/>
                </a:lnTo>
                <a:lnTo>
                  <a:pt x="14604" y="5727"/>
                </a:lnTo>
                <a:lnTo>
                  <a:pt x="13842" y="5473"/>
                </a:lnTo>
                <a:close/>
              </a:path>
              <a:path w="22859" h="24764">
                <a:moveTo>
                  <a:pt x="15412" y="13436"/>
                </a:moveTo>
                <a:lnTo>
                  <a:pt x="12064" y="13436"/>
                </a:lnTo>
                <a:lnTo>
                  <a:pt x="12700" y="13690"/>
                </a:lnTo>
                <a:lnTo>
                  <a:pt x="13207" y="13931"/>
                </a:lnTo>
                <a:lnTo>
                  <a:pt x="14096" y="14427"/>
                </a:lnTo>
                <a:lnTo>
                  <a:pt x="14286" y="15176"/>
                </a:lnTo>
                <a:lnTo>
                  <a:pt x="14350" y="18160"/>
                </a:lnTo>
                <a:lnTo>
                  <a:pt x="14481" y="18414"/>
                </a:lnTo>
                <a:lnTo>
                  <a:pt x="14604" y="18910"/>
                </a:lnTo>
                <a:lnTo>
                  <a:pt x="16636" y="18910"/>
                </a:lnTo>
                <a:lnTo>
                  <a:pt x="16636" y="18656"/>
                </a:lnTo>
                <a:lnTo>
                  <a:pt x="16382" y="18656"/>
                </a:lnTo>
                <a:lnTo>
                  <a:pt x="16296" y="15176"/>
                </a:lnTo>
                <a:lnTo>
                  <a:pt x="16128" y="14681"/>
                </a:lnTo>
                <a:lnTo>
                  <a:pt x="15748" y="13931"/>
                </a:lnTo>
                <a:lnTo>
                  <a:pt x="15412" y="13436"/>
                </a:lnTo>
                <a:close/>
              </a:path>
              <a:path w="22859" h="24764">
                <a:moveTo>
                  <a:pt x="16260" y="6972"/>
                </a:moveTo>
                <a:lnTo>
                  <a:pt x="12191" y="6972"/>
                </a:lnTo>
                <a:lnTo>
                  <a:pt x="13207" y="7213"/>
                </a:lnTo>
                <a:lnTo>
                  <a:pt x="13588" y="7467"/>
                </a:lnTo>
                <a:lnTo>
                  <a:pt x="14096" y="7708"/>
                </a:lnTo>
                <a:lnTo>
                  <a:pt x="14604" y="8458"/>
                </a:lnTo>
                <a:lnTo>
                  <a:pt x="14604" y="10452"/>
                </a:lnTo>
                <a:lnTo>
                  <a:pt x="14096" y="11201"/>
                </a:lnTo>
                <a:lnTo>
                  <a:pt x="13207" y="11442"/>
                </a:lnTo>
                <a:lnTo>
                  <a:pt x="12700" y="11696"/>
                </a:lnTo>
                <a:lnTo>
                  <a:pt x="12064" y="11937"/>
                </a:lnTo>
                <a:lnTo>
                  <a:pt x="15239" y="11937"/>
                </a:lnTo>
                <a:lnTo>
                  <a:pt x="16128" y="11442"/>
                </a:lnTo>
                <a:lnTo>
                  <a:pt x="16636" y="10452"/>
                </a:lnTo>
                <a:lnTo>
                  <a:pt x="16636" y="7467"/>
                </a:lnTo>
                <a:lnTo>
                  <a:pt x="16260" y="6972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25" y="1352550"/>
            <a:ext cx="9144000" cy="645160"/>
          </a:xfrm>
          <a:custGeom>
            <a:avLst/>
            <a:gdLst/>
            <a:ahLst/>
            <a:cxnLst/>
            <a:rect l="l" t="t" r="r" b="b"/>
            <a:pathLst>
              <a:path w="9144000" h="645160">
                <a:moveTo>
                  <a:pt x="0" y="0"/>
                </a:moveTo>
                <a:lnTo>
                  <a:pt x="0" y="644651"/>
                </a:lnTo>
                <a:lnTo>
                  <a:pt x="9143999" y="644651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871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73315" y="1491425"/>
            <a:ext cx="746588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</a:rPr>
              <a:t>Module</a:t>
            </a:r>
            <a:r>
              <a:rPr sz="2800" spc="-6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11</a:t>
            </a:r>
            <a:r>
              <a:rPr lang="en-US" sz="2800" dirty="0">
                <a:solidFill>
                  <a:srgbClr val="FFFFFF"/>
                </a:solidFill>
              </a:rPr>
              <a:t>-3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–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Spark</a:t>
            </a:r>
            <a:r>
              <a:rPr sz="2800" spc="-4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Machine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Learning</a:t>
            </a:r>
            <a:endParaRPr sz="2800" dirty="0"/>
          </a:p>
        </p:txBody>
      </p:sp>
      <p:grpSp>
        <p:nvGrpSpPr>
          <p:cNvPr id="9" name="object 9"/>
          <p:cNvGrpSpPr/>
          <p:nvPr/>
        </p:nvGrpSpPr>
        <p:grpSpPr>
          <a:xfrm>
            <a:off x="254317" y="3291649"/>
            <a:ext cx="8894445" cy="1315720"/>
            <a:chOff x="254317" y="3291649"/>
            <a:chExt cx="8894445" cy="1315720"/>
          </a:xfrm>
        </p:grpSpPr>
        <p:sp>
          <p:nvSpPr>
            <p:cNvPr id="10" name="object 10"/>
            <p:cNvSpPr/>
            <p:nvPr/>
          </p:nvSpPr>
          <p:spPr>
            <a:xfrm>
              <a:off x="259079" y="3296411"/>
              <a:ext cx="8884920" cy="1306195"/>
            </a:xfrm>
            <a:custGeom>
              <a:avLst/>
              <a:gdLst/>
              <a:ahLst/>
              <a:cxnLst/>
              <a:rect l="l" t="t" r="r" b="b"/>
              <a:pathLst>
                <a:path w="8884920" h="1306195">
                  <a:moveTo>
                    <a:pt x="8884920" y="0"/>
                  </a:moveTo>
                  <a:lnTo>
                    <a:pt x="0" y="0"/>
                  </a:lnTo>
                  <a:lnTo>
                    <a:pt x="0" y="1306068"/>
                  </a:lnTo>
                  <a:lnTo>
                    <a:pt x="8884920" y="1306068"/>
                  </a:lnTo>
                  <a:lnTo>
                    <a:pt x="8884920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9079" y="3296411"/>
              <a:ext cx="8884920" cy="1306195"/>
            </a:xfrm>
            <a:custGeom>
              <a:avLst/>
              <a:gdLst/>
              <a:ahLst/>
              <a:cxnLst/>
              <a:rect l="l" t="t" r="r" b="b"/>
              <a:pathLst>
                <a:path w="8884920" h="1306195">
                  <a:moveTo>
                    <a:pt x="0" y="1306068"/>
                  </a:moveTo>
                  <a:lnTo>
                    <a:pt x="8884920" y="1306068"/>
                  </a:lnTo>
                  <a:lnTo>
                    <a:pt x="8884920" y="0"/>
                  </a:lnTo>
                  <a:lnTo>
                    <a:pt x="0" y="0"/>
                  </a:lnTo>
                  <a:lnTo>
                    <a:pt x="0" y="13060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3842" y="3280917"/>
            <a:ext cx="88804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74930" indent="-1905" algn="ctr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  <a:hlinkClick r:id="rId2"/>
              </a:rPr>
              <a:t>https://www.bmc.com/blogs/python-spark-machine-learning-classification/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u="sng" spc="-10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  <a:hlinkClick r:id="rId3"/>
              </a:rPr>
              <a:t>https://vishalmnemonic.github.io/DC11/</a:t>
            </a:r>
            <a:r>
              <a:rPr sz="1800" spc="-1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  <a:hlinkClick r:id="rId4"/>
              </a:rPr>
              <a:t>https://medium.com/@Sushil_Kumar/machine-learning-pipelines-with-spark-</a:t>
            </a:r>
            <a:r>
              <a:rPr sz="1800" spc="-25" dirty="0">
                <a:latin typeface="Century Gothic"/>
                <a:cs typeface="Century Gothic"/>
                <a:hlinkClick r:id="rId4"/>
              </a:rPr>
              <a:t>ml-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94cd9b4c973d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84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73354" y="1453578"/>
            <a:ext cx="8799195" cy="997585"/>
            <a:chOff x="173354" y="1453578"/>
            <a:chExt cx="8799195" cy="9975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79" y="1484309"/>
              <a:ext cx="8779764" cy="95713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8117" y="1458341"/>
              <a:ext cx="8789670" cy="988060"/>
            </a:xfrm>
            <a:custGeom>
              <a:avLst/>
              <a:gdLst/>
              <a:ahLst/>
              <a:cxnLst/>
              <a:rect l="l" t="t" r="r" b="b"/>
              <a:pathLst>
                <a:path w="8789670" h="988060">
                  <a:moveTo>
                    <a:pt x="0" y="987933"/>
                  </a:moveTo>
                  <a:lnTo>
                    <a:pt x="8789289" y="987933"/>
                  </a:lnTo>
                  <a:lnTo>
                    <a:pt x="8789289" y="0"/>
                  </a:lnTo>
                  <a:lnTo>
                    <a:pt x="0" y="0"/>
                  </a:lnTo>
                  <a:lnTo>
                    <a:pt x="0" y="9879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3534" y="1919478"/>
              <a:ext cx="949960" cy="0"/>
            </a:xfrm>
            <a:custGeom>
              <a:avLst/>
              <a:gdLst/>
              <a:ahLst/>
              <a:cxnLst/>
              <a:rect l="l" t="t" r="r" b="b"/>
              <a:pathLst>
                <a:path w="949960">
                  <a:moveTo>
                    <a:pt x="0" y="0"/>
                  </a:moveTo>
                  <a:lnTo>
                    <a:pt x="949452" y="0"/>
                  </a:lnTo>
                </a:path>
              </a:pathLst>
            </a:custGeom>
            <a:ln w="25400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ts val="281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20" dirty="0"/>
              <a:t> </a:t>
            </a:r>
            <a:r>
              <a:rPr dirty="0"/>
              <a:t>6:</a:t>
            </a:r>
            <a:r>
              <a:rPr spc="5" dirty="0"/>
              <a:t> </a:t>
            </a:r>
            <a:r>
              <a:rPr dirty="0"/>
              <a:t>Lab</a:t>
            </a:r>
            <a:r>
              <a:rPr spc="-5" dirty="0"/>
              <a:t> </a:t>
            </a:r>
            <a:r>
              <a:rPr spc="-25" dirty="0"/>
              <a:t>06p</a:t>
            </a:r>
          </a:p>
          <a:p>
            <a:pPr marL="6858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Cross</a:t>
            </a:r>
            <a:r>
              <a:rPr spc="-2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Validation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1140" y="952322"/>
            <a:ext cx="5107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We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use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following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functions:</a:t>
            </a:r>
            <a:r>
              <a:rPr sz="1800" spc="-10" dirty="0">
                <a:latin typeface="Century Gothic"/>
                <a:cs typeface="Century Gothic"/>
              </a:rPr>
              <a:t> CrossValidator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50492" y="3019044"/>
            <a:ext cx="5843270" cy="74866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95"/>
              </a:spcBef>
              <a:tabLst>
                <a:tab pos="1296035" algn="l"/>
              </a:tabLst>
            </a:pP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WARNING: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	This</a:t>
            </a:r>
            <a:r>
              <a:rPr sz="18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takes</a:t>
            </a:r>
            <a:r>
              <a:rPr sz="18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from</a:t>
            </a:r>
            <a:r>
              <a:rPr sz="18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5-7 minutes</a:t>
            </a:r>
            <a:r>
              <a:rPr sz="18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Execute</a:t>
            </a:r>
            <a:endParaRPr sz="1800">
              <a:latin typeface="Century Gothic"/>
              <a:cs typeface="Century Gothic"/>
            </a:endParaRPr>
          </a:p>
          <a:p>
            <a:pPr marL="635" algn="ctr">
              <a:lnSpc>
                <a:spcPct val="100000"/>
              </a:lnSpc>
            </a:pP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spawns</a:t>
            </a:r>
            <a:r>
              <a:rPr sz="1800" b="1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over</a:t>
            </a:r>
            <a:r>
              <a:rPr sz="18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3B3B3A"/>
                </a:solidFill>
                <a:latin typeface="Century Gothic"/>
                <a:cs typeface="Century Gothic"/>
              </a:rPr>
              <a:t>100</a:t>
            </a:r>
            <a:r>
              <a:rPr sz="18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jobs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85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45880" y="31089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8" y="1015"/>
                </a:lnTo>
                <a:lnTo>
                  <a:pt x="1143" y="5968"/>
                </a:lnTo>
                <a:lnTo>
                  <a:pt x="103" y="8508"/>
                </a:lnTo>
                <a:lnTo>
                  <a:pt x="0" y="15620"/>
                </a:lnTo>
                <a:lnTo>
                  <a:pt x="1143" y="18414"/>
                </a:lnTo>
                <a:lnTo>
                  <a:pt x="5588" y="23367"/>
                </a:lnTo>
                <a:lnTo>
                  <a:pt x="8254" y="24383"/>
                </a:lnTo>
                <a:lnTo>
                  <a:pt x="14604" y="24383"/>
                </a:lnTo>
                <a:lnTo>
                  <a:pt x="17272" y="23367"/>
                </a:lnTo>
                <a:lnTo>
                  <a:pt x="17780" y="22859"/>
                </a:lnTo>
                <a:lnTo>
                  <a:pt x="8763" y="22859"/>
                </a:lnTo>
                <a:lnTo>
                  <a:pt x="6476" y="21589"/>
                </a:lnTo>
                <a:lnTo>
                  <a:pt x="2540" y="17652"/>
                </a:lnTo>
                <a:lnTo>
                  <a:pt x="1697" y="15366"/>
                </a:lnTo>
                <a:lnTo>
                  <a:pt x="1650" y="9143"/>
                </a:lnTo>
                <a:lnTo>
                  <a:pt x="2540" y="6730"/>
                </a:lnTo>
                <a:lnTo>
                  <a:pt x="4572" y="4699"/>
                </a:lnTo>
                <a:lnTo>
                  <a:pt x="6476" y="2539"/>
                </a:lnTo>
                <a:lnTo>
                  <a:pt x="8763" y="1524"/>
                </a:lnTo>
                <a:lnTo>
                  <a:pt x="17780" y="1524"/>
                </a:lnTo>
                <a:lnTo>
                  <a:pt x="17272" y="1015"/>
                </a:lnTo>
                <a:lnTo>
                  <a:pt x="14604" y="0"/>
                </a:lnTo>
                <a:close/>
              </a:path>
              <a:path w="22859" h="24764">
                <a:moveTo>
                  <a:pt x="17780" y="1524"/>
                </a:moveTo>
                <a:lnTo>
                  <a:pt x="14097" y="1524"/>
                </a:lnTo>
                <a:lnTo>
                  <a:pt x="16383" y="2539"/>
                </a:lnTo>
                <a:lnTo>
                  <a:pt x="20320" y="6730"/>
                </a:lnTo>
                <a:lnTo>
                  <a:pt x="21068" y="8762"/>
                </a:lnTo>
                <a:lnTo>
                  <a:pt x="21162" y="15366"/>
                </a:lnTo>
                <a:lnTo>
                  <a:pt x="20320" y="17652"/>
                </a:lnTo>
                <a:lnTo>
                  <a:pt x="18415" y="19684"/>
                </a:lnTo>
                <a:lnTo>
                  <a:pt x="16383" y="21589"/>
                </a:lnTo>
                <a:lnTo>
                  <a:pt x="14097" y="22859"/>
                </a:lnTo>
                <a:lnTo>
                  <a:pt x="17780" y="22859"/>
                </a:lnTo>
                <a:lnTo>
                  <a:pt x="19685" y="20954"/>
                </a:lnTo>
                <a:lnTo>
                  <a:pt x="21717" y="18414"/>
                </a:lnTo>
                <a:lnTo>
                  <a:pt x="22860" y="15620"/>
                </a:lnTo>
                <a:lnTo>
                  <a:pt x="22756" y="8508"/>
                </a:lnTo>
                <a:lnTo>
                  <a:pt x="21717" y="5968"/>
                </a:lnTo>
                <a:lnTo>
                  <a:pt x="19685" y="3428"/>
                </a:lnTo>
                <a:lnTo>
                  <a:pt x="17780" y="1524"/>
                </a:lnTo>
                <a:close/>
              </a:path>
              <a:path w="22859" h="24764">
                <a:moveTo>
                  <a:pt x="13843" y="5461"/>
                </a:moveTo>
                <a:lnTo>
                  <a:pt x="6985" y="5461"/>
                </a:lnTo>
                <a:lnTo>
                  <a:pt x="6985" y="18923"/>
                </a:lnTo>
                <a:lnTo>
                  <a:pt x="9017" y="18923"/>
                </a:lnTo>
                <a:lnTo>
                  <a:pt x="9017" y="13462"/>
                </a:lnTo>
                <a:lnTo>
                  <a:pt x="15409" y="13462"/>
                </a:lnTo>
                <a:lnTo>
                  <a:pt x="15240" y="13207"/>
                </a:lnTo>
                <a:lnTo>
                  <a:pt x="14604" y="12700"/>
                </a:lnTo>
                <a:lnTo>
                  <a:pt x="13589" y="12700"/>
                </a:lnTo>
                <a:lnTo>
                  <a:pt x="14350" y="12445"/>
                </a:lnTo>
                <a:lnTo>
                  <a:pt x="14986" y="12191"/>
                </a:lnTo>
                <a:lnTo>
                  <a:pt x="15240" y="11937"/>
                </a:lnTo>
                <a:lnTo>
                  <a:pt x="9017" y="11937"/>
                </a:lnTo>
                <a:lnTo>
                  <a:pt x="9017" y="6984"/>
                </a:lnTo>
                <a:lnTo>
                  <a:pt x="16255" y="6984"/>
                </a:lnTo>
                <a:lnTo>
                  <a:pt x="15875" y="6476"/>
                </a:lnTo>
                <a:lnTo>
                  <a:pt x="14604" y="5714"/>
                </a:lnTo>
                <a:lnTo>
                  <a:pt x="13843" y="5461"/>
                </a:lnTo>
                <a:close/>
              </a:path>
              <a:path w="22859" h="24764">
                <a:moveTo>
                  <a:pt x="15409" y="13462"/>
                </a:moveTo>
                <a:lnTo>
                  <a:pt x="12065" y="13462"/>
                </a:lnTo>
                <a:lnTo>
                  <a:pt x="12700" y="13715"/>
                </a:lnTo>
                <a:lnTo>
                  <a:pt x="13208" y="13969"/>
                </a:lnTo>
                <a:lnTo>
                  <a:pt x="14097" y="14477"/>
                </a:lnTo>
                <a:lnTo>
                  <a:pt x="14350" y="15366"/>
                </a:lnTo>
                <a:lnTo>
                  <a:pt x="14477" y="18414"/>
                </a:lnTo>
                <a:lnTo>
                  <a:pt x="14604" y="18923"/>
                </a:lnTo>
                <a:lnTo>
                  <a:pt x="16637" y="18923"/>
                </a:lnTo>
                <a:lnTo>
                  <a:pt x="16637" y="18668"/>
                </a:lnTo>
                <a:lnTo>
                  <a:pt x="16383" y="18668"/>
                </a:lnTo>
                <a:lnTo>
                  <a:pt x="16332" y="15239"/>
                </a:lnTo>
                <a:lnTo>
                  <a:pt x="16128" y="14731"/>
                </a:lnTo>
                <a:lnTo>
                  <a:pt x="15748" y="13969"/>
                </a:lnTo>
                <a:lnTo>
                  <a:pt x="15409" y="13462"/>
                </a:lnTo>
                <a:close/>
              </a:path>
              <a:path w="22859" h="24764">
                <a:moveTo>
                  <a:pt x="16255" y="6984"/>
                </a:moveTo>
                <a:lnTo>
                  <a:pt x="12192" y="6984"/>
                </a:lnTo>
                <a:lnTo>
                  <a:pt x="13208" y="7238"/>
                </a:lnTo>
                <a:lnTo>
                  <a:pt x="13589" y="7492"/>
                </a:lnTo>
                <a:lnTo>
                  <a:pt x="14097" y="7746"/>
                </a:lnTo>
                <a:lnTo>
                  <a:pt x="14604" y="8508"/>
                </a:lnTo>
                <a:lnTo>
                  <a:pt x="14604" y="10413"/>
                </a:lnTo>
                <a:lnTo>
                  <a:pt x="14097" y="11175"/>
                </a:lnTo>
                <a:lnTo>
                  <a:pt x="13208" y="11429"/>
                </a:lnTo>
                <a:lnTo>
                  <a:pt x="12700" y="11683"/>
                </a:lnTo>
                <a:lnTo>
                  <a:pt x="12065" y="11937"/>
                </a:lnTo>
                <a:lnTo>
                  <a:pt x="15240" y="11937"/>
                </a:lnTo>
                <a:lnTo>
                  <a:pt x="16128" y="11429"/>
                </a:lnTo>
                <a:lnTo>
                  <a:pt x="16637" y="10413"/>
                </a:lnTo>
                <a:lnTo>
                  <a:pt x="16637" y="7492"/>
                </a:lnTo>
                <a:lnTo>
                  <a:pt x="16255" y="6984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11555" y="1410779"/>
            <a:ext cx="7120890" cy="2322195"/>
            <a:chOff x="1011555" y="1410779"/>
            <a:chExt cx="7120890" cy="23221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1080" y="1420367"/>
              <a:ext cx="7101840" cy="22417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16317" y="1415541"/>
              <a:ext cx="7111365" cy="2312670"/>
            </a:xfrm>
            <a:custGeom>
              <a:avLst/>
              <a:gdLst/>
              <a:ahLst/>
              <a:cxnLst/>
              <a:rect l="l" t="t" r="r" b="b"/>
              <a:pathLst>
                <a:path w="7111365" h="2312670">
                  <a:moveTo>
                    <a:pt x="0" y="2312288"/>
                  </a:moveTo>
                  <a:lnTo>
                    <a:pt x="7111365" y="2312288"/>
                  </a:lnTo>
                  <a:lnTo>
                    <a:pt x="7111365" y="0"/>
                  </a:lnTo>
                  <a:lnTo>
                    <a:pt x="0" y="0"/>
                  </a:lnTo>
                  <a:lnTo>
                    <a:pt x="0" y="23122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6513" y="3685793"/>
              <a:ext cx="1350010" cy="0"/>
            </a:xfrm>
            <a:custGeom>
              <a:avLst/>
              <a:gdLst/>
              <a:ahLst/>
              <a:cxnLst/>
              <a:rect l="l" t="t" r="r" b="b"/>
              <a:pathLst>
                <a:path w="1350010">
                  <a:moveTo>
                    <a:pt x="0" y="0"/>
                  </a:moveTo>
                  <a:lnTo>
                    <a:pt x="1349502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4188" y="92151"/>
            <a:ext cx="22669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20" dirty="0"/>
              <a:t> </a:t>
            </a:r>
            <a:r>
              <a:rPr dirty="0"/>
              <a:t>7:</a:t>
            </a:r>
            <a:r>
              <a:rPr spc="5" dirty="0"/>
              <a:t> </a:t>
            </a:r>
            <a:r>
              <a:rPr dirty="0"/>
              <a:t>Lab</a:t>
            </a:r>
            <a:r>
              <a:rPr spc="-5" dirty="0"/>
              <a:t> </a:t>
            </a:r>
            <a:r>
              <a:rPr spc="-25" dirty="0"/>
              <a:t>06q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4188" y="440182"/>
            <a:ext cx="8368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Run</a:t>
            </a:r>
            <a:r>
              <a:rPr sz="2400" b="1" spc="-30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Improved Model against</a:t>
            </a:r>
            <a:r>
              <a:rPr sz="2400" b="1" spc="-10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TEST and</a:t>
            </a:r>
            <a:r>
              <a:rPr sz="2400" b="1" spc="-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confirm</a:t>
            </a:r>
            <a:r>
              <a:rPr sz="2400" b="1" spc="-2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spc="-10" dirty="0">
                <a:solidFill>
                  <a:srgbClr val="EB871D"/>
                </a:solidFill>
                <a:latin typeface="Century Gothic"/>
                <a:cs typeface="Century Gothic"/>
              </a:rPr>
              <a:t>Accuracy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60792" y="0"/>
            <a:ext cx="1102360" cy="477520"/>
          </a:xfrm>
          <a:custGeom>
            <a:avLst/>
            <a:gdLst/>
            <a:ahLst/>
            <a:cxnLst/>
            <a:rect l="l" t="t" r="r" b="b"/>
            <a:pathLst>
              <a:path w="1102359" h="477520">
                <a:moveTo>
                  <a:pt x="1101852" y="0"/>
                </a:moveTo>
                <a:lnTo>
                  <a:pt x="0" y="0"/>
                </a:lnTo>
                <a:lnTo>
                  <a:pt x="0" y="477012"/>
                </a:lnTo>
                <a:lnTo>
                  <a:pt x="1101852" y="477012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301551" y="4315586"/>
            <a:ext cx="2830830" cy="377190"/>
            <a:chOff x="5301551" y="4315586"/>
            <a:chExt cx="2830830" cy="37719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2580" y="4386071"/>
              <a:ext cx="2674620" cy="2895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306314" y="4320349"/>
              <a:ext cx="2821305" cy="367665"/>
            </a:xfrm>
            <a:custGeom>
              <a:avLst/>
              <a:gdLst/>
              <a:ahLst/>
              <a:cxnLst/>
              <a:rect l="l" t="t" r="r" b="b"/>
              <a:pathLst>
                <a:path w="2821304" h="367664">
                  <a:moveTo>
                    <a:pt x="0" y="367664"/>
                  </a:moveTo>
                  <a:lnTo>
                    <a:pt x="2821305" y="367664"/>
                  </a:lnTo>
                  <a:lnTo>
                    <a:pt x="2821305" y="0"/>
                  </a:lnTo>
                  <a:lnTo>
                    <a:pt x="0" y="0"/>
                  </a:lnTo>
                  <a:lnTo>
                    <a:pt x="0" y="3676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61136" y="3821379"/>
            <a:ext cx="5487035" cy="84137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4297045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Old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Model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beats</a:t>
            </a:r>
            <a:r>
              <a:rPr sz="18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old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Model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almost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8%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96108" y="3761232"/>
            <a:ext cx="209550" cy="600075"/>
          </a:xfrm>
          <a:custGeom>
            <a:avLst/>
            <a:gdLst/>
            <a:ahLst/>
            <a:cxnLst/>
            <a:rect l="l" t="t" r="r" b="b"/>
            <a:pathLst>
              <a:path w="209550" h="600075">
                <a:moveTo>
                  <a:pt x="139700" y="174625"/>
                </a:moveTo>
                <a:lnTo>
                  <a:pt x="69850" y="174625"/>
                </a:lnTo>
                <a:lnTo>
                  <a:pt x="69850" y="600011"/>
                </a:lnTo>
                <a:lnTo>
                  <a:pt x="139700" y="600011"/>
                </a:lnTo>
                <a:lnTo>
                  <a:pt x="139700" y="174625"/>
                </a:lnTo>
                <a:close/>
              </a:path>
              <a:path w="209550" h="600075">
                <a:moveTo>
                  <a:pt x="104775" y="0"/>
                </a:moveTo>
                <a:lnTo>
                  <a:pt x="0" y="209550"/>
                </a:lnTo>
                <a:lnTo>
                  <a:pt x="69850" y="209550"/>
                </a:lnTo>
                <a:lnTo>
                  <a:pt x="69850" y="174625"/>
                </a:lnTo>
                <a:lnTo>
                  <a:pt x="192087" y="174625"/>
                </a:lnTo>
                <a:lnTo>
                  <a:pt x="104775" y="0"/>
                </a:lnTo>
                <a:close/>
              </a:path>
              <a:path w="209550" h="600075">
                <a:moveTo>
                  <a:pt x="192087" y="174625"/>
                </a:moveTo>
                <a:lnTo>
                  <a:pt x="139700" y="174625"/>
                </a:lnTo>
                <a:lnTo>
                  <a:pt x="139700" y="209550"/>
                </a:lnTo>
                <a:lnTo>
                  <a:pt x="209550" y="209550"/>
                </a:lnTo>
                <a:lnTo>
                  <a:pt x="192087" y="17462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11267" y="4419980"/>
            <a:ext cx="446405" cy="209550"/>
          </a:xfrm>
          <a:custGeom>
            <a:avLst/>
            <a:gdLst/>
            <a:ahLst/>
            <a:cxnLst/>
            <a:rect l="l" t="t" r="r" b="b"/>
            <a:pathLst>
              <a:path w="446404" h="209550">
                <a:moveTo>
                  <a:pt x="236601" y="0"/>
                </a:moveTo>
                <a:lnTo>
                  <a:pt x="236601" y="209550"/>
                </a:lnTo>
                <a:lnTo>
                  <a:pt x="376301" y="139700"/>
                </a:lnTo>
                <a:lnTo>
                  <a:pt x="271526" y="139700"/>
                </a:lnTo>
                <a:lnTo>
                  <a:pt x="271526" y="69850"/>
                </a:lnTo>
                <a:lnTo>
                  <a:pt x="376301" y="69850"/>
                </a:lnTo>
                <a:lnTo>
                  <a:pt x="236601" y="0"/>
                </a:lnTo>
                <a:close/>
              </a:path>
              <a:path w="446404" h="209550">
                <a:moveTo>
                  <a:pt x="236601" y="69850"/>
                </a:moveTo>
                <a:lnTo>
                  <a:pt x="0" y="69850"/>
                </a:lnTo>
                <a:lnTo>
                  <a:pt x="0" y="139700"/>
                </a:lnTo>
                <a:lnTo>
                  <a:pt x="236601" y="139700"/>
                </a:lnTo>
                <a:lnTo>
                  <a:pt x="236601" y="69850"/>
                </a:lnTo>
                <a:close/>
              </a:path>
              <a:path w="446404" h="209550">
                <a:moveTo>
                  <a:pt x="376301" y="69850"/>
                </a:moveTo>
                <a:lnTo>
                  <a:pt x="271526" y="69850"/>
                </a:lnTo>
                <a:lnTo>
                  <a:pt x="271526" y="139700"/>
                </a:lnTo>
                <a:lnTo>
                  <a:pt x="376301" y="139700"/>
                </a:lnTo>
                <a:lnTo>
                  <a:pt x="446151" y="104775"/>
                </a:lnTo>
                <a:lnTo>
                  <a:pt x="376301" y="6985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86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27195"/>
            <a:chOff x="0" y="880617"/>
            <a:chExt cx="9144000" cy="4227195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7491" y="1466086"/>
              <a:ext cx="4636008" cy="35755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12665" y="1461325"/>
              <a:ext cx="4645660" cy="3641725"/>
            </a:xfrm>
            <a:custGeom>
              <a:avLst/>
              <a:gdLst/>
              <a:ahLst/>
              <a:cxnLst/>
              <a:rect l="l" t="t" r="r" b="b"/>
              <a:pathLst>
                <a:path w="4645659" h="3641725">
                  <a:moveTo>
                    <a:pt x="0" y="3641216"/>
                  </a:moveTo>
                  <a:lnTo>
                    <a:pt x="4645533" y="3641216"/>
                  </a:lnTo>
                  <a:lnTo>
                    <a:pt x="4645533" y="0"/>
                  </a:lnTo>
                  <a:lnTo>
                    <a:pt x="0" y="0"/>
                  </a:lnTo>
                  <a:lnTo>
                    <a:pt x="0" y="36412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4635" y="935735"/>
              <a:ext cx="1299972" cy="14767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369809" y="930909"/>
              <a:ext cx="1310005" cy="1486535"/>
            </a:xfrm>
            <a:custGeom>
              <a:avLst/>
              <a:gdLst/>
              <a:ahLst/>
              <a:cxnLst/>
              <a:rect l="l" t="t" r="r" b="b"/>
              <a:pathLst>
                <a:path w="1310004" h="1486535">
                  <a:moveTo>
                    <a:pt x="0" y="1486281"/>
                  </a:moveTo>
                  <a:lnTo>
                    <a:pt x="1309497" y="1486281"/>
                  </a:lnTo>
                  <a:lnTo>
                    <a:pt x="1309497" y="0"/>
                  </a:lnTo>
                  <a:lnTo>
                    <a:pt x="0" y="0"/>
                  </a:lnTo>
                  <a:lnTo>
                    <a:pt x="0" y="14862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945880" y="31089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8" y="1015"/>
                </a:lnTo>
                <a:lnTo>
                  <a:pt x="1143" y="5968"/>
                </a:lnTo>
                <a:lnTo>
                  <a:pt x="103" y="8508"/>
                </a:lnTo>
                <a:lnTo>
                  <a:pt x="0" y="15620"/>
                </a:lnTo>
                <a:lnTo>
                  <a:pt x="1143" y="18414"/>
                </a:lnTo>
                <a:lnTo>
                  <a:pt x="5588" y="23367"/>
                </a:lnTo>
                <a:lnTo>
                  <a:pt x="8254" y="24383"/>
                </a:lnTo>
                <a:lnTo>
                  <a:pt x="14604" y="24383"/>
                </a:lnTo>
                <a:lnTo>
                  <a:pt x="17272" y="23367"/>
                </a:lnTo>
                <a:lnTo>
                  <a:pt x="17780" y="22859"/>
                </a:lnTo>
                <a:lnTo>
                  <a:pt x="8763" y="22859"/>
                </a:lnTo>
                <a:lnTo>
                  <a:pt x="6476" y="21589"/>
                </a:lnTo>
                <a:lnTo>
                  <a:pt x="2540" y="17652"/>
                </a:lnTo>
                <a:lnTo>
                  <a:pt x="1697" y="15366"/>
                </a:lnTo>
                <a:lnTo>
                  <a:pt x="1650" y="9143"/>
                </a:lnTo>
                <a:lnTo>
                  <a:pt x="2540" y="6730"/>
                </a:lnTo>
                <a:lnTo>
                  <a:pt x="4572" y="4699"/>
                </a:lnTo>
                <a:lnTo>
                  <a:pt x="6476" y="2539"/>
                </a:lnTo>
                <a:lnTo>
                  <a:pt x="8763" y="1524"/>
                </a:lnTo>
                <a:lnTo>
                  <a:pt x="17780" y="1524"/>
                </a:lnTo>
                <a:lnTo>
                  <a:pt x="17272" y="1015"/>
                </a:lnTo>
                <a:lnTo>
                  <a:pt x="14604" y="0"/>
                </a:lnTo>
                <a:close/>
              </a:path>
              <a:path w="22859" h="24764">
                <a:moveTo>
                  <a:pt x="17780" y="1524"/>
                </a:moveTo>
                <a:lnTo>
                  <a:pt x="14097" y="1524"/>
                </a:lnTo>
                <a:lnTo>
                  <a:pt x="16383" y="2539"/>
                </a:lnTo>
                <a:lnTo>
                  <a:pt x="20320" y="6730"/>
                </a:lnTo>
                <a:lnTo>
                  <a:pt x="21068" y="8762"/>
                </a:lnTo>
                <a:lnTo>
                  <a:pt x="21162" y="15366"/>
                </a:lnTo>
                <a:lnTo>
                  <a:pt x="20320" y="17652"/>
                </a:lnTo>
                <a:lnTo>
                  <a:pt x="18415" y="19684"/>
                </a:lnTo>
                <a:lnTo>
                  <a:pt x="16383" y="21589"/>
                </a:lnTo>
                <a:lnTo>
                  <a:pt x="14097" y="22859"/>
                </a:lnTo>
                <a:lnTo>
                  <a:pt x="17780" y="22859"/>
                </a:lnTo>
                <a:lnTo>
                  <a:pt x="19685" y="20954"/>
                </a:lnTo>
                <a:lnTo>
                  <a:pt x="21717" y="18414"/>
                </a:lnTo>
                <a:lnTo>
                  <a:pt x="22860" y="15620"/>
                </a:lnTo>
                <a:lnTo>
                  <a:pt x="22756" y="8508"/>
                </a:lnTo>
                <a:lnTo>
                  <a:pt x="21717" y="5968"/>
                </a:lnTo>
                <a:lnTo>
                  <a:pt x="19685" y="3428"/>
                </a:lnTo>
                <a:lnTo>
                  <a:pt x="17780" y="1524"/>
                </a:lnTo>
                <a:close/>
              </a:path>
              <a:path w="22859" h="24764">
                <a:moveTo>
                  <a:pt x="13843" y="5461"/>
                </a:moveTo>
                <a:lnTo>
                  <a:pt x="6985" y="5461"/>
                </a:lnTo>
                <a:lnTo>
                  <a:pt x="6985" y="18923"/>
                </a:lnTo>
                <a:lnTo>
                  <a:pt x="9017" y="18923"/>
                </a:lnTo>
                <a:lnTo>
                  <a:pt x="9017" y="13462"/>
                </a:lnTo>
                <a:lnTo>
                  <a:pt x="15409" y="13462"/>
                </a:lnTo>
                <a:lnTo>
                  <a:pt x="15240" y="13207"/>
                </a:lnTo>
                <a:lnTo>
                  <a:pt x="14604" y="12700"/>
                </a:lnTo>
                <a:lnTo>
                  <a:pt x="13589" y="12700"/>
                </a:lnTo>
                <a:lnTo>
                  <a:pt x="14350" y="12445"/>
                </a:lnTo>
                <a:lnTo>
                  <a:pt x="14986" y="12191"/>
                </a:lnTo>
                <a:lnTo>
                  <a:pt x="15240" y="11937"/>
                </a:lnTo>
                <a:lnTo>
                  <a:pt x="9017" y="11937"/>
                </a:lnTo>
                <a:lnTo>
                  <a:pt x="9017" y="6984"/>
                </a:lnTo>
                <a:lnTo>
                  <a:pt x="16255" y="6984"/>
                </a:lnTo>
                <a:lnTo>
                  <a:pt x="15875" y="6476"/>
                </a:lnTo>
                <a:lnTo>
                  <a:pt x="14604" y="5714"/>
                </a:lnTo>
                <a:lnTo>
                  <a:pt x="13843" y="5461"/>
                </a:lnTo>
                <a:close/>
              </a:path>
              <a:path w="22859" h="24764">
                <a:moveTo>
                  <a:pt x="15409" y="13462"/>
                </a:moveTo>
                <a:lnTo>
                  <a:pt x="12065" y="13462"/>
                </a:lnTo>
                <a:lnTo>
                  <a:pt x="12700" y="13715"/>
                </a:lnTo>
                <a:lnTo>
                  <a:pt x="13208" y="13969"/>
                </a:lnTo>
                <a:lnTo>
                  <a:pt x="14097" y="14477"/>
                </a:lnTo>
                <a:lnTo>
                  <a:pt x="14350" y="15366"/>
                </a:lnTo>
                <a:lnTo>
                  <a:pt x="14477" y="18414"/>
                </a:lnTo>
                <a:lnTo>
                  <a:pt x="14604" y="18923"/>
                </a:lnTo>
                <a:lnTo>
                  <a:pt x="16637" y="18923"/>
                </a:lnTo>
                <a:lnTo>
                  <a:pt x="16637" y="18668"/>
                </a:lnTo>
                <a:lnTo>
                  <a:pt x="16383" y="18668"/>
                </a:lnTo>
                <a:lnTo>
                  <a:pt x="16332" y="15239"/>
                </a:lnTo>
                <a:lnTo>
                  <a:pt x="16128" y="14731"/>
                </a:lnTo>
                <a:lnTo>
                  <a:pt x="15748" y="13969"/>
                </a:lnTo>
                <a:lnTo>
                  <a:pt x="15409" y="13462"/>
                </a:lnTo>
                <a:close/>
              </a:path>
              <a:path w="22859" h="24764">
                <a:moveTo>
                  <a:pt x="16255" y="6984"/>
                </a:moveTo>
                <a:lnTo>
                  <a:pt x="12192" y="6984"/>
                </a:lnTo>
                <a:lnTo>
                  <a:pt x="13208" y="7238"/>
                </a:lnTo>
                <a:lnTo>
                  <a:pt x="13589" y="7492"/>
                </a:lnTo>
                <a:lnTo>
                  <a:pt x="14097" y="7746"/>
                </a:lnTo>
                <a:lnTo>
                  <a:pt x="14604" y="8508"/>
                </a:lnTo>
                <a:lnTo>
                  <a:pt x="14604" y="10413"/>
                </a:lnTo>
                <a:lnTo>
                  <a:pt x="14097" y="11175"/>
                </a:lnTo>
                <a:lnTo>
                  <a:pt x="13208" y="11429"/>
                </a:lnTo>
                <a:lnTo>
                  <a:pt x="12700" y="11683"/>
                </a:lnTo>
                <a:lnTo>
                  <a:pt x="12065" y="11937"/>
                </a:lnTo>
                <a:lnTo>
                  <a:pt x="15240" y="11937"/>
                </a:lnTo>
                <a:lnTo>
                  <a:pt x="16128" y="11429"/>
                </a:lnTo>
                <a:lnTo>
                  <a:pt x="16637" y="10413"/>
                </a:lnTo>
                <a:lnTo>
                  <a:pt x="16637" y="7492"/>
                </a:lnTo>
                <a:lnTo>
                  <a:pt x="16255" y="6984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4188" y="92151"/>
            <a:ext cx="2669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20" dirty="0"/>
              <a:t> </a:t>
            </a:r>
            <a:r>
              <a:rPr dirty="0"/>
              <a:t>7:</a:t>
            </a:r>
            <a:r>
              <a:rPr spc="5" dirty="0"/>
              <a:t> </a:t>
            </a:r>
            <a:r>
              <a:rPr dirty="0"/>
              <a:t>Lab</a:t>
            </a:r>
            <a:r>
              <a:rPr spc="-5" dirty="0"/>
              <a:t> </a:t>
            </a:r>
            <a:r>
              <a:rPr spc="-10" dirty="0"/>
              <a:t>06r/s/t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4188" y="440182"/>
            <a:ext cx="8021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Convert to TempView</a:t>
            </a:r>
            <a:r>
              <a:rPr sz="2400" b="1" spc="-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and</a:t>
            </a:r>
            <a:r>
              <a:rPr sz="2400" b="1" spc="-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Display</a:t>
            </a:r>
            <a:r>
              <a:rPr sz="2400" b="1" spc="-20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by </a:t>
            </a:r>
            <a:r>
              <a:rPr sz="2400" b="1" spc="-10" dirty="0">
                <a:solidFill>
                  <a:srgbClr val="EB871D"/>
                </a:solidFill>
                <a:latin typeface="Century Gothic"/>
                <a:cs typeface="Century Gothic"/>
              </a:rPr>
              <a:t>occupation/age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60792" y="0"/>
            <a:ext cx="1102360" cy="477520"/>
          </a:xfrm>
          <a:custGeom>
            <a:avLst/>
            <a:gdLst/>
            <a:ahLst/>
            <a:cxnLst/>
            <a:rect l="l" t="t" r="r" b="b"/>
            <a:pathLst>
              <a:path w="1102359" h="477520">
                <a:moveTo>
                  <a:pt x="1101852" y="0"/>
                </a:moveTo>
                <a:lnTo>
                  <a:pt x="0" y="0"/>
                </a:lnTo>
                <a:lnTo>
                  <a:pt x="0" y="477012"/>
                </a:lnTo>
                <a:lnTo>
                  <a:pt x="1101852" y="477012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70306" y="1020635"/>
            <a:ext cx="5892800" cy="345440"/>
            <a:chOff x="170306" y="1020635"/>
            <a:chExt cx="5892800" cy="34544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831" y="1030223"/>
              <a:ext cx="5873496" cy="32613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75069" y="1025397"/>
              <a:ext cx="5883275" cy="335915"/>
            </a:xfrm>
            <a:custGeom>
              <a:avLst/>
              <a:gdLst/>
              <a:ahLst/>
              <a:cxnLst/>
              <a:rect l="l" t="t" r="r" b="b"/>
              <a:pathLst>
                <a:path w="5883275" h="335915">
                  <a:moveTo>
                    <a:pt x="0" y="335661"/>
                  </a:moveTo>
                  <a:lnTo>
                    <a:pt x="5883021" y="335661"/>
                  </a:lnTo>
                  <a:lnTo>
                    <a:pt x="5883021" y="0"/>
                  </a:lnTo>
                  <a:lnTo>
                    <a:pt x="0" y="0"/>
                  </a:lnTo>
                  <a:lnTo>
                    <a:pt x="0" y="33566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70306" y="1458086"/>
            <a:ext cx="3950970" cy="2838450"/>
            <a:chOff x="170306" y="1458086"/>
            <a:chExt cx="3950970" cy="283845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9831" y="1467611"/>
              <a:ext cx="3931920" cy="28194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75069" y="1462849"/>
              <a:ext cx="3941445" cy="2828925"/>
            </a:xfrm>
            <a:custGeom>
              <a:avLst/>
              <a:gdLst/>
              <a:ahLst/>
              <a:cxnLst/>
              <a:rect l="l" t="t" r="r" b="b"/>
              <a:pathLst>
                <a:path w="3941445" h="2828925">
                  <a:moveTo>
                    <a:pt x="0" y="2828925"/>
                  </a:moveTo>
                  <a:lnTo>
                    <a:pt x="3941445" y="2828925"/>
                  </a:lnTo>
                  <a:lnTo>
                    <a:pt x="3941445" y="0"/>
                  </a:lnTo>
                  <a:lnTo>
                    <a:pt x="0" y="0"/>
                  </a:lnTo>
                  <a:lnTo>
                    <a:pt x="0" y="2828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87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45880" y="31089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8" y="1015"/>
                </a:lnTo>
                <a:lnTo>
                  <a:pt x="1143" y="5968"/>
                </a:lnTo>
                <a:lnTo>
                  <a:pt x="103" y="8508"/>
                </a:lnTo>
                <a:lnTo>
                  <a:pt x="0" y="15620"/>
                </a:lnTo>
                <a:lnTo>
                  <a:pt x="1143" y="18414"/>
                </a:lnTo>
                <a:lnTo>
                  <a:pt x="5588" y="23367"/>
                </a:lnTo>
                <a:lnTo>
                  <a:pt x="8254" y="24383"/>
                </a:lnTo>
                <a:lnTo>
                  <a:pt x="14604" y="24383"/>
                </a:lnTo>
                <a:lnTo>
                  <a:pt x="17272" y="23367"/>
                </a:lnTo>
                <a:lnTo>
                  <a:pt x="17780" y="22859"/>
                </a:lnTo>
                <a:lnTo>
                  <a:pt x="8763" y="22859"/>
                </a:lnTo>
                <a:lnTo>
                  <a:pt x="6476" y="21589"/>
                </a:lnTo>
                <a:lnTo>
                  <a:pt x="2540" y="17652"/>
                </a:lnTo>
                <a:lnTo>
                  <a:pt x="1697" y="15366"/>
                </a:lnTo>
                <a:lnTo>
                  <a:pt x="1650" y="9143"/>
                </a:lnTo>
                <a:lnTo>
                  <a:pt x="2540" y="6730"/>
                </a:lnTo>
                <a:lnTo>
                  <a:pt x="4572" y="4699"/>
                </a:lnTo>
                <a:lnTo>
                  <a:pt x="6476" y="2539"/>
                </a:lnTo>
                <a:lnTo>
                  <a:pt x="8763" y="1524"/>
                </a:lnTo>
                <a:lnTo>
                  <a:pt x="17780" y="1524"/>
                </a:lnTo>
                <a:lnTo>
                  <a:pt x="17272" y="1015"/>
                </a:lnTo>
                <a:lnTo>
                  <a:pt x="14604" y="0"/>
                </a:lnTo>
                <a:close/>
              </a:path>
              <a:path w="22859" h="24764">
                <a:moveTo>
                  <a:pt x="17780" y="1524"/>
                </a:moveTo>
                <a:lnTo>
                  <a:pt x="14097" y="1524"/>
                </a:lnTo>
                <a:lnTo>
                  <a:pt x="16383" y="2539"/>
                </a:lnTo>
                <a:lnTo>
                  <a:pt x="20320" y="6730"/>
                </a:lnTo>
                <a:lnTo>
                  <a:pt x="21068" y="8762"/>
                </a:lnTo>
                <a:lnTo>
                  <a:pt x="21162" y="15366"/>
                </a:lnTo>
                <a:lnTo>
                  <a:pt x="20320" y="17652"/>
                </a:lnTo>
                <a:lnTo>
                  <a:pt x="18415" y="19684"/>
                </a:lnTo>
                <a:lnTo>
                  <a:pt x="16383" y="21589"/>
                </a:lnTo>
                <a:lnTo>
                  <a:pt x="14097" y="22859"/>
                </a:lnTo>
                <a:lnTo>
                  <a:pt x="17780" y="22859"/>
                </a:lnTo>
                <a:lnTo>
                  <a:pt x="19685" y="20954"/>
                </a:lnTo>
                <a:lnTo>
                  <a:pt x="21717" y="18414"/>
                </a:lnTo>
                <a:lnTo>
                  <a:pt x="22860" y="15620"/>
                </a:lnTo>
                <a:lnTo>
                  <a:pt x="22756" y="8508"/>
                </a:lnTo>
                <a:lnTo>
                  <a:pt x="21717" y="5968"/>
                </a:lnTo>
                <a:lnTo>
                  <a:pt x="19685" y="3428"/>
                </a:lnTo>
                <a:lnTo>
                  <a:pt x="17780" y="1524"/>
                </a:lnTo>
                <a:close/>
              </a:path>
              <a:path w="22859" h="24764">
                <a:moveTo>
                  <a:pt x="13843" y="5461"/>
                </a:moveTo>
                <a:lnTo>
                  <a:pt x="6985" y="5461"/>
                </a:lnTo>
                <a:lnTo>
                  <a:pt x="6985" y="18923"/>
                </a:lnTo>
                <a:lnTo>
                  <a:pt x="9017" y="18923"/>
                </a:lnTo>
                <a:lnTo>
                  <a:pt x="9017" y="13462"/>
                </a:lnTo>
                <a:lnTo>
                  <a:pt x="15409" y="13462"/>
                </a:lnTo>
                <a:lnTo>
                  <a:pt x="15240" y="13207"/>
                </a:lnTo>
                <a:lnTo>
                  <a:pt x="14604" y="12700"/>
                </a:lnTo>
                <a:lnTo>
                  <a:pt x="13589" y="12700"/>
                </a:lnTo>
                <a:lnTo>
                  <a:pt x="14350" y="12445"/>
                </a:lnTo>
                <a:lnTo>
                  <a:pt x="14986" y="12191"/>
                </a:lnTo>
                <a:lnTo>
                  <a:pt x="15240" y="11937"/>
                </a:lnTo>
                <a:lnTo>
                  <a:pt x="9017" y="11937"/>
                </a:lnTo>
                <a:lnTo>
                  <a:pt x="9017" y="6984"/>
                </a:lnTo>
                <a:lnTo>
                  <a:pt x="16255" y="6984"/>
                </a:lnTo>
                <a:lnTo>
                  <a:pt x="15875" y="6476"/>
                </a:lnTo>
                <a:lnTo>
                  <a:pt x="14604" y="5714"/>
                </a:lnTo>
                <a:lnTo>
                  <a:pt x="13843" y="5461"/>
                </a:lnTo>
                <a:close/>
              </a:path>
              <a:path w="22859" h="24764">
                <a:moveTo>
                  <a:pt x="15409" y="13462"/>
                </a:moveTo>
                <a:lnTo>
                  <a:pt x="12065" y="13462"/>
                </a:lnTo>
                <a:lnTo>
                  <a:pt x="12700" y="13715"/>
                </a:lnTo>
                <a:lnTo>
                  <a:pt x="13208" y="13969"/>
                </a:lnTo>
                <a:lnTo>
                  <a:pt x="14097" y="14477"/>
                </a:lnTo>
                <a:lnTo>
                  <a:pt x="14350" y="15366"/>
                </a:lnTo>
                <a:lnTo>
                  <a:pt x="14477" y="18414"/>
                </a:lnTo>
                <a:lnTo>
                  <a:pt x="14604" y="18923"/>
                </a:lnTo>
                <a:lnTo>
                  <a:pt x="16637" y="18923"/>
                </a:lnTo>
                <a:lnTo>
                  <a:pt x="16637" y="18668"/>
                </a:lnTo>
                <a:lnTo>
                  <a:pt x="16383" y="18668"/>
                </a:lnTo>
                <a:lnTo>
                  <a:pt x="16332" y="15239"/>
                </a:lnTo>
                <a:lnTo>
                  <a:pt x="16128" y="14731"/>
                </a:lnTo>
                <a:lnTo>
                  <a:pt x="15748" y="13969"/>
                </a:lnTo>
                <a:lnTo>
                  <a:pt x="15409" y="13462"/>
                </a:lnTo>
                <a:close/>
              </a:path>
              <a:path w="22859" h="24764">
                <a:moveTo>
                  <a:pt x="16255" y="6984"/>
                </a:moveTo>
                <a:lnTo>
                  <a:pt x="12192" y="6984"/>
                </a:lnTo>
                <a:lnTo>
                  <a:pt x="13208" y="7238"/>
                </a:lnTo>
                <a:lnTo>
                  <a:pt x="13589" y="7492"/>
                </a:lnTo>
                <a:lnTo>
                  <a:pt x="14097" y="7746"/>
                </a:lnTo>
                <a:lnTo>
                  <a:pt x="14604" y="8508"/>
                </a:lnTo>
                <a:lnTo>
                  <a:pt x="14604" y="10413"/>
                </a:lnTo>
                <a:lnTo>
                  <a:pt x="14097" y="11175"/>
                </a:lnTo>
                <a:lnTo>
                  <a:pt x="13208" y="11429"/>
                </a:lnTo>
                <a:lnTo>
                  <a:pt x="12700" y="11683"/>
                </a:lnTo>
                <a:lnTo>
                  <a:pt x="12065" y="11937"/>
                </a:lnTo>
                <a:lnTo>
                  <a:pt x="15240" y="11937"/>
                </a:lnTo>
                <a:lnTo>
                  <a:pt x="16128" y="11429"/>
                </a:lnTo>
                <a:lnTo>
                  <a:pt x="16637" y="10413"/>
                </a:lnTo>
                <a:lnTo>
                  <a:pt x="16637" y="7492"/>
                </a:lnTo>
                <a:lnTo>
                  <a:pt x="16255" y="6984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11555" y="1410779"/>
            <a:ext cx="7120890" cy="2322195"/>
            <a:chOff x="1011555" y="1410779"/>
            <a:chExt cx="7120890" cy="23221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1080" y="1420367"/>
              <a:ext cx="7101840" cy="22417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16317" y="1415541"/>
              <a:ext cx="7111365" cy="2312670"/>
            </a:xfrm>
            <a:custGeom>
              <a:avLst/>
              <a:gdLst/>
              <a:ahLst/>
              <a:cxnLst/>
              <a:rect l="l" t="t" r="r" b="b"/>
              <a:pathLst>
                <a:path w="7111365" h="2312670">
                  <a:moveTo>
                    <a:pt x="0" y="2312288"/>
                  </a:moveTo>
                  <a:lnTo>
                    <a:pt x="7111365" y="2312288"/>
                  </a:lnTo>
                  <a:lnTo>
                    <a:pt x="7111365" y="0"/>
                  </a:lnTo>
                  <a:lnTo>
                    <a:pt x="0" y="0"/>
                  </a:lnTo>
                  <a:lnTo>
                    <a:pt x="0" y="23122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6513" y="3685793"/>
              <a:ext cx="1350010" cy="0"/>
            </a:xfrm>
            <a:custGeom>
              <a:avLst/>
              <a:gdLst/>
              <a:ahLst/>
              <a:cxnLst/>
              <a:rect l="l" t="t" r="r" b="b"/>
              <a:pathLst>
                <a:path w="1350010">
                  <a:moveTo>
                    <a:pt x="0" y="0"/>
                  </a:moveTo>
                  <a:lnTo>
                    <a:pt x="1349502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4188" y="92151"/>
            <a:ext cx="24314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20" dirty="0"/>
              <a:t> </a:t>
            </a:r>
            <a:r>
              <a:rPr dirty="0"/>
              <a:t>7:</a:t>
            </a:r>
            <a:r>
              <a:rPr spc="5" dirty="0"/>
              <a:t> </a:t>
            </a:r>
            <a:r>
              <a:rPr dirty="0"/>
              <a:t>Lab</a:t>
            </a:r>
            <a:r>
              <a:rPr spc="-5" dirty="0"/>
              <a:t> </a:t>
            </a:r>
            <a:r>
              <a:rPr spc="-10" dirty="0"/>
              <a:t>06s/t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4188" y="440182"/>
            <a:ext cx="8368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Run</a:t>
            </a:r>
            <a:r>
              <a:rPr sz="2400" b="1" spc="-30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Improved Model against</a:t>
            </a:r>
            <a:r>
              <a:rPr sz="2400" b="1" spc="-10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TEST and</a:t>
            </a:r>
            <a:r>
              <a:rPr sz="2400" b="1" spc="-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confirm</a:t>
            </a:r>
            <a:r>
              <a:rPr sz="2400" b="1" spc="-2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spc="-10" dirty="0">
                <a:solidFill>
                  <a:srgbClr val="EB871D"/>
                </a:solidFill>
                <a:latin typeface="Century Gothic"/>
                <a:cs typeface="Century Gothic"/>
              </a:rPr>
              <a:t>Accuracy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60792" y="0"/>
            <a:ext cx="1102360" cy="477520"/>
          </a:xfrm>
          <a:custGeom>
            <a:avLst/>
            <a:gdLst/>
            <a:ahLst/>
            <a:cxnLst/>
            <a:rect l="l" t="t" r="r" b="b"/>
            <a:pathLst>
              <a:path w="1102359" h="477520">
                <a:moveTo>
                  <a:pt x="1101852" y="0"/>
                </a:moveTo>
                <a:lnTo>
                  <a:pt x="0" y="0"/>
                </a:lnTo>
                <a:lnTo>
                  <a:pt x="0" y="477012"/>
                </a:lnTo>
                <a:lnTo>
                  <a:pt x="1101852" y="477012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301551" y="4315586"/>
            <a:ext cx="2830830" cy="377190"/>
            <a:chOff x="5301551" y="4315586"/>
            <a:chExt cx="2830830" cy="37719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2580" y="4386071"/>
              <a:ext cx="2674620" cy="2895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306314" y="4320349"/>
              <a:ext cx="2821305" cy="367665"/>
            </a:xfrm>
            <a:custGeom>
              <a:avLst/>
              <a:gdLst/>
              <a:ahLst/>
              <a:cxnLst/>
              <a:rect l="l" t="t" r="r" b="b"/>
              <a:pathLst>
                <a:path w="2821304" h="367664">
                  <a:moveTo>
                    <a:pt x="0" y="367664"/>
                  </a:moveTo>
                  <a:lnTo>
                    <a:pt x="2821305" y="367664"/>
                  </a:lnTo>
                  <a:lnTo>
                    <a:pt x="2821305" y="0"/>
                  </a:lnTo>
                  <a:lnTo>
                    <a:pt x="0" y="0"/>
                  </a:lnTo>
                  <a:lnTo>
                    <a:pt x="0" y="3676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61136" y="3821379"/>
            <a:ext cx="5487035" cy="84137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4297045">
              <a:lnSpc>
                <a:spcPct val="100000"/>
              </a:lnSpc>
              <a:spcBef>
                <a:spcPts val="115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Old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Model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beats</a:t>
            </a:r>
            <a:r>
              <a:rPr sz="1800" spc="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old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Model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by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almost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8%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96108" y="3761232"/>
            <a:ext cx="209550" cy="600075"/>
          </a:xfrm>
          <a:custGeom>
            <a:avLst/>
            <a:gdLst/>
            <a:ahLst/>
            <a:cxnLst/>
            <a:rect l="l" t="t" r="r" b="b"/>
            <a:pathLst>
              <a:path w="209550" h="600075">
                <a:moveTo>
                  <a:pt x="139700" y="174625"/>
                </a:moveTo>
                <a:lnTo>
                  <a:pt x="69850" y="174625"/>
                </a:lnTo>
                <a:lnTo>
                  <a:pt x="69850" y="600011"/>
                </a:lnTo>
                <a:lnTo>
                  <a:pt x="139700" y="600011"/>
                </a:lnTo>
                <a:lnTo>
                  <a:pt x="139700" y="174625"/>
                </a:lnTo>
                <a:close/>
              </a:path>
              <a:path w="209550" h="600075">
                <a:moveTo>
                  <a:pt x="104775" y="0"/>
                </a:moveTo>
                <a:lnTo>
                  <a:pt x="0" y="209550"/>
                </a:lnTo>
                <a:lnTo>
                  <a:pt x="69850" y="209550"/>
                </a:lnTo>
                <a:lnTo>
                  <a:pt x="69850" y="174625"/>
                </a:lnTo>
                <a:lnTo>
                  <a:pt x="192087" y="174625"/>
                </a:lnTo>
                <a:lnTo>
                  <a:pt x="104775" y="0"/>
                </a:lnTo>
                <a:close/>
              </a:path>
              <a:path w="209550" h="600075">
                <a:moveTo>
                  <a:pt x="192087" y="174625"/>
                </a:moveTo>
                <a:lnTo>
                  <a:pt x="139700" y="174625"/>
                </a:lnTo>
                <a:lnTo>
                  <a:pt x="139700" y="209550"/>
                </a:lnTo>
                <a:lnTo>
                  <a:pt x="209550" y="209550"/>
                </a:lnTo>
                <a:lnTo>
                  <a:pt x="192087" y="17462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11267" y="4419980"/>
            <a:ext cx="446405" cy="209550"/>
          </a:xfrm>
          <a:custGeom>
            <a:avLst/>
            <a:gdLst/>
            <a:ahLst/>
            <a:cxnLst/>
            <a:rect l="l" t="t" r="r" b="b"/>
            <a:pathLst>
              <a:path w="446404" h="209550">
                <a:moveTo>
                  <a:pt x="236601" y="0"/>
                </a:moveTo>
                <a:lnTo>
                  <a:pt x="236601" y="209550"/>
                </a:lnTo>
                <a:lnTo>
                  <a:pt x="376301" y="139700"/>
                </a:lnTo>
                <a:lnTo>
                  <a:pt x="271526" y="139700"/>
                </a:lnTo>
                <a:lnTo>
                  <a:pt x="271526" y="69850"/>
                </a:lnTo>
                <a:lnTo>
                  <a:pt x="376301" y="69850"/>
                </a:lnTo>
                <a:lnTo>
                  <a:pt x="236601" y="0"/>
                </a:lnTo>
                <a:close/>
              </a:path>
              <a:path w="446404" h="209550">
                <a:moveTo>
                  <a:pt x="236601" y="69850"/>
                </a:moveTo>
                <a:lnTo>
                  <a:pt x="0" y="69850"/>
                </a:lnTo>
                <a:lnTo>
                  <a:pt x="0" y="139700"/>
                </a:lnTo>
                <a:lnTo>
                  <a:pt x="236601" y="139700"/>
                </a:lnTo>
                <a:lnTo>
                  <a:pt x="236601" y="69850"/>
                </a:lnTo>
                <a:close/>
              </a:path>
              <a:path w="446404" h="209550">
                <a:moveTo>
                  <a:pt x="376301" y="69850"/>
                </a:moveTo>
                <a:lnTo>
                  <a:pt x="271526" y="69850"/>
                </a:lnTo>
                <a:lnTo>
                  <a:pt x="271526" y="139700"/>
                </a:lnTo>
                <a:lnTo>
                  <a:pt x="376301" y="139700"/>
                </a:lnTo>
                <a:lnTo>
                  <a:pt x="446151" y="104775"/>
                </a:lnTo>
                <a:lnTo>
                  <a:pt x="376301" y="6985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88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7" name="object 7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7682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Current </a:t>
            </a:r>
            <a:r>
              <a:rPr spc="-10" dirty="0">
                <a:solidFill>
                  <a:srgbClr val="EB871D"/>
                </a:solidFill>
              </a:rPr>
              <a:t>Topic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Machine</a:t>
            </a:r>
            <a:r>
              <a:rPr spc="-80" dirty="0"/>
              <a:t> </a:t>
            </a:r>
            <a:r>
              <a:rPr dirty="0"/>
              <a:t>Learning</a:t>
            </a:r>
            <a:r>
              <a:rPr spc="-75" dirty="0"/>
              <a:t> </a:t>
            </a:r>
            <a:r>
              <a:rPr spc="-10" dirty="0"/>
              <a:t>concepts</a:t>
            </a:r>
          </a:p>
          <a:p>
            <a:pPr marL="467995" lvl="1" indent="-284480">
              <a:lnSpc>
                <a:spcPts val="1870"/>
              </a:lnSpc>
              <a:spcBef>
                <a:spcPts val="110"/>
              </a:spcBef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spc="-10" dirty="0">
                <a:latin typeface="Century Gothic"/>
                <a:cs typeface="Century Gothic"/>
              </a:rPr>
              <a:t>Terminology</a:t>
            </a:r>
            <a:endParaRPr sz="1600">
              <a:latin typeface="Century Gothic"/>
              <a:cs typeface="Century Gothic"/>
            </a:endParaRPr>
          </a:p>
          <a:p>
            <a:pPr marL="358775" lvl="1" indent="-226060">
              <a:lnSpc>
                <a:spcPts val="1870"/>
              </a:lnSpc>
              <a:buFont typeface="Arial"/>
              <a:buChar char="•"/>
              <a:tabLst>
                <a:tab pos="358775" algn="l"/>
                <a:tab pos="359410" algn="l"/>
              </a:tabLst>
            </a:pPr>
            <a:r>
              <a:rPr sz="1600" dirty="0">
                <a:latin typeface="Century Gothic"/>
                <a:cs typeface="Century Gothic"/>
              </a:rPr>
              <a:t>MLib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(RDD)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vs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ML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(DataFrames)</a:t>
            </a:r>
            <a:endParaRPr sz="1600">
              <a:latin typeface="Century Gothic"/>
              <a:cs typeface="Century Gothic"/>
            </a:endParaRPr>
          </a:p>
          <a:p>
            <a:pPr marL="467995" lvl="2" indent="-225425">
              <a:lnSpc>
                <a:spcPts val="1870"/>
              </a:lnSpc>
              <a:spcBef>
                <a:spcPts val="110"/>
              </a:spcBef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dirty="0">
                <a:latin typeface="Century Gothic"/>
                <a:cs typeface="Century Gothic"/>
              </a:rPr>
              <a:t>Collaborative</a:t>
            </a:r>
            <a:r>
              <a:rPr sz="1600" spc="-10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Filtering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(ALS)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example</a:t>
            </a:r>
            <a:endParaRPr sz="1600">
              <a:latin typeface="Century Gothic"/>
              <a:cs typeface="Century Gothic"/>
            </a:endParaRPr>
          </a:p>
          <a:p>
            <a:pPr marL="239395" indent="-225425">
              <a:lnSpc>
                <a:spcPts val="1825"/>
              </a:lnSpc>
              <a:buFont typeface="Arial"/>
              <a:buChar char="•"/>
              <a:tabLst>
                <a:tab pos="239395" algn="l"/>
                <a:tab pos="240029" algn="l"/>
              </a:tabLst>
            </a:pPr>
            <a:r>
              <a:rPr dirty="0"/>
              <a:t>ML</a:t>
            </a:r>
            <a:r>
              <a:rPr spc="-25" dirty="0"/>
              <a:t> (non-</a:t>
            </a:r>
            <a:r>
              <a:rPr dirty="0"/>
              <a:t>Predictive) </a:t>
            </a:r>
            <a:r>
              <a:rPr spc="-10" dirty="0"/>
              <a:t>examples</a:t>
            </a:r>
          </a:p>
          <a:p>
            <a:pPr marL="467995" lvl="1" indent="-225425">
              <a:lnSpc>
                <a:spcPts val="1870"/>
              </a:lnSpc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spc="-10" dirty="0">
                <a:latin typeface="Century Gothic"/>
                <a:cs typeface="Century Gothic"/>
              </a:rPr>
              <a:t>Correlation</a:t>
            </a:r>
            <a:endParaRPr sz="1600">
              <a:latin typeface="Century Gothic"/>
              <a:cs typeface="Century Gothic"/>
            </a:endParaRPr>
          </a:p>
          <a:p>
            <a:pPr marL="467995" lvl="1" indent="-22542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spc="-10" dirty="0">
                <a:latin typeface="Century Gothic"/>
                <a:cs typeface="Century Gothic"/>
              </a:rPr>
              <a:t>KMeans</a:t>
            </a:r>
            <a:endParaRPr sz="1600">
              <a:latin typeface="Century Gothic"/>
              <a:cs typeface="Century Gothic"/>
            </a:endParaRPr>
          </a:p>
          <a:p>
            <a:pPr marL="239395" indent="-225425">
              <a:lnSpc>
                <a:spcPts val="1875"/>
              </a:lnSpc>
              <a:spcBef>
                <a:spcPts val="110"/>
              </a:spcBef>
              <a:buFont typeface="Arial"/>
              <a:buChar char="•"/>
              <a:tabLst>
                <a:tab pos="239395" algn="l"/>
                <a:tab pos="240029" algn="l"/>
              </a:tabLst>
            </a:pPr>
            <a:r>
              <a:rPr dirty="0"/>
              <a:t>ML</a:t>
            </a:r>
            <a:r>
              <a:rPr spc="-65" dirty="0"/>
              <a:t> </a:t>
            </a:r>
            <a:r>
              <a:rPr dirty="0"/>
              <a:t>Predictive</a:t>
            </a:r>
            <a:r>
              <a:rPr spc="-60" dirty="0"/>
              <a:t> </a:t>
            </a:r>
            <a:r>
              <a:rPr spc="-10" dirty="0"/>
              <a:t>concepts</a:t>
            </a:r>
          </a:p>
          <a:p>
            <a:pPr marL="467995" lvl="1" indent="-225425">
              <a:lnSpc>
                <a:spcPts val="1830"/>
              </a:lnSpc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dirty="0">
                <a:latin typeface="Century Gothic"/>
                <a:cs typeface="Century Gothic"/>
              </a:rPr>
              <a:t>Transformer,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Estimator,</a:t>
            </a:r>
            <a:r>
              <a:rPr sz="1600" spc="-8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Pipeline</a:t>
            </a:r>
            <a:endParaRPr sz="1600">
              <a:latin typeface="Century Gothic"/>
              <a:cs typeface="Century Gothic"/>
            </a:endParaRPr>
          </a:p>
          <a:p>
            <a:pPr marL="238125" indent="-226060">
              <a:lnSpc>
                <a:spcPts val="1825"/>
              </a:lnSpc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ML</a:t>
            </a:r>
            <a:r>
              <a:rPr b="1" spc="-6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Predictive</a:t>
            </a:r>
            <a:r>
              <a:rPr b="1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examples</a:t>
            </a:r>
          </a:p>
          <a:p>
            <a:pPr marL="408940" lvl="1" indent="-226060">
              <a:lnSpc>
                <a:spcPts val="1864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Logistic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Regression</a:t>
            </a:r>
            <a:endParaRPr sz="1600">
              <a:latin typeface="Century Gothic"/>
              <a:cs typeface="Century Gothic"/>
            </a:endParaRPr>
          </a:p>
          <a:p>
            <a:pPr marL="408940" lvl="1" indent="-22606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Gradiant</a:t>
            </a:r>
            <a:r>
              <a:rPr sz="1600" spc="-8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Boost</a:t>
            </a:r>
            <a:r>
              <a:rPr sz="1600" spc="-7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FF0000"/>
                </a:solidFill>
                <a:latin typeface="Century Gothic"/>
                <a:cs typeface="Century Gothic"/>
              </a:rPr>
              <a:t>Tree</a:t>
            </a:r>
            <a:endParaRPr sz="1600">
              <a:latin typeface="Century Gothic"/>
              <a:cs typeface="Century Gothic"/>
            </a:endParaRPr>
          </a:p>
          <a:p>
            <a:pPr marL="408940" lvl="1" indent="-2260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Decision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Tree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89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Predict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Bike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Rentals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(</a:t>
            </a:r>
            <a:r>
              <a:rPr dirty="0">
                <a:solidFill>
                  <a:srgbClr val="0079DB"/>
                </a:solidFill>
              </a:rPr>
              <a:t>GradientBoost</a:t>
            </a:r>
            <a:r>
              <a:rPr spc="-15" dirty="0">
                <a:solidFill>
                  <a:srgbClr val="0079DB"/>
                </a:solidFill>
              </a:rPr>
              <a:t> </a:t>
            </a:r>
            <a:r>
              <a:rPr dirty="0">
                <a:solidFill>
                  <a:srgbClr val="0079DB"/>
                </a:solidFill>
              </a:rPr>
              <a:t>Tree</a:t>
            </a:r>
            <a:r>
              <a:rPr spc="-10" dirty="0">
                <a:solidFill>
                  <a:srgbClr val="0079DB"/>
                </a:solidFill>
              </a:rPr>
              <a:t> Regression</a:t>
            </a:r>
            <a:r>
              <a:rPr spc="-10" dirty="0">
                <a:solidFill>
                  <a:srgbClr val="EB871D"/>
                </a:solidFill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" y="910285"/>
            <a:ext cx="8655685" cy="2707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35179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dirty="0">
                <a:latin typeface="Century Gothic"/>
                <a:cs typeface="Century Gothic"/>
              </a:rPr>
              <a:t>Intro:</a:t>
            </a:r>
            <a:r>
              <a:rPr sz="1600" b="1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This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Python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notebook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demonstrates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creating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ML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Pipeline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preprocess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50" dirty="0">
                <a:latin typeface="Century Gothic"/>
                <a:cs typeface="Century Gothic"/>
              </a:rPr>
              <a:t>a </a:t>
            </a:r>
            <a:r>
              <a:rPr sz="1600" dirty="0">
                <a:latin typeface="Century Gothic"/>
                <a:cs typeface="Century Gothic"/>
              </a:rPr>
              <a:t>dataset,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train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Machine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Learning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model,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make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predictions.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next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many </a:t>
            </a:r>
            <a:r>
              <a:rPr sz="1600" dirty="0">
                <a:latin typeface="Century Gothic"/>
                <a:cs typeface="Century Gothic"/>
              </a:rPr>
              <a:t>pages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will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walk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you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through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process.</a:t>
            </a:r>
            <a:endParaRPr sz="1600">
              <a:latin typeface="Century Gothic"/>
              <a:cs typeface="Century Gothic"/>
            </a:endParaRPr>
          </a:p>
          <a:p>
            <a:pPr marL="299085" indent="-287020">
              <a:lnSpc>
                <a:spcPts val="1914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dirty="0">
                <a:latin typeface="Century Gothic"/>
                <a:cs typeface="Century Gothic"/>
              </a:rPr>
              <a:t>Data</a:t>
            </a:r>
            <a:r>
              <a:rPr sz="1600" dirty="0">
                <a:latin typeface="Century Gothic"/>
                <a:cs typeface="Century Gothic"/>
              </a:rPr>
              <a:t>: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dataset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contains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bike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rental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info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from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2011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2012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Capital</a:t>
            </a:r>
            <a:endParaRPr sz="1600">
              <a:latin typeface="Century Gothic"/>
              <a:cs typeface="Century Gothic"/>
            </a:endParaRPr>
          </a:p>
          <a:p>
            <a:pPr marL="299085">
              <a:lnSpc>
                <a:spcPts val="1914"/>
              </a:lnSpc>
            </a:pPr>
            <a:r>
              <a:rPr sz="1600" spc="-10" dirty="0">
                <a:latin typeface="Century Gothic"/>
                <a:cs typeface="Century Gothic"/>
              </a:rPr>
              <a:t>bikeshare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system,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plus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additional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relevant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information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such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as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weather.</a:t>
            </a:r>
            <a:endParaRPr sz="1600">
              <a:latin typeface="Century Gothic"/>
              <a:cs typeface="Century Gothic"/>
            </a:endParaRPr>
          </a:p>
          <a:p>
            <a:pPr marL="299085" marR="5080" indent="-287020">
              <a:lnSpc>
                <a:spcPct val="99700"/>
              </a:lnSpc>
              <a:spcBef>
                <a:spcPts val="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dirty="0">
                <a:latin typeface="Century Gothic"/>
                <a:cs typeface="Century Gothic"/>
              </a:rPr>
              <a:t>Goal</a:t>
            </a:r>
            <a:r>
              <a:rPr sz="1600" dirty="0">
                <a:latin typeface="Century Gothic"/>
                <a:cs typeface="Century Gothic"/>
              </a:rPr>
              <a:t>: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want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learn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predict</a:t>
            </a:r>
            <a:r>
              <a:rPr sz="1600" spc="-4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bike</a:t>
            </a:r>
            <a:r>
              <a:rPr sz="1600" spc="-6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rental</a:t>
            </a:r>
            <a:r>
              <a:rPr sz="1600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counts</a:t>
            </a:r>
            <a:r>
              <a:rPr sz="1600" spc="-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(per</a:t>
            </a:r>
            <a:r>
              <a:rPr sz="1600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hour)</a:t>
            </a:r>
            <a:r>
              <a:rPr sz="1600" spc="-5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from</a:t>
            </a:r>
            <a:r>
              <a:rPr sz="1600" spc="-6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information</a:t>
            </a:r>
            <a:r>
              <a:rPr sz="1600" spc="-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FF0000"/>
                </a:solidFill>
                <a:latin typeface="Century Gothic"/>
                <a:cs typeface="Century Gothic"/>
              </a:rPr>
              <a:t>such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as</a:t>
            </a:r>
            <a:r>
              <a:rPr sz="1600" spc="-7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day</a:t>
            </a:r>
            <a:r>
              <a:rPr sz="1600" spc="-5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of</a:t>
            </a:r>
            <a:r>
              <a:rPr sz="1600" spc="-6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the</a:t>
            </a:r>
            <a:r>
              <a:rPr sz="1600" spc="-5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week,</a:t>
            </a:r>
            <a:r>
              <a:rPr sz="1600" spc="-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weather,</a:t>
            </a:r>
            <a:r>
              <a:rPr sz="1600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season,</a:t>
            </a:r>
            <a:r>
              <a:rPr sz="1600" spc="-6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etc.</a:t>
            </a:r>
            <a:r>
              <a:rPr sz="1600" spc="-5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Having</a:t>
            </a:r>
            <a:r>
              <a:rPr sz="1600" spc="-9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good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predictions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customer </a:t>
            </a:r>
            <a:r>
              <a:rPr sz="1600" dirty="0">
                <a:latin typeface="Century Gothic"/>
                <a:cs typeface="Century Gothic"/>
              </a:rPr>
              <a:t>demand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allows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business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prepare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increase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supply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as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needed</a:t>
            </a:r>
            <a:endParaRPr sz="1600">
              <a:latin typeface="Century Gothic"/>
              <a:cs typeface="Century Gothic"/>
            </a:endParaRPr>
          </a:p>
          <a:p>
            <a:pPr marL="299085" indent="-287020">
              <a:lnSpc>
                <a:spcPts val="1914"/>
              </a:lnSpc>
              <a:spcBef>
                <a:spcPts val="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dirty="0">
                <a:latin typeface="Century Gothic"/>
                <a:cs typeface="Century Gothic"/>
              </a:rPr>
              <a:t>Approach</a:t>
            </a:r>
            <a:r>
              <a:rPr sz="1600" dirty="0">
                <a:latin typeface="Century Gothic"/>
                <a:cs typeface="Century Gothic"/>
              </a:rPr>
              <a:t>: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will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use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Spark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ML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Pipelines,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which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help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users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piece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together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parts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spc="-50" dirty="0">
                <a:latin typeface="Century Gothic"/>
                <a:cs typeface="Century Gothic"/>
              </a:rPr>
              <a:t>a</a:t>
            </a:r>
            <a:endParaRPr sz="1600">
              <a:latin typeface="Century Gothic"/>
              <a:cs typeface="Century Gothic"/>
            </a:endParaRPr>
          </a:p>
          <a:p>
            <a:pPr marL="299085" marR="1214120">
              <a:lnSpc>
                <a:spcPts val="1920"/>
              </a:lnSpc>
              <a:spcBef>
                <a:spcPts val="60"/>
              </a:spcBef>
            </a:pPr>
            <a:r>
              <a:rPr sz="1600" dirty="0">
                <a:latin typeface="Century Gothic"/>
                <a:cs typeface="Century Gothic"/>
              </a:rPr>
              <a:t>workflow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such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as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feature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processing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model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training.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will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also </a:t>
            </a:r>
            <a:r>
              <a:rPr sz="1600" dirty="0">
                <a:latin typeface="Century Gothic"/>
                <a:cs typeface="Century Gothic"/>
              </a:rPr>
              <a:t>demonstrate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model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selection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(a.k.a.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hyperparameter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tuning)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using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Cross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651" y="3484385"/>
            <a:ext cx="5833745" cy="1047115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R="74930" algn="ctr">
              <a:lnSpc>
                <a:spcPct val="100000"/>
              </a:lnSpc>
              <a:spcBef>
                <a:spcPts val="945"/>
              </a:spcBef>
            </a:pPr>
            <a:r>
              <a:rPr sz="1600" dirty="0">
                <a:latin typeface="Century Gothic"/>
                <a:cs typeface="Century Gothic"/>
              </a:rPr>
              <a:t>Validation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order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fine-</a:t>
            </a:r>
            <a:r>
              <a:rPr sz="1600" dirty="0">
                <a:latin typeface="Century Gothic"/>
                <a:cs typeface="Century Gothic"/>
              </a:rPr>
              <a:t>tune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improve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our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ML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model</a:t>
            </a:r>
            <a:endParaRPr sz="1600">
              <a:latin typeface="Century Gothic"/>
              <a:cs typeface="Century Gothic"/>
            </a:endParaRPr>
          </a:p>
          <a:p>
            <a:pPr marL="2397125" algn="ctr">
              <a:lnSpc>
                <a:spcPct val="100000"/>
              </a:lnSpc>
              <a:spcBef>
                <a:spcPts val="955"/>
              </a:spcBef>
            </a:pPr>
            <a:r>
              <a:rPr sz="1800" b="1" dirty="0">
                <a:latin typeface="Century Gothic"/>
                <a:cs typeface="Century Gothic"/>
              </a:rPr>
              <a:t>Open</a:t>
            </a:r>
            <a:r>
              <a:rPr sz="1800" b="1" spc="-20" dirty="0"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Adv_Spark:</a:t>
            </a:r>
            <a:r>
              <a:rPr sz="1800" b="1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Mod</a:t>
            </a:r>
            <a:r>
              <a:rPr sz="18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06c:</a:t>
            </a:r>
            <a:r>
              <a:rPr sz="1800" b="1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b="1" spc="-25" dirty="0">
                <a:solidFill>
                  <a:srgbClr val="FF0000"/>
                </a:solidFill>
                <a:latin typeface="Century Gothic"/>
                <a:cs typeface="Century Gothic"/>
              </a:rPr>
              <a:t>ML</a:t>
            </a:r>
            <a:endParaRPr sz="1800">
              <a:latin typeface="Century Gothic"/>
              <a:cs typeface="Century Gothic"/>
            </a:endParaRPr>
          </a:p>
          <a:p>
            <a:pPr marL="2394585" algn="ctr">
              <a:lnSpc>
                <a:spcPct val="100000"/>
              </a:lnSpc>
            </a:pPr>
            <a:r>
              <a:rPr sz="1800" b="1" dirty="0">
                <a:solidFill>
                  <a:srgbClr val="FF0000"/>
                </a:solidFill>
                <a:latin typeface="Century Gothic"/>
                <a:cs typeface="Century Gothic"/>
              </a:rPr>
              <a:t>(Bike </a:t>
            </a:r>
            <a:r>
              <a:rPr sz="1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Rental)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63423" y="3638930"/>
            <a:ext cx="2122170" cy="1442720"/>
            <a:chOff x="6563423" y="3638930"/>
            <a:chExt cx="2122170" cy="144272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3011" y="3648455"/>
              <a:ext cx="2103120" cy="142341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68185" y="3643693"/>
              <a:ext cx="2112645" cy="1433195"/>
            </a:xfrm>
            <a:custGeom>
              <a:avLst/>
              <a:gdLst/>
              <a:ahLst/>
              <a:cxnLst/>
              <a:rect l="l" t="t" r="r" b="b"/>
              <a:pathLst>
                <a:path w="2112645" h="1433195">
                  <a:moveTo>
                    <a:pt x="0" y="1432941"/>
                  </a:moveTo>
                  <a:lnTo>
                    <a:pt x="2112645" y="1432941"/>
                  </a:lnTo>
                  <a:lnTo>
                    <a:pt x="2112645" y="0"/>
                  </a:lnTo>
                  <a:lnTo>
                    <a:pt x="0" y="0"/>
                  </a:lnTo>
                  <a:lnTo>
                    <a:pt x="0" y="143294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9747" y="126492"/>
            <a:ext cx="1101852" cy="6995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90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923535" y="1052829"/>
            <a:ext cx="376301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23177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0079DB"/>
                </a:solidFill>
                <a:latin typeface="Century Gothic"/>
                <a:cs typeface="Century Gothic"/>
              </a:rPr>
              <a:t>temp</a:t>
            </a:r>
            <a:r>
              <a:rPr sz="1200" dirty="0">
                <a:latin typeface="Century Gothic"/>
                <a:cs typeface="Century Gothic"/>
              </a:rPr>
              <a:t>:</a:t>
            </a:r>
            <a:r>
              <a:rPr sz="1200" spc="-2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Normalized</a:t>
            </a:r>
            <a:r>
              <a:rPr sz="1200" spc="-3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temperature in</a:t>
            </a:r>
            <a:r>
              <a:rPr sz="1200" spc="-1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Celsius.</a:t>
            </a:r>
            <a:r>
              <a:rPr sz="1200" spc="-45" dirty="0">
                <a:latin typeface="Century Gothic"/>
                <a:cs typeface="Century Gothic"/>
              </a:rPr>
              <a:t> </a:t>
            </a:r>
            <a:r>
              <a:rPr sz="1200" spc="-25" dirty="0">
                <a:latin typeface="Century Gothic"/>
                <a:cs typeface="Century Gothic"/>
              </a:rPr>
              <a:t>The </a:t>
            </a:r>
            <a:r>
              <a:rPr sz="1200" dirty="0">
                <a:latin typeface="Century Gothic"/>
                <a:cs typeface="Century Gothic"/>
              </a:rPr>
              <a:t>values</a:t>
            </a:r>
            <a:r>
              <a:rPr sz="1200" spc="-3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are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derived</a:t>
            </a:r>
            <a:r>
              <a:rPr sz="1200" spc="-1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via</a:t>
            </a:r>
            <a:r>
              <a:rPr sz="1200" spc="15" dirty="0">
                <a:latin typeface="Century Gothic"/>
                <a:cs typeface="Century Gothic"/>
              </a:rPr>
              <a:t> </a:t>
            </a:r>
            <a:r>
              <a:rPr sz="1200" spc="-15" dirty="0">
                <a:latin typeface="Century Gothic"/>
                <a:cs typeface="Century Gothic"/>
              </a:rPr>
              <a:t>(t-</a:t>
            </a:r>
            <a:r>
              <a:rPr sz="1200" spc="-10" dirty="0">
                <a:latin typeface="Century Gothic"/>
                <a:cs typeface="Century Gothic"/>
              </a:rPr>
              <a:t>t_min)/(t_max- </a:t>
            </a:r>
            <a:r>
              <a:rPr sz="1200" dirty="0">
                <a:latin typeface="Century Gothic"/>
                <a:cs typeface="Century Gothic"/>
              </a:rPr>
              <a:t>t_min),</a:t>
            </a:r>
            <a:r>
              <a:rPr sz="1200" spc="20" dirty="0">
                <a:latin typeface="Century Gothic"/>
                <a:cs typeface="Century Gothic"/>
              </a:rPr>
              <a:t> </a:t>
            </a:r>
            <a:r>
              <a:rPr sz="1200" spc="-10" dirty="0">
                <a:latin typeface="Century Gothic"/>
                <a:cs typeface="Century Gothic"/>
              </a:rPr>
              <a:t>t_min=-</a:t>
            </a:r>
            <a:r>
              <a:rPr sz="1200" dirty="0">
                <a:latin typeface="Century Gothic"/>
                <a:cs typeface="Century Gothic"/>
              </a:rPr>
              <a:t>8,</a:t>
            </a:r>
            <a:r>
              <a:rPr sz="1200" spc="2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t_max=+39</a:t>
            </a:r>
            <a:r>
              <a:rPr sz="1200" spc="1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(only</a:t>
            </a:r>
            <a:r>
              <a:rPr sz="1200" spc="-2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in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spc="-10" dirty="0">
                <a:latin typeface="Century Gothic"/>
                <a:cs typeface="Century Gothic"/>
              </a:rPr>
              <a:t>hourly scale)</a:t>
            </a:r>
            <a:endParaRPr sz="1200">
              <a:latin typeface="Century Gothic"/>
              <a:cs typeface="Century Gothic"/>
            </a:endParaRPr>
          </a:p>
          <a:p>
            <a:pPr marL="184785" marR="5080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0079DB"/>
                </a:solidFill>
                <a:latin typeface="Century Gothic"/>
                <a:cs typeface="Century Gothic"/>
              </a:rPr>
              <a:t>atemp</a:t>
            </a:r>
            <a:r>
              <a:rPr sz="1200" dirty="0">
                <a:solidFill>
                  <a:srgbClr val="3333CC"/>
                </a:solidFill>
                <a:latin typeface="Century Gothic"/>
                <a:cs typeface="Century Gothic"/>
              </a:rPr>
              <a:t>:</a:t>
            </a:r>
            <a:r>
              <a:rPr sz="1200" spc="-20" dirty="0">
                <a:solidFill>
                  <a:srgbClr val="3333CC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Normalized</a:t>
            </a:r>
            <a:r>
              <a:rPr sz="1200" spc="-4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feeling</a:t>
            </a:r>
            <a:r>
              <a:rPr sz="1200" spc="-3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temperature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spc="-25" dirty="0">
                <a:latin typeface="Century Gothic"/>
                <a:cs typeface="Century Gothic"/>
              </a:rPr>
              <a:t>in </a:t>
            </a:r>
            <a:r>
              <a:rPr sz="1200" dirty="0">
                <a:latin typeface="Century Gothic"/>
                <a:cs typeface="Century Gothic"/>
              </a:rPr>
              <a:t>Celsius.</a:t>
            </a:r>
            <a:r>
              <a:rPr sz="1200" spc="-5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The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values</a:t>
            </a:r>
            <a:r>
              <a:rPr sz="1200" spc="-3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are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derived</a:t>
            </a:r>
            <a:r>
              <a:rPr sz="1200" spc="-1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via</a:t>
            </a:r>
            <a:r>
              <a:rPr sz="1200" spc="15" dirty="0">
                <a:latin typeface="Century Gothic"/>
                <a:cs typeface="Century Gothic"/>
              </a:rPr>
              <a:t> </a:t>
            </a:r>
            <a:r>
              <a:rPr sz="1200" spc="-25" dirty="0">
                <a:latin typeface="Century Gothic"/>
                <a:cs typeface="Century Gothic"/>
              </a:rPr>
              <a:t>(t- </a:t>
            </a:r>
            <a:r>
              <a:rPr sz="1200" spc="-10" dirty="0">
                <a:latin typeface="Century Gothic"/>
                <a:cs typeface="Century Gothic"/>
              </a:rPr>
              <a:t>t_min)/(t_max-t_min),t_min=-</a:t>
            </a:r>
            <a:r>
              <a:rPr sz="1200" dirty="0">
                <a:latin typeface="Century Gothic"/>
                <a:cs typeface="Century Gothic"/>
              </a:rPr>
              <a:t>16,</a:t>
            </a:r>
            <a:r>
              <a:rPr sz="1200" spc="12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t_max=+50</a:t>
            </a:r>
            <a:r>
              <a:rPr sz="1200" spc="90" dirty="0">
                <a:latin typeface="Century Gothic"/>
                <a:cs typeface="Century Gothic"/>
              </a:rPr>
              <a:t> </a:t>
            </a:r>
            <a:r>
              <a:rPr sz="1200" spc="-10" dirty="0">
                <a:latin typeface="Century Gothic"/>
                <a:cs typeface="Century Gothic"/>
              </a:rPr>
              <a:t>(only </a:t>
            </a:r>
            <a:r>
              <a:rPr sz="1200" dirty="0">
                <a:latin typeface="Century Gothic"/>
                <a:cs typeface="Century Gothic"/>
              </a:rPr>
              <a:t>in hourly</a:t>
            </a:r>
            <a:r>
              <a:rPr sz="1200" spc="-15" dirty="0">
                <a:latin typeface="Century Gothic"/>
                <a:cs typeface="Century Gothic"/>
              </a:rPr>
              <a:t> </a:t>
            </a:r>
            <a:r>
              <a:rPr sz="1200" spc="-10" dirty="0">
                <a:latin typeface="Century Gothic"/>
                <a:cs typeface="Century Gothic"/>
              </a:rPr>
              <a:t>scale)</a:t>
            </a:r>
            <a:endParaRPr sz="1200">
              <a:latin typeface="Century Gothic"/>
              <a:cs typeface="Century Gothic"/>
            </a:endParaRPr>
          </a:p>
          <a:p>
            <a:pPr marL="184785" marR="50609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0079DB"/>
                </a:solidFill>
                <a:latin typeface="Century Gothic"/>
                <a:cs typeface="Century Gothic"/>
              </a:rPr>
              <a:t>hum</a:t>
            </a:r>
            <a:r>
              <a:rPr sz="1200" dirty="0">
                <a:solidFill>
                  <a:srgbClr val="3333CC"/>
                </a:solidFill>
                <a:latin typeface="Century Gothic"/>
                <a:cs typeface="Century Gothic"/>
              </a:rPr>
              <a:t>:</a:t>
            </a:r>
            <a:r>
              <a:rPr sz="1200" spc="-20" dirty="0">
                <a:solidFill>
                  <a:srgbClr val="3333CC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Normalized</a:t>
            </a:r>
            <a:r>
              <a:rPr sz="1200" spc="-2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humidity.</a:t>
            </a:r>
            <a:r>
              <a:rPr sz="1200" spc="1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The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values</a:t>
            </a:r>
            <a:r>
              <a:rPr sz="1200" spc="-30" dirty="0">
                <a:latin typeface="Century Gothic"/>
                <a:cs typeface="Century Gothic"/>
              </a:rPr>
              <a:t> </a:t>
            </a:r>
            <a:r>
              <a:rPr sz="1200" spc="-25" dirty="0">
                <a:latin typeface="Century Gothic"/>
                <a:cs typeface="Century Gothic"/>
              </a:rPr>
              <a:t>are </a:t>
            </a:r>
            <a:r>
              <a:rPr sz="1200" dirty="0">
                <a:latin typeface="Century Gothic"/>
                <a:cs typeface="Century Gothic"/>
              </a:rPr>
              <a:t>divided</a:t>
            </a:r>
            <a:r>
              <a:rPr sz="1200" spc="-3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to</a:t>
            </a:r>
            <a:r>
              <a:rPr sz="1200" spc="1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100</a:t>
            </a:r>
            <a:r>
              <a:rPr sz="1200" spc="-10" dirty="0">
                <a:latin typeface="Century Gothic"/>
                <a:cs typeface="Century Gothic"/>
              </a:rPr>
              <a:t> </a:t>
            </a:r>
            <a:r>
              <a:rPr sz="1200" spc="-20" dirty="0">
                <a:latin typeface="Century Gothic"/>
                <a:cs typeface="Century Gothic"/>
              </a:rPr>
              <a:t>(max)</a:t>
            </a:r>
            <a:endParaRPr sz="1200">
              <a:latin typeface="Century Gothic"/>
              <a:cs typeface="Century Gothic"/>
            </a:endParaRPr>
          </a:p>
          <a:p>
            <a:pPr marL="184785" marR="6794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0079DB"/>
                </a:solidFill>
                <a:latin typeface="Century Gothic"/>
                <a:cs typeface="Century Gothic"/>
              </a:rPr>
              <a:t>windspeed</a:t>
            </a:r>
            <a:r>
              <a:rPr sz="1200" dirty="0">
                <a:solidFill>
                  <a:srgbClr val="3333CC"/>
                </a:solidFill>
                <a:latin typeface="Century Gothic"/>
                <a:cs typeface="Century Gothic"/>
              </a:rPr>
              <a:t>:</a:t>
            </a:r>
            <a:r>
              <a:rPr sz="1200" spc="-30" dirty="0">
                <a:solidFill>
                  <a:srgbClr val="3333CC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Normalized</a:t>
            </a:r>
            <a:r>
              <a:rPr sz="1200" spc="-3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wind</a:t>
            </a:r>
            <a:r>
              <a:rPr sz="1200" spc="-1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speed.</a:t>
            </a:r>
            <a:r>
              <a:rPr sz="1200" spc="-2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The </a:t>
            </a:r>
            <a:r>
              <a:rPr sz="1200" spc="-10" dirty="0">
                <a:latin typeface="Century Gothic"/>
                <a:cs typeface="Century Gothic"/>
              </a:rPr>
              <a:t>values </a:t>
            </a:r>
            <a:r>
              <a:rPr sz="1200" dirty="0">
                <a:latin typeface="Century Gothic"/>
                <a:cs typeface="Century Gothic"/>
              </a:rPr>
              <a:t>are</a:t>
            </a:r>
            <a:r>
              <a:rPr sz="1200" spc="-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divided</a:t>
            </a:r>
            <a:r>
              <a:rPr sz="1200" spc="-3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to</a:t>
            </a:r>
            <a:r>
              <a:rPr sz="1200" spc="2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67</a:t>
            </a:r>
            <a:r>
              <a:rPr sz="1200" spc="-15" dirty="0">
                <a:latin typeface="Century Gothic"/>
                <a:cs typeface="Century Gothic"/>
              </a:rPr>
              <a:t> </a:t>
            </a:r>
            <a:r>
              <a:rPr sz="1200" spc="-20" dirty="0">
                <a:latin typeface="Century Gothic"/>
                <a:cs typeface="Century Gothic"/>
              </a:rPr>
              <a:t>(max)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FF0000"/>
                </a:solidFill>
                <a:latin typeface="Century Gothic"/>
                <a:cs typeface="Century Gothic"/>
              </a:rPr>
              <a:t>casual:</a:t>
            </a:r>
            <a:r>
              <a:rPr sz="1200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count</a:t>
            </a:r>
            <a:r>
              <a:rPr sz="1200" spc="1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of</a:t>
            </a:r>
            <a:r>
              <a:rPr sz="1200" spc="-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casual</a:t>
            </a:r>
            <a:r>
              <a:rPr sz="1200" spc="-5" dirty="0">
                <a:latin typeface="Century Gothic"/>
                <a:cs typeface="Century Gothic"/>
              </a:rPr>
              <a:t> </a:t>
            </a:r>
            <a:r>
              <a:rPr sz="1200" spc="-10" dirty="0">
                <a:latin typeface="Century Gothic"/>
                <a:cs typeface="Century Gothic"/>
              </a:rPr>
              <a:t>users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FF0000"/>
                </a:solidFill>
                <a:latin typeface="Century Gothic"/>
                <a:cs typeface="Century Gothic"/>
              </a:rPr>
              <a:t>registered:</a:t>
            </a:r>
            <a:r>
              <a:rPr sz="1200" spc="-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count</a:t>
            </a:r>
            <a:r>
              <a:rPr sz="1200" spc="-2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of</a:t>
            </a:r>
            <a:r>
              <a:rPr sz="1200" spc="-2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registered</a:t>
            </a:r>
            <a:r>
              <a:rPr sz="1200" spc="-5" dirty="0">
                <a:latin typeface="Century Gothic"/>
                <a:cs typeface="Century Gothic"/>
              </a:rPr>
              <a:t> </a:t>
            </a:r>
            <a:r>
              <a:rPr sz="1200" spc="-10" dirty="0">
                <a:latin typeface="Century Gothic"/>
                <a:cs typeface="Century Gothic"/>
              </a:rPr>
              <a:t>users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806" y="869950"/>
            <a:ext cx="8368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82820" algn="l"/>
              </a:tabLst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Feature</a:t>
            </a:r>
            <a:r>
              <a:rPr sz="1200" b="1" u="sng" spc="-1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columns</a:t>
            </a:r>
            <a:r>
              <a:rPr sz="1200" b="1" dirty="0">
                <a:latin typeface="Century Gothic"/>
                <a:cs typeface="Century Gothic"/>
              </a:rPr>
              <a:t>:</a:t>
            </a:r>
            <a:r>
              <a:rPr sz="1200" b="1" spc="-2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(Potential</a:t>
            </a:r>
            <a:r>
              <a:rPr sz="1200" b="1" spc="-1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X-</a:t>
            </a:r>
            <a:r>
              <a:rPr sz="1200" b="1" spc="-10" dirty="0">
                <a:latin typeface="Century Gothic"/>
                <a:cs typeface="Century Gothic"/>
              </a:rPr>
              <a:t>variables)</a:t>
            </a:r>
            <a:r>
              <a:rPr sz="1200" b="1" dirty="0">
                <a:latin typeface="Century Gothic"/>
                <a:cs typeface="Century Gothic"/>
              </a:rPr>
              <a:t>	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Feature</a:t>
            </a:r>
            <a:r>
              <a:rPr sz="1200" b="1" u="sng" spc="1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columns</a:t>
            </a:r>
            <a:r>
              <a:rPr sz="1200" b="1" dirty="0">
                <a:latin typeface="Century Gothic"/>
                <a:cs typeface="Century Gothic"/>
              </a:rPr>
              <a:t>:</a:t>
            </a:r>
            <a:r>
              <a:rPr sz="1200" b="1" spc="-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(Potential</a:t>
            </a:r>
            <a:r>
              <a:rPr sz="1200" b="1" spc="10" dirty="0">
                <a:latin typeface="Century Gothic"/>
                <a:cs typeface="Century Gothic"/>
              </a:rPr>
              <a:t> </a:t>
            </a:r>
            <a:r>
              <a:rPr sz="1200" b="1" spc="-10" dirty="0">
                <a:latin typeface="Century Gothic"/>
                <a:cs typeface="Century Gothic"/>
              </a:rPr>
              <a:t>X-variables)</a:t>
            </a:r>
            <a:r>
              <a:rPr sz="1200" b="1" spc="-30" dirty="0">
                <a:latin typeface="Century Gothic"/>
                <a:cs typeface="Century Gothic"/>
              </a:rPr>
              <a:t> </a:t>
            </a:r>
            <a:r>
              <a:rPr sz="1200" b="1" spc="-10" dirty="0">
                <a:latin typeface="Century Gothic"/>
                <a:cs typeface="Century Gothic"/>
              </a:rPr>
              <a:t>(cont’d)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3535" y="3796995"/>
            <a:ext cx="3747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Label</a:t>
            </a:r>
            <a:r>
              <a:rPr sz="1200" b="1" u="sng" spc="-2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columns</a:t>
            </a:r>
            <a:r>
              <a:rPr sz="1200" b="1" dirty="0">
                <a:latin typeface="Century Gothic"/>
                <a:cs typeface="Century Gothic"/>
              </a:rPr>
              <a:t>:</a:t>
            </a:r>
            <a:r>
              <a:rPr sz="1200" b="1" spc="-20" dirty="0">
                <a:latin typeface="Century Gothic"/>
                <a:cs typeface="Century Gothic"/>
              </a:rPr>
              <a:t> </a:t>
            </a:r>
            <a:r>
              <a:rPr sz="1200" b="1" spc="-10" dirty="0">
                <a:latin typeface="Century Gothic"/>
                <a:cs typeface="Century Gothic"/>
              </a:rPr>
              <a:t>(Y-</a:t>
            </a:r>
            <a:r>
              <a:rPr sz="1200" b="1" dirty="0">
                <a:latin typeface="Century Gothic"/>
                <a:cs typeface="Century Gothic"/>
              </a:rPr>
              <a:t>variable:</a:t>
            </a:r>
            <a:r>
              <a:rPr sz="1200" b="1" spc="-20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what I</a:t>
            </a:r>
            <a:r>
              <a:rPr sz="1200" b="1" spc="-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want</a:t>
            </a:r>
            <a:r>
              <a:rPr sz="1200" b="1" spc="-5" dirty="0">
                <a:latin typeface="Century Gothic"/>
                <a:cs typeface="Century Gothic"/>
              </a:rPr>
              <a:t> </a:t>
            </a:r>
            <a:r>
              <a:rPr sz="1200" b="1" dirty="0">
                <a:latin typeface="Century Gothic"/>
                <a:cs typeface="Century Gothic"/>
              </a:rPr>
              <a:t>to</a:t>
            </a:r>
            <a:r>
              <a:rPr sz="1200" b="1" spc="-5" dirty="0">
                <a:latin typeface="Century Gothic"/>
                <a:cs typeface="Century Gothic"/>
              </a:rPr>
              <a:t> </a:t>
            </a:r>
            <a:r>
              <a:rPr sz="1200" b="1" spc="-10" dirty="0">
                <a:latin typeface="Century Gothic"/>
                <a:cs typeface="Century Gothic"/>
              </a:rPr>
              <a:t>predict)</a:t>
            </a:r>
            <a:endParaRPr sz="1200">
              <a:latin typeface="Century Gothic"/>
              <a:cs typeface="Century Gothic"/>
            </a:endParaRPr>
          </a:p>
          <a:p>
            <a:pPr marL="184785" marR="241300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200" b="1" dirty="0">
                <a:solidFill>
                  <a:srgbClr val="009973"/>
                </a:solidFill>
                <a:latin typeface="Century Gothic"/>
                <a:cs typeface="Century Gothic"/>
              </a:rPr>
              <a:t>cnt</a:t>
            </a:r>
            <a:r>
              <a:rPr sz="1200" dirty="0">
                <a:solidFill>
                  <a:srgbClr val="009973"/>
                </a:solidFill>
                <a:latin typeface="Century Gothic"/>
                <a:cs typeface="Century Gothic"/>
              </a:rPr>
              <a:t>:</a:t>
            </a:r>
            <a:r>
              <a:rPr sz="1200" spc="-15" dirty="0">
                <a:solidFill>
                  <a:srgbClr val="009973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009973"/>
                </a:solidFill>
                <a:latin typeface="Century Gothic"/>
                <a:cs typeface="Century Gothic"/>
              </a:rPr>
              <a:t>count</a:t>
            </a:r>
            <a:r>
              <a:rPr sz="1200" spc="-5" dirty="0">
                <a:solidFill>
                  <a:srgbClr val="009973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009973"/>
                </a:solidFill>
                <a:latin typeface="Century Gothic"/>
                <a:cs typeface="Century Gothic"/>
              </a:rPr>
              <a:t>of</a:t>
            </a:r>
            <a:r>
              <a:rPr sz="1200" spc="-10" dirty="0">
                <a:solidFill>
                  <a:srgbClr val="009973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009973"/>
                </a:solidFill>
                <a:latin typeface="Century Gothic"/>
                <a:cs typeface="Century Gothic"/>
              </a:rPr>
              <a:t>total</a:t>
            </a:r>
            <a:r>
              <a:rPr sz="1200" spc="40" dirty="0">
                <a:solidFill>
                  <a:srgbClr val="009973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009973"/>
                </a:solidFill>
                <a:latin typeface="Century Gothic"/>
                <a:cs typeface="Century Gothic"/>
              </a:rPr>
              <a:t>rental</a:t>
            </a:r>
            <a:r>
              <a:rPr sz="1200" spc="15" dirty="0">
                <a:solidFill>
                  <a:srgbClr val="009973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009973"/>
                </a:solidFill>
                <a:latin typeface="Century Gothic"/>
                <a:cs typeface="Century Gothic"/>
              </a:rPr>
              <a:t>bikes</a:t>
            </a:r>
            <a:r>
              <a:rPr sz="1200" spc="-25" dirty="0">
                <a:solidFill>
                  <a:srgbClr val="009973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009973"/>
                </a:solidFill>
                <a:latin typeface="Century Gothic"/>
                <a:cs typeface="Century Gothic"/>
              </a:rPr>
              <a:t>including</a:t>
            </a:r>
            <a:r>
              <a:rPr sz="1200" spc="-40" dirty="0">
                <a:solidFill>
                  <a:srgbClr val="009973"/>
                </a:solidFill>
                <a:latin typeface="Century Gothic"/>
                <a:cs typeface="Century Gothic"/>
              </a:rPr>
              <a:t> </a:t>
            </a:r>
            <a:r>
              <a:rPr sz="1200" spc="-20" dirty="0">
                <a:solidFill>
                  <a:srgbClr val="009973"/>
                </a:solidFill>
                <a:latin typeface="Century Gothic"/>
                <a:cs typeface="Century Gothic"/>
              </a:rPr>
              <a:t>both </a:t>
            </a:r>
            <a:r>
              <a:rPr sz="1200" dirty="0">
                <a:solidFill>
                  <a:srgbClr val="009973"/>
                </a:solidFill>
                <a:latin typeface="Century Gothic"/>
                <a:cs typeface="Century Gothic"/>
              </a:rPr>
              <a:t>casual</a:t>
            </a:r>
            <a:r>
              <a:rPr sz="1200" spc="-10" dirty="0">
                <a:solidFill>
                  <a:srgbClr val="009973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solidFill>
                  <a:srgbClr val="009973"/>
                </a:solidFill>
                <a:latin typeface="Century Gothic"/>
                <a:cs typeface="Century Gothic"/>
              </a:rPr>
              <a:t>and</a:t>
            </a:r>
            <a:r>
              <a:rPr sz="1200" spc="5" dirty="0">
                <a:solidFill>
                  <a:srgbClr val="009973"/>
                </a:solidFill>
                <a:latin typeface="Century Gothic"/>
                <a:cs typeface="Century Gothic"/>
              </a:rPr>
              <a:t> </a:t>
            </a:r>
            <a:r>
              <a:rPr sz="1200" spc="-10" dirty="0">
                <a:solidFill>
                  <a:srgbClr val="009973"/>
                </a:solidFill>
                <a:latin typeface="Century Gothic"/>
                <a:cs typeface="Century Gothic"/>
              </a:rPr>
              <a:t>registered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07</a:t>
            </a:r>
          </a:p>
          <a:p>
            <a:pPr marL="508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Know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the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Data –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Bike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Rental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Data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Bike</a:t>
            </a:r>
            <a:r>
              <a:rPr spc="-10" dirty="0">
                <a:solidFill>
                  <a:srgbClr val="EB871D"/>
                </a:solidFill>
              </a:rPr>
              <a:t> Rentals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2806" y="1052829"/>
            <a:ext cx="420751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FF0000"/>
                </a:solidFill>
                <a:latin typeface="Century Gothic"/>
                <a:cs typeface="Century Gothic"/>
              </a:rPr>
              <a:t>instant:</a:t>
            </a:r>
            <a:r>
              <a:rPr sz="1200" spc="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record</a:t>
            </a:r>
            <a:r>
              <a:rPr sz="1200" spc="-25" dirty="0">
                <a:latin typeface="Century Gothic"/>
                <a:cs typeface="Century Gothic"/>
              </a:rPr>
              <a:t> </a:t>
            </a:r>
            <a:r>
              <a:rPr sz="1200" spc="-10" dirty="0">
                <a:latin typeface="Century Gothic"/>
                <a:cs typeface="Century Gothic"/>
              </a:rPr>
              <a:t>index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FF0000"/>
                </a:solidFill>
                <a:latin typeface="Century Gothic"/>
                <a:cs typeface="Century Gothic"/>
              </a:rPr>
              <a:t>dteday:</a:t>
            </a:r>
            <a:r>
              <a:rPr sz="1200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200" spc="-20" dirty="0">
                <a:latin typeface="Century Gothic"/>
                <a:cs typeface="Century Gothic"/>
              </a:rPr>
              <a:t>date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0079DB"/>
                </a:solidFill>
                <a:latin typeface="Century Gothic"/>
                <a:cs typeface="Century Gothic"/>
              </a:rPr>
              <a:t>season</a:t>
            </a:r>
            <a:r>
              <a:rPr sz="1200" dirty="0">
                <a:solidFill>
                  <a:srgbClr val="3333CC"/>
                </a:solidFill>
                <a:latin typeface="Century Gothic"/>
                <a:cs typeface="Century Gothic"/>
              </a:rPr>
              <a:t>:</a:t>
            </a:r>
            <a:r>
              <a:rPr sz="1200" spc="-20" dirty="0">
                <a:solidFill>
                  <a:srgbClr val="3333CC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season</a:t>
            </a:r>
            <a:r>
              <a:rPr sz="1200" spc="-2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(1:spring,</a:t>
            </a:r>
            <a:r>
              <a:rPr sz="1200" spc="3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2:summer,</a:t>
            </a:r>
            <a:r>
              <a:rPr sz="1200" spc="-4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3:fall,</a:t>
            </a:r>
            <a:r>
              <a:rPr sz="1200" spc="-35" dirty="0">
                <a:latin typeface="Century Gothic"/>
                <a:cs typeface="Century Gothic"/>
              </a:rPr>
              <a:t> </a:t>
            </a:r>
            <a:r>
              <a:rPr sz="1200" spc="-10" dirty="0">
                <a:latin typeface="Century Gothic"/>
                <a:cs typeface="Century Gothic"/>
              </a:rPr>
              <a:t>4:winter)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0079DB"/>
                </a:solidFill>
                <a:latin typeface="Century Gothic"/>
                <a:cs typeface="Century Gothic"/>
              </a:rPr>
              <a:t>yr</a:t>
            </a:r>
            <a:r>
              <a:rPr sz="1200" dirty="0">
                <a:latin typeface="Century Gothic"/>
                <a:cs typeface="Century Gothic"/>
              </a:rPr>
              <a:t>:</a:t>
            </a:r>
            <a:r>
              <a:rPr sz="1200" spc="-1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year</a:t>
            </a:r>
            <a:r>
              <a:rPr sz="1200" spc="-3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(0:2011,</a:t>
            </a:r>
            <a:r>
              <a:rPr sz="1200" spc="25" dirty="0">
                <a:latin typeface="Century Gothic"/>
                <a:cs typeface="Century Gothic"/>
              </a:rPr>
              <a:t> </a:t>
            </a:r>
            <a:r>
              <a:rPr sz="1200" spc="-10" dirty="0">
                <a:latin typeface="Century Gothic"/>
                <a:cs typeface="Century Gothic"/>
              </a:rPr>
              <a:t>1:2012)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0079DB"/>
                </a:solidFill>
                <a:latin typeface="Century Gothic"/>
                <a:cs typeface="Century Gothic"/>
              </a:rPr>
              <a:t>mnth</a:t>
            </a:r>
            <a:r>
              <a:rPr sz="1200" dirty="0">
                <a:solidFill>
                  <a:srgbClr val="3333CC"/>
                </a:solidFill>
                <a:latin typeface="Century Gothic"/>
                <a:cs typeface="Century Gothic"/>
              </a:rPr>
              <a:t>:</a:t>
            </a:r>
            <a:r>
              <a:rPr sz="1200" spc="5" dirty="0">
                <a:solidFill>
                  <a:srgbClr val="3333CC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month</a:t>
            </a:r>
            <a:r>
              <a:rPr sz="1200" spc="1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(1 to</a:t>
            </a:r>
            <a:r>
              <a:rPr sz="1200" spc="10" dirty="0">
                <a:latin typeface="Century Gothic"/>
                <a:cs typeface="Century Gothic"/>
              </a:rPr>
              <a:t> </a:t>
            </a:r>
            <a:r>
              <a:rPr sz="1200" spc="-25" dirty="0">
                <a:latin typeface="Century Gothic"/>
                <a:cs typeface="Century Gothic"/>
              </a:rPr>
              <a:t>12)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0079DB"/>
                </a:solidFill>
                <a:latin typeface="Century Gothic"/>
                <a:cs typeface="Century Gothic"/>
              </a:rPr>
              <a:t>hr</a:t>
            </a:r>
            <a:r>
              <a:rPr sz="1200" dirty="0">
                <a:solidFill>
                  <a:srgbClr val="3333CC"/>
                </a:solidFill>
                <a:latin typeface="Century Gothic"/>
                <a:cs typeface="Century Gothic"/>
              </a:rPr>
              <a:t>:</a:t>
            </a:r>
            <a:r>
              <a:rPr sz="1200" spc="-15" dirty="0">
                <a:solidFill>
                  <a:srgbClr val="3333CC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hour (0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to</a:t>
            </a:r>
            <a:r>
              <a:rPr sz="1200" spc="15" dirty="0">
                <a:latin typeface="Century Gothic"/>
                <a:cs typeface="Century Gothic"/>
              </a:rPr>
              <a:t> </a:t>
            </a:r>
            <a:r>
              <a:rPr sz="1200" spc="-25" dirty="0">
                <a:latin typeface="Century Gothic"/>
                <a:cs typeface="Century Gothic"/>
              </a:rPr>
              <a:t>23)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0079DB"/>
                </a:solidFill>
                <a:latin typeface="Century Gothic"/>
                <a:cs typeface="Century Gothic"/>
              </a:rPr>
              <a:t>holiday</a:t>
            </a:r>
            <a:r>
              <a:rPr sz="1200" dirty="0">
                <a:solidFill>
                  <a:srgbClr val="3333CC"/>
                </a:solidFill>
                <a:latin typeface="Century Gothic"/>
                <a:cs typeface="Century Gothic"/>
              </a:rPr>
              <a:t>:</a:t>
            </a:r>
            <a:r>
              <a:rPr sz="1200" spc="-5" dirty="0">
                <a:solidFill>
                  <a:srgbClr val="3333CC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whether</a:t>
            </a:r>
            <a:r>
              <a:rPr sz="1200" spc="2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day</a:t>
            </a:r>
            <a:r>
              <a:rPr sz="1200" spc="-2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is</a:t>
            </a:r>
            <a:r>
              <a:rPr sz="1200" spc="-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holiday</a:t>
            </a:r>
            <a:r>
              <a:rPr sz="1200" spc="-2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or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spc="-25" dirty="0">
                <a:latin typeface="Century Gothic"/>
                <a:cs typeface="Century Gothic"/>
              </a:rPr>
              <a:t>not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0079DB"/>
                </a:solidFill>
                <a:latin typeface="Century Gothic"/>
                <a:cs typeface="Century Gothic"/>
              </a:rPr>
              <a:t>weekday</a:t>
            </a:r>
            <a:r>
              <a:rPr sz="1200" dirty="0">
                <a:solidFill>
                  <a:srgbClr val="3333CC"/>
                </a:solidFill>
                <a:latin typeface="Century Gothic"/>
                <a:cs typeface="Century Gothic"/>
              </a:rPr>
              <a:t>:</a:t>
            </a:r>
            <a:r>
              <a:rPr sz="1200" spc="-25" dirty="0">
                <a:solidFill>
                  <a:srgbClr val="3333CC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day</a:t>
            </a:r>
            <a:r>
              <a:rPr sz="1200" spc="-1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of</a:t>
            </a:r>
            <a:r>
              <a:rPr sz="1200" spc="-1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the</a:t>
            </a:r>
            <a:r>
              <a:rPr sz="1200" spc="20" dirty="0">
                <a:latin typeface="Century Gothic"/>
                <a:cs typeface="Century Gothic"/>
              </a:rPr>
              <a:t> </a:t>
            </a:r>
            <a:r>
              <a:rPr sz="1200" spc="-20" dirty="0">
                <a:latin typeface="Century Gothic"/>
                <a:cs typeface="Century Gothic"/>
              </a:rPr>
              <a:t>week</a:t>
            </a:r>
            <a:endParaRPr sz="1200">
              <a:latin typeface="Century Gothic"/>
              <a:cs typeface="Century Gothic"/>
            </a:endParaRPr>
          </a:p>
          <a:p>
            <a:pPr marL="184785" marR="53975" indent="-1727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5420" algn="l"/>
              </a:tabLst>
            </a:pPr>
            <a:r>
              <a:rPr sz="1200" dirty="0">
                <a:solidFill>
                  <a:srgbClr val="0079DB"/>
                </a:solidFill>
                <a:latin typeface="Century Gothic"/>
                <a:cs typeface="Century Gothic"/>
              </a:rPr>
              <a:t>workingday</a:t>
            </a:r>
            <a:r>
              <a:rPr sz="1200" dirty="0">
                <a:solidFill>
                  <a:srgbClr val="3333CC"/>
                </a:solidFill>
                <a:latin typeface="Century Gothic"/>
                <a:cs typeface="Century Gothic"/>
              </a:rPr>
              <a:t>:</a:t>
            </a:r>
            <a:r>
              <a:rPr sz="1200" spc="20" dirty="0">
                <a:solidFill>
                  <a:srgbClr val="3333CC"/>
                </a:solidFill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if</a:t>
            </a:r>
            <a:r>
              <a:rPr sz="1200" spc="-1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day</a:t>
            </a:r>
            <a:r>
              <a:rPr sz="1200" spc="-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is</a:t>
            </a:r>
            <a:r>
              <a:rPr sz="1200" spc="-1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neither</a:t>
            </a:r>
            <a:r>
              <a:rPr sz="1200" spc="2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weekend</a:t>
            </a:r>
            <a:r>
              <a:rPr sz="1200" spc="-3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nor</a:t>
            </a:r>
            <a:r>
              <a:rPr sz="1200" spc="2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holiday</a:t>
            </a:r>
            <a:r>
              <a:rPr sz="1200" spc="-3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is</a:t>
            </a:r>
            <a:r>
              <a:rPr sz="1200" spc="-5" dirty="0">
                <a:latin typeface="Century Gothic"/>
                <a:cs typeface="Century Gothic"/>
              </a:rPr>
              <a:t> </a:t>
            </a:r>
            <a:r>
              <a:rPr sz="1200" spc="-25" dirty="0">
                <a:latin typeface="Century Gothic"/>
                <a:cs typeface="Century Gothic"/>
              </a:rPr>
              <a:t>1, </a:t>
            </a:r>
            <a:r>
              <a:rPr sz="1200" dirty="0">
                <a:latin typeface="Century Gothic"/>
                <a:cs typeface="Century Gothic"/>
              </a:rPr>
              <a:t>otherwise is</a:t>
            </a:r>
            <a:r>
              <a:rPr sz="1200" spc="-30" dirty="0">
                <a:latin typeface="Century Gothic"/>
                <a:cs typeface="Century Gothic"/>
              </a:rPr>
              <a:t> </a:t>
            </a:r>
            <a:r>
              <a:rPr sz="1200" spc="-25" dirty="0">
                <a:latin typeface="Century Gothic"/>
                <a:cs typeface="Century Gothic"/>
              </a:rPr>
              <a:t>0.</a:t>
            </a:r>
            <a:endParaRPr sz="1200">
              <a:latin typeface="Century Gothic"/>
              <a:cs typeface="Century Gothic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sz="1200" spc="-10" dirty="0">
                <a:solidFill>
                  <a:srgbClr val="0079DB"/>
                </a:solidFill>
                <a:latin typeface="Century Gothic"/>
                <a:cs typeface="Century Gothic"/>
              </a:rPr>
              <a:t>weather:</a:t>
            </a:r>
            <a:endParaRPr sz="1200">
              <a:latin typeface="Century Gothic"/>
              <a:cs typeface="Century Gothic"/>
            </a:endParaRPr>
          </a:p>
          <a:p>
            <a:pPr marL="698500" lvl="1" indent="-228600">
              <a:lnSpc>
                <a:spcPct val="100000"/>
              </a:lnSpc>
              <a:buAutoNum type="arabicPeriod"/>
              <a:tabLst>
                <a:tab pos="698500" algn="l"/>
              </a:tabLst>
            </a:pPr>
            <a:r>
              <a:rPr sz="1200" dirty="0">
                <a:latin typeface="Century Gothic"/>
                <a:cs typeface="Century Gothic"/>
              </a:rPr>
              <a:t>Clear,</a:t>
            </a:r>
            <a:r>
              <a:rPr sz="1200" spc="-1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Few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clouds,</a:t>
            </a:r>
            <a:r>
              <a:rPr sz="1200" spc="-3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Partly</a:t>
            </a:r>
            <a:r>
              <a:rPr sz="1200" spc="1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cloudy,</a:t>
            </a:r>
            <a:r>
              <a:rPr sz="1200" spc="-3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Partly</a:t>
            </a:r>
            <a:r>
              <a:rPr sz="1200" spc="15" dirty="0">
                <a:latin typeface="Century Gothic"/>
                <a:cs typeface="Century Gothic"/>
              </a:rPr>
              <a:t> </a:t>
            </a:r>
            <a:r>
              <a:rPr sz="1200" spc="-10" dirty="0">
                <a:latin typeface="Century Gothic"/>
                <a:cs typeface="Century Gothic"/>
              </a:rPr>
              <a:t>cloudy</a:t>
            </a:r>
            <a:endParaRPr sz="1200">
              <a:latin typeface="Century Gothic"/>
              <a:cs typeface="Century Gothic"/>
            </a:endParaRPr>
          </a:p>
          <a:p>
            <a:pPr marL="698500" lvl="1" indent="-228600">
              <a:lnSpc>
                <a:spcPct val="100000"/>
              </a:lnSpc>
              <a:buAutoNum type="arabicPeriod"/>
              <a:tabLst>
                <a:tab pos="698500" algn="l"/>
              </a:tabLst>
            </a:pPr>
            <a:r>
              <a:rPr sz="1200" dirty="0">
                <a:latin typeface="Century Gothic"/>
                <a:cs typeface="Century Gothic"/>
              </a:rPr>
              <a:t>Mist</a:t>
            </a:r>
            <a:r>
              <a:rPr sz="1200" spc="-3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+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Cloudy,</a:t>
            </a:r>
            <a:r>
              <a:rPr sz="1200" spc="-2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Mist</a:t>
            </a:r>
            <a:r>
              <a:rPr sz="1200" spc="-1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+</a:t>
            </a:r>
            <a:r>
              <a:rPr sz="1200" spc="-1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Broken</a:t>
            </a:r>
            <a:r>
              <a:rPr sz="1200" spc="2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clouds,</a:t>
            </a:r>
            <a:r>
              <a:rPr sz="1200" spc="-2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Mist</a:t>
            </a:r>
            <a:r>
              <a:rPr sz="1200" spc="-2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+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spc="-25" dirty="0">
                <a:latin typeface="Century Gothic"/>
                <a:cs typeface="Century Gothic"/>
              </a:rPr>
              <a:t>Few</a:t>
            </a:r>
            <a:endParaRPr sz="1200">
              <a:latin typeface="Century Gothic"/>
              <a:cs typeface="Century Gothic"/>
            </a:endParaRPr>
          </a:p>
          <a:p>
            <a:pPr marL="698500">
              <a:lnSpc>
                <a:spcPct val="100000"/>
              </a:lnSpc>
            </a:pPr>
            <a:r>
              <a:rPr sz="1200" dirty="0">
                <a:latin typeface="Century Gothic"/>
                <a:cs typeface="Century Gothic"/>
              </a:rPr>
              <a:t>clouds,</a:t>
            </a:r>
            <a:r>
              <a:rPr sz="1200" spc="-35" dirty="0">
                <a:latin typeface="Century Gothic"/>
                <a:cs typeface="Century Gothic"/>
              </a:rPr>
              <a:t> </a:t>
            </a:r>
            <a:r>
              <a:rPr sz="1200" spc="-20" dirty="0">
                <a:latin typeface="Century Gothic"/>
                <a:cs typeface="Century Gothic"/>
              </a:rPr>
              <a:t>Mist</a:t>
            </a:r>
            <a:endParaRPr sz="1200">
              <a:latin typeface="Century Gothic"/>
              <a:cs typeface="Century Gothic"/>
            </a:endParaRPr>
          </a:p>
          <a:p>
            <a:pPr marL="698500" marR="5080" lvl="1" indent="-228600">
              <a:lnSpc>
                <a:spcPct val="100000"/>
              </a:lnSpc>
              <a:buAutoNum type="arabicPeriod" startAt="3"/>
              <a:tabLst>
                <a:tab pos="698500" algn="l"/>
              </a:tabLst>
            </a:pPr>
            <a:r>
              <a:rPr sz="1200" dirty="0">
                <a:latin typeface="Century Gothic"/>
                <a:cs typeface="Century Gothic"/>
              </a:rPr>
              <a:t>Light Snow, Light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Rain</a:t>
            </a:r>
            <a:r>
              <a:rPr sz="1200" spc="-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+</a:t>
            </a:r>
            <a:r>
              <a:rPr sz="1200" spc="-2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Thunderstorm</a:t>
            </a:r>
            <a:r>
              <a:rPr sz="1200" spc="40" dirty="0">
                <a:latin typeface="Century Gothic"/>
                <a:cs typeface="Century Gothic"/>
              </a:rPr>
              <a:t> </a:t>
            </a:r>
            <a:r>
              <a:rPr sz="1200" spc="-50" dirty="0">
                <a:latin typeface="Century Gothic"/>
                <a:cs typeface="Century Gothic"/>
              </a:rPr>
              <a:t>+ </a:t>
            </a:r>
            <a:r>
              <a:rPr sz="1200" dirty="0">
                <a:latin typeface="Century Gothic"/>
                <a:cs typeface="Century Gothic"/>
              </a:rPr>
              <a:t>Scattered</a:t>
            </a:r>
            <a:r>
              <a:rPr sz="1200" spc="1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clouds,</a:t>
            </a:r>
            <a:r>
              <a:rPr sz="1200" spc="-5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Light</a:t>
            </a:r>
            <a:r>
              <a:rPr sz="1200" spc="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Rain</a:t>
            </a:r>
            <a:r>
              <a:rPr sz="1200" spc="-2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+</a:t>
            </a:r>
            <a:r>
              <a:rPr sz="1200" spc="-2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Scattered</a:t>
            </a:r>
            <a:r>
              <a:rPr sz="1200" spc="30" dirty="0">
                <a:latin typeface="Century Gothic"/>
                <a:cs typeface="Century Gothic"/>
              </a:rPr>
              <a:t> </a:t>
            </a:r>
            <a:r>
              <a:rPr sz="1200" spc="-10" dirty="0">
                <a:latin typeface="Century Gothic"/>
                <a:cs typeface="Century Gothic"/>
              </a:rPr>
              <a:t>clouds</a:t>
            </a:r>
            <a:endParaRPr sz="1200">
              <a:latin typeface="Century Gothic"/>
              <a:cs typeface="Century Gothic"/>
            </a:endParaRPr>
          </a:p>
          <a:p>
            <a:pPr marL="698500" marR="77470" lvl="1" indent="-228600">
              <a:lnSpc>
                <a:spcPct val="100000"/>
              </a:lnSpc>
              <a:buAutoNum type="arabicPeriod" startAt="3"/>
              <a:tabLst>
                <a:tab pos="698500" algn="l"/>
              </a:tabLst>
            </a:pPr>
            <a:r>
              <a:rPr sz="1200" dirty="0">
                <a:latin typeface="Century Gothic"/>
                <a:cs typeface="Century Gothic"/>
              </a:rPr>
              <a:t>Heavy</a:t>
            </a:r>
            <a:r>
              <a:rPr sz="1200" spc="-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Rain</a:t>
            </a:r>
            <a:r>
              <a:rPr sz="1200" spc="-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+</a:t>
            </a:r>
            <a:r>
              <a:rPr sz="1200" spc="-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Ice</a:t>
            </a:r>
            <a:r>
              <a:rPr sz="1200" spc="-3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Pallets</a:t>
            </a:r>
            <a:r>
              <a:rPr sz="1200" spc="-1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+</a:t>
            </a:r>
            <a:r>
              <a:rPr sz="1200" spc="-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Thunderstorm</a:t>
            </a:r>
            <a:r>
              <a:rPr sz="1200" spc="25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+</a:t>
            </a:r>
            <a:r>
              <a:rPr sz="1200" spc="-5" dirty="0">
                <a:latin typeface="Century Gothic"/>
                <a:cs typeface="Century Gothic"/>
              </a:rPr>
              <a:t> </a:t>
            </a:r>
            <a:r>
              <a:rPr sz="1200" spc="-10" dirty="0">
                <a:latin typeface="Century Gothic"/>
                <a:cs typeface="Century Gothic"/>
              </a:rPr>
              <a:t>Mist, </a:t>
            </a:r>
            <a:r>
              <a:rPr sz="1200" dirty="0">
                <a:latin typeface="Century Gothic"/>
                <a:cs typeface="Century Gothic"/>
              </a:rPr>
              <a:t>Snow</a:t>
            </a:r>
            <a:r>
              <a:rPr sz="1200" spc="10" dirty="0">
                <a:latin typeface="Century Gothic"/>
                <a:cs typeface="Century Gothic"/>
              </a:rPr>
              <a:t> </a:t>
            </a:r>
            <a:r>
              <a:rPr sz="1200" dirty="0">
                <a:latin typeface="Century Gothic"/>
                <a:cs typeface="Century Gothic"/>
              </a:rPr>
              <a:t>+</a:t>
            </a:r>
            <a:r>
              <a:rPr sz="1200" spc="-10" dirty="0">
                <a:latin typeface="Century Gothic"/>
                <a:cs typeface="Century Gothic"/>
              </a:rPr>
              <a:t> </a:t>
            </a:r>
            <a:r>
              <a:rPr sz="1200" spc="-25" dirty="0">
                <a:latin typeface="Century Gothic"/>
                <a:cs typeface="Century Gothic"/>
              </a:rPr>
              <a:t>Fog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9303" y="4527803"/>
            <a:ext cx="6577965" cy="524510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465580" marR="173990" indent="-1285240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latin typeface="Century Gothic"/>
                <a:cs typeface="Century Gothic"/>
              </a:rPr>
              <a:t>Want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predict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how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many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Bike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rentals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I'll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need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based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on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demographics </a:t>
            </a:r>
            <a:r>
              <a:rPr sz="1400" dirty="0">
                <a:latin typeface="Century Gothic"/>
                <a:cs typeface="Century Gothic"/>
              </a:rPr>
              <a:t>Predict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AF50"/>
                </a:solidFill>
                <a:latin typeface="Century Gothic"/>
                <a:cs typeface="Century Gothic"/>
              </a:rPr>
              <a:t>cnt </a:t>
            </a:r>
            <a:r>
              <a:rPr sz="1400" spc="-10" dirty="0">
                <a:latin typeface="Century Gothic"/>
                <a:cs typeface="Century Gothic"/>
              </a:rPr>
              <a:t>(</a:t>
            </a:r>
            <a:r>
              <a:rPr sz="1400" b="1" spc="-10" dirty="0">
                <a:solidFill>
                  <a:srgbClr val="0079DB"/>
                </a:solidFill>
                <a:latin typeface="Century Gothic"/>
                <a:cs typeface="Century Gothic"/>
              </a:rPr>
              <a:t>Y-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var</a:t>
            </a:r>
            <a:r>
              <a:rPr sz="1400" b="1" spc="-1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Label)</a:t>
            </a:r>
            <a:r>
              <a:rPr sz="1400" spc="3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based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on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X-</a:t>
            </a:r>
            <a:r>
              <a:rPr sz="1400" b="1" spc="-10" dirty="0">
                <a:solidFill>
                  <a:srgbClr val="0079DB"/>
                </a:solidFill>
                <a:latin typeface="Century Gothic"/>
                <a:cs typeface="Century Gothic"/>
              </a:rPr>
              <a:t>var</a:t>
            </a:r>
            <a:r>
              <a:rPr sz="1400" spc="-10" dirty="0">
                <a:latin typeface="Century Gothic"/>
                <a:cs typeface="Century Gothic"/>
              </a:rPr>
              <a:t>).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43271" y="3730752"/>
            <a:ext cx="3785870" cy="0"/>
          </a:xfrm>
          <a:custGeom>
            <a:avLst/>
            <a:gdLst/>
            <a:ahLst/>
            <a:cxnLst/>
            <a:rect l="l" t="t" r="r" b="b"/>
            <a:pathLst>
              <a:path w="3785870">
                <a:moveTo>
                  <a:pt x="0" y="0"/>
                </a:moveTo>
                <a:lnTo>
                  <a:pt x="3785361" y="0"/>
                </a:lnTo>
              </a:path>
            </a:pathLst>
          </a:custGeom>
          <a:ln w="15875">
            <a:solidFill>
              <a:srgbClr val="3B3B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43271" y="4433315"/>
            <a:ext cx="3785870" cy="0"/>
          </a:xfrm>
          <a:custGeom>
            <a:avLst/>
            <a:gdLst/>
            <a:ahLst/>
            <a:cxnLst/>
            <a:rect l="l" t="t" r="r" b="b"/>
            <a:pathLst>
              <a:path w="3785870">
                <a:moveTo>
                  <a:pt x="0" y="0"/>
                </a:moveTo>
                <a:lnTo>
                  <a:pt x="3785361" y="0"/>
                </a:lnTo>
              </a:path>
            </a:pathLst>
          </a:custGeom>
          <a:ln w="15875">
            <a:solidFill>
              <a:srgbClr val="3B3B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91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94334" y="1264538"/>
            <a:ext cx="8362950" cy="2951480"/>
            <a:chOff x="394334" y="1264538"/>
            <a:chExt cx="8362950" cy="295148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859" y="1274063"/>
              <a:ext cx="8343900" cy="29053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9097" y="1269301"/>
              <a:ext cx="8353425" cy="2941955"/>
            </a:xfrm>
            <a:custGeom>
              <a:avLst/>
              <a:gdLst/>
              <a:ahLst/>
              <a:cxnLst/>
              <a:rect l="l" t="t" r="r" b="b"/>
              <a:pathLst>
                <a:path w="8353425" h="2941954">
                  <a:moveTo>
                    <a:pt x="0" y="2941701"/>
                  </a:moveTo>
                  <a:lnTo>
                    <a:pt x="8353425" y="2941701"/>
                  </a:lnTo>
                  <a:lnTo>
                    <a:pt x="8353425" y="0"/>
                  </a:lnTo>
                  <a:lnTo>
                    <a:pt x="0" y="0"/>
                  </a:lnTo>
                  <a:lnTo>
                    <a:pt x="0" y="29417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07a</a:t>
            </a:r>
          </a:p>
          <a:p>
            <a:pPr marL="508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Load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and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View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spc="-20" dirty="0">
                <a:solidFill>
                  <a:srgbClr val="EB871D"/>
                </a:solidFill>
              </a:rPr>
              <a:t>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92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" y="129539"/>
            <a:ext cx="766494" cy="66446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988694" y="2959544"/>
            <a:ext cx="7166609" cy="2131060"/>
            <a:chOff x="988694" y="2959544"/>
            <a:chExt cx="7166609" cy="21310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1559" y="3333189"/>
              <a:ext cx="7094220" cy="17478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93457" y="3308413"/>
              <a:ext cx="7157084" cy="1777364"/>
            </a:xfrm>
            <a:custGeom>
              <a:avLst/>
              <a:gdLst/>
              <a:ahLst/>
              <a:cxnLst/>
              <a:rect l="l" t="t" r="r" b="b"/>
              <a:pathLst>
                <a:path w="7157084" h="1777364">
                  <a:moveTo>
                    <a:pt x="0" y="1777365"/>
                  </a:moveTo>
                  <a:lnTo>
                    <a:pt x="7157084" y="1777365"/>
                  </a:lnTo>
                  <a:lnTo>
                    <a:pt x="7157084" y="0"/>
                  </a:lnTo>
                  <a:lnTo>
                    <a:pt x="0" y="0"/>
                  </a:lnTo>
                  <a:lnTo>
                    <a:pt x="0" y="1777365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93863" y="3105150"/>
              <a:ext cx="162560" cy="306070"/>
            </a:xfrm>
            <a:custGeom>
              <a:avLst/>
              <a:gdLst/>
              <a:ahLst/>
              <a:cxnLst/>
              <a:rect l="l" t="t" r="r" b="b"/>
              <a:pathLst>
                <a:path w="162559" h="306070">
                  <a:moveTo>
                    <a:pt x="53975" y="144018"/>
                  </a:moveTo>
                  <a:lnTo>
                    <a:pt x="0" y="144018"/>
                  </a:lnTo>
                  <a:lnTo>
                    <a:pt x="80962" y="305943"/>
                  </a:lnTo>
                  <a:lnTo>
                    <a:pt x="148515" y="170942"/>
                  </a:lnTo>
                  <a:lnTo>
                    <a:pt x="53975" y="170942"/>
                  </a:lnTo>
                  <a:lnTo>
                    <a:pt x="53975" y="144018"/>
                  </a:lnTo>
                  <a:close/>
                </a:path>
                <a:path w="162559" h="306070">
                  <a:moveTo>
                    <a:pt x="107886" y="0"/>
                  </a:moveTo>
                  <a:lnTo>
                    <a:pt x="53975" y="0"/>
                  </a:lnTo>
                  <a:lnTo>
                    <a:pt x="53975" y="170942"/>
                  </a:lnTo>
                  <a:lnTo>
                    <a:pt x="108013" y="170942"/>
                  </a:lnTo>
                  <a:lnTo>
                    <a:pt x="107886" y="0"/>
                  </a:lnTo>
                  <a:close/>
                </a:path>
                <a:path w="162559" h="306070">
                  <a:moveTo>
                    <a:pt x="161988" y="144018"/>
                  </a:moveTo>
                  <a:lnTo>
                    <a:pt x="107993" y="144018"/>
                  </a:lnTo>
                  <a:lnTo>
                    <a:pt x="108013" y="170942"/>
                  </a:lnTo>
                  <a:lnTo>
                    <a:pt x="148515" y="170942"/>
                  </a:lnTo>
                  <a:lnTo>
                    <a:pt x="161988" y="1440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16799" y="3086862"/>
              <a:ext cx="133350" cy="324485"/>
            </a:xfrm>
            <a:custGeom>
              <a:avLst/>
              <a:gdLst/>
              <a:ahLst/>
              <a:cxnLst/>
              <a:rect l="l" t="t" r="r" b="b"/>
              <a:pathLst>
                <a:path w="133350" h="324485">
                  <a:moveTo>
                    <a:pt x="44450" y="191007"/>
                  </a:moveTo>
                  <a:lnTo>
                    <a:pt x="0" y="191007"/>
                  </a:lnTo>
                  <a:lnTo>
                    <a:pt x="66675" y="324357"/>
                  </a:lnTo>
                  <a:lnTo>
                    <a:pt x="122237" y="213232"/>
                  </a:lnTo>
                  <a:lnTo>
                    <a:pt x="44450" y="213232"/>
                  </a:lnTo>
                  <a:lnTo>
                    <a:pt x="44450" y="191007"/>
                  </a:lnTo>
                  <a:close/>
                </a:path>
                <a:path w="133350" h="324485">
                  <a:moveTo>
                    <a:pt x="88900" y="0"/>
                  </a:moveTo>
                  <a:lnTo>
                    <a:pt x="44450" y="0"/>
                  </a:lnTo>
                  <a:lnTo>
                    <a:pt x="44450" y="213232"/>
                  </a:lnTo>
                  <a:lnTo>
                    <a:pt x="88900" y="213232"/>
                  </a:lnTo>
                  <a:lnTo>
                    <a:pt x="88900" y="0"/>
                  </a:lnTo>
                  <a:close/>
                </a:path>
                <a:path w="133350" h="324485">
                  <a:moveTo>
                    <a:pt x="133350" y="191007"/>
                  </a:moveTo>
                  <a:lnTo>
                    <a:pt x="88900" y="191007"/>
                  </a:lnTo>
                  <a:lnTo>
                    <a:pt x="88900" y="213232"/>
                  </a:lnTo>
                  <a:lnTo>
                    <a:pt x="122237" y="213232"/>
                  </a:lnTo>
                  <a:lnTo>
                    <a:pt x="133350" y="191007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68830" y="2980182"/>
              <a:ext cx="4747260" cy="347980"/>
            </a:xfrm>
            <a:custGeom>
              <a:avLst/>
              <a:gdLst/>
              <a:ahLst/>
              <a:cxnLst/>
              <a:rect l="l" t="t" r="r" b="b"/>
              <a:pathLst>
                <a:path w="4747259" h="347979">
                  <a:moveTo>
                    <a:pt x="0" y="347472"/>
                  </a:moveTo>
                  <a:lnTo>
                    <a:pt x="0" y="279820"/>
                  </a:lnTo>
                  <a:lnTo>
                    <a:pt x="0" y="224599"/>
                  </a:lnTo>
                  <a:lnTo>
                    <a:pt x="0" y="187380"/>
                  </a:lnTo>
                  <a:lnTo>
                    <a:pt x="0" y="173736"/>
                  </a:lnTo>
                  <a:lnTo>
                    <a:pt x="2338070" y="173736"/>
                  </a:lnTo>
                  <a:lnTo>
                    <a:pt x="2338070" y="160091"/>
                  </a:lnTo>
                  <a:lnTo>
                    <a:pt x="2338070" y="122872"/>
                  </a:lnTo>
                  <a:lnTo>
                    <a:pt x="2338070" y="67651"/>
                  </a:lnTo>
                  <a:lnTo>
                    <a:pt x="2338070" y="0"/>
                  </a:lnTo>
                  <a:lnTo>
                    <a:pt x="2338070" y="67651"/>
                  </a:lnTo>
                  <a:lnTo>
                    <a:pt x="2338070" y="122872"/>
                  </a:lnTo>
                  <a:lnTo>
                    <a:pt x="2338070" y="160091"/>
                  </a:lnTo>
                  <a:lnTo>
                    <a:pt x="2338070" y="173736"/>
                  </a:lnTo>
                  <a:lnTo>
                    <a:pt x="4747260" y="173736"/>
                  </a:lnTo>
                  <a:lnTo>
                    <a:pt x="4747260" y="187380"/>
                  </a:lnTo>
                  <a:lnTo>
                    <a:pt x="4747260" y="224599"/>
                  </a:lnTo>
                  <a:lnTo>
                    <a:pt x="4747260" y="279820"/>
                  </a:lnTo>
                  <a:lnTo>
                    <a:pt x="4747260" y="347472"/>
                  </a:lnTo>
                </a:path>
              </a:pathLst>
            </a:custGeom>
            <a:ln w="41275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7200" y="3105149"/>
              <a:ext cx="5927725" cy="306070"/>
            </a:xfrm>
            <a:custGeom>
              <a:avLst/>
              <a:gdLst/>
              <a:ahLst/>
              <a:cxnLst/>
              <a:rect l="l" t="t" r="r" b="b"/>
              <a:pathLst>
                <a:path w="5927725" h="306070">
                  <a:moveTo>
                    <a:pt x="161925" y="144018"/>
                  </a:moveTo>
                  <a:lnTo>
                    <a:pt x="107950" y="144018"/>
                  </a:lnTo>
                  <a:lnTo>
                    <a:pt x="107950" y="0"/>
                  </a:lnTo>
                  <a:lnTo>
                    <a:pt x="53975" y="0"/>
                  </a:lnTo>
                  <a:lnTo>
                    <a:pt x="54076" y="144018"/>
                  </a:lnTo>
                  <a:lnTo>
                    <a:pt x="0" y="144018"/>
                  </a:lnTo>
                  <a:lnTo>
                    <a:pt x="81026" y="305943"/>
                  </a:lnTo>
                  <a:lnTo>
                    <a:pt x="148463" y="170942"/>
                  </a:lnTo>
                  <a:lnTo>
                    <a:pt x="161925" y="144018"/>
                  </a:lnTo>
                  <a:close/>
                </a:path>
                <a:path w="5927725" h="306070">
                  <a:moveTo>
                    <a:pt x="5384673" y="144018"/>
                  </a:moveTo>
                  <a:lnTo>
                    <a:pt x="5330698" y="144018"/>
                  </a:lnTo>
                  <a:lnTo>
                    <a:pt x="5330698" y="0"/>
                  </a:lnTo>
                  <a:lnTo>
                    <a:pt x="5276723" y="0"/>
                  </a:lnTo>
                  <a:lnTo>
                    <a:pt x="5276723" y="144018"/>
                  </a:lnTo>
                  <a:lnTo>
                    <a:pt x="5222748" y="144018"/>
                  </a:lnTo>
                  <a:lnTo>
                    <a:pt x="5303774" y="305943"/>
                  </a:lnTo>
                  <a:lnTo>
                    <a:pt x="5371211" y="170942"/>
                  </a:lnTo>
                  <a:lnTo>
                    <a:pt x="5384673" y="144018"/>
                  </a:lnTo>
                  <a:close/>
                </a:path>
                <a:path w="5927725" h="306070">
                  <a:moveTo>
                    <a:pt x="5927217" y="144018"/>
                  </a:moveTo>
                  <a:lnTo>
                    <a:pt x="5873242" y="144018"/>
                  </a:lnTo>
                  <a:lnTo>
                    <a:pt x="5873242" y="0"/>
                  </a:lnTo>
                  <a:lnTo>
                    <a:pt x="5819267" y="0"/>
                  </a:lnTo>
                  <a:lnTo>
                    <a:pt x="5819267" y="144018"/>
                  </a:lnTo>
                  <a:lnTo>
                    <a:pt x="5765292" y="144018"/>
                  </a:lnTo>
                  <a:lnTo>
                    <a:pt x="5846318" y="305943"/>
                  </a:lnTo>
                  <a:lnTo>
                    <a:pt x="5913755" y="170942"/>
                  </a:lnTo>
                  <a:lnTo>
                    <a:pt x="5927217" y="1440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5627" y="788009"/>
            <a:ext cx="8395970" cy="231521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Here's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data</a:t>
            </a:r>
            <a:r>
              <a:rPr sz="14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DataFrame.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We'll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remove</a:t>
            </a:r>
            <a:r>
              <a:rPr sz="14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some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columns</a:t>
            </a:r>
            <a:r>
              <a:rPr sz="14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follows:</a:t>
            </a:r>
            <a:endParaRPr sz="140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Recall</a:t>
            </a:r>
            <a:r>
              <a:rPr sz="1400" spc="-4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our</a:t>
            </a:r>
            <a:r>
              <a:rPr sz="1400" spc="-1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goal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: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Predict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count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bike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rentals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(the</a:t>
            </a:r>
            <a:r>
              <a:rPr sz="14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cnt</a:t>
            </a:r>
            <a:r>
              <a:rPr sz="1400" spc="-3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column).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We refer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 count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as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label</a:t>
            </a:r>
            <a:endParaRPr sz="1400">
              <a:latin typeface="Century Gothic"/>
              <a:cs typeface="Century Gothic"/>
            </a:endParaRPr>
          </a:p>
          <a:p>
            <a:pPr marL="240665" marR="116205" indent="-227965">
              <a:lnSpc>
                <a:spcPct val="95100"/>
              </a:lnSpc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Features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: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What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can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use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features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(info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describing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each</a:t>
            </a:r>
            <a:r>
              <a:rPr sz="14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row)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predict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AF50"/>
                </a:solidFill>
                <a:latin typeface="Century Gothic"/>
                <a:cs typeface="Century Gothic"/>
              </a:rPr>
              <a:t>cnt</a:t>
            </a:r>
            <a:r>
              <a:rPr sz="1400" spc="-40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label?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Some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columns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contain</a:t>
            </a:r>
            <a:r>
              <a:rPr sz="1400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duplicate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information.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For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example,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AF50"/>
                </a:solidFill>
                <a:latin typeface="Century Gothic"/>
                <a:cs typeface="Century Gothic"/>
              </a:rPr>
              <a:t>cnt</a:t>
            </a:r>
            <a:r>
              <a:rPr sz="1400" spc="-20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want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to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predict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equals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 sum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400" spc="3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Century Gothic"/>
                <a:cs typeface="Century Gothic"/>
              </a:rPr>
              <a:t>casual</a:t>
            </a:r>
            <a:r>
              <a:rPr sz="1400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+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Century Gothic"/>
                <a:cs typeface="Century Gothic"/>
              </a:rPr>
              <a:t>registered</a:t>
            </a:r>
            <a:r>
              <a:rPr sz="1400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columns.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14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will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remove</a:t>
            </a:r>
            <a:endParaRPr sz="1400">
              <a:latin typeface="Century Gothic"/>
              <a:cs typeface="Century Gothic"/>
            </a:endParaRPr>
          </a:p>
          <a:p>
            <a:pPr marL="241300" marR="199390">
              <a:lnSpc>
                <a:spcPts val="1600"/>
              </a:lnSpc>
              <a:spcBef>
                <a:spcPts val="35"/>
              </a:spcBef>
            </a:pP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casual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registered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columns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ensure we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do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not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use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them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predict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cnt.</a:t>
            </a:r>
            <a:r>
              <a:rPr sz="1400" spc="3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14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will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remove</a:t>
            </a:r>
            <a:r>
              <a:rPr sz="1400" spc="3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Century Gothic"/>
                <a:cs typeface="Century Gothic"/>
              </a:rPr>
              <a:t>dteday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,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since</a:t>
            </a:r>
            <a:r>
              <a:rPr sz="14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other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columns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season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,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yr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,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mnth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,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weekday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.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14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will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discard</a:t>
            </a:r>
            <a:r>
              <a:rPr sz="14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entury Gothic"/>
                <a:cs typeface="Century Gothic"/>
              </a:rPr>
              <a:t>instant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1400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too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as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14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has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no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spc="-20" dirty="0">
                <a:solidFill>
                  <a:srgbClr val="3B3B3A"/>
                </a:solidFill>
                <a:latin typeface="Century Gothic"/>
                <a:cs typeface="Century Gothic"/>
              </a:rPr>
              <a:t>value</a:t>
            </a:r>
            <a:endParaRPr sz="1400">
              <a:latin typeface="Century Gothic"/>
              <a:cs typeface="Century Gothic"/>
            </a:endParaRPr>
          </a:p>
          <a:p>
            <a:pPr marL="3511550">
              <a:lnSpc>
                <a:spcPts val="1265"/>
              </a:lnSpc>
              <a:spcBef>
                <a:spcPts val="280"/>
              </a:spcBef>
            </a:pPr>
            <a:r>
              <a:rPr sz="1200" b="1" dirty="0">
                <a:solidFill>
                  <a:srgbClr val="0079DB"/>
                </a:solidFill>
                <a:latin typeface="Century Gothic"/>
                <a:cs typeface="Century Gothic"/>
              </a:rPr>
              <a:t>Features</a:t>
            </a:r>
            <a:r>
              <a:rPr sz="1200" b="1" spc="-1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0079DB"/>
                </a:solidFill>
                <a:latin typeface="Century Gothic"/>
                <a:cs typeface="Century Gothic"/>
              </a:rPr>
              <a:t>(X-</a:t>
            </a:r>
            <a:r>
              <a:rPr sz="1200" b="1" spc="-20" dirty="0">
                <a:solidFill>
                  <a:srgbClr val="0079DB"/>
                </a:solidFill>
                <a:latin typeface="Century Gothic"/>
                <a:cs typeface="Century Gothic"/>
              </a:rPr>
              <a:t>var)</a:t>
            </a:r>
            <a:endParaRPr sz="1200">
              <a:latin typeface="Century Gothic"/>
              <a:cs typeface="Century Gothic"/>
            </a:endParaRPr>
          </a:p>
          <a:p>
            <a:pPr marL="924560">
              <a:lnSpc>
                <a:spcPts val="1265"/>
              </a:lnSpc>
              <a:tabLst>
                <a:tab pos="6637655" algn="l"/>
                <a:tab pos="7430134" algn="l"/>
              </a:tabLst>
            </a:pPr>
            <a:r>
              <a:rPr sz="12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Remove</a:t>
            </a:r>
            <a:r>
              <a:rPr sz="1200" b="1" dirty="0">
                <a:solidFill>
                  <a:srgbClr val="FF0000"/>
                </a:solidFill>
                <a:latin typeface="Century Gothic"/>
                <a:cs typeface="Century Gothic"/>
              </a:rPr>
              <a:t>	</a:t>
            </a:r>
            <a:r>
              <a:rPr sz="12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Remove</a:t>
            </a:r>
            <a:r>
              <a:rPr sz="1200" b="1" dirty="0">
                <a:solidFill>
                  <a:srgbClr val="FF0000"/>
                </a:solidFill>
                <a:latin typeface="Century Gothic"/>
                <a:cs typeface="Century Gothic"/>
              </a:rPr>
              <a:t>	</a:t>
            </a:r>
            <a:r>
              <a:rPr sz="1200" b="1" dirty="0">
                <a:solidFill>
                  <a:srgbClr val="00AF50"/>
                </a:solidFill>
                <a:latin typeface="Century Gothic"/>
                <a:cs typeface="Century Gothic"/>
              </a:rPr>
              <a:t>Label</a:t>
            </a:r>
            <a:r>
              <a:rPr sz="1200" b="1" spc="10" dirty="0">
                <a:solidFill>
                  <a:srgbClr val="00AF50"/>
                </a:solidFill>
                <a:latin typeface="Century Gothic"/>
                <a:cs typeface="Century Gothic"/>
              </a:rPr>
              <a:t> </a:t>
            </a:r>
            <a:r>
              <a:rPr sz="1200" b="1" spc="-10" dirty="0">
                <a:solidFill>
                  <a:srgbClr val="00AF50"/>
                </a:solidFill>
                <a:latin typeface="Century Gothic"/>
                <a:cs typeface="Century Gothic"/>
              </a:rPr>
              <a:t>(Y-</a:t>
            </a:r>
            <a:r>
              <a:rPr sz="1200" b="1" spc="-20" dirty="0">
                <a:solidFill>
                  <a:srgbClr val="00AF50"/>
                </a:solidFill>
                <a:latin typeface="Century Gothic"/>
                <a:cs typeface="Century Gothic"/>
              </a:rPr>
              <a:t>var)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2107" y="0"/>
            <a:ext cx="843280" cy="824865"/>
          </a:xfrm>
          <a:custGeom>
            <a:avLst/>
            <a:gdLst/>
            <a:ahLst/>
            <a:cxnLst/>
            <a:rect l="l" t="t" r="r" b="b"/>
            <a:pathLst>
              <a:path w="843280" h="824865">
                <a:moveTo>
                  <a:pt x="842772" y="0"/>
                </a:moveTo>
                <a:lnTo>
                  <a:pt x="0" y="0"/>
                </a:lnTo>
                <a:lnTo>
                  <a:pt x="0" y="824484"/>
                </a:lnTo>
                <a:lnTo>
                  <a:pt x="842772" y="824484"/>
                </a:lnTo>
                <a:lnTo>
                  <a:pt x="842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34188" y="92151"/>
            <a:ext cx="6144260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07b</a:t>
            </a:r>
          </a:p>
          <a:p>
            <a:pPr marL="127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Clean the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Data: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Remove Columns</a:t>
            </a:r>
            <a:r>
              <a:rPr spc="-2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(1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of </a:t>
            </a:r>
            <a:r>
              <a:rPr spc="-25" dirty="0">
                <a:solidFill>
                  <a:srgbClr val="EB871D"/>
                </a:solidFill>
              </a:rPr>
              <a:t>2)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93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1140" y="977900"/>
            <a:ext cx="79438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Once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we</a:t>
            </a:r>
            <a:r>
              <a:rPr sz="1800" spc="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drop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our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4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columns,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we</a:t>
            </a:r>
            <a:r>
              <a:rPr sz="1800" spc="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have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following.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But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we</a:t>
            </a:r>
            <a:r>
              <a:rPr sz="1800" spc="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still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have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50" dirty="0">
                <a:latin typeface="Century Gothic"/>
                <a:cs typeface="Century Gothic"/>
              </a:rPr>
              <a:t>a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entury Gothic"/>
                <a:cs typeface="Century Gothic"/>
              </a:rPr>
              <a:t>problem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since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every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column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is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defined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as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String.</a:t>
            </a:r>
            <a:r>
              <a:rPr sz="1800" spc="48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See next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slide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3375" y="1587627"/>
            <a:ext cx="8477250" cy="3422650"/>
            <a:chOff x="333375" y="1587627"/>
            <a:chExt cx="8477250" cy="34226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" y="1597152"/>
              <a:ext cx="8458200" cy="340309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38137" y="1592389"/>
              <a:ext cx="8467725" cy="3413125"/>
            </a:xfrm>
            <a:custGeom>
              <a:avLst/>
              <a:gdLst/>
              <a:ahLst/>
              <a:cxnLst/>
              <a:rect l="l" t="t" r="r" b="b"/>
              <a:pathLst>
                <a:path w="8467725" h="3413125">
                  <a:moveTo>
                    <a:pt x="0" y="3412616"/>
                  </a:moveTo>
                  <a:lnTo>
                    <a:pt x="8467725" y="3412616"/>
                  </a:lnTo>
                  <a:lnTo>
                    <a:pt x="8467725" y="0"/>
                  </a:lnTo>
                  <a:lnTo>
                    <a:pt x="0" y="0"/>
                  </a:lnTo>
                  <a:lnTo>
                    <a:pt x="0" y="3412616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07b</a:t>
            </a:r>
          </a:p>
          <a:p>
            <a:pPr marL="508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Clean the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Data: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Remove Columns</a:t>
            </a:r>
            <a:r>
              <a:rPr spc="-2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(2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of </a:t>
            </a:r>
            <a:r>
              <a:rPr spc="-25" dirty="0">
                <a:solidFill>
                  <a:srgbClr val="EB871D"/>
                </a:solidFill>
              </a:rPr>
              <a:t>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76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ts val="281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10" dirty="0"/>
              <a:t> </a:t>
            </a:r>
            <a:r>
              <a:rPr dirty="0"/>
              <a:t>2:</a:t>
            </a:r>
            <a:r>
              <a:rPr spc="15" dirty="0"/>
              <a:t> </a:t>
            </a:r>
            <a:r>
              <a:rPr dirty="0"/>
              <a:t>Lab</a:t>
            </a:r>
            <a:r>
              <a:rPr spc="5" dirty="0"/>
              <a:t> </a:t>
            </a:r>
            <a:r>
              <a:rPr spc="-10" dirty="0"/>
              <a:t>06g-</a:t>
            </a:r>
            <a:r>
              <a:rPr spc="-50" dirty="0"/>
              <a:t>h</a:t>
            </a:r>
          </a:p>
          <a:p>
            <a:pPr marL="6858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Convert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Categorical</a:t>
            </a:r>
            <a:r>
              <a:rPr spc="2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into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Numeric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and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spc="-25" dirty="0">
                <a:solidFill>
                  <a:srgbClr val="EB871D"/>
                </a:solidFill>
              </a:rPr>
              <a:t>fit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2008" y="952322"/>
            <a:ext cx="82505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Via</a:t>
            </a:r>
            <a:r>
              <a:rPr sz="1800" spc="-65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StringIndexer</a:t>
            </a:r>
            <a:r>
              <a:rPr sz="1800" dirty="0">
                <a:latin typeface="Century Gothic"/>
                <a:cs typeface="Century Gothic"/>
              </a:rPr>
              <a:t>()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OneHotEncoder()</a:t>
            </a:r>
            <a:r>
              <a:rPr sz="1800" dirty="0">
                <a:latin typeface="Century Gothic"/>
                <a:cs typeface="Century Gothic"/>
              </a:rPr>
              <a:t>,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we create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Vector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of</a:t>
            </a:r>
            <a:r>
              <a:rPr sz="1800" spc="-5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X-</a:t>
            </a:r>
            <a:r>
              <a:rPr sz="1800" spc="-10" dirty="0">
                <a:latin typeface="Century Gothic"/>
                <a:cs typeface="Century Gothic"/>
              </a:rPr>
              <a:t>variables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5546" y="1284287"/>
            <a:ext cx="8875395" cy="2015489"/>
            <a:chOff x="185546" y="1284287"/>
            <a:chExt cx="8875395" cy="2015489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" y="1293875"/>
              <a:ext cx="8855964" cy="19964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0309" y="1289050"/>
              <a:ext cx="8865870" cy="2005964"/>
            </a:xfrm>
            <a:custGeom>
              <a:avLst/>
              <a:gdLst/>
              <a:ahLst/>
              <a:cxnLst/>
              <a:rect l="l" t="t" r="r" b="b"/>
              <a:pathLst>
                <a:path w="8865870" h="2005964">
                  <a:moveTo>
                    <a:pt x="0" y="2005964"/>
                  </a:moveTo>
                  <a:lnTo>
                    <a:pt x="8865489" y="2005964"/>
                  </a:lnTo>
                  <a:lnTo>
                    <a:pt x="8865489" y="0"/>
                  </a:lnTo>
                  <a:lnTo>
                    <a:pt x="0" y="0"/>
                  </a:lnTo>
                  <a:lnTo>
                    <a:pt x="0" y="20059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0733" y="1523238"/>
              <a:ext cx="3629025" cy="1041400"/>
            </a:xfrm>
            <a:custGeom>
              <a:avLst/>
              <a:gdLst/>
              <a:ahLst/>
              <a:cxnLst/>
              <a:rect l="l" t="t" r="r" b="b"/>
              <a:pathLst>
                <a:path w="3629025" h="1041400">
                  <a:moveTo>
                    <a:pt x="1552955" y="0"/>
                  </a:moveTo>
                  <a:lnTo>
                    <a:pt x="2493137" y="0"/>
                  </a:lnTo>
                </a:path>
                <a:path w="3629025" h="1041400">
                  <a:moveTo>
                    <a:pt x="2688336" y="0"/>
                  </a:moveTo>
                  <a:lnTo>
                    <a:pt x="3628516" y="0"/>
                  </a:lnTo>
                </a:path>
                <a:path w="3629025" h="1041400">
                  <a:moveTo>
                    <a:pt x="445008" y="862584"/>
                  </a:moveTo>
                  <a:lnTo>
                    <a:pt x="1385189" y="862584"/>
                  </a:lnTo>
                </a:path>
                <a:path w="3629025" h="1041400">
                  <a:moveTo>
                    <a:pt x="0" y="1040892"/>
                  </a:moveTo>
                  <a:lnTo>
                    <a:pt x="940180" y="1040892"/>
                  </a:lnTo>
                </a:path>
              </a:pathLst>
            </a:custGeom>
            <a:ln w="25400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85546" y="3405695"/>
            <a:ext cx="3609975" cy="392430"/>
            <a:chOff x="185546" y="3405695"/>
            <a:chExt cx="3609975" cy="39243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071" y="3415284"/>
              <a:ext cx="3590544" cy="3733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0309" y="3410458"/>
              <a:ext cx="3600450" cy="382905"/>
            </a:xfrm>
            <a:custGeom>
              <a:avLst/>
              <a:gdLst/>
              <a:ahLst/>
              <a:cxnLst/>
              <a:rect l="l" t="t" r="r" b="b"/>
              <a:pathLst>
                <a:path w="3600450" h="382904">
                  <a:moveTo>
                    <a:pt x="0" y="382905"/>
                  </a:moveTo>
                  <a:lnTo>
                    <a:pt x="3600069" y="382905"/>
                  </a:lnTo>
                  <a:lnTo>
                    <a:pt x="3600069" y="0"/>
                  </a:lnTo>
                  <a:lnTo>
                    <a:pt x="0" y="0"/>
                  </a:lnTo>
                  <a:lnTo>
                    <a:pt x="0" y="38290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61310" y="3580638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522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56282" y="3749802"/>
              <a:ext cx="706755" cy="0"/>
            </a:xfrm>
            <a:custGeom>
              <a:avLst/>
              <a:gdLst/>
              <a:ahLst/>
              <a:cxnLst/>
              <a:rect l="l" t="t" r="r" b="b"/>
              <a:pathLst>
                <a:path w="706755">
                  <a:moveTo>
                    <a:pt x="0" y="0"/>
                  </a:moveTo>
                  <a:lnTo>
                    <a:pt x="706374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82689" y="3962527"/>
            <a:ext cx="8635365" cy="1143000"/>
            <a:chOff x="182689" y="3962527"/>
            <a:chExt cx="8635365" cy="11430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452" y="4195572"/>
              <a:ext cx="8630412" cy="88239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452" y="3977640"/>
              <a:ext cx="8564880" cy="22402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01090" y="3978402"/>
              <a:ext cx="7652384" cy="1111250"/>
            </a:xfrm>
            <a:custGeom>
              <a:avLst/>
              <a:gdLst/>
              <a:ahLst/>
              <a:cxnLst/>
              <a:rect l="l" t="t" r="r" b="b"/>
              <a:pathLst>
                <a:path w="7652384" h="1111250">
                  <a:moveTo>
                    <a:pt x="0" y="1110996"/>
                  </a:moveTo>
                  <a:lnTo>
                    <a:pt x="7652004" y="1110996"/>
                  </a:lnTo>
                  <a:lnTo>
                    <a:pt x="7652004" y="0"/>
                  </a:lnTo>
                  <a:lnTo>
                    <a:pt x="0" y="0"/>
                  </a:lnTo>
                  <a:lnTo>
                    <a:pt x="0" y="1110996"/>
                  </a:lnTo>
                  <a:close/>
                </a:path>
              </a:pathLst>
            </a:custGeom>
            <a:ln w="317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7452" y="3977640"/>
              <a:ext cx="8564880" cy="1100455"/>
            </a:xfrm>
            <a:custGeom>
              <a:avLst/>
              <a:gdLst/>
              <a:ahLst/>
              <a:cxnLst/>
              <a:rect l="l" t="t" r="r" b="b"/>
              <a:pathLst>
                <a:path w="8564880" h="1100454">
                  <a:moveTo>
                    <a:pt x="0" y="1100328"/>
                  </a:moveTo>
                  <a:lnTo>
                    <a:pt x="8564880" y="1100328"/>
                  </a:lnTo>
                  <a:lnTo>
                    <a:pt x="8564880" y="0"/>
                  </a:lnTo>
                  <a:lnTo>
                    <a:pt x="0" y="0"/>
                  </a:lnTo>
                  <a:lnTo>
                    <a:pt x="0" y="11003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92422" y="3430651"/>
            <a:ext cx="2368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Create Model</a:t>
            </a:r>
            <a:r>
              <a:rPr sz="1800" b="1" spc="-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 Narrow"/>
                <a:cs typeface="Arial Narrow"/>
              </a:rPr>
              <a:t>then</a:t>
            </a:r>
            <a:r>
              <a:rPr sz="1800" b="1" spc="-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 Narrow"/>
                <a:cs typeface="Arial Narrow"/>
              </a:rPr>
              <a:t>Display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94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1140" y="980313"/>
            <a:ext cx="82111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Now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we</a:t>
            </a:r>
            <a:r>
              <a:rPr sz="1800" spc="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change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all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columns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Double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data type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since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ML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requires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all </a:t>
            </a:r>
            <a:r>
              <a:rPr sz="1800" dirty="0">
                <a:latin typeface="Century Gothic"/>
                <a:cs typeface="Century Gothic"/>
              </a:rPr>
              <a:t>data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be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Numeric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55166" y="1589150"/>
            <a:ext cx="7233920" cy="3519804"/>
            <a:chOff x="955166" y="1589150"/>
            <a:chExt cx="7233920" cy="3519804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691" y="1598674"/>
              <a:ext cx="7214616" cy="35006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59929" y="1593913"/>
              <a:ext cx="7224395" cy="3510279"/>
            </a:xfrm>
            <a:custGeom>
              <a:avLst/>
              <a:gdLst/>
              <a:ahLst/>
              <a:cxnLst/>
              <a:rect l="l" t="t" r="r" b="b"/>
              <a:pathLst>
                <a:path w="7224395" h="3510279">
                  <a:moveTo>
                    <a:pt x="0" y="3510153"/>
                  </a:moveTo>
                  <a:lnTo>
                    <a:pt x="7224141" y="3510153"/>
                  </a:lnTo>
                  <a:lnTo>
                    <a:pt x="7224141" y="0"/>
                  </a:lnTo>
                  <a:lnTo>
                    <a:pt x="0" y="0"/>
                  </a:lnTo>
                  <a:lnTo>
                    <a:pt x="0" y="3510153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07c</a:t>
            </a:r>
          </a:p>
          <a:p>
            <a:pPr marL="127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Clean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the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Data: Change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to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Double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95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1140" y="926973"/>
            <a:ext cx="842581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We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compare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bike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rental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9973"/>
                </a:solidFill>
                <a:latin typeface="Arial"/>
                <a:cs typeface="Arial"/>
              </a:rPr>
              <a:t>counts</a:t>
            </a:r>
            <a:r>
              <a:rPr sz="1600" spc="-25" dirty="0">
                <a:solidFill>
                  <a:srgbClr val="009973"/>
                </a:solidFill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(Y-</a:t>
            </a:r>
            <a:r>
              <a:rPr sz="1600" dirty="0">
                <a:latin typeface="Arial"/>
                <a:cs typeface="Arial"/>
              </a:rPr>
              <a:t>var) versus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33CC"/>
                </a:solidFill>
                <a:latin typeface="Arial"/>
                <a:cs typeface="Arial"/>
              </a:rPr>
              <a:t>hour</a:t>
            </a:r>
            <a:r>
              <a:rPr sz="16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(X-</a:t>
            </a:r>
            <a:r>
              <a:rPr sz="1600" dirty="0">
                <a:latin typeface="Arial"/>
                <a:cs typeface="Arial"/>
              </a:rPr>
              <a:t>var)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day.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might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expect, </a:t>
            </a:r>
            <a:r>
              <a:rPr sz="1600" dirty="0">
                <a:latin typeface="Arial"/>
                <a:cs typeface="Arial"/>
              </a:rPr>
              <a:t>rentals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low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during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night,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peak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morning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(8am)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early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evening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(6pm).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indicates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3333CC"/>
                </a:solidFill>
                <a:latin typeface="Arial"/>
                <a:cs typeface="Arial"/>
              </a:rPr>
              <a:t>hr</a:t>
            </a:r>
            <a:r>
              <a:rPr sz="1600" b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feature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useful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help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predict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label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9973"/>
                </a:solidFill>
                <a:latin typeface="Arial"/>
                <a:cs typeface="Arial"/>
              </a:rPr>
              <a:t>cnt</a:t>
            </a:r>
            <a:r>
              <a:rPr sz="1600" dirty="0">
                <a:latin typeface="Arial"/>
                <a:cs typeface="Arial"/>
              </a:rPr>
              <a:t>.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your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own,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you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try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visualizing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other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features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get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sense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how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useful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they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task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4418" y="1997582"/>
            <a:ext cx="7110730" cy="3053715"/>
            <a:chOff x="304418" y="1997582"/>
            <a:chExt cx="7110730" cy="305371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228" y="2007107"/>
              <a:ext cx="6929273" cy="283199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9181" y="2002345"/>
              <a:ext cx="7101205" cy="3044190"/>
            </a:xfrm>
            <a:custGeom>
              <a:avLst/>
              <a:gdLst/>
              <a:ahLst/>
              <a:cxnLst/>
              <a:rect l="l" t="t" r="r" b="b"/>
              <a:pathLst>
                <a:path w="7101205" h="3044190">
                  <a:moveTo>
                    <a:pt x="0" y="3043809"/>
                  </a:moveTo>
                  <a:lnTo>
                    <a:pt x="7100697" y="3043809"/>
                  </a:lnTo>
                  <a:lnTo>
                    <a:pt x="7100697" y="0"/>
                  </a:lnTo>
                  <a:lnTo>
                    <a:pt x="0" y="0"/>
                  </a:lnTo>
                  <a:lnTo>
                    <a:pt x="0" y="304380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07d</a:t>
            </a:r>
          </a:p>
          <a:p>
            <a:pPr marL="508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Visualize</a:t>
            </a:r>
            <a:r>
              <a:rPr spc="-4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the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DataFrame</a:t>
            </a:r>
            <a:r>
              <a:rPr spc="-2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in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Zeppelin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7578407" y="1997582"/>
            <a:ext cx="1017269" cy="2152650"/>
            <a:chOff x="7578407" y="1997582"/>
            <a:chExt cx="1017269" cy="215265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1335" y="2083307"/>
              <a:ext cx="944879" cy="20574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583169" y="2002345"/>
              <a:ext cx="1007744" cy="2143125"/>
            </a:xfrm>
            <a:custGeom>
              <a:avLst/>
              <a:gdLst/>
              <a:ahLst/>
              <a:cxnLst/>
              <a:rect l="l" t="t" r="r" b="b"/>
              <a:pathLst>
                <a:path w="1007745" h="2143125">
                  <a:moveTo>
                    <a:pt x="0" y="2143125"/>
                  </a:moveTo>
                  <a:lnTo>
                    <a:pt x="1007745" y="2143125"/>
                  </a:lnTo>
                  <a:lnTo>
                    <a:pt x="1007745" y="0"/>
                  </a:lnTo>
                  <a:lnTo>
                    <a:pt x="0" y="0"/>
                  </a:lnTo>
                  <a:lnTo>
                    <a:pt x="0" y="21431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96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1140" y="905382"/>
            <a:ext cx="8594090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entury Gothic"/>
                <a:cs typeface="Century Gothic"/>
              </a:rPr>
              <a:t>Now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that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we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have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understood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our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data</a:t>
            </a:r>
            <a:r>
              <a:rPr sz="1400" spc="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and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prepared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it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as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DataFrame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with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numeric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values,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let's </a:t>
            </a:r>
            <a:r>
              <a:rPr sz="1400" dirty="0">
                <a:latin typeface="Century Gothic"/>
                <a:cs typeface="Century Gothic"/>
              </a:rPr>
              <a:t>learn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an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ML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model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predict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bike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sharing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rentals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in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future. Most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ML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algorithms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expect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 </a:t>
            </a:r>
            <a:r>
              <a:rPr sz="1400" spc="-10" dirty="0">
                <a:latin typeface="Century Gothic"/>
                <a:cs typeface="Century Gothic"/>
              </a:rPr>
              <a:t>predict </a:t>
            </a:r>
            <a:r>
              <a:rPr sz="1400" dirty="0">
                <a:latin typeface="Century Gothic"/>
                <a:cs typeface="Century Gothic"/>
              </a:rPr>
              <a:t>a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single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"label"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column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(</a:t>
            </a:r>
            <a:r>
              <a:rPr sz="1400" b="1" dirty="0">
                <a:solidFill>
                  <a:srgbClr val="009973"/>
                </a:solidFill>
                <a:latin typeface="Century Gothic"/>
                <a:cs typeface="Century Gothic"/>
              </a:rPr>
              <a:t>cnt</a:t>
            </a:r>
            <a:r>
              <a:rPr sz="1400" b="1" spc="-5" dirty="0">
                <a:solidFill>
                  <a:srgbClr val="009973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for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our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dataset)</a:t>
            </a:r>
            <a:r>
              <a:rPr sz="1400" spc="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using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single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"features"</a:t>
            </a:r>
            <a:r>
              <a:rPr sz="1400" spc="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column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feature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vectors.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spc="-25" dirty="0">
                <a:latin typeface="Century Gothic"/>
                <a:cs typeface="Century Gothic"/>
              </a:rPr>
              <a:t>For </a:t>
            </a:r>
            <a:r>
              <a:rPr sz="1400" dirty="0">
                <a:latin typeface="Century Gothic"/>
                <a:cs typeface="Century Gothic"/>
              </a:rPr>
              <a:t>each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row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in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our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data,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feature vector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should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describe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what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we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know: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weather</a:t>
            </a:r>
            <a:r>
              <a:rPr sz="1400" dirty="0">
                <a:latin typeface="Century Gothic"/>
                <a:cs typeface="Century Gothic"/>
              </a:rPr>
              <a:t>,</a:t>
            </a:r>
            <a:r>
              <a:rPr sz="1400" spc="10" dirty="0"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day</a:t>
            </a:r>
            <a:r>
              <a:rPr sz="1400" b="1" spc="-1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of</a:t>
            </a:r>
            <a:r>
              <a:rPr sz="14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the</a:t>
            </a:r>
            <a:r>
              <a:rPr sz="1400" b="1" spc="-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0079DB"/>
                </a:solidFill>
                <a:latin typeface="Century Gothic"/>
                <a:cs typeface="Century Gothic"/>
              </a:rPr>
              <a:t>week</a:t>
            </a:r>
            <a:r>
              <a:rPr sz="1400" spc="-10" dirty="0">
                <a:latin typeface="Century Gothic"/>
                <a:cs typeface="Century Gothic"/>
              </a:rPr>
              <a:t>, </a:t>
            </a:r>
            <a:r>
              <a:rPr sz="1400" dirty="0">
                <a:latin typeface="Century Gothic"/>
                <a:cs typeface="Century Gothic"/>
              </a:rPr>
              <a:t>etc.,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and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 label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should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what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we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want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predict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(</a:t>
            </a:r>
            <a:r>
              <a:rPr sz="1400" b="1" spc="-10" dirty="0">
                <a:solidFill>
                  <a:srgbClr val="009973"/>
                </a:solidFill>
                <a:latin typeface="Century Gothic"/>
                <a:cs typeface="Century Gothic"/>
              </a:rPr>
              <a:t>cnt</a:t>
            </a:r>
            <a:r>
              <a:rPr sz="1400" spc="-10" dirty="0">
                <a:latin typeface="Century Gothic"/>
                <a:cs typeface="Century Gothic"/>
              </a:rPr>
              <a:t>)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entury Gothic"/>
                <a:cs typeface="Century Gothic"/>
              </a:rPr>
              <a:t>Before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we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start, let's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create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 Train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for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Model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and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Test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set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then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predict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from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Model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8886" y="2569082"/>
            <a:ext cx="6525259" cy="2289810"/>
            <a:chOff x="238886" y="2569082"/>
            <a:chExt cx="6525259" cy="228981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411" y="2578607"/>
              <a:ext cx="6505956" cy="22707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3649" y="2573845"/>
              <a:ext cx="6515734" cy="2280285"/>
            </a:xfrm>
            <a:custGeom>
              <a:avLst/>
              <a:gdLst/>
              <a:ahLst/>
              <a:cxnLst/>
              <a:rect l="l" t="t" r="r" b="b"/>
              <a:pathLst>
                <a:path w="6515734" h="2280285">
                  <a:moveTo>
                    <a:pt x="0" y="2280285"/>
                  </a:moveTo>
                  <a:lnTo>
                    <a:pt x="6515481" y="2280285"/>
                  </a:lnTo>
                  <a:lnTo>
                    <a:pt x="6515481" y="0"/>
                  </a:lnTo>
                  <a:lnTo>
                    <a:pt x="0" y="0"/>
                  </a:lnTo>
                  <a:lnTo>
                    <a:pt x="0" y="2280285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03364" y="3316223"/>
            <a:ext cx="1809114" cy="646430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39065" marR="128905" indent="-1905" algn="ctr">
              <a:lnSpc>
                <a:spcPct val="100000"/>
              </a:lnSpc>
              <a:spcBef>
                <a:spcPts val="340"/>
              </a:spcBef>
            </a:pP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Should</a:t>
            </a:r>
            <a:r>
              <a:rPr sz="12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cache</a:t>
            </a:r>
            <a:r>
              <a:rPr sz="12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'train'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DataFrame</a:t>
            </a:r>
            <a:r>
              <a:rPr sz="1200" b="1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so</a:t>
            </a:r>
            <a:r>
              <a:rPr sz="12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Model </a:t>
            </a:r>
            <a:r>
              <a:rPr sz="1200" b="1" dirty="0">
                <a:solidFill>
                  <a:srgbClr val="3B3B3A"/>
                </a:solidFill>
                <a:latin typeface="Century Gothic"/>
                <a:cs typeface="Century Gothic"/>
              </a:rPr>
              <a:t>generates</a:t>
            </a:r>
            <a:r>
              <a:rPr sz="1200" b="1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2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faster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07e</a:t>
            </a:r>
          </a:p>
          <a:p>
            <a:pPr marL="6985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Create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TRAIN/TEST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from </a:t>
            </a:r>
            <a:r>
              <a:rPr spc="-10" dirty="0">
                <a:solidFill>
                  <a:srgbClr val="EB871D"/>
                </a:solidFill>
              </a:rPr>
              <a:t>DataFrame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97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5550408" y="1991486"/>
            <a:ext cx="48895" cy="10795"/>
          </a:xfrm>
          <a:custGeom>
            <a:avLst/>
            <a:gdLst/>
            <a:ahLst/>
            <a:cxnLst/>
            <a:rect l="l" t="t" r="r" b="b"/>
            <a:pathLst>
              <a:path w="48895" h="10794">
                <a:moveTo>
                  <a:pt x="48767" y="0"/>
                </a:moveTo>
                <a:lnTo>
                  <a:pt x="0" y="0"/>
                </a:lnTo>
                <a:lnTo>
                  <a:pt x="0" y="10668"/>
                </a:lnTo>
                <a:lnTo>
                  <a:pt x="48767" y="10668"/>
                </a:lnTo>
                <a:lnTo>
                  <a:pt x="4876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4405" y="3697985"/>
            <a:ext cx="1158240" cy="645160"/>
          </a:xfrm>
          <a:custGeom>
            <a:avLst/>
            <a:gdLst/>
            <a:ahLst/>
            <a:cxnLst/>
            <a:rect l="l" t="t" r="r" b="b"/>
            <a:pathLst>
              <a:path w="1158239" h="645160">
                <a:moveTo>
                  <a:pt x="0" y="107441"/>
                </a:moveTo>
                <a:lnTo>
                  <a:pt x="8447" y="65633"/>
                </a:lnTo>
                <a:lnTo>
                  <a:pt x="31480" y="31480"/>
                </a:lnTo>
                <a:lnTo>
                  <a:pt x="65633" y="8447"/>
                </a:lnTo>
                <a:lnTo>
                  <a:pt x="107442" y="0"/>
                </a:lnTo>
                <a:lnTo>
                  <a:pt x="1050798" y="0"/>
                </a:lnTo>
                <a:lnTo>
                  <a:pt x="1092606" y="8447"/>
                </a:lnTo>
                <a:lnTo>
                  <a:pt x="1126759" y="31480"/>
                </a:lnTo>
                <a:lnTo>
                  <a:pt x="1149792" y="65633"/>
                </a:lnTo>
                <a:lnTo>
                  <a:pt x="1158239" y="107441"/>
                </a:lnTo>
                <a:lnTo>
                  <a:pt x="1158239" y="537210"/>
                </a:lnTo>
                <a:lnTo>
                  <a:pt x="1149792" y="579029"/>
                </a:lnTo>
                <a:lnTo>
                  <a:pt x="1126759" y="613181"/>
                </a:lnTo>
                <a:lnTo>
                  <a:pt x="1092606" y="636208"/>
                </a:lnTo>
                <a:lnTo>
                  <a:pt x="1050798" y="644651"/>
                </a:lnTo>
                <a:lnTo>
                  <a:pt x="107442" y="644651"/>
                </a:lnTo>
                <a:lnTo>
                  <a:pt x="65633" y="636208"/>
                </a:lnTo>
                <a:lnTo>
                  <a:pt x="31480" y="613181"/>
                </a:lnTo>
                <a:lnTo>
                  <a:pt x="8447" y="579029"/>
                </a:lnTo>
                <a:lnTo>
                  <a:pt x="0" y="537210"/>
                </a:lnTo>
                <a:lnTo>
                  <a:pt x="0" y="107441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75841" y="3769563"/>
            <a:ext cx="1051560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ts val="1825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Vector</a:t>
            </a:r>
            <a:endParaRPr sz="1600">
              <a:latin typeface="Century Gothic"/>
              <a:cs typeface="Century Gothic"/>
            </a:endParaRPr>
          </a:p>
          <a:p>
            <a:pPr algn="ctr">
              <a:lnSpc>
                <a:spcPts val="1825"/>
              </a:lnSpc>
            </a:pP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Assembler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39795" y="3683253"/>
            <a:ext cx="2211705" cy="695960"/>
            <a:chOff x="2939795" y="3683253"/>
            <a:chExt cx="2211705" cy="695960"/>
          </a:xfrm>
        </p:grpSpPr>
        <p:sp>
          <p:nvSpPr>
            <p:cNvPr id="14" name="object 14"/>
            <p:cNvSpPr/>
            <p:nvPr/>
          </p:nvSpPr>
          <p:spPr>
            <a:xfrm>
              <a:off x="2939796" y="3808475"/>
              <a:ext cx="2211705" cy="447040"/>
            </a:xfrm>
            <a:custGeom>
              <a:avLst/>
              <a:gdLst/>
              <a:ahLst/>
              <a:cxnLst/>
              <a:rect l="l" t="t" r="r" b="b"/>
              <a:pathLst>
                <a:path w="2211704" h="447039">
                  <a:moveTo>
                    <a:pt x="481584" y="217932"/>
                  </a:moveTo>
                  <a:lnTo>
                    <a:pt x="263652" y="0"/>
                  </a:lnTo>
                  <a:lnTo>
                    <a:pt x="263652" y="108966"/>
                  </a:lnTo>
                  <a:lnTo>
                    <a:pt x="0" y="108966"/>
                  </a:lnTo>
                  <a:lnTo>
                    <a:pt x="0" y="326898"/>
                  </a:lnTo>
                  <a:lnTo>
                    <a:pt x="263652" y="326898"/>
                  </a:lnTo>
                  <a:lnTo>
                    <a:pt x="263652" y="435864"/>
                  </a:lnTo>
                  <a:lnTo>
                    <a:pt x="481584" y="217932"/>
                  </a:lnTo>
                  <a:close/>
                </a:path>
                <a:path w="2211704" h="447039">
                  <a:moveTo>
                    <a:pt x="2211324" y="228600"/>
                  </a:moveTo>
                  <a:lnTo>
                    <a:pt x="1993392" y="10668"/>
                  </a:lnTo>
                  <a:lnTo>
                    <a:pt x="1993392" y="119634"/>
                  </a:lnTo>
                  <a:lnTo>
                    <a:pt x="1731264" y="119634"/>
                  </a:lnTo>
                  <a:lnTo>
                    <a:pt x="1731264" y="337566"/>
                  </a:lnTo>
                  <a:lnTo>
                    <a:pt x="1993392" y="337566"/>
                  </a:lnTo>
                  <a:lnTo>
                    <a:pt x="1993392" y="446532"/>
                  </a:lnTo>
                  <a:lnTo>
                    <a:pt x="2211324" y="22860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63289" y="3708653"/>
              <a:ext cx="1158240" cy="645160"/>
            </a:xfrm>
            <a:custGeom>
              <a:avLst/>
              <a:gdLst/>
              <a:ahLst/>
              <a:cxnLst/>
              <a:rect l="l" t="t" r="r" b="b"/>
              <a:pathLst>
                <a:path w="1158239" h="645160">
                  <a:moveTo>
                    <a:pt x="0" y="107442"/>
                  </a:moveTo>
                  <a:lnTo>
                    <a:pt x="8447" y="65633"/>
                  </a:lnTo>
                  <a:lnTo>
                    <a:pt x="31480" y="31480"/>
                  </a:lnTo>
                  <a:lnTo>
                    <a:pt x="65633" y="8447"/>
                  </a:lnTo>
                  <a:lnTo>
                    <a:pt x="107442" y="0"/>
                  </a:lnTo>
                  <a:lnTo>
                    <a:pt x="1050798" y="0"/>
                  </a:lnTo>
                  <a:lnTo>
                    <a:pt x="1092606" y="8447"/>
                  </a:lnTo>
                  <a:lnTo>
                    <a:pt x="1126759" y="31480"/>
                  </a:lnTo>
                  <a:lnTo>
                    <a:pt x="1149792" y="65633"/>
                  </a:lnTo>
                  <a:lnTo>
                    <a:pt x="1158239" y="107442"/>
                  </a:lnTo>
                  <a:lnTo>
                    <a:pt x="1158239" y="537210"/>
                  </a:lnTo>
                  <a:lnTo>
                    <a:pt x="1149792" y="579029"/>
                  </a:lnTo>
                  <a:lnTo>
                    <a:pt x="1126759" y="613181"/>
                  </a:lnTo>
                  <a:lnTo>
                    <a:pt x="1092606" y="636208"/>
                  </a:lnTo>
                  <a:lnTo>
                    <a:pt x="1050798" y="644652"/>
                  </a:lnTo>
                  <a:lnTo>
                    <a:pt x="107442" y="644652"/>
                  </a:lnTo>
                  <a:lnTo>
                    <a:pt x="65633" y="636208"/>
                  </a:lnTo>
                  <a:lnTo>
                    <a:pt x="31480" y="613181"/>
                  </a:lnTo>
                  <a:lnTo>
                    <a:pt x="8447" y="579029"/>
                  </a:lnTo>
                  <a:lnTo>
                    <a:pt x="0" y="537210"/>
                  </a:lnTo>
                  <a:lnTo>
                    <a:pt x="0" y="107442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53790" y="3780231"/>
            <a:ext cx="77533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46990">
              <a:lnSpc>
                <a:spcPts val="1730"/>
              </a:lnSpc>
              <a:spcBef>
                <a:spcPts val="310"/>
              </a:spcBef>
            </a:pP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Vector Indexer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39917" y="3707129"/>
            <a:ext cx="1156970" cy="645160"/>
          </a:xfrm>
          <a:custGeom>
            <a:avLst/>
            <a:gdLst/>
            <a:ahLst/>
            <a:cxnLst/>
            <a:rect l="l" t="t" r="r" b="b"/>
            <a:pathLst>
              <a:path w="1156970" h="645160">
                <a:moveTo>
                  <a:pt x="0" y="107442"/>
                </a:moveTo>
                <a:lnTo>
                  <a:pt x="8447" y="65633"/>
                </a:lnTo>
                <a:lnTo>
                  <a:pt x="31480" y="31480"/>
                </a:lnTo>
                <a:lnTo>
                  <a:pt x="65633" y="8447"/>
                </a:lnTo>
                <a:lnTo>
                  <a:pt x="107442" y="0"/>
                </a:lnTo>
                <a:lnTo>
                  <a:pt x="1049274" y="0"/>
                </a:lnTo>
                <a:lnTo>
                  <a:pt x="1091082" y="8447"/>
                </a:lnTo>
                <a:lnTo>
                  <a:pt x="1125235" y="31480"/>
                </a:lnTo>
                <a:lnTo>
                  <a:pt x="1148268" y="65633"/>
                </a:lnTo>
                <a:lnTo>
                  <a:pt x="1156715" y="107442"/>
                </a:lnTo>
                <a:lnTo>
                  <a:pt x="1156715" y="537210"/>
                </a:lnTo>
                <a:lnTo>
                  <a:pt x="1148268" y="579029"/>
                </a:lnTo>
                <a:lnTo>
                  <a:pt x="1125235" y="613181"/>
                </a:lnTo>
                <a:lnTo>
                  <a:pt x="1091082" y="636208"/>
                </a:lnTo>
                <a:lnTo>
                  <a:pt x="1049274" y="644652"/>
                </a:lnTo>
                <a:lnTo>
                  <a:pt x="107442" y="644652"/>
                </a:lnTo>
                <a:lnTo>
                  <a:pt x="65633" y="636208"/>
                </a:lnTo>
                <a:lnTo>
                  <a:pt x="31480" y="613181"/>
                </a:lnTo>
                <a:lnTo>
                  <a:pt x="8447" y="579029"/>
                </a:lnTo>
                <a:lnTo>
                  <a:pt x="0" y="537210"/>
                </a:lnTo>
                <a:lnTo>
                  <a:pt x="0" y="107442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529834" y="3779011"/>
            <a:ext cx="977265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ts val="1825"/>
              </a:lnSpc>
              <a:spcBef>
                <a:spcPts val="95"/>
              </a:spcBef>
            </a:pPr>
            <a:r>
              <a:rPr sz="16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GBT</a:t>
            </a:r>
            <a:endParaRPr sz="1600">
              <a:latin typeface="Century Gothic"/>
              <a:cs typeface="Century Gothic"/>
            </a:endParaRPr>
          </a:p>
          <a:p>
            <a:pPr algn="ctr">
              <a:lnSpc>
                <a:spcPts val="1825"/>
              </a:lnSpc>
            </a:pP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Regressor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08270" y="3161538"/>
            <a:ext cx="1615440" cy="1449705"/>
          </a:xfrm>
          <a:custGeom>
            <a:avLst/>
            <a:gdLst/>
            <a:ahLst/>
            <a:cxnLst/>
            <a:rect l="l" t="t" r="r" b="b"/>
            <a:pathLst>
              <a:path w="1615440" h="1449704">
                <a:moveTo>
                  <a:pt x="0" y="241554"/>
                </a:moveTo>
                <a:lnTo>
                  <a:pt x="4909" y="192888"/>
                </a:lnTo>
                <a:lnTo>
                  <a:pt x="18990" y="147554"/>
                </a:lnTo>
                <a:lnTo>
                  <a:pt x="41268" y="106523"/>
                </a:lnTo>
                <a:lnTo>
                  <a:pt x="70770" y="70770"/>
                </a:lnTo>
                <a:lnTo>
                  <a:pt x="106523" y="41268"/>
                </a:lnTo>
                <a:lnTo>
                  <a:pt x="147554" y="18990"/>
                </a:lnTo>
                <a:lnTo>
                  <a:pt x="192888" y="4909"/>
                </a:lnTo>
                <a:lnTo>
                  <a:pt x="241553" y="0"/>
                </a:lnTo>
                <a:lnTo>
                  <a:pt x="1373885" y="0"/>
                </a:lnTo>
                <a:lnTo>
                  <a:pt x="1422551" y="4909"/>
                </a:lnTo>
                <a:lnTo>
                  <a:pt x="1467885" y="18990"/>
                </a:lnTo>
                <a:lnTo>
                  <a:pt x="1508916" y="41268"/>
                </a:lnTo>
                <a:lnTo>
                  <a:pt x="1544669" y="70770"/>
                </a:lnTo>
                <a:lnTo>
                  <a:pt x="1574171" y="106523"/>
                </a:lnTo>
                <a:lnTo>
                  <a:pt x="1596449" y="147554"/>
                </a:lnTo>
                <a:lnTo>
                  <a:pt x="1610530" y="192888"/>
                </a:lnTo>
                <a:lnTo>
                  <a:pt x="1615439" y="241554"/>
                </a:lnTo>
                <a:lnTo>
                  <a:pt x="1615439" y="1207770"/>
                </a:lnTo>
                <a:lnTo>
                  <a:pt x="1610530" y="1256449"/>
                </a:lnTo>
                <a:lnTo>
                  <a:pt x="1596449" y="1301791"/>
                </a:lnTo>
                <a:lnTo>
                  <a:pt x="1574171" y="1342822"/>
                </a:lnTo>
                <a:lnTo>
                  <a:pt x="1544669" y="1378572"/>
                </a:lnTo>
                <a:lnTo>
                  <a:pt x="1508916" y="1408068"/>
                </a:lnTo>
                <a:lnTo>
                  <a:pt x="1467885" y="1430340"/>
                </a:lnTo>
                <a:lnTo>
                  <a:pt x="1422551" y="1444416"/>
                </a:lnTo>
                <a:lnTo>
                  <a:pt x="1373885" y="1449324"/>
                </a:lnTo>
                <a:lnTo>
                  <a:pt x="241553" y="1449324"/>
                </a:lnTo>
                <a:lnTo>
                  <a:pt x="192888" y="1444416"/>
                </a:lnTo>
                <a:lnTo>
                  <a:pt x="147554" y="1430340"/>
                </a:lnTo>
                <a:lnTo>
                  <a:pt x="106523" y="1408068"/>
                </a:lnTo>
                <a:lnTo>
                  <a:pt x="70770" y="1378572"/>
                </a:lnTo>
                <a:lnTo>
                  <a:pt x="41268" y="1342822"/>
                </a:lnTo>
                <a:lnTo>
                  <a:pt x="18990" y="1301791"/>
                </a:lnTo>
                <a:lnTo>
                  <a:pt x="4909" y="1256449"/>
                </a:lnTo>
                <a:lnTo>
                  <a:pt x="0" y="1207770"/>
                </a:lnTo>
                <a:lnTo>
                  <a:pt x="0" y="241554"/>
                </a:lnTo>
                <a:close/>
              </a:path>
            </a:pathLst>
          </a:custGeom>
          <a:ln w="476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33041" y="4517847"/>
            <a:ext cx="5010785" cy="469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50"/>
              </a:lnSpc>
              <a:spcBef>
                <a:spcPts val="95"/>
              </a:spcBef>
            </a:pP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Feature</a:t>
            </a:r>
            <a:r>
              <a:rPr sz="1600" b="1" spc="-6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processing</a:t>
            </a:r>
            <a:endParaRPr sz="1600">
              <a:latin typeface="Century Gothic"/>
              <a:cs typeface="Century Gothic"/>
            </a:endParaRPr>
          </a:p>
          <a:p>
            <a:pPr marL="2460625">
              <a:lnSpc>
                <a:spcPts val="1750"/>
              </a:lnSpc>
            </a:pP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Model</a:t>
            </a:r>
            <a:r>
              <a:rPr sz="16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training</a:t>
            </a:r>
            <a:r>
              <a:rPr sz="16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6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tuning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140" y="930656"/>
            <a:ext cx="8622030" cy="257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entury Gothic"/>
                <a:cs typeface="Century Gothic"/>
              </a:rPr>
              <a:t>We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will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put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together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simple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Pipeline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with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following</a:t>
            </a:r>
            <a:r>
              <a:rPr sz="1400" spc="-6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stages:</a:t>
            </a:r>
            <a:endParaRPr sz="1400">
              <a:latin typeface="Century Gothic"/>
              <a:cs typeface="Century Gothic"/>
            </a:endParaRPr>
          </a:p>
          <a:p>
            <a:pPr marL="299085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VectorAssembler</a:t>
            </a:r>
            <a:r>
              <a:rPr sz="1400" dirty="0">
                <a:latin typeface="Century Gothic"/>
                <a:cs typeface="Century Gothic"/>
              </a:rPr>
              <a:t>: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Assemble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feature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columns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into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 feature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vector</a:t>
            </a:r>
            <a:endParaRPr sz="1400">
              <a:latin typeface="Century Gothic"/>
              <a:cs typeface="Century Gothic"/>
            </a:endParaRPr>
          </a:p>
          <a:p>
            <a:pPr marL="299085" marR="5080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VectorIndexer</a:t>
            </a:r>
            <a:r>
              <a:rPr sz="1400" dirty="0">
                <a:latin typeface="Century Gothic"/>
                <a:cs typeface="Century Gothic"/>
              </a:rPr>
              <a:t>: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Identify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columns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which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should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be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treated as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categorical.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This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is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done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heuristically, </a:t>
            </a:r>
            <a:r>
              <a:rPr sz="1400" dirty="0">
                <a:latin typeface="Century Gothic"/>
                <a:cs typeface="Century Gothic"/>
              </a:rPr>
              <a:t>identifying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any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column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with</a:t>
            </a:r>
            <a:r>
              <a:rPr sz="1400" spc="-6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 small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number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distinct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values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as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being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categorical.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For</a:t>
            </a:r>
            <a:r>
              <a:rPr sz="1400" u="sng" spc="-2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us,</a:t>
            </a:r>
            <a:r>
              <a:rPr sz="1400" u="sng" spc="-2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this</a:t>
            </a:r>
            <a:r>
              <a:rPr sz="1400" u="sng" spc="-4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400" u="sng" spc="-2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will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u="sng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</a:rPr>
              <a:t>yr</a:t>
            </a:r>
            <a:r>
              <a:rPr sz="1400" u="sng" spc="-40" dirty="0"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400" u="sng" dirty="0"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</a:rPr>
              <a:t>(2),</a:t>
            </a:r>
            <a:r>
              <a:rPr sz="1400" u="sng" spc="-15" dirty="0"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400" u="sng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</a:rPr>
              <a:t>season</a:t>
            </a:r>
            <a:r>
              <a:rPr sz="1400" u="sng" spc="-35" dirty="0"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400" u="sng" dirty="0"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</a:rPr>
              <a:t>(4),</a:t>
            </a:r>
            <a:r>
              <a:rPr sz="1400" u="sng" spc="-25" dirty="0"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400" u="sng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</a:rPr>
              <a:t>holiday</a:t>
            </a:r>
            <a:r>
              <a:rPr sz="1400" u="sng" spc="-55" dirty="0"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400" u="sng" dirty="0"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</a:rPr>
              <a:t>(2),</a:t>
            </a:r>
            <a:r>
              <a:rPr sz="1400" u="sng" spc="-15" dirty="0"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400" u="sng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</a:rPr>
              <a:t>workingday</a:t>
            </a:r>
            <a:r>
              <a:rPr sz="1400" u="sng" spc="-45" dirty="0"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400" u="sng" dirty="0"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</a:rPr>
              <a:t>(2),</a:t>
            </a:r>
            <a:r>
              <a:rPr sz="1400" u="sng" spc="-20" dirty="0"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400" u="sng" dirty="0"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</a:rPr>
              <a:t>and</a:t>
            </a:r>
            <a:r>
              <a:rPr sz="1400" u="sng" spc="-25" dirty="0"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400" u="sng" dirty="0">
                <a:solidFill>
                  <a:srgbClr val="0079DB"/>
                </a:solidFill>
                <a:uFill>
                  <a:solidFill>
                    <a:srgbClr val="0079DB"/>
                  </a:solidFill>
                </a:uFill>
                <a:latin typeface="Century Gothic"/>
                <a:cs typeface="Century Gothic"/>
              </a:rPr>
              <a:t>weather</a:t>
            </a:r>
            <a:r>
              <a:rPr sz="1400" spc="-3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u="sng" spc="-25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(4)</a:t>
            </a:r>
            <a:endParaRPr sz="1400">
              <a:latin typeface="Century Gothic"/>
              <a:cs typeface="Century Gothic"/>
            </a:endParaRPr>
          </a:p>
          <a:p>
            <a:pPr marL="299085" marR="330200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GBTRegressor</a:t>
            </a:r>
            <a:r>
              <a:rPr sz="1400" dirty="0">
                <a:latin typeface="Century Gothic"/>
                <a:cs typeface="Century Gothic"/>
              </a:rPr>
              <a:t>: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This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will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use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Gradient-</a:t>
            </a:r>
            <a:r>
              <a:rPr sz="1400" dirty="0">
                <a:latin typeface="Century Gothic"/>
                <a:cs typeface="Century Gothic"/>
              </a:rPr>
              <a:t>Boosted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Trees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(GBT) algorithm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learn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how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predict </a:t>
            </a:r>
            <a:r>
              <a:rPr sz="1400" dirty="0">
                <a:latin typeface="Century Gothic"/>
                <a:cs typeface="Century Gothic"/>
              </a:rPr>
              <a:t>rental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counts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from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feature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vectors</a:t>
            </a:r>
            <a:endParaRPr sz="1400">
              <a:latin typeface="Century Gothic"/>
              <a:cs typeface="Century Gothic"/>
            </a:endParaRPr>
          </a:p>
          <a:p>
            <a:pPr marL="299085" marR="306705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CrossValidator</a:t>
            </a:r>
            <a:r>
              <a:rPr sz="1400" dirty="0">
                <a:latin typeface="Century Gothic"/>
                <a:cs typeface="Century Gothic"/>
              </a:rPr>
              <a:t>: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GBT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algorithm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has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several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hyperparameters,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and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tuning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them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our</a:t>
            </a:r>
            <a:r>
              <a:rPr sz="1400" spc="-20" dirty="0">
                <a:latin typeface="Century Gothic"/>
                <a:cs typeface="Century Gothic"/>
              </a:rPr>
              <a:t> data </a:t>
            </a:r>
            <a:r>
              <a:rPr sz="1400" dirty="0">
                <a:latin typeface="Century Gothic"/>
                <a:cs typeface="Century Gothic"/>
              </a:rPr>
              <a:t>can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improve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accuracy.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We will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do</a:t>
            </a:r>
            <a:r>
              <a:rPr sz="1400" spc="-6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this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tuning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using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Spark's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Cross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Validation</a:t>
            </a:r>
            <a:r>
              <a:rPr sz="1400" spc="-6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framework,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which </a:t>
            </a:r>
            <a:r>
              <a:rPr sz="1400" dirty="0">
                <a:solidFill>
                  <a:srgbClr val="FF0000"/>
                </a:solidFill>
                <a:latin typeface="Century Gothic"/>
                <a:cs typeface="Century Gothic"/>
              </a:rPr>
              <a:t>automatically</a:t>
            </a:r>
            <a:r>
              <a:rPr sz="1400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Century Gothic"/>
                <a:cs typeface="Century Gothic"/>
              </a:rPr>
              <a:t>tests</a:t>
            </a:r>
            <a:r>
              <a:rPr sz="1400" spc="-3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Century Gothic"/>
                <a:cs typeface="Century Gothic"/>
              </a:rPr>
              <a:t>a</a:t>
            </a:r>
            <a:r>
              <a:rPr sz="1400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Century Gothic"/>
                <a:cs typeface="Century Gothic"/>
              </a:rPr>
              <a:t>grid</a:t>
            </a:r>
            <a:r>
              <a:rPr sz="1400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Century Gothic"/>
                <a:cs typeface="Century Gothic"/>
              </a:rPr>
              <a:t>of</a:t>
            </a:r>
            <a:r>
              <a:rPr sz="1400" spc="-2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Century Gothic"/>
                <a:cs typeface="Century Gothic"/>
              </a:rPr>
              <a:t>hyperparameters</a:t>
            </a:r>
            <a:r>
              <a:rPr sz="1400" spc="-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Century Gothic"/>
                <a:cs typeface="Century Gothic"/>
              </a:rPr>
              <a:t>and</a:t>
            </a:r>
            <a:r>
              <a:rPr sz="1400" spc="-1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Century Gothic"/>
                <a:cs typeface="Century Gothic"/>
              </a:rPr>
              <a:t>chooses</a:t>
            </a:r>
            <a:r>
              <a:rPr sz="1400" spc="-5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0000"/>
                </a:solidFill>
                <a:latin typeface="Century Gothic"/>
                <a:cs typeface="Century Gothic"/>
              </a:rPr>
              <a:t>the</a:t>
            </a:r>
            <a:r>
              <a:rPr sz="1400" spc="-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Century Gothic"/>
                <a:cs typeface="Century Gothic"/>
              </a:rPr>
              <a:t>best</a:t>
            </a:r>
            <a:endParaRPr sz="1400">
              <a:latin typeface="Century Gothic"/>
              <a:cs typeface="Century Gothic"/>
            </a:endParaRPr>
          </a:p>
          <a:p>
            <a:pPr marL="5063490">
              <a:lnSpc>
                <a:spcPct val="100000"/>
              </a:lnSpc>
              <a:spcBef>
                <a:spcPts val="1360"/>
              </a:spcBef>
            </a:pP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CrossValidator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Train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ML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Pipeline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–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The Big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Picture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98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1140" y="904113"/>
            <a:ext cx="67024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First,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we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define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 feature processing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stages of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 </a:t>
            </a:r>
            <a:r>
              <a:rPr sz="1800" spc="-10" dirty="0">
                <a:latin typeface="Century Gothic"/>
                <a:cs typeface="Century Gothic"/>
              </a:rPr>
              <a:t>Pipeline: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entury Gothic"/>
                <a:cs typeface="Century Gothic"/>
              </a:rPr>
              <a:t>Assemble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feature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columns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into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Feature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vector</a:t>
            </a:r>
            <a:endParaRPr sz="180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entury Gothic"/>
                <a:cs typeface="Century Gothic"/>
              </a:rPr>
              <a:t>Identify</a:t>
            </a:r>
            <a:r>
              <a:rPr sz="1800" spc="-4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Categorical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features,</a:t>
            </a:r>
            <a:r>
              <a:rPr sz="1800" spc="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Index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spc="-20" dirty="0">
                <a:latin typeface="Century Gothic"/>
                <a:cs typeface="Century Gothic"/>
              </a:rPr>
              <a:t>them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3919" y="3113151"/>
            <a:ext cx="8887460" cy="1968500"/>
            <a:chOff x="113919" y="3113151"/>
            <a:chExt cx="8887460" cy="19685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3122676"/>
              <a:ext cx="8757764" cy="153410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8681" y="3117913"/>
              <a:ext cx="8877935" cy="1630045"/>
            </a:xfrm>
            <a:custGeom>
              <a:avLst/>
              <a:gdLst/>
              <a:ahLst/>
              <a:cxnLst/>
              <a:rect l="l" t="t" r="r" b="b"/>
              <a:pathLst>
                <a:path w="8877935" h="1630045">
                  <a:moveTo>
                    <a:pt x="0" y="1629537"/>
                  </a:moveTo>
                  <a:lnTo>
                    <a:pt x="8877681" y="1629537"/>
                  </a:lnTo>
                  <a:lnTo>
                    <a:pt x="8877681" y="0"/>
                  </a:lnTo>
                  <a:lnTo>
                    <a:pt x="0" y="0"/>
                  </a:lnTo>
                  <a:lnTo>
                    <a:pt x="0" y="1629537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9047" y="4648390"/>
              <a:ext cx="861694" cy="342900"/>
            </a:xfrm>
            <a:custGeom>
              <a:avLst/>
              <a:gdLst/>
              <a:ahLst/>
              <a:cxnLst/>
              <a:rect l="l" t="t" r="r" b="b"/>
              <a:pathLst>
                <a:path w="861695" h="342900">
                  <a:moveTo>
                    <a:pt x="708966" y="48009"/>
                  </a:moveTo>
                  <a:lnTo>
                    <a:pt x="0" y="294551"/>
                  </a:lnTo>
                  <a:lnTo>
                    <a:pt x="16763" y="342531"/>
                  </a:lnTo>
                  <a:lnTo>
                    <a:pt x="725641" y="95978"/>
                  </a:lnTo>
                  <a:lnTo>
                    <a:pt x="708966" y="48009"/>
                  </a:lnTo>
                  <a:close/>
                </a:path>
                <a:path w="861695" h="342900">
                  <a:moveTo>
                    <a:pt x="844025" y="39636"/>
                  </a:moveTo>
                  <a:lnTo>
                    <a:pt x="733044" y="39636"/>
                  </a:lnTo>
                  <a:lnTo>
                    <a:pt x="749680" y="87617"/>
                  </a:lnTo>
                  <a:lnTo>
                    <a:pt x="725641" y="95978"/>
                  </a:lnTo>
                  <a:lnTo>
                    <a:pt x="742315" y="143941"/>
                  </a:lnTo>
                  <a:lnTo>
                    <a:pt x="844025" y="39636"/>
                  </a:lnTo>
                  <a:close/>
                </a:path>
                <a:path w="861695" h="342900">
                  <a:moveTo>
                    <a:pt x="733044" y="39636"/>
                  </a:moveTo>
                  <a:lnTo>
                    <a:pt x="708966" y="48009"/>
                  </a:lnTo>
                  <a:lnTo>
                    <a:pt x="725641" y="95978"/>
                  </a:lnTo>
                  <a:lnTo>
                    <a:pt x="749680" y="87617"/>
                  </a:lnTo>
                  <a:lnTo>
                    <a:pt x="733044" y="39636"/>
                  </a:lnTo>
                  <a:close/>
                </a:path>
                <a:path w="861695" h="342900">
                  <a:moveTo>
                    <a:pt x="692276" y="0"/>
                  </a:moveTo>
                  <a:lnTo>
                    <a:pt x="708966" y="48009"/>
                  </a:lnTo>
                  <a:lnTo>
                    <a:pt x="733044" y="39636"/>
                  </a:lnTo>
                  <a:lnTo>
                    <a:pt x="844025" y="39636"/>
                  </a:lnTo>
                  <a:lnTo>
                    <a:pt x="861313" y="21907"/>
                  </a:lnTo>
                  <a:lnTo>
                    <a:pt x="69227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6363" y="4768596"/>
              <a:ext cx="5659120" cy="307975"/>
            </a:xfrm>
            <a:custGeom>
              <a:avLst/>
              <a:gdLst/>
              <a:ahLst/>
              <a:cxnLst/>
              <a:rect l="l" t="t" r="r" b="b"/>
              <a:pathLst>
                <a:path w="5659120" h="307975">
                  <a:moveTo>
                    <a:pt x="0" y="307847"/>
                  </a:moveTo>
                  <a:lnTo>
                    <a:pt x="5658612" y="307847"/>
                  </a:lnTo>
                  <a:lnTo>
                    <a:pt x="5658612" y="0"/>
                  </a:lnTo>
                  <a:lnTo>
                    <a:pt x="0" y="0"/>
                  </a:lnTo>
                  <a:lnTo>
                    <a:pt x="0" y="307847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6363" y="4768596"/>
            <a:ext cx="5659120" cy="3079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508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355"/>
              </a:spcBef>
            </a:pP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Any</a:t>
            </a:r>
            <a:r>
              <a:rPr sz="14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columns</a:t>
            </a:r>
            <a:r>
              <a:rPr sz="1400" b="1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with</a:t>
            </a:r>
            <a:r>
              <a:rPr sz="14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4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or</a:t>
            </a:r>
            <a:r>
              <a:rPr sz="14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less</a:t>
            </a:r>
            <a:r>
              <a:rPr sz="14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unique</a:t>
            </a:r>
            <a:r>
              <a:rPr sz="14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values</a:t>
            </a:r>
            <a:r>
              <a:rPr sz="14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consider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Categorical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49348" y="2676270"/>
            <a:ext cx="1894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Feature</a:t>
            </a:r>
            <a:r>
              <a:rPr sz="1600" b="1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processing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1569" y="1943861"/>
            <a:ext cx="1156970" cy="645160"/>
          </a:xfrm>
          <a:custGeom>
            <a:avLst/>
            <a:gdLst/>
            <a:ahLst/>
            <a:cxnLst/>
            <a:rect l="l" t="t" r="r" b="b"/>
            <a:pathLst>
              <a:path w="1156970" h="645160">
                <a:moveTo>
                  <a:pt x="0" y="107442"/>
                </a:moveTo>
                <a:lnTo>
                  <a:pt x="8443" y="65633"/>
                </a:lnTo>
                <a:lnTo>
                  <a:pt x="31470" y="31480"/>
                </a:lnTo>
                <a:lnTo>
                  <a:pt x="65622" y="8447"/>
                </a:lnTo>
                <a:lnTo>
                  <a:pt x="107442" y="0"/>
                </a:lnTo>
                <a:lnTo>
                  <a:pt x="1049274" y="0"/>
                </a:lnTo>
                <a:lnTo>
                  <a:pt x="1091082" y="8447"/>
                </a:lnTo>
                <a:lnTo>
                  <a:pt x="1125235" y="31480"/>
                </a:lnTo>
                <a:lnTo>
                  <a:pt x="1148268" y="65633"/>
                </a:lnTo>
                <a:lnTo>
                  <a:pt x="1156716" y="107442"/>
                </a:lnTo>
                <a:lnTo>
                  <a:pt x="1156716" y="537210"/>
                </a:lnTo>
                <a:lnTo>
                  <a:pt x="1148268" y="579018"/>
                </a:lnTo>
                <a:lnTo>
                  <a:pt x="1125235" y="613171"/>
                </a:lnTo>
                <a:lnTo>
                  <a:pt x="1091082" y="636204"/>
                </a:lnTo>
                <a:lnTo>
                  <a:pt x="1049274" y="644651"/>
                </a:lnTo>
                <a:lnTo>
                  <a:pt x="107442" y="644651"/>
                </a:lnTo>
                <a:lnTo>
                  <a:pt x="65622" y="636204"/>
                </a:lnTo>
                <a:lnTo>
                  <a:pt x="31470" y="613171"/>
                </a:lnTo>
                <a:lnTo>
                  <a:pt x="8443" y="579018"/>
                </a:lnTo>
                <a:lnTo>
                  <a:pt x="0" y="537210"/>
                </a:lnTo>
                <a:lnTo>
                  <a:pt x="0" y="107442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82420" y="2015489"/>
            <a:ext cx="1052195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ts val="1825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Vector</a:t>
            </a:r>
            <a:endParaRPr sz="1600">
              <a:latin typeface="Century Gothic"/>
              <a:cs typeface="Century Gothic"/>
            </a:endParaRPr>
          </a:p>
          <a:p>
            <a:pPr algn="ctr">
              <a:lnSpc>
                <a:spcPts val="1825"/>
              </a:lnSpc>
            </a:pP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Assembler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346960" y="1929129"/>
            <a:ext cx="2211705" cy="695960"/>
            <a:chOff x="2346960" y="1929129"/>
            <a:chExt cx="2211705" cy="695960"/>
          </a:xfrm>
        </p:grpSpPr>
        <p:sp>
          <p:nvSpPr>
            <p:cNvPr id="21" name="object 21"/>
            <p:cNvSpPr/>
            <p:nvPr/>
          </p:nvSpPr>
          <p:spPr>
            <a:xfrm>
              <a:off x="2346960" y="2054351"/>
              <a:ext cx="2211705" cy="447040"/>
            </a:xfrm>
            <a:custGeom>
              <a:avLst/>
              <a:gdLst/>
              <a:ahLst/>
              <a:cxnLst/>
              <a:rect l="l" t="t" r="r" b="b"/>
              <a:pathLst>
                <a:path w="2211704" h="447039">
                  <a:moveTo>
                    <a:pt x="480060" y="217932"/>
                  </a:moveTo>
                  <a:lnTo>
                    <a:pt x="262128" y="0"/>
                  </a:lnTo>
                  <a:lnTo>
                    <a:pt x="262128" y="108966"/>
                  </a:lnTo>
                  <a:lnTo>
                    <a:pt x="0" y="108966"/>
                  </a:lnTo>
                  <a:lnTo>
                    <a:pt x="0" y="326898"/>
                  </a:lnTo>
                  <a:lnTo>
                    <a:pt x="262128" y="326898"/>
                  </a:lnTo>
                  <a:lnTo>
                    <a:pt x="262128" y="435864"/>
                  </a:lnTo>
                  <a:lnTo>
                    <a:pt x="480060" y="217932"/>
                  </a:lnTo>
                  <a:close/>
                </a:path>
                <a:path w="2211704" h="447039">
                  <a:moveTo>
                    <a:pt x="2211324" y="228600"/>
                  </a:moveTo>
                  <a:lnTo>
                    <a:pt x="1993392" y="10668"/>
                  </a:lnTo>
                  <a:lnTo>
                    <a:pt x="1993392" y="119634"/>
                  </a:lnTo>
                  <a:lnTo>
                    <a:pt x="1729740" y="119634"/>
                  </a:lnTo>
                  <a:lnTo>
                    <a:pt x="1729740" y="337566"/>
                  </a:lnTo>
                  <a:lnTo>
                    <a:pt x="1993392" y="337566"/>
                  </a:lnTo>
                  <a:lnTo>
                    <a:pt x="1993392" y="446532"/>
                  </a:lnTo>
                  <a:lnTo>
                    <a:pt x="2211324" y="22860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70454" y="1954529"/>
              <a:ext cx="1156970" cy="645160"/>
            </a:xfrm>
            <a:custGeom>
              <a:avLst/>
              <a:gdLst/>
              <a:ahLst/>
              <a:cxnLst/>
              <a:rect l="l" t="t" r="r" b="b"/>
              <a:pathLst>
                <a:path w="1156970" h="645160">
                  <a:moveTo>
                    <a:pt x="0" y="107442"/>
                  </a:moveTo>
                  <a:lnTo>
                    <a:pt x="8447" y="65633"/>
                  </a:lnTo>
                  <a:lnTo>
                    <a:pt x="31480" y="31480"/>
                  </a:lnTo>
                  <a:lnTo>
                    <a:pt x="65633" y="8447"/>
                  </a:lnTo>
                  <a:lnTo>
                    <a:pt x="107441" y="0"/>
                  </a:lnTo>
                  <a:lnTo>
                    <a:pt x="1049273" y="0"/>
                  </a:lnTo>
                  <a:lnTo>
                    <a:pt x="1091082" y="8447"/>
                  </a:lnTo>
                  <a:lnTo>
                    <a:pt x="1125235" y="31480"/>
                  </a:lnTo>
                  <a:lnTo>
                    <a:pt x="1148268" y="65633"/>
                  </a:lnTo>
                  <a:lnTo>
                    <a:pt x="1156716" y="107442"/>
                  </a:lnTo>
                  <a:lnTo>
                    <a:pt x="1156716" y="537209"/>
                  </a:lnTo>
                  <a:lnTo>
                    <a:pt x="1148268" y="579018"/>
                  </a:lnTo>
                  <a:lnTo>
                    <a:pt x="1125235" y="613171"/>
                  </a:lnTo>
                  <a:lnTo>
                    <a:pt x="1091082" y="636204"/>
                  </a:lnTo>
                  <a:lnTo>
                    <a:pt x="1049273" y="644651"/>
                  </a:lnTo>
                  <a:lnTo>
                    <a:pt x="107441" y="644651"/>
                  </a:lnTo>
                  <a:lnTo>
                    <a:pt x="65633" y="636204"/>
                  </a:lnTo>
                  <a:lnTo>
                    <a:pt x="31480" y="613171"/>
                  </a:lnTo>
                  <a:lnTo>
                    <a:pt x="8447" y="579018"/>
                  </a:lnTo>
                  <a:lnTo>
                    <a:pt x="0" y="537209"/>
                  </a:lnTo>
                  <a:lnTo>
                    <a:pt x="0" y="107442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060319" y="2025776"/>
            <a:ext cx="77533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46990">
              <a:lnSpc>
                <a:spcPts val="1730"/>
              </a:lnSpc>
              <a:spcBef>
                <a:spcPts val="310"/>
              </a:spcBef>
            </a:pP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Vector Indexer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61203" y="1897379"/>
            <a:ext cx="3797935" cy="737870"/>
          </a:xfrm>
          <a:prstGeom prst="rect">
            <a:avLst/>
          </a:prstGeom>
          <a:solidFill>
            <a:srgbClr val="F1F1F1"/>
          </a:solidFill>
          <a:ln w="9525">
            <a:solidFill>
              <a:srgbClr val="3B3B3A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685"/>
              </a:spcBef>
            </a:pPr>
            <a:r>
              <a:rPr sz="1800" b="1" dirty="0">
                <a:solidFill>
                  <a:srgbClr val="0079DB"/>
                </a:solidFill>
                <a:latin typeface="Arial Narrow"/>
                <a:cs typeface="Arial Narrow"/>
              </a:rPr>
              <a:t>Yr,</a:t>
            </a:r>
            <a:r>
              <a:rPr sz="1800" b="1" spc="-60" dirty="0">
                <a:solidFill>
                  <a:srgbClr val="0079DB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0079DB"/>
                </a:solidFill>
                <a:latin typeface="Arial Narrow"/>
                <a:cs typeface="Arial Narrow"/>
              </a:rPr>
              <a:t>Season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,</a:t>
            </a:r>
            <a:r>
              <a:rPr sz="18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0079DB"/>
                </a:solidFill>
                <a:latin typeface="Arial Narrow"/>
                <a:cs typeface="Arial Narrow"/>
              </a:rPr>
              <a:t>Holiday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,</a:t>
            </a:r>
            <a:r>
              <a:rPr sz="1800" b="1" spc="-3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spc="-10" dirty="0">
                <a:solidFill>
                  <a:srgbClr val="0079DB"/>
                </a:solidFill>
                <a:latin typeface="Arial Narrow"/>
                <a:cs typeface="Arial Narrow"/>
              </a:rPr>
              <a:t>WorkingDay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,</a:t>
            </a:r>
            <a:endParaRPr sz="1800">
              <a:latin typeface="Arial Narrow"/>
              <a:cs typeface="Arial Narrow"/>
            </a:endParaRPr>
          </a:p>
          <a:p>
            <a:pPr marL="9525" algn="ctr">
              <a:lnSpc>
                <a:spcPct val="100000"/>
              </a:lnSpc>
            </a:pPr>
            <a:r>
              <a:rPr sz="1800" b="1" dirty="0">
                <a:solidFill>
                  <a:srgbClr val="0079DB"/>
                </a:solidFill>
                <a:latin typeface="Arial Narrow"/>
                <a:cs typeface="Arial Narrow"/>
              </a:rPr>
              <a:t>Weather</a:t>
            </a:r>
            <a:r>
              <a:rPr sz="1800" b="1" spc="-10" dirty="0">
                <a:solidFill>
                  <a:srgbClr val="0079DB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columns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treated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B3B3A"/>
                </a:solidFill>
                <a:latin typeface="Arial Narrow"/>
                <a:cs typeface="Arial Narrow"/>
              </a:rPr>
              <a:t>as</a:t>
            </a:r>
            <a:r>
              <a:rPr sz="1800" b="1" spc="-10" dirty="0">
                <a:solidFill>
                  <a:srgbClr val="3B3B3A"/>
                </a:solidFill>
                <a:latin typeface="Arial Narrow"/>
                <a:cs typeface="Arial Narrow"/>
              </a:rPr>
              <a:t> Categorical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07f</a:t>
            </a:r>
          </a:p>
          <a:p>
            <a:pPr marL="508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Define</a:t>
            </a:r>
            <a:r>
              <a:rPr spc="-3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Feature</a:t>
            </a:r>
            <a:r>
              <a:rPr spc="-2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Processing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Pipeline</a:t>
            </a:r>
          </a:p>
        </p:txBody>
      </p:sp>
      <p:sp>
        <p:nvSpPr>
          <p:cNvPr id="26" name="object 26"/>
          <p:cNvSpPr/>
          <p:nvPr/>
        </p:nvSpPr>
        <p:spPr>
          <a:xfrm>
            <a:off x="1652777" y="4284726"/>
            <a:ext cx="1398270" cy="373380"/>
          </a:xfrm>
          <a:custGeom>
            <a:avLst/>
            <a:gdLst/>
            <a:ahLst/>
            <a:cxnLst/>
            <a:rect l="l" t="t" r="r" b="b"/>
            <a:pathLst>
              <a:path w="1398270" h="373379">
                <a:moveTo>
                  <a:pt x="173736" y="0"/>
                </a:moveTo>
                <a:lnTo>
                  <a:pt x="1398270" y="0"/>
                </a:lnTo>
              </a:path>
              <a:path w="1398270" h="373379">
                <a:moveTo>
                  <a:pt x="0" y="373380"/>
                </a:moveTo>
                <a:lnTo>
                  <a:pt x="1113155" y="373380"/>
                </a:lnTo>
              </a:path>
            </a:pathLst>
          </a:custGeom>
          <a:ln w="22225">
            <a:solidFill>
              <a:srgbClr val="0079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99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1140" y="975105"/>
            <a:ext cx="8663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Second,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we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define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 model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training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stage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of</a:t>
            </a:r>
            <a:r>
              <a:rPr sz="1800" spc="-25" dirty="0">
                <a:latin typeface="Century Gothic"/>
                <a:cs typeface="Century Gothic"/>
              </a:rPr>
              <a:t> the</a:t>
            </a:r>
            <a:endParaRPr sz="1800"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entury Gothic"/>
                <a:cs typeface="Century Gothic"/>
              </a:rPr>
              <a:t>Pipeline.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79DB"/>
                </a:solidFill>
                <a:latin typeface="Century Gothic"/>
                <a:cs typeface="Century Gothic"/>
              </a:rPr>
              <a:t>GBTRegressor</a:t>
            </a:r>
            <a:r>
              <a:rPr sz="1800" spc="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takes Feature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vectors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Labels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as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input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learns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to </a:t>
            </a:r>
            <a:r>
              <a:rPr sz="1800" dirty="0">
                <a:latin typeface="Century Gothic"/>
                <a:cs typeface="Century Gothic"/>
              </a:rPr>
              <a:t>predict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labels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of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new</a:t>
            </a:r>
            <a:r>
              <a:rPr sz="1800" spc="1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examples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5587" y="3355466"/>
            <a:ext cx="8133080" cy="1430655"/>
            <a:chOff x="505587" y="3355466"/>
            <a:chExt cx="8133080" cy="143065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505" y="3364991"/>
              <a:ext cx="7956988" cy="129362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10349" y="3360229"/>
              <a:ext cx="8123555" cy="1421130"/>
            </a:xfrm>
            <a:custGeom>
              <a:avLst/>
              <a:gdLst/>
              <a:ahLst/>
              <a:cxnLst/>
              <a:rect l="l" t="t" r="r" b="b"/>
              <a:pathLst>
                <a:path w="8123555" h="1421129">
                  <a:moveTo>
                    <a:pt x="0" y="1420749"/>
                  </a:moveTo>
                  <a:lnTo>
                    <a:pt x="8123301" y="1420749"/>
                  </a:lnTo>
                  <a:lnTo>
                    <a:pt x="8123301" y="0"/>
                  </a:lnTo>
                  <a:lnTo>
                    <a:pt x="0" y="0"/>
                  </a:lnTo>
                  <a:lnTo>
                    <a:pt x="0" y="142074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27529" y="2011425"/>
            <a:ext cx="1894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Feature</a:t>
            </a:r>
            <a:r>
              <a:rPr sz="1600" b="1" spc="-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processing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17370" y="2353817"/>
            <a:ext cx="1156970" cy="643255"/>
          </a:xfrm>
          <a:custGeom>
            <a:avLst/>
            <a:gdLst/>
            <a:ahLst/>
            <a:cxnLst/>
            <a:rect l="l" t="t" r="r" b="b"/>
            <a:pathLst>
              <a:path w="1156970" h="643255">
                <a:moveTo>
                  <a:pt x="0" y="107187"/>
                </a:moveTo>
                <a:lnTo>
                  <a:pt x="8425" y="65472"/>
                </a:lnTo>
                <a:lnTo>
                  <a:pt x="31400" y="31400"/>
                </a:lnTo>
                <a:lnTo>
                  <a:pt x="65472" y="8425"/>
                </a:lnTo>
                <a:lnTo>
                  <a:pt x="107187" y="0"/>
                </a:lnTo>
                <a:lnTo>
                  <a:pt x="1049528" y="0"/>
                </a:lnTo>
                <a:lnTo>
                  <a:pt x="1091243" y="8425"/>
                </a:lnTo>
                <a:lnTo>
                  <a:pt x="1125315" y="31400"/>
                </a:lnTo>
                <a:lnTo>
                  <a:pt x="1148290" y="65472"/>
                </a:lnTo>
                <a:lnTo>
                  <a:pt x="1156716" y="107187"/>
                </a:lnTo>
                <a:lnTo>
                  <a:pt x="1156716" y="535939"/>
                </a:lnTo>
                <a:lnTo>
                  <a:pt x="1148290" y="577655"/>
                </a:lnTo>
                <a:lnTo>
                  <a:pt x="1125315" y="611727"/>
                </a:lnTo>
                <a:lnTo>
                  <a:pt x="1091243" y="634702"/>
                </a:lnTo>
                <a:lnTo>
                  <a:pt x="1049528" y="643127"/>
                </a:lnTo>
                <a:lnTo>
                  <a:pt x="107187" y="643127"/>
                </a:lnTo>
                <a:lnTo>
                  <a:pt x="65472" y="634702"/>
                </a:lnTo>
                <a:lnTo>
                  <a:pt x="31400" y="611727"/>
                </a:lnTo>
                <a:lnTo>
                  <a:pt x="8425" y="577655"/>
                </a:lnTo>
                <a:lnTo>
                  <a:pt x="0" y="535939"/>
                </a:lnTo>
                <a:lnTo>
                  <a:pt x="0" y="107187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68170" y="2423871"/>
            <a:ext cx="1051560" cy="48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ts val="1825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Vector</a:t>
            </a:r>
            <a:endParaRPr sz="1600">
              <a:latin typeface="Century Gothic"/>
              <a:cs typeface="Century Gothic"/>
            </a:endParaRPr>
          </a:p>
          <a:p>
            <a:pPr algn="ctr">
              <a:lnSpc>
                <a:spcPts val="1825"/>
              </a:lnSpc>
            </a:pP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Assembler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32760" y="2337561"/>
            <a:ext cx="2211705" cy="695960"/>
            <a:chOff x="3032760" y="2337561"/>
            <a:chExt cx="2211705" cy="695960"/>
          </a:xfrm>
        </p:grpSpPr>
        <p:sp>
          <p:nvSpPr>
            <p:cNvPr id="18" name="object 18"/>
            <p:cNvSpPr/>
            <p:nvPr/>
          </p:nvSpPr>
          <p:spPr>
            <a:xfrm>
              <a:off x="3032760" y="2464307"/>
              <a:ext cx="2211705" cy="445134"/>
            </a:xfrm>
            <a:custGeom>
              <a:avLst/>
              <a:gdLst/>
              <a:ahLst/>
              <a:cxnLst/>
              <a:rect l="l" t="t" r="r" b="b"/>
              <a:pathLst>
                <a:path w="2211704" h="445135">
                  <a:moveTo>
                    <a:pt x="480060" y="217170"/>
                  </a:moveTo>
                  <a:lnTo>
                    <a:pt x="262890" y="0"/>
                  </a:lnTo>
                  <a:lnTo>
                    <a:pt x="262890" y="108585"/>
                  </a:lnTo>
                  <a:lnTo>
                    <a:pt x="0" y="108585"/>
                  </a:lnTo>
                  <a:lnTo>
                    <a:pt x="0" y="325755"/>
                  </a:lnTo>
                  <a:lnTo>
                    <a:pt x="262890" y="325755"/>
                  </a:lnTo>
                  <a:lnTo>
                    <a:pt x="262890" y="434340"/>
                  </a:lnTo>
                  <a:lnTo>
                    <a:pt x="480060" y="217170"/>
                  </a:lnTo>
                  <a:close/>
                </a:path>
                <a:path w="2211704" h="445135">
                  <a:moveTo>
                    <a:pt x="2211324" y="227076"/>
                  </a:moveTo>
                  <a:lnTo>
                    <a:pt x="1993392" y="9144"/>
                  </a:lnTo>
                  <a:lnTo>
                    <a:pt x="1993392" y="118110"/>
                  </a:lnTo>
                  <a:lnTo>
                    <a:pt x="1729740" y="118110"/>
                  </a:lnTo>
                  <a:lnTo>
                    <a:pt x="1729740" y="336042"/>
                  </a:lnTo>
                  <a:lnTo>
                    <a:pt x="1993392" y="336042"/>
                  </a:lnTo>
                  <a:lnTo>
                    <a:pt x="1993392" y="445008"/>
                  </a:lnTo>
                  <a:lnTo>
                    <a:pt x="2211324" y="227076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56254" y="2362961"/>
              <a:ext cx="1156970" cy="645160"/>
            </a:xfrm>
            <a:custGeom>
              <a:avLst/>
              <a:gdLst/>
              <a:ahLst/>
              <a:cxnLst/>
              <a:rect l="l" t="t" r="r" b="b"/>
              <a:pathLst>
                <a:path w="1156970" h="645160">
                  <a:moveTo>
                    <a:pt x="0" y="107442"/>
                  </a:moveTo>
                  <a:lnTo>
                    <a:pt x="8447" y="65633"/>
                  </a:lnTo>
                  <a:lnTo>
                    <a:pt x="31480" y="31480"/>
                  </a:lnTo>
                  <a:lnTo>
                    <a:pt x="65633" y="8447"/>
                  </a:lnTo>
                  <a:lnTo>
                    <a:pt x="107442" y="0"/>
                  </a:lnTo>
                  <a:lnTo>
                    <a:pt x="1049274" y="0"/>
                  </a:lnTo>
                  <a:lnTo>
                    <a:pt x="1091082" y="8447"/>
                  </a:lnTo>
                  <a:lnTo>
                    <a:pt x="1125235" y="31480"/>
                  </a:lnTo>
                  <a:lnTo>
                    <a:pt x="1148268" y="65633"/>
                  </a:lnTo>
                  <a:lnTo>
                    <a:pt x="1156716" y="107442"/>
                  </a:lnTo>
                  <a:lnTo>
                    <a:pt x="1156716" y="537210"/>
                  </a:lnTo>
                  <a:lnTo>
                    <a:pt x="1148268" y="579018"/>
                  </a:lnTo>
                  <a:lnTo>
                    <a:pt x="1125235" y="613171"/>
                  </a:lnTo>
                  <a:lnTo>
                    <a:pt x="1091082" y="636204"/>
                  </a:lnTo>
                  <a:lnTo>
                    <a:pt x="1049274" y="644651"/>
                  </a:lnTo>
                  <a:lnTo>
                    <a:pt x="107442" y="644651"/>
                  </a:lnTo>
                  <a:lnTo>
                    <a:pt x="65633" y="636204"/>
                  </a:lnTo>
                  <a:lnTo>
                    <a:pt x="31480" y="613171"/>
                  </a:lnTo>
                  <a:lnTo>
                    <a:pt x="8447" y="579018"/>
                  </a:lnTo>
                  <a:lnTo>
                    <a:pt x="0" y="537210"/>
                  </a:lnTo>
                  <a:lnTo>
                    <a:pt x="0" y="107442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746119" y="2434589"/>
            <a:ext cx="77533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46990">
              <a:lnSpc>
                <a:spcPts val="1730"/>
              </a:lnSpc>
              <a:spcBef>
                <a:spcPts val="310"/>
              </a:spcBef>
            </a:pP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Vector Indexer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16473" y="2361438"/>
            <a:ext cx="1156970" cy="645160"/>
          </a:xfrm>
          <a:custGeom>
            <a:avLst/>
            <a:gdLst/>
            <a:ahLst/>
            <a:cxnLst/>
            <a:rect l="l" t="t" r="r" b="b"/>
            <a:pathLst>
              <a:path w="1156970" h="645160">
                <a:moveTo>
                  <a:pt x="0" y="107442"/>
                </a:moveTo>
                <a:lnTo>
                  <a:pt x="8447" y="65633"/>
                </a:lnTo>
                <a:lnTo>
                  <a:pt x="31480" y="31480"/>
                </a:lnTo>
                <a:lnTo>
                  <a:pt x="65633" y="8447"/>
                </a:lnTo>
                <a:lnTo>
                  <a:pt x="107441" y="0"/>
                </a:lnTo>
                <a:lnTo>
                  <a:pt x="1049274" y="0"/>
                </a:lnTo>
                <a:lnTo>
                  <a:pt x="1091082" y="8447"/>
                </a:lnTo>
                <a:lnTo>
                  <a:pt x="1125235" y="31480"/>
                </a:lnTo>
                <a:lnTo>
                  <a:pt x="1148268" y="65633"/>
                </a:lnTo>
                <a:lnTo>
                  <a:pt x="1156715" y="107442"/>
                </a:lnTo>
                <a:lnTo>
                  <a:pt x="1156715" y="537210"/>
                </a:lnTo>
                <a:lnTo>
                  <a:pt x="1148268" y="579018"/>
                </a:lnTo>
                <a:lnTo>
                  <a:pt x="1125235" y="613171"/>
                </a:lnTo>
                <a:lnTo>
                  <a:pt x="1091082" y="636204"/>
                </a:lnTo>
                <a:lnTo>
                  <a:pt x="1049274" y="644651"/>
                </a:lnTo>
                <a:lnTo>
                  <a:pt x="107441" y="644651"/>
                </a:lnTo>
                <a:lnTo>
                  <a:pt x="65633" y="636204"/>
                </a:lnTo>
                <a:lnTo>
                  <a:pt x="31480" y="613171"/>
                </a:lnTo>
                <a:lnTo>
                  <a:pt x="8447" y="579018"/>
                </a:lnTo>
                <a:lnTo>
                  <a:pt x="0" y="537210"/>
                </a:lnTo>
                <a:lnTo>
                  <a:pt x="0" y="107442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71059" y="2027047"/>
            <a:ext cx="1444625" cy="894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Model</a:t>
            </a:r>
            <a:r>
              <a:rPr sz="1600" b="1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training</a:t>
            </a:r>
            <a:endParaRPr sz="1600">
              <a:latin typeface="Century Gothic"/>
              <a:cs typeface="Century Gothic"/>
            </a:endParaRPr>
          </a:p>
          <a:p>
            <a:pPr marL="2540" algn="ctr">
              <a:lnSpc>
                <a:spcPts val="1825"/>
              </a:lnSpc>
              <a:spcBef>
                <a:spcPts val="1280"/>
              </a:spcBef>
            </a:pPr>
            <a:r>
              <a:rPr sz="16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GBT</a:t>
            </a:r>
            <a:endParaRPr sz="1600">
              <a:latin typeface="Century Gothic"/>
              <a:cs typeface="Century Gothic"/>
            </a:endParaRPr>
          </a:p>
          <a:p>
            <a:pPr algn="ctr">
              <a:lnSpc>
                <a:spcPts val="1825"/>
              </a:lnSpc>
            </a:pP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Regressor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07g</a:t>
            </a:r>
          </a:p>
          <a:p>
            <a:pPr marL="508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Point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GBTRegressor</a:t>
            </a:r>
            <a:r>
              <a:rPr spc="-4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to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Y-variable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("cnt")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100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9804" y="1041272"/>
            <a:ext cx="2016760" cy="3654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7462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entury Gothic"/>
                <a:cs typeface="Century Gothic"/>
              </a:rPr>
              <a:t>Third,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we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wrap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25" dirty="0">
                <a:latin typeface="Century Gothic"/>
                <a:cs typeface="Century Gothic"/>
              </a:rPr>
              <a:t>the </a:t>
            </a:r>
            <a:r>
              <a:rPr sz="1400" dirty="0">
                <a:latin typeface="Century Gothic"/>
                <a:cs typeface="Century Gothic"/>
              </a:rPr>
              <a:t>model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training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stage </a:t>
            </a:r>
            <a:r>
              <a:rPr sz="1400" dirty="0">
                <a:latin typeface="Century Gothic"/>
                <a:cs typeface="Century Gothic"/>
              </a:rPr>
              <a:t>with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</a:t>
            </a:r>
            <a:r>
              <a:rPr sz="1400" spc="20" dirty="0"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0079DB"/>
                </a:solidFill>
                <a:latin typeface="Century Gothic"/>
                <a:cs typeface="Century Gothic"/>
              </a:rPr>
              <a:t>CrossValidator </a:t>
            </a:r>
            <a:r>
              <a:rPr sz="1400" spc="-10" dirty="0">
                <a:latin typeface="Century Gothic"/>
                <a:cs typeface="Century Gothic"/>
              </a:rPr>
              <a:t>stage.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CrossValidator</a:t>
            </a:r>
            <a:r>
              <a:rPr sz="1400" spc="-5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knows </a:t>
            </a:r>
            <a:r>
              <a:rPr sz="1400" dirty="0">
                <a:latin typeface="Century Gothic"/>
                <a:cs typeface="Century Gothic"/>
              </a:rPr>
              <a:t>how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call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 </a:t>
            </a:r>
            <a:r>
              <a:rPr sz="1400" spc="-25" dirty="0">
                <a:latin typeface="Century Gothic"/>
                <a:cs typeface="Century Gothic"/>
              </a:rPr>
              <a:t>GBT </a:t>
            </a:r>
            <a:r>
              <a:rPr sz="1400" dirty="0">
                <a:latin typeface="Century Gothic"/>
                <a:cs typeface="Century Gothic"/>
              </a:rPr>
              <a:t>algorithm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with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different hyperparameter </a:t>
            </a:r>
            <a:r>
              <a:rPr sz="1400" dirty="0">
                <a:latin typeface="Century Gothic"/>
                <a:cs typeface="Century Gothic"/>
              </a:rPr>
              <a:t>settings.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It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will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spc="-20" dirty="0">
                <a:latin typeface="Century Gothic"/>
                <a:cs typeface="Century Gothic"/>
              </a:rPr>
              <a:t>train </a:t>
            </a:r>
            <a:r>
              <a:rPr sz="1400" dirty="0">
                <a:latin typeface="Century Gothic"/>
                <a:cs typeface="Century Gothic"/>
              </a:rPr>
              <a:t>multiple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models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spc="-25" dirty="0">
                <a:latin typeface="Century Gothic"/>
                <a:cs typeface="Century Gothic"/>
              </a:rPr>
              <a:t>and </a:t>
            </a:r>
            <a:r>
              <a:rPr sz="1400" dirty="0">
                <a:latin typeface="Century Gothic"/>
                <a:cs typeface="Century Gothic"/>
              </a:rPr>
              <a:t>choose</a:t>
            </a:r>
            <a:r>
              <a:rPr sz="1400" spc="-6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best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spc="-20" dirty="0">
                <a:latin typeface="Century Gothic"/>
                <a:cs typeface="Century Gothic"/>
              </a:rPr>
              <a:t>one, </a:t>
            </a:r>
            <a:r>
              <a:rPr sz="1400" dirty="0">
                <a:latin typeface="Century Gothic"/>
                <a:cs typeface="Century Gothic"/>
              </a:rPr>
              <a:t>based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on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minimizing </a:t>
            </a:r>
            <a:r>
              <a:rPr sz="1400" dirty="0">
                <a:latin typeface="Century Gothic"/>
                <a:cs typeface="Century Gothic"/>
              </a:rPr>
              <a:t>some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metric.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In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spc="-20" dirty="0">
                <a:latin typeface="Century Gothic"/>
                <a:cs typeface="Century Gothic"/>
              </a:rPr>
              <a:t>this </a:t>
            </a:r>
            <a:r>
              <a:rPr sz="1400" dirty="0">
                <a:latin typeface="Century Gothic"/>
                <a:cs typeface="Century Gothic"/>
              </a:rPr>
              <a:t>example,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our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metric</a:t>
            </a:r>
            <a:endParaRPr sz="1400">
              <a:latin typeface="Century Gothic"/>
              <a:cs typeface="Century Gothic"/>
            </a:endParaRPr>
          </a:p>
          <a:p>
            <a:pPr marL="12700" marR="10477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entury Gothic"/>
                <a:cs typeface="Century Gothic"/>
              </a:rPr>
              <a:t>is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Root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Mean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Squared </a:t>
            </a:r>
            <a:r>
              <a:rPr sz="1400" dirty="0">
                <a:latin typeface="Century Gothic"/>
                <a:cs typeface="Century Gothic"/>
              </a:rPr>
              <a:t>Error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(RMSE)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52738" y="2919602"/>
            <a:ext cx="6670040" cy="1802130"/>
            <a:chOff x="2352738" y="2919602"/>
            <a:chExt cx="6670040" cy="180213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6000" y="2929127"/>
              <a:ext cx="6551698" cy="178308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57501" y="2924365"/>
              <a:ext cx="6660515" cy="1792605"/>
            </a:xfrm>
            <a:custGeom>
              <a:avLst/>
              <a:gdLst/>
              <a:ahLst/>
              <a:cxnLst/>
              <a:rect l="l" t="t" r="r" b="b"/>
              <a:pathLst>
                <a:path w="6660515" h="1792604">
                  <a:moveTo>
                    <a:pt x="0" y="1792605"/>
                  </a:moveTo>
                  <a:lnTo>
                    <a:pt x="6660260" y="1792605"/>
                  </a:lnTo>
                  <a:lnTo>
                    <a:pt x="6660260" y="0"/>
                  </a:lnTo>
                  <a:lnTo>
                    <a:pt x="0" y="0"/>
                  </a:lnTo>
                  <a:lnTo>
                    <a:pt x="0" y="1792605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047744" y="1528317"/>
            <a:ext cx="1951355" cy="695960"/>
            <a:chOff x="4047744" y="1528317"/>
            <a:chExt cx="1951355" cy="695960"/>
          </a:xfrm>
        </p:grpSpPr>
        <p:sp>
          <p:nvSpPr>
            <p:cNvPr id="15" name="object 15"/>
            <p:cNvSpPr/>
            <p:nvPr/>
          </p:nvSpPr>
          <p:spPr>
            <a:xfrm>
              <a:off x="4047744" y="1665731"/>
              <a:ext cx="480059" cy="436245"/>
            </a:xfrm>
            <a:custGeom>
              <a:avLst/>
              <a:gdLst/>
              <a:ahLst/>
              <a:cxnLst/>
              <a:rect l="l" t="t" r="r" b="b"/>
              <a:pathLst>
                <a:path w="480060" h="436244">
                  <a:moveTo>
                    <a:pt x="262127" y="0"/>
                  </a:moveTo>
                  <a:lnTo>
                    <a:pt x="262127" y="108965"/>
                  </a:lnTo>
                  <a:lnTo>
                    <a:pt x="0" y="108965"/>
                  </a:lnTo>
                  <a:lnTo>
                    <a:pt x="0" y="326897"/>
                  </a:lnTo>
                  <a:lnTo>
                    <a:pt x="262127" y="326897"/>
                  </a:lnTo>
                  <a:lnTo>
                    <a:pt x="262127" y="435863"/>
                  </a:lnTo>
                  <a:lnTo>
                    <a:pt x="480059" y="217931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16602" y="1553717"/>
              <a:ext cx="1156970" cy="645160"/>
            </a:xfrm>
            <a:custGeom>
              <a:avLst/>
              <a:gdLst/>
              <a:ahLst/>
              <a:cxnLst/>
              <a:rect l="l" t="t" r="r" b="b"/>
              <a:pathLst>
                <a:path w="1156970" h="645160">
                  <a:moveTo>
                    <a:pt x="0" y="107442"/>
                  </a:moveTo>
                  <a:lnTo>
                    <a:pt x="8447" y="65633"/>
                  </a:lnTo>
                  <a:lnTo>
                    <a:pt x="31480" y="31480"/>
                  </a:lnTo>
                  <a:lnTo>
                    <a:pt x="65633" y="8447"/>
                  </a:lnTo>
                  <a:lnTo>
                    <a:pt x="107442" y="0"/>
                  </a:lnTo>
                  <a:lnTo>
                    <a:pt x="1049274" y="0"/>
                  </a:lnTo>
                  <a:lnTo>
                    <a:pt x="1091082" y="8447"/>
                  </a:lnTo>
                  <a:lnTo>
                    <a:pt x="1125235" y="31480"/>
                  </a:lnTo>
                  <a:lnTo>
                    <a:pt x="1148268" y="65633"/>
                  </a:lnTo>
                  <a:lnTo>
                    <a:pt x="1156715" y="107442"/>
                  </a:lnTo>
                  <a:lnTo>
                    <a:pt x="1156715" y="537210"/>
                  </a:lnTo>
                  <a:lnTo>
                    <a:pt x="1148268" y="579018"/>
                  </a:lnTo>
                  <a:lnTo>
                    <a:pt x="1125235" y="613171"/>
                  </a:lnTo>
                  <a:lnTo>
                    <a:pt x="1091082" y="636204"/>
                  </a:lnTo>
                  <a:lnTo>
                    <a:pt x="1049274" y="644652"/>
                  </a:lnTo>
                  <a:lnTo>
                    <a:pt x="107442" y="644652"/>
                  </a:lnTo>
                  <a:lnTo>
                    <a:pt x="65633" y="636204"/>
                  </a:lnTo>
                  <a:lnTo>
                    <a:pt x="31480" y="613171"/>
                  </a:lnTo>
                  <a:lnTo>
                    <a:pt x="8447" y="579018"/>
                  </a:lnTo>
                  <a:lnTo>
                    <a:pt x="0" y="537210"/>
                  </a:lnTo>
                  <a:lnTo>
                    <a:pt x="0" y="107442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06517" y="1625346"/>
            <a:ext cx="975360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ts val="1825"/>
              </a:lnSpc>
              <a:spcBef>
                <a:spcPts val="95"/>
              </a:spcBef>
            </a:pPr>
            <a:r>
              <a:rPr sz="16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GBT</a:t>
            </a:r>
            <a:endParaRPr sz="1600">
              <a:latin typeface="Century Gothic"/>
              <a:cs typeface="Century Gothic"/>
            </a:endParaRPr>
          </a:p>
          <a:p>
            <a:pPr algn="ctr">
              <a:lnSpc>
                <a:spcPts val="1825"/>
              </a:lnSpc>
            </a:pP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Regressor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84953" y="1009650"/>
            <a:ext cx="1615440" cy="1449705"/>
          </a:xfrm>
          <a:custGeom>
            <a:avLst/>
            <a:gdLst/>
            <a:ahLst/>
            <a:cxnLst/>
            <a:rect l="l" t="t" r="r" b="b"/>
            <a:pathLst>
              <a:path w="1615439" h="1449705">
                <a:moveTo>
                  <a:pt x="0" y="241553"/>
                </a:moveTo>
                <a:lnTo>
                  <a:pt x="4909" y="192888"/>
                </a:lnTo>
                <a:lnTo>
                  <a:pt x="18990" y="147554"/>
                </a:lnTo>
                <a:lnTo>
                  <a:pt x="41268" y="106523"/>
                </a:lnTo>
                <a:lnTo>
                  <a:pt x="70770" y="70770"/>
                </a:lnTo>
                <a:lnTo>
                  <a:pt x="106523" y="41268"/>
                </a:lnTo>
                <a:lnTo>
                  <a:pt x="147554" y="18990"/>
                </a:lnTo>
                <a:lnTo>
                  <a:pt x="192888" y="4909"/>
                </a:lnTo>
                <a:lnTo>
                  <a:pt x="241554" y="0"/>
                </a:lnTo>
                <a:lnTo>
                  <a:pt x="1373886" y="0"/>
                </a:lnTo>
                <a:lnTo>
                  <a:pt x="1422551" y="4909"/>
                </a:lnTo>
                <a:lnTo>
                  <a:pt x="1467885" y="18990"/>
                </a:lnTo>
                <a:lnTo>
                  <a:pt x="1508916" y="41268"/>
                </a:lnTo>
                <a:lnTo>
                  <a:pt x="1544669" y="70770"/>
                </a:lnTo>
                <a:lnTo>
                  <a:pt x="1574171" y="106523"/>
                </a:lnTo>
                <a:lnTo>
                  <a:pt x="1596449" y="147554"/>
                </a:lnTo>
                <a:lnTo>
                  <a:pt x="1610530" y="192888"/>
                </a:lnTo>
                <a:lnTo>
                  <a:pt x="1615440" y="241553"/>
                </a:lnTo>
                <a:lnTo>
                  <a:pt x="1615440" y="1207770"/>
                </a:lnTo>
                <a:lnTo>
                  <a:pt x="1610530" y="1256435"/>
                </a:lnTo>
                <a:lnTo>
                  <a:pt x="1596449" y="1301769"/>
                </a:lnTo>
                <a:lnTo>
                  <a:pt x="1574171" y="1342800"/>
                </a:lnTo>
                <a:lnTo>
                  <a:pt x="1544669" y="1378553"/>
                </a:lnTo>
                <a:lnTo>
                  <a:pt x="1508916" y="1408055"/>
                </a:lnTo>
                <a:lnTo>
                  <a:pt x="1467885" y="1430333"/>
                </a:lnTo>
                <a:lnTo>
                  <a:pt x="1422551" y="1444414"/>
                </a:lnTo>
                <a:lnTo>
                  <a:pt x="1373886" y="1449324"/>
                </a:lnTo>
                <a:lnTo>
                  <a:pt x="241554" y="1449324"/>
                </a:lnTo>
                <a:lnTo>
                  <a:pt x="192888" y="1444414"/>
                </a:lnTo>
                <a:lnTo>
                  <a:pt x="147554" y="1430333"/>
                </a:lnTo>
                <a:lnTo>
                  <a:pt x="106523" y="1408055"/>
                </a:lnTo>
                <a:lnTo>
                  <a:pt x="70770" y="1378553"/>
                </a:lnTo>
                <a:lnTo>
                  <a:pt x="41268" y="1342800"/>
                </a:lnTo>
                <a:lnTo>
                  <a:pt x="18990" y="1301769"/>
                </a:lnTo>
                <a:lnTo>
                  <a:pt x="4909" y="1256435"/>
                </a:lnTo>
                <a:lnTo>
                  <a:pt x="0" y="1207770"/>
                </a:lnTo>
                <a:lnTo>
                  <a:pt x="0" y="241553"/>
                </a:lnTo>
                <a:close/>
              </a:path>
            </a:pathLst>
          </a:custGeom>
          <a:ln w="476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57650" y="2565272"/>
            <a:ext cx="2562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Model</a:t>
            </a:r>
            <a:r>
              <a:rPr sz="16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training</a:t>
            </a:r>
            <a:r>
              <a:rPr sz="16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6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tuning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58359" y="1084834"/>
            <a:ext cx="1454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CrossValidator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07h</a:t>
            </a:r>
          </a:p>
          <a:p>
            <a:pPr marL="508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Add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CrossValidation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to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Pipeline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101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64211" y="3552063"/>
            <a:ext cx="8811260" cy="1512570"/>
            <a:chOff x="164211" y="3552063"/>
            <a:chExt cx="8811260" cy="15125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437" y="3561588"/>
              <a:ext cx="8438790" cy="7620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8973" y="3556825"/>
              <a:ext cx="8801735" cy="771525"/>
            </a:xfrm>
            <a:custGeom>
              <a:avLst/>
              <a:gdLst/>
              <a:ahLst/>
              <a:cxnLst/>
              <a:rect l="l" t="t" r="r" b="b"/>
              <a:pathLst>
                <a:path w="8801735" h="771525">
                  <a:moveTo>
                    <a:pt x="0" y="771525"/>
                  </a:moveTo>
                  <a:lnTo>
                    <a:pt x="8801481" y="771525"/>
                  </a:lnTo>
                  <a:lnTo>
                    <a:pt x="8801481" y="0"/>
                  </a:lnTo>
                  <a:lnTo>
                    <a:pt x="0" y="0"/>
                  </a:lnTo>
                  <a:lnTo>
                    <a:pt x="0" y="7715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77562" y="4171950"/>
              <a:ext cx="3622040" cy="892810"/>
            </a:xfrm>
            <a:custGeom>
              <a:avLst/>
              <a:gdLst/>
              <a:ahLst/>
              <a:cxnLst/>
              <a:rect l="l" t="t" r="r" b="b"/>
              <a:pathLst>
                <a:path w="3622040" h="892810">
                  <a:moveTo>
                    <a:pt x="152400" y="153936"/>
                  </a:moveTo>
                  <a:lnTo>
                    <a:pt x="139700" y="128524"/>
                  </a:lnTo>
                  <a:lnTo>
                    <a:pt x="76200" y="1524"/>
                  </a:lnTo>
                  <a:lnTo>
                    <a:pt x="0" y="153936"/>
                  </a:lnTo>
                  <a:lnTo>
                    <a:pt x="50800" y="153936"/>
                  </a:lnTo>
                  <a:lnTo>
                    <a:pt x="50800" y="458724"/>
                  </a:lnTo>
                  <a:lnTo>
                    <a:pt x="101600" y="458724"/>
                  </a:lnTo>
                  <a:lnTo>
                    <a:pt x="101600" y="153936"/>
                  </a:lnTo>
                  <a:lnTo>
                    <a:pt x="152400" y="153936"/>
                  </a:lnTo>
                  <a:close/>
                </a:path>
                <a:path w="3622040" h="892810">
                  <a:moveTo>
                    <a:pt x="2362200" y="152400"/>
                  </a:moveTo>
                  <a:lnTo>
                    <a:pt x="2349500" y="127000"/>
                  </a:lnTo>
                  <a:lnTo>
                    <a:pt x="2286000" y="0"/>
                  </a:lnTo>
                  <a:lnTo>
                    <a:pt x="2209800" y="152400"/>
                  </a:lnTo>
                  <a:lnTo>
                    <a:pt x="2260600" y="152400"/>
                  </a:lnTo>
                  <a:lnTo>
                    <a:pt x="2260600" y="457200"/>
                  </a:lnTo>
                  <a:lnTo>
                    <a:pt x="2311400" y="457200"/>
                  </a:lnTo>
                  <a:lnTo>
                    <a:pt x="2311400" y="152400"/>
                  </a:lnTo>
                  <a:lnTo>
                    <a:pt x="2362200" y="152400"/>
                  </a:lnTo>
                  <a:close/>
                </a:path>
                <a:path w="3622040" h="892810">
                  <a:moveTo>
                    <a:pt x="3621786" y="153568"/>
                  </a:moveTo>
                  <a:lnTo>
                    <a:pt x="3608819" y="126593"/>
                  </a:lnTo>
                  <a:lnTo>
                    <a:pt x="3547999" y="0"/>
                  </a:lnTo>
                  <a:lnTo>
                    <a:pt x="3469386" y="151193"/>
                  </a:lnTo>
                  <a:lnTo>
                    <a:pt x="3520173" y="151993"/>
                  </a:lnTo>
                  <a:lnTo>
                    <a:pt x="3508756" y="891857"/>
                  </a:lnTo>
                  <a:lnTo>
                    <a:pt x="3559556" y="892644"/>
                  </a:lnTo>
                  <a:lnTo>
                    <a:pt x="3570973" y="152781"/>
                  </a:lnTo>
                  <a:lnTo>
                    <a:pt x="3621786" y="153568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53200" y="4596384"/>
            <a:ext cx="1219200" cy="467995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45110" marR="85090" indent="-149860">
              <a:lnSpc>
                <a:spcPts val="1460"/>
              </a:lnSpc>
              <a:spcBef>
                <a:spcPts val="355"/>
              </a:spcBef>
            </a:pPr>
            <a:r>
              <a:rPr sz="1400" b="1" spc="-10" dirty="0">
                <a:latin typeface="Century Gothic"/>
                <a:cs typeface="Century Gothic"/>
              </a:rPr>
              <a:t>Categorical columns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49889" y="4591621"/>
            <a:ext cx="1000125" cy="477520"/>
            <a:chOff x="4449889" y="4591621"/>
            <a:chExt cx="1000125" cy="477520"/>
          </a:xfrm>
        </p:grpSpPr>
        <p:sp>
          <p:nvSpPr>
            <p:cNvPr id="16" name="object 16"/>
            <p:cNvSpPr/>
            <p:nvPr/>
          </p:nvSpPr>
          <p:spPr>
            <a:xfrm>
              <a:off x="4454652" y="4596384"/>
              <a:ext cx="990600" cy="467995"/>
            </a:xfrm>
            <a:custGeom>
              <a:avLst/>
              <a:gdLst/>
              <a:ahLst/>
              <a:cxnLst/>
              <a:rect l="l" t="t" r="r" b="b"/>
              <a:pathLst>
                <a:path w="990600" h="467995">
                  <a:moveTo>
                    <a:pt x="990600" y="0"/>
                  </a:moveTo>
                  <a:lnTo>
                    <a:pt x="0" y="0"/>
                  </a:lnTo>
                  <a:lnTo>
                    <a:pt x="0" y="467867"/>
                  </a:lnTo>
                  <a:lnTo>
                    <a:pt x="990600" y="467867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4652" y="4596384"/>
              <a:ext cx="990600" cy="467995"/>
            </a:xfrm>
            <a:custGeom>
              <a:avLst/>
              <a:gdLst/>
              <a:ahLst/>
              <a:cxnLst/>
              <a:rect l="l" t="t" r="r" b="b"/>
              <a:pathLst>
                <a:path w="990600" h="467995">
                  <a:moveTo>
                    <a:pt x="0" y="467867"/>
                  </a:moveTo>
                  <a:lnTo>
                    <a:pt x="990600" y="467867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467867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54652" y="4596384"/>
            <a:ext cx="990600" cy="2165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5240" rIns="0" bIns="0" rtlCol="0">
            <a:spAutoFit/>
          </a:bodyPr>
          <a:lstStyle/>
          <a:p>
            <a:pPr marL="172085">
              <a:lnSpc>
                <a:spcPts val="1580"/>
              </a:lnSpc>
              <a:spcBef>
                <a:spcPts val="120"/>
              </a:spcBef>
            </a:pPr>
            <a:r>
              <a:rPr sz="1400" b="1" spc="-10" dirty="0">
                <a:latin typeface="Century Gothic"/>
                <a:cs typeface="Century Gothic"/>
              </a:rPr>
              <a:t>Feature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54652" y="4812852"/>
            <a:ext cx="990600" cy="2514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30810">
              <a:lnSpc>
                <a:spcPts val="1565"/>
              </a:lnSpc>
            </a:pPr>
            <a:r>
              <a:rPr sz="1400" b="1" spc="-10" dirty="0">
                <a:latin typeface="Century Gothic"/>
                <a:cs typeface="Century Gothic"/>
              </a:rPr>
              <a:t>columns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60792" y="4596384"/>
            <a:ext cx="1102360" cy="467995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11125" marR="102870" indent="207010">
              <a:lnSpc>
                <a:spcPts val="1460"/>
              </a:lnSpc>
              <a:spcBef>
                <a:spcPts val="355"/>
              </a:spcBef>
            </a:pPr>
            <a:r>
              <a:rPr sz="1400" b="1" spc="-20" dirty="0">
                <a:latin typeface="Century Gothic"/>
                <a:cs typeface="Century Gothic"/>
              </a:rPr>
              <a:t>Cross </a:t>
            </a:r>
            <a:r>
              <a:rPr sz="1400" b="1" spc="-10" dirty="0">
                <a:latin typeface="Century Gothic"/>
                <a:cs typeface="Century Gothic"/>
              </a:rPr>
              <a:t>Validation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39429" y="1524317"/>
            <a:ext cx="5153660" cy="1889125"/>
            <a:chOff x="2039429" y="1524317"/>
            <a:chExt cx="5153660" cy="1889125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6737" y="1683153"/>
              <a:ext cx="4780329" cy="158821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069592" y="1554480"/>
              <a:ext cx="5093335" cy="1828800"/>
            </a:xfrm>
            <a:custGeom>
              <a:avLst/>
              <a:gdLst/>
              <a:ahLst/>
              <a:cxnLst/>
              <a:rect l="l" t="t" r="r" b="b"/>
              <a:pathLst>
                <a:path w="5093334" h="18288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4788408" y="0"/>
                  </a:lnTo>
                  <a:lnTo>
                    <a:pt x="4837833" y="3990"/>
                  </a:lnTo>
                  <a:lnTo>
                    <a:pt x="4884724" y="15544"/>
                  </a:lnTo>
                  <a:lnTo>
                    <a:pt x="4928454" y="34032"/>
                  </a:lnTo>
                  <a:lnTo>
                    <a:pt x="4968392" y="58826"/>
                  </a:lnTo>
                  <a:lnTo>
                    <a:pt x="5003911" y="89296"/>
                  </a:lnTo>
                  <a:lnTo>
                    <a:pt x="5034381" y="124815"/>
                  </a:lnTo>
                  <a:lnTo>
                    <a:pt x="5059175" y="164753"/>
                  </a:lnTo>
                  <a:lnTo>
                    <a:pt x="5077663" y="208483"/>
                  </a:lnTo>
                  <a:lnTo>
                    <a:pt x="5089217" y="255374"/>
                  </a:lnTo>
                  <a:lnTo>
                    <a:pt x="5093208" y="304800"/>
                  </a:lnTo>
                  <a:lnTo>
                    <a:pt x="5093208" y="1524000"/>
                  </a:lnTo>
                  <a:lnTo>
                    <a:pt x="5089217" y="1573425"/>
                  </a:lnTo>
                  <a:lnTo>
                    <a:pt x="5077663" y="1620316"/>
                  </a:lnTo>
                  <a:lnTo>
                    <a:pt x="5059175" y="1664046"/>
                  </a:lnTo>
                  <a:lnTo>
                    <a:pt x="5034381" y="1703984"/>
                  </a:lnTo>
                  <a:lnTo>
                    <a:pt x="5003911" y="1739503"/>
                  </a:lnTo>
                  <a:lnTo>
                    <a:pt x="4968392" y="1769973"/>
                  </a:lnTo>
                  <a:lnTo>
                    <a:pt x="4928454" y="1794767"/>
                  </a:lnTo>
                  <a:lnTo>
                    <a:pt x="4884724" y="1813255"/>
                  </a:lnTo>
                  <a:lnTo>
                    <a:pt x="4837833" y="1824809"/>
                  </a:lnTo>
                  <a:lnTo>
                    <a:pt x="4788408" y="1828800"/>
                  </a:lnTo>
                  <a:lnTo>
                    <a:pt x="304800" y="1828800"/>
                  </a:lnTo>
                  <a:lnTo>
                    <a:pt x="255374" y="1824809"/>
                  </a:lnTo>
                  <a:lnTo>
                    <a:pt x="208483" y="1813255"/>
                  </a:lnTo>
                  <a:lnTo>
                    <a:pt x="164753" y="1794767"/>
                  </a:lnTo>
                  <a:lnTo>
                    <a:pt x="124815" y="1769973"/>
                  </a:lnTo>
                  <a:lnTo>
                    <a:pt x="89296" y="1739503"/>
                  </a:lnTo>
                  <a:lnTo>
                    <a:pt x="58826" y="1703984"/>
                  </a:lnTo>
                  <a:lnTo>
                    <a:pt x="34032" y="1664046"/>
                  </a:lnTo>
                  <a:lnTo>
                    <a:pt x="15544" y="1620316"/>
                  </a:lnTo>
                  <a:lnTo>
                    <a:pt x="3990" y="1573425"/>
                  </a:lnTo>
                  <a:lnTo>
                    <a:pt x="0" y="1524000"/>
                  </a:lnTo>
                  <a:lnTo>
                    <a:pt x="0" y="304800"/>
                  </a:lnTo>
                  <a:close/>
                </a:path>
              </a:pathLst>
            </a:custGeom>
            <a:ln w="6032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1140" y="894664"/>
            <a:ext cx="8531860" cy="1057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Finally,</a:t>
            </a:r>
            <a:r>
              <a:rPr sz="1800" spc="-6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we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can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tie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our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feature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processing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and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model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training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stages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together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entury Gothic"/>
                <a:cs typeface="Century Gothic"/>
              </a:rPr>
              <a:t>into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a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single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Pipeline</a:t>
            </a:r>
            <a:endParaRPr sz="1800">
              <a:latin typeface="Century Gothic"/>
              <a:cs typeface="Century Gothic"/>
            </a:endParaRPr>
          </a:p>
          <a:p>
            <a:pPr marL="2021839">
              <a:lnSpc>
                <a:spcPct val="100000"/>
              </a:lnSpc>
              <a:spcBef>
                <a:spcPts val="1640"/>
              </a:spcBef>
            </a:pPr>
            <a:r>
              <a:rPr sz="1800" b="1" spc="-10" dirty="0">
                <a:solidFill>
                  <a:srgbClr val="0079DB"/>
                </a:solidFill>
                <a:latin typeface="Century Gothic"/>
                <a:cs typeface="Century Gothic"/>
              </a:rPr>
              <a:t>Pipeline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07i</a:t>
            </a:r>
          </a:p>
          <a:p>
            <a:pPr marL="508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Tie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Features/Model Together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in </a:t>
            </a:r>
            <a:r>
              <a:rPr spc="-10" dirty="0">
                <a:solidFill>
                  <a:srgbClr val="EB871D"/>
                </a:solidFill>
              </a:rPr>
              <a:t>Pipeline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102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1140" y="921766"/>
            <a:ext cx="856551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entury Gothic"/>
                <a:cs typeface="Century Gothic"/>
              </a:rPr>
              <a:t>Now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that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have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set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up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our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workflow,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can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train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Pipeline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single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call.</a:t>
            </a:r>
            <a:r>
              <a:rPr sz="1600" spc="500" dirty="0">
                <a:latin typeface="Century Gothic"/>
                <a:cs typeface="Century Gothic"/>
              </a:rPr>
              <a:t>  </a:t>
            </a:r>
            <a:r>
              <a:rPr sz="1600" dirty="0">
                <a:latin typeface="Century Gothic"/>
                <a:cs typeface="Century Gothic"/>
              </a:rPr>
              <a:t>Calling</a:t>
            </a:r>
            <a:r>
              <a:rPr sz="1600" spc="-110" dirty="0"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079DB"/>
                </a:solidFill>
                <a:latin typeface="Courier New"/>
                <a:cs typeface="Courier New"/>
              </a:rPr>
              <a:t>fit()</a:t>
            </a:r>
            <a:r>
              <a:rPr sz="1600" b="1" spc="-505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will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run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feature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processing,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model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tuning,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training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single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call.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We </a:t>
            </a:r>
            <a:r>
              <a:rPr sz="1600" dirty="0">
                <a:latin typeface="Century Gothic"/>
                <a:cs typeface="Century Gothic"/>
              </a:rPr>
              <a:t>get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back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fitted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Pipeline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with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best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model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found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ts val="1914"/>
              </a:lnSpc>
              <a:spcBef>
                <a:spcPts val="975"/>
              </a:spcBef>
            </a:pPr>
            <a:r>
              <a:rPr sz="1600" dirty="0">
                <a:latin typeface="Century Gothic"/>
                <a:cs typeface="Century Gothic"/>
              </a:rPr>
              <a:t>This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next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cell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can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take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at</a:t>
            </a:r>
            <a:r>
              <a:rPr sz="16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least</a:t>
            </a:r>
            <a:r>
              <a:rPr sz="1600" b="1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10</a:t>
            </a:r>
            <a:r>
              <a:rPr sz="16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entury Gothic"/>
                <a:cs typeface="Century Gothic"/>
              </a:rPr>
              <a:t>minutes</a:t>
            </a:r>
            <a:r>
              <a:rPr sz="1600" dirty="0">
                <a:latin typeface="Century Gothic"/>
                <a:cs typeface="Century Gothic"/>
              </a:rPr>
              <a:t>.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This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is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because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is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training </a:t>
            </a:r>
            <a:r>
              <a:rPr sz="1600" i="1" dirty="0">
                <a:latin typeface="Century Gothic"/>
                <a:cs typeface="Century Gothic"/>
              </a:rPr>
              <a:t>a</a:t>
            </a:r>
            <a:r>
              <a:rPr sz="1600" i="1" spc="-45" dirty="0">
                <a:latin typeface="Century Gothic"/>
                <a:cs typeface="Century Gothic"/>
              </a:rPr>
              <a:t> </a:t>
            </a:r>
            <a:r>
              <a:rPr sz="1600" i="1" dirty="0">
                <a:latin typeface="Century Gothic"/>
                <a:cs typeface="Century Gothic"/>
              </a:rPr>
              <a:t>lot</a:t>
            </a:r>
            <a:r>
              <a:rPr sz="1600" i="1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trees:</a:t>
            </a:r>
            <a:endParaRPr sz="1600">
              <a:latin typeface="Century Gothic"/>
              <a:cs typeface="Century Gothic"/>
            </a:endParaRPr>
          </a:p>
          <a:p>
            <a:pPr marL="299085" indent="-287020">
              <a:lnSpc>
                <a:spcPts val="1914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entury Gothic"/>
                <a:cs typeface="Century Gothic"/>
              </a:rPr>
              <a:t>For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each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random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sample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Cross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Validation</a:t>
            </a:r>
            <a:endParaRPr sz="1600">
              <a:latin typeface="Century Gothic"/>
              <a:cs typeface="Century Gothic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600" dirty="0">
                <a:latin typeface="Century Gothic"/>
                <a:cs typeface="Century Gothic"/>
              </a:rPr>
              <a:t>For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each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setting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hyperparameters</a:t>
            </a:r>
            <a:endParaRPr sz="1600">
              <a:latin typeface="Century Gothic"/>
              <a:cs typeface="Century Gothic"/>
            </a:endParaRPr>
          </a:p>
          <a:p>
            <a:pPr marL="1213485" lvl="2" indent="-287020">
              <a:lnSpc>
                <a:spcPct val="100000"/>
              </a:lnSpc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CrossValidator</a:t>
            </a:r>
            <a:r>
              <a:rPr sz="1600" spc="-2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is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training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separate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GBT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ensemble</a:t>
            </a:r>
            <a:r>
              <a:rPr sz="1600" spc="-8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which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contains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many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2305" y="2750642"/>
            <a:ext cx="1399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entury Gothic"/>
                <a:cs typeface="Century Gothic"/>
              </a:rPr>
              <a:t>Decision</a:t>
            </a:r>
            <a:r>
              <a:rPr sz="1600" spc="-90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Trees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38211" y="3112770"/>
            <a:ext cx="5626100" cy="1263650"/>
            <a:chOff x="1438211" y="3112770"/>
            <a:chExt cx="5626100" cy="126365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7702" y="3284220"/>
              <a:ext cx="5330703" cy="6801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42974" y="3279457"/>
              <a:ext cx="5616575" cy="796290"/>
            </a:xfrm>
            <a:custGeom>
              <a:avLst/>
              <a:gdLst/>
              <a:ahLst/>
              <a:cxnLst/>
              <a:rect l="l" t="t" r="r" b="b"/>
              <a:pathLst>
                <a:path w="5616575" h="796289">
                  <a:moveTo>
                    <a:pt x="0" y="795908"/>
                  </a:moveTo>
                  <a:lnTo>
                    <a:pt x="5616321" y="795908"/>
                  </a:lnTo>
                  <a:lnTo>
                    <a:pt x="5616321" y="0"/>
                  </a:lnTo>
                  <a:lnTo>
                    <a:pt x="0" y="0"/>
                  </a:lnTo>
                  <a:lnTo>
                    <a:pt x="0" y="795908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61154" y="3112769"/>
              <a:ext cx="1906905" cy="1263650"/>
            </a:xfrm>
            <a:custGeom>
              <a:avLst/>
              <a:gdLst/>
              <a:ahLst/>
              <a:cxnLst/>
              <a:rect l="l" t="t" r="r" b="b"/>
              <a:pathLst>
                <a:path w="1906904" h="1263650">
                  <a:moveTo>
                    <a:pt x="152400" y="416687"/>
                  </a:moveTo>
                  <a:lnTo>
                    <a:pt x="101600" y="416687"/>
                  </a:lnTo>
                  <a:lnTo>
                    <a:pt x="101600" y="0"/>
                  </a:lnTo>
                  <a:lnTo>
                    <a:pt x="50800" y="0"/>
                  </a:lnTo>
                  <a:lnTo>
                    <a:pt x="50800" y="416687"/>
                  </a:lnTo>
                  <a:lnTo>
                    <a:pt x="0" y="416687"/>
                  </a:lnTo>
                  <a:lnTo>
                    <a:pt x="76200" y="569087"/>
                  </a:lnTo>
                  <a:lnTo>
                    <a:pt x="139700" y="442087"/>
                  </a:lnTo>
                  <a:lnTo>
                    <a:pt x="152400" y="416687"/>
                  </a:lnTo>
                  <a:close/>
                </a:path>
                <a:path w="1906904" h="1263650">
                  <a:moveTo>
                    <a:pt x="1906524" y="958596"/>
                  </a:moveTo>
                  <a:lnTo>
                    <a:pt x="1893824" y="933196"/>
                  </a:lnTo>
                  <a:lnTo>
                    <a:pt x="1830324" y="806196"/>
                  </a:lnTo>
                  <a:lnTo>
                    <a:pt x="1754124" y="958596"/>
                  </a:lnTo>
                  <a:lnTo>
                    <a:pt x="1804924" y="958596"/>
                  </a:lnTo>
                  <a:lnTo>
                    <a:pt x="1804924" y="1263396"/>
                  </a:lnTo>
                  <a:lnTo>
                    <a:pt x="1855724" y="1263396"/>
                  </a:lnTo>
                  <a:lnTo>
                    <a:pt x="1855724" y="958596"/>
                  </a:lnTo>
                  <a:lnTo>
                    <a:pt x="1906524" y="958596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87823" y="4235196"/>
            <a:ext cx="3604260" cy="584200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600710" marR="172720" indent="-421005">
              <a:lnSpc>
                <a:spcPct val="100000"/>
              </a:lnSpc>
              <a:spcBef>
                <a:spcPts val="340"/>
              </a:spcBef>
            </a:pP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16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cached</a:t>
            </a: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600" b="1" dirty="0">
                <a:solidFill>
                  <a:srgbClr val="0079DB"/>
                </a:solidFill>
                <a:latin typeface="Century Gothic"/>
                <a:cs typeface="Century Gothic"/>
              </a:rPr>
              <a:t>train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'</a:t>
            </a:r>
            <a:r>
              <a:rPr sz="1600" b="1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so</a:t>
            </a:r>
            <a:r>
              <a:rPr sz="1600" b="1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it</a:t>
            </a:r>
            <a:r>
              <a:rPr sz="1600" b="1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should</a:t>
            </a:r>
            <a:r>
              <a:rPr sz="16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run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faster</a:t>
            </a: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than</a:t>
            </a:r>
            <a:r>
              <a:rPr sz="16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if</a:t>
            </a: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3B3B3A"/>
                </a:solidFill>
                <a:latin typeface="Century Gothic"/>
                <a:cs typeface="Century Gothic"/>
              </a:rPr>
              <a:t>not</a:t>
            </a:r>
            <a:r>
              <a:rPr sz="1600" b="1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cached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81984" y="2894076"/>
            <a:ext cx="2115820" cy="306705"/>
          </a:xfrm>
          <a:prstGeom prst="rect">
            <a:avLst/>
          </a:prstGeom>
          <a:solidFill>
            <a:srgbClr val="FFFF00"/>
          </a:solidFill>
          <a:ln w="9525">
            <a:solidFill>
              <a:srgbClr val="3B3B3A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Features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 Model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07j</a:t>
            </a:r>
          </a:p>
          <a:p>
            <a:pPr marL="508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Create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Model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on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TRAIN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2107" y="4232147"/>
            <a:ext cx="4470400" cy="5842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WARNING:</a:t>
            </a:r>
            <a:r>
              <a:rPr sz="1400" b="1" spc="3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14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takes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from</a:t>
            </a:r>
            <a:r>
              <a:rPr sz="14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5-7</a:t>
            </a:r>
            <a:r>
              <a:rPr sz="14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minutes</a:t>
            </a:r>
            <a:r>
              <a:rPr sz="14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400" b="1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3B3B3A"/>
                </a:solidFill>
                <a:latin typeface="Century Gothic"/>
                <a:cs typeface="Century Gothic"/>
              </a:rPr>
              <a:t>Execute</a:t>
            </a:r>
            <a:endParaRPr sz="140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</a:pP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4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spawns</a:t>
            </a:r>
            <a:r>
              <a:rPr sz="14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over</a:t>
            </a:r>
            <a:r>
              <a:rPr sz="1400" b="1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3B3B3A"/>
                </a:solidFill>
                <a:latin typeface="Century Gothic"/>
                <a:cs typeface="Century Gothic"/>
              </a:rPr>
              <a:t>100</a:t>
            </a:r>
            <a:r>
              <a:rPr sz="1400" b="1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b="1" spc="-20" dirty="0">
                <a:solidFill>
                  <a:srgbClr val="3B3B3A"/>
                </a:solidFill>
                <a:latin typeface="Century Gothic"/>
                <a:cs typeface="Century Gothic"/>
              </a:rPr>
              <a:t>jobs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85638" y="3944873"/>
            <a:ext cx="473075" cy="0"/>
          </a:xfrm>
          <a:custGeom>
            <a:avLst/>
            <a:gdLst/>
            <a:ahLst/>
            <a:cxnLst/>
            <a:rect l="l" t="t" r="r" b="b"/>
            <a:pathLst>
              <a:path w="473075">
                <a:moveTo>
                  <a:pt x="0" y="0"/>
                </a:moveTo>
                <a:lnTo>
                  <a:pt x="47294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103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1140" y="957198"/>
            <a:ext cx="8639810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4732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entury Gothic"/>
                <a:cs typeface="Century Gothic"/>
              </a:rPr>
              <a:t>Our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final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step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will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our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fitted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model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make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predictions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on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new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data.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We </a:t>
            </a:r>
            <a:r>
              <a:rPr sz="1600" dirty="0">
                <a:latin typeface="Century Gothic"/>
                <a:cs typeface="Century Gothic"/>
              </a:rPr>
              <a:t>will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our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held-</a:t>
            </a:r>
            <a:r>
              <a:rPr sz="1600" dirty="0">
                <a:latin typeface="Century Gothic"/>
                <a:cs typeface="Century Gothic"/>
              </a:rPr>
              <a:t>out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test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set,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but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you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could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also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this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model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make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predictions </a:t>
            </a:r>
            <a:r>
              <a:rPr sz="1600" dirty="0">
                <a:latin typeface="Century Gothic"/>
                <a:cs typeface="Century Gothic"/>
              </a:rPr>
              <a:t>on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completely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new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data.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For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example,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if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created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some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features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based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on </a:t>
            </a:r>
            <a:r>
              <a:rPr sz="1600" dirty="0">
                <a:latin typeface="Century Gothic"/>
                <a:cs typeface="Century Gothic"/>
              </a:rPr>
              <a:t>weather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predictions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for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next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week,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could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predict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bike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rentals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expected </a:t>
            </a:r>
            <a:r>
              <a:rPr sz="1600" dirty="0">
                <a:latin typeface="Century Gothic"/>
                <a:cs typeface="Century Gothic"/>
              </a:rPr>
              <a:t>during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next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week!</a:t>
            </a:r>
            <a:endParaRPr sz="1600">
              <a:latin typeface="Century Gothic"/>
              <a:cs typeface="Century Gothic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will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also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evaluate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our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predictions. </a:t>
            </a:r>
            <a:r>
              <a:rPr sz="1600" dirty="0">
                <a:latin typeface="Century Gothic"/>
                <a:cs typeface="Century Gothic"/>
              </a:rPr>
              <a:t>Computing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evaluation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metrics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is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important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for </a:t>
            </a:r>
            <a:r>
              <a:rPr sz="1600" spc="-10" dirty="0">
                <a:latin typeface="Century Gothic"/>
                <a:cs typeface="Century Gothic"/>
              </a:rPr>
              <a:t>understanding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quality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predictions,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as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well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as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for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comparing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models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tuning parameters</a:t>
            </a:r>
            <a:endParaRPr sz="1600">
              <a:latin typeface="Century Gothic"/>
              <a:cs typeface="Century Gothic"/>
            </a:endParaRPr>
          </a:p>
          <a:p>
            <a:pPr marL="299085" indent="-287020">
              <a:lnSpc>
                <a:spcPts val="1814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entury Gothic"/>
                <a:cs typeface="Century Gothic"/>
              </a:rPr>
              <a:t>How</a:t>
            </a:r>
            <a:r>
              <a:rPr sz="1600" spc="-9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it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works: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Calling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079DB"/>
                </a:solidFill>
                <a:latin typeface="Courier New"/>
                <a:cs typeface="Courier New"/>
              </a:rPr>
              <a:t>transform()</a:t>
            </a:r>
            <a:r>
              <a:rPr sz="1600" b="1" spc="-490" dirty="0">
                <a:solidFill>
                  <a:srgbClr val="0079DB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entury Gothic"/>
                <a:cs typeface="Century Gothic"/>
              </a:rPr>
              <a:t>on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new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dataset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passes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that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data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through</a:t>
            </a:r>
            <a:endParaRPr sz="1600">
              <a:latin typeface="Century Gothic"/>
              <a:cs typeface="Century Gothic"/>
            </a:endParaRPr>
          </a:p>
          <a:p>
            <a:pPr marL="299085" marR="326390" algn="just">
              <a:lnSpc>
                <a:spcPct val="100099"/>
              </a:lnSpc>
              <a:spcBef>
                <a:spcPts val="110"/>
              </a:spcBef>
            </a:pPr>
            <a:r>
              <a:rPr sz="1600" dirty="0">
                <a:latin typeface="Century Gothic"/>
                <a:cs typeface="Century Gothic"/>
              </a:rPr>
              <a:t>feature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processing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uses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fitted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model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make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predictions.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get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back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spc="-50" dirty="0">
                <a:latin typeface="Century Gothic"/>
                <a:cs typeface="Century Gothic"/>
              </a:rPr>
              <a:t>a </a:t>
            </a:r>
            <a:r>
              <a:rPr sz="1600" spc="-10" dirty="0">
                <a:latin typeface="Century Gothic"/>
                <a:cs typeface="Century Gothic"/>
              </a:rPr>
              <a:t>DataFrame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with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new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column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predictions</a:t>
            </a:r>
            <a:r>
              <a:rPr sz="1600" spc="-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(as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well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as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intermediate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results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such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as </a:t>
            </a:r>
            <a:r>
              <a:rPr sz="1600" dirty="0">
                <a:latin typeface="Century Gothic"/>
                <a:cs typeface="Century Gothic"/>
              </a:rPr>
              <a:t>our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79DB"/>
                </a:solidFill>
                <a:latin typeface="Century Gothic"/>
                <a:cs typeface="Century Gothic"/>
              </a:rPr>
              <a:t>rawFeatures</a:t>
            </a:r>
            <a:r>
              <a:rPr sz="1600" spc="-1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column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from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feature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processing)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32535" y="4161663"/>
            <a:ext cx="6678930" cy="857250"/>
            <a:chOff x="1232535" y="4161663"/>
            <a:chExt cx="6678930" cy="8572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2060" y="4171188"/>
              <a:ext cx="6568439" cy="74676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37297" y="4166425"/>
              <a:ext cx="6669405" cy="847725"/>
            </a:xfrm>
            <a:custGeom>
              <a:avLst/>
              <a:gdLst/>
              <a:ahLst/>
              <a:cxnLst/>
              <a:rect l="l" t="t" r="r" b="b"/>
              <a:pathLst>
                <a:path w="6669405" h="847725">
                  <a:moveTo>
                    <a:pt x="0" y="847725"/>
                  </a:moveTo>
                  <a:lnTo>
                    <a:pt x="6669405" y="847725"/>
                  </a:lnTo>
                  <a:lnTo>
                    <a:pt x="6669405" y="0"/>
                  </a:lnTo>
                  <a:lnTo>
                    <a:pt x="0" y="0"/>
                  </a:lnTo>
                  <a:lnTo>
                    <a:pt x="0" y="8477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01489" y="4456938"/>
              <a:ext cx="1014094" cy="0"/>
            </a:xfrm>
            <a:custGeom>
              <a:avLst/>
              <a:gdLst/>
              <a:ahLst/>
              <a:cxnLst/>
              <a:rect l="l" t="t" r="r" b="b"/>
              <a:pathLst>
                <a:path w="1014095">
                  <a:moveTo>
                    <a:pt x="0" y="0"/>
                  </a:moveTo>
                  <a:lnTo>
                    <a:pt x="1013968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07k</a:t>
            </a:r>
          </a:p>
          <a:p>
            <a:pPr marL="508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Score</a:t>
            </a:r>
            <a:r>
              <a:rPr spc="-2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Model on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TEST,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Evaluate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Results</a:t>
            </a:r>
            <a:r>
              <a:rPr spc="-3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(1 of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spc="-25" dirty="0">
                <a:solidFill>
                  <a:srgbClr val="EB871D"/>
                </a:solidFill>
              </a:rPr>
              <a:t>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77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ts val="281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20" dirty="0"/>
              <a:t> </a:t>
            </a:r>
            <a:r>
              <a:rPr dirty="0"/>
              <a:t>2:</a:t>
            </a:r>
            <a:r>
              <a:rPr spc="5" dirty="0"/>
              <a:t> </a:t>
            </a:r>
            <a:r>
              <a:rPr dirty="0"/>
              <a:t>Lab</a:t>
            </a:r>
            <a:r>
              <a:rPr spc="-5" dirty="0"/>
              <a:t> </a:t>
            </a:r>
            <a:r>
              <a:rPr spc="-25" dirty="0"/>
              <a:t>06i</a:t>
            </a:r>
          </a:p>
          <a:p>
            <a:pPr marL="3048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Convert into Single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Vector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2008" y="952322"/>
            <a:ext cx="5640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We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use: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VectorAssembler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format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 X-</a:t>
            </a:r>
            <a:r>
              <a:rPr sz="1800" spc="-10" dirty="0">
                <a:latin typeface="Century Gothic"/>
                <a:cs typeface="Century Gothic"/>
              </a:rPr>
              <a:t>variables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7363" y="1410779"/>
            <a:ext cx="7920990" cy="1171575"/>
            <a:chOff x="237363" y="1410779"/>
            <a:chExt cx="7920990" cy="117157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888" y="1420367"/>
              <a:ext cx="7901940" cy="115214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2125" y="1415541"/>
              <a:ext cx="7911465" cy="1162050"/>
            </a:xfrm>
            <a:custGeom>
              <a:avLst/>
              <a:gdLst/>
              <a:ahLst/>
              <a:cxnLst/>
              <a:rect l="l" t="t" r="r" b="b"/>
              <a:pathLst>
                <a:path w="7911465" h="1162050">
                  <a:moveTo>
                    <a:pt x="0" y="1161668"/>
                  </a:moveTo>
                  <a:lnTo>
                    <a:pt x="7911465" y="1161668"/>
                  </a:lnTo>
                  <a:lnTo>
                    <a:pt x="7911465" y="0"/>
                  </a:lnTo>
                  <a:lnTo>
                    <a:pt x="0" y="0"/>
                  </a:lnTo>
                  <a:lnTo>
                    <a:pt x="0" y="11616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1017" y="1640585"/>
              <a:ext cx="1126490" cy="0"/>
            </a:xfrm>
            <a:custGeom>
              <a:avLst/>
              <a:gdLst/>
              <a:ahLst/>
              <a:cxnLst/>
              <a:rect l="l" t="t" r="r" b="b"/>
              <a:pathLst>
                <a:path w="1126489">
                  <a:moveTo>
                    <a:pt x="0" y="0"/>
                  </a:moveTo>
                  <a:lnTo>
                    <a:pt x="1126108" y="0"/>
                  </a:lnTo>
                </a:path>
              </a:pathLst>
            </a:custGeom>
            <a:ln w="25400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104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231201" y="2547747"/>
            <a:ext cx="6668134" cy="2529205"/>
            <a:chOff x="1231201" y="2547747"/>
            <a:chExt cx="6668134" cy="252920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2835" y="2582995"/>
              <a:ext cx="6541193" cy="24351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49489" y="2552509"/>
              <a:ext cx="6645275" cy="2487930"/>
            </a:xfrm>
            <a:custGeom>
              <a:avLst/>
              <a:gdLst/>
              <a:ahLst/>
              <a:cxnLst/>
              <a:rect l="l" t="t" r="r" b="b"/>
              <a:pathLst>
                <a:path w="6645275" h="2487929">
                  <a:moveTo>
                    <a:pt x="0" y="2487549"/>
                  </a:moveTo>
                  <a:lnTo>
                    <a:pt x="6645021" y="2487549"/>
                  </a:lnTo>
                  <a:lnTo>
                    <a:pt x="6645021" y="0"/>
                  </a:lnTo>
                  <a:lnTo>
                    <a:pt x="0" y="0"/>
                  </a:lnTo>
                  <a:lnTo>
                    <a:pt x="0" y="2487549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5013" y="2576322"/>
              <a:ext cx="1658620" cy="2476500"/>
            </a:xfrm>
            <a:custGeom>
              <a:avLst/>
              <a:gdLst/>
              <a:ahLst/>
              <a:cxnLst/>
              <a:rect l="l" t="t" r="r" b="b"/>
              <a:pathLst>
                <a:path w="1658620" h="2476500">
                  <a:moveTo>
                    <a:pt x="0" y="2476500"/>
                  </a:moveTo>
                  <a:lnTo>
                    <a:pt x="1658112" y="2476500"/>
                  </a:lnTo>
                  <a:lnTo>
                    <a:pt x="1658112" y="0"/>
                  </a:lnTo>
                  <a:lnTo>
                    <a:pt x="0" y="0"/>
                  </a:lnTo>
                  <a:lnTo>
                    <a:pt x="0" y="2476500"/>
                  </a:lnTo>
                  <a:close/>
                </a:path>
              </a:pathLst>
            </a:custGeom>
            <a:ln w="476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1140" y="1736216"/>
            <a:ext cx="858393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entury Gothic"/>
                <a:cs typeface="Century Gothic"/>
              </a:rPr>
              <a:t>Are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these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good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results?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They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are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not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perfect,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but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you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can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see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correlation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between</a:t>
            </a:r>
            <a:r>
              <a:rPr sz="1600" spc="-15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the </a:t>
            </a:r>
            <a:r>
              <a:rPr sz="1600" dirty="0">
                <a:latin typeface="Century Gothic"/>
                <a:cs typeface="Century Gothic"/>
              </a:rPr>
              <a:t>counts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predictions.</a:t>
            </a:r>
            <a:r>
              <a:rPr sz="1600" spc="-2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And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there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is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room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improve-</a:t>
            </a:r>
            <a:r>
              <a:rPr sz="1600" spc="-20" dirty="0">
                <a:latin typeface="Century Gothic"/>
                <a:cs typeface="Century Gothic"/>
              </a:rPr>
              <a:t>--</a:t>
            </a:r>
            <a:r>
              <a:rPr sz="1600" dirty="0">
                <a:latin typeface="Century Gothic"/>
                <a:cs typeface="Century Gothic"/>
              </a:rPr>
              <a:t>see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next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section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for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ideas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to </a:t>
            </a:r>
            <a:r>
              <a:rPr sz="1600" dirty="0">
                <a:latin typeface="Century Gothic"/>
                <a:cs typeface="Century Gothic"/>
              </a:rPr>
              <a:t>take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you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further!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80654" y="987107"/>
            <a:ext cx="5233035" cy="687070"/>
            <a:chOff x="1680654" y="987107"/>
            <a:chExt cx="5233035" cy="68707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0116" y="996695"/>
              <a:ext cx="5142184" cy="59599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685417" y="991869"/>
              <a:ext cx="5223510" cy="677545"/>
            </a:xfrm>
            <a:custGeom>
              <a:avLst/>
              <a:gdLst/>
              <a:ahLst/>
              <a:cxnLst/>
              <a:rect l="l" t="t" r="r" b="b"/>
              <a:pathLst>
                <a:path w="5223509" h="677544">
                  <a:moveTo>
                    <a:pt x="0" y="677037"/>
                  </a:moveTo>
                  <a:lnTo>
                    <a:pt x="5223129" y="677037"/>
                  </a:lnTo>
                  <a:lnTo>
                    <a:pt x="5223129" y="0"/>
                  </a:lnTo>
                  <a:lnTo>
                    <a:pt x="0" y="0"/>
                  </a:lnTo>
                  <a:lnTo>
                    <a:pt x="0" y="677037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0322" y="1235201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1745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07k</a:t>
            </a:r>
          </a:p>
          <a:p>
            <a:pPr marL="508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Make</a:t>
            </a:r>
            <a:r>
              <a:rPr spc="-2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Predictions,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Evaluate Results</a:t>
            </a:r>
            <a:r>
              <a:rPr spc="-3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(2</a:t>
            </a:r>
            <a:r>
              <a:rPr spc="-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of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spc="-25" dirty="0">
                <a:solidFill>
                  <a:srgbClr val="EB871D"/>
                </a:solidFill>
              </a:rPr>
              <a:t>2)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105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1140" y="1683512"/>
            <a:ext cx="866584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entury Gothic"/>
                <a:cs typeface="Century Gothic"/>
              </a:rPr>
              <a:t>Visualization</a:t>
            </a:r>
            <a:r>
              <a:rPr sz="1400" dirty="0">
                <a:latin typeface="Century Gothic"/>
                <a:cs typeface="Century Gothic"/>
              </a:rPr>
              <a:t>: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Plotting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0079DB"/>
                </a:solidFill>
                <a:latin typeface="Century Gothic"/>
                <a:cs typeface="Century Gothic"/>
              </a:rPr>
              <a:t>predictions</a:t>
            </a:r>
            <a:r>
              <a:rPr sz="1400" spc="-4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vs.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9DB"/>
                </a:solidFill>
                <a:latin typeface="Century Gothic"/>
                <a:cs typeface="Century Gothic"/>
              </a:rPr>
              <a:t>features</a:t>
            </a:r>
            <a:r>
              <a:rPr sz="1400" spc="-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can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help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us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make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sure that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 model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"understands"</a:t>
            </a:r>
            <a:r>
              <a:rPr sz="1400" spc="50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input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features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and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is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using</a:t>
            </a:r>
            <a:r>
              <a:rPr sz="1400" spc="-6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them</a:t>
            </a:r>
            <a:r>
              <a:rPr sz="1400" spc="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properly</a:t>
            </a:r>
            <a:r>
              <a:rPr sz="1400" spc="-6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make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predictions.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Below,</a:t>
            </a:r>
            <a:r>
              <a:rPr sz="1400" spc="-6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we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can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see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that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 </a:t>
            </a:r>
            <a:r>
              <a:rPr sz="1400" spc="-10" dirty="0">
                <a:latin typeface="Century Gothic"/>
                <a:cs typeface="Century Gothic"/>
              </a:rPr>
              <a:t>model </a:t>
            </a:r>
            <a:r>
              <a:rPr sz="1400" dirty="0">
                <a:latin typeface="Century Gothic"/>
                <a:cs typeface="Century Gothic"/>
              </a:rPr>
              <a:t>predictions</a:t>
            </a:r>
            <a:r>
              <a:rPr sz="1400" spc="-6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are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correlated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with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hour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day,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just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like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true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labels</a:t>
            </a:r>
            <a:r>
              <a:rPr sz="1400" spc="-6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were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in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Train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spc="-20" dirty="0">
                <a:latin typeface="Century Gothic"/>
                <a:cs typeface="Century Gothic"/>
              </a:rPr>
              <a:t>data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2895" y="2460879"/>
            <a:ext cx="6558915" cy="2578100"/>
            <a:chOff x="302895" y="2460879"/>
            <a:chExt cx="6558915" cy="25781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750" y="2503720"/>
              <a:ext cx="6399495" cy="23988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7657" y="2465641"/>
              <a:ext cx="6549390" cy="2568575"/>
            </a:xfrm>
            <a:custGeom>
              <a:avLst/>
              <a:gdLst/>
              <a:ahLst/>
              <a:cxnLst/>
              <a:rect l="l" t="t" r="r" b="b"/>
              <a:pathLst>
                <a:path w="6549390" h="2568575">
                  <a:moveTo>
                    <a:pt x="0" y="2568321"/>
                  </a:moveTo>
                  <a:lnTo>
                    <a:pt x="6549008" y="2568321"/>
                  </a:lnTo>
                  <a:lnTo>
                    <a:pt x="6549008" y="0"/>
                  </a:lnTo>
                  <a:lnTo>
                    <a:pt x="0" y="0"/>
                  </a:lnTo>
                  <a:lnTo>
                    <a:pt x="0" y="256832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73455" y="977963"/>
            <a:ext cx="7197090" cy="659130"/>
            <a:chOff x="973455" y="977963"/>
            <a:chExt cx="7197090" cy="65913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8142" y="987551"/>
              <a:ext cx="7002660" cy="6400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78217" y="982725"/>
              <a:ext cx="7187565" cy="649605"/>
            </a:xfrm>
            <a:custGeom>
              <a:avLst/>
              <a:gdLst/>
              <a:ahLst/>
              <a:cxnLst/>
              <a:rect l="l" t="t" r="r" b="b"/>
              <a:pathLst>
                <a:path w="7187565" h="649605">
                  <a:moveTo>
                    <a:pt x="0" y="649604"/>
                  </a:moveTo>
                  <a:lnTo>
                    <a:pt x="7187565" y="649604"/>
                  </a:lnTo>
                  <a:lnTo>
                    <a:pt x="7187565" y="0"/>
                  </a:lnTo>
                  <a:lnTo>
                    <a:pt x="0" y="0"/>
                  </a:lnTo>
                  <a:lnTo>
                    <a:pt x="0" y="649604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07l</a:t>
            </a:r>
          </a:p>
          <a:p>
            <a:pPr marL="508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Visualize</a:t>
            </a:r>
            <a:r>
              <a:rPr spc="-3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the</a:t>
            </a:r>
            <a:r>
              <a:rPr spc="-10" dirty="0">
                <a:solidFill>
                  <a:srgbClr val="EB871D"/>
                </a:solidFill>
              </a:rPr>
              <a:t> Prediction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7046531" y="2460879"/>
            <a:ext cx="1017269" cy="2152650"/>
            <a:chOff x="7046531" y="2460879"/>
            <a:chExt cx="1017269" cy="215265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09459" y="2546604"/>
              <a:ext cx="944879" cy="20574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051293" y="2465641"/>
              <a:ext cx="1007744" cy="2143125"/>
            </a:xfrm>
            <a:custGeom>
              <a:avLst/>
              <a:gdLst/>
              <a:ahLst/>
              <a:cxnLst/>
              <a:rect l="l" t="t" r="r" b="b"/>
              <a:pathLst>
                <a:path w="1007745" h="2143125">
                  <a:moveTo>
                    <a:pt x="0" y="2143125"/>
                  </a:moveTo>
                  <a:lnTo>
                    <a:pt x="1007745" y="2143125"/>
                  </a:lnTo>
                  <a:lnTo>
                    <a:pt x="1007745" y="0"/>
                  </a:lnTo>
                  <a:lnTo>
                    <a:pt x="0" y="0"/>
                  </a:lnTo>
                  <a:lnTo>
                    <a:pt x="0" y="214312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106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7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Improving the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2554" y="937640"/>
            <a:ext cx="8297545" cy="408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entury Gothic"/>
                <a:cs typeface="Century Gothic"/>
              </a:rPr>
              <a:t>There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are several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ways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we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could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further improve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our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model:</a:t>
            </a:r>
            <a:endParaRPr sz="1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Expert</a:t>
            </a:r>
            <a:r>
              <a:rPr sz="1400" b="1" spc="-3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knowledge</a:t>
            </a:r>
            <a:r>
              <a:rPr sz="1400" dirty="0">
                <a:latin typeface="Century Gothic"/>
                <a:cs typeface="Century Gothic"/>
              </a:rPr>
              <a:t>: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We</a:t>
            </a:r>
            <a:r>
              <a:rPr sz="1400" spc="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may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not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be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experts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on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bike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sharing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programs,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but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spc="-60" dirty="0">
                <a:latin typeface="Century Gothic"/>
                <a:cs typeface="Century Gothic"/>
              </a:rPr>
              <a:t>…</a:t>
            </a:r>
            <a:endParaRPr sz="14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400" spc="-50" dirty="0">
                <a:latin typeface="Century Gothic"/>
                <a:cs typeface="Century Gothic"/>
              </a:rPr>
              <a:t>─</a:t>
            </a:r>
            <a:r>
              <a:rPr sz="1400" dirty="0">
                <a:latin typeface="Century Gothic"/>
                <a:cs typeface="Century Gothic"/>
              </a:rPr>
              <a:t>	The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count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rentals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cannot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be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negative.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GBTRegressor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does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not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know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that,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but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spc="-25" dirty="0">
                <a:latin typeface="Century Gothic"/>
                <a:cs typeface="Century Gothic"/>
              </a:rPr>
              <a:t>we</a:t>
            </a:r>
            <a:endParaRPr sz="1400">
              <a:latin typeface="Century Gothic"/>
              <a:cs typeface="Century Gothic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entury Gothic"/>
                <a:cs typeface="Century Gothic"/>
              </a:rPr>
              <a:t>could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threshold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 predictions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be</a:t>
            </a:r>
            <a:r>
              <a:rPr sz="1400" spc="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&gt;=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0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post-</a:t>
            </a:r>
            <a:r>
              <a:rPr sz="1400" spc="-20" dirty="0">
                <a:latin typeface="Century Gothic"/>
                <a:cs typeface="Century Gothic"/>
              </a:rPr>
              <a:t>hoc.</a:t>
            </a:r>
            <a:endParaRPr sz="1400">
              <a:latin typeface="Century Gothic"/>
              <a:cs typeface="Century Gothic"/>
            </a:endParaRPr>
          </a:p>
          <a:p>
            <a:pPr marL="756285" marR="187960" indent="-287020">
              <a:lnSpc>
                <a:spcPct val="100000"/>
              </a:lnSpc>
              <a:tabLst>
                <a:tab pos="756285" algn="l"/>
              </a:tabLst>
            </a:pPr>
            <a:r>
              <a:rPr sz="1400" spc="-50" dirty="0">
                <a:latin typeface="Century Gothic"/>
                <a:cs typeface="Century Gothic"/>
              </a:rPr>
              <a:t>─</a:t>
            </a:r>
            <a:r>
              <a:rPr sz="1400" dirty="0">
                <a:latin typeface="Century Gothic"/>
                <a:cs typeface="Century Gothic"/>
              </a:rPr>
              <a:t>	The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count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rentals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is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sum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registered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and casual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rentals.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These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two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counts</a:t>
            </a:r>
            <a:r>
              <a:rPr sz="1400" spc="-25" dirty="0">
                <a:latin typeface="Century Gothic"/>
                <a:cs typeface="Century Gothic"/>
              </a:rPr>
              <a:t> may </a:t>
            </a:r>
            <a:r>
              <a:rPr sz="1400" dirty="0">
                <a:latin typeface="Century Gothic"/>
                <a:cs typeface="Century Gothic"/>
              </a:rPr>
              <a:t>have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different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behavior.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(Frequent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cyclists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and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casual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cyclists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probably</a:t>
            </a:r>
            <a:r>
              <a:rPr sz="1400" spc="-6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rent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bikes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spc="-25" dirty="0">
                <a:latin typeface="Century Gothic"/>
                <a:cs typeface="Century Gothic"/>
              </a:rPr>
              <a:t>for </a:t>
            </a:r>
            <a:r>
              <a:rPr sz="1400" dirty="0">
                <a:latin typeface="Century Gothic"/>
                <a:cs typeface="Century Gothic"/>
              </a:rPr>
              <a:t>different</a:t>
            </a:r>
            <a:r>
              <a:rPr sz="1400" spc="-6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reasons.)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best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models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for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this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dataset take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this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into</a:t>
            </a:r>
            <a:r>
              <a:rPr sz="1400" spc="-5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account.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Try</a:t>
            </a:r>
            <a:r>
              <a:rPr sz="1400" spc="-10" dirty="0">
                <a:latin typeface="Century Gothic"/>
                <a:cs typeface="Century Gothic"/>
              </a:rPr>
              <a:t> training </a:t>
            </a:r>
            <a:r>
              <a:rPr sz="1400" dirty="0">
                <a:latin typeface="Century Gothic"/>
                <a:cs typeface="Century Gothic"/>
              </a:rPr>
              <a:t>one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GBT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model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for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registered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and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one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for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casual,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and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then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add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their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predictions </a:t>
            </a:r>
            <a:r>
              <a:rPr sz="1400" dirty="0">
                <a:latin typeface="Century Gothic"/>
                <a:cs typeface="Century Gothic"/>
              </a:rPr>
              <a:t>together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get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full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prediction</a:t>
            </a:r>
            <a:endParaRPr sz="1400">
              <a:latin typeface="Century Gothic"/>
              <a:cs typeface="Century Gothic"/>
            </a:endParaRPr>
          </a:p>
          <a:p>
            <a:pPr marL="299085" marR="52069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Better</a:t>
            </a:r>
            <a:r>
              <a:rPr sz="1400" b="1" spc="-2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tuning</a:t>
            </a:r>
            <a:r>
              <a:rPr sz="1400" dirty="0">
                <a:latin typeface="Century Gothic"/>
                <a:cs typeface="Century Gothic"/>
              </a:rPr>
              <a:t>: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make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this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notebook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run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quickly,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we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only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tried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 few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hyperparameter </a:t>
            </a:r>
            <a:r>
              <a:rPr sz="1400" dirty="0">
                <a:latin typeface="Century Gothic"/>
                <a:cs typeface="Century Gothic"/>
              </a:rPr>
              <a:t>settings.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get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most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out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our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data,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we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should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test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more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settings.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Start</a:t>
            </a:r>
            <a:r>
              <a:rPr sz="1400" spc="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by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increasing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spc="-25" dirty="0">
                <a:latin typeface="Century Gothic"/>
                <a:cs typeface="Century Gothic"/>
              </a:rPr>
              <a:t>the </a:t>
            </a:r>
            <a:r>
              <a:rPr sz="1400" dirty="0">
                <a:latin typeface="Century Gothic"/>
                <a:cs typeface="Century Gothic"/>
              </a:rPr>
              <a:t>number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trees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in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our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GBT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model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by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setting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ourier New"/>
                <a:cs typeface="Courier New"/>
              </a:rPr>
              <a:t>maxIter=200</a:t>
            </a:r>
            <a:r>
              <a:rPr sz="1400" dirty="0">
                <a:latin typeface="Century Gothic"/>
                <a:cs typeface="Century Gothic"/>
              </a:rPr>
              <a:t>;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it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will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take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longer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train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but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spc="-25" dirty="0">
                <a:latin typeface="Century Gothic"/>
                <a:cs typeface="Century Gothic"/>
              </a:rPr>
              <a:t>can </a:t>
            </a:r>
            <a:r>
              <a:rPr sz="1400" dirty="0">
                <a:latin typeface="Century Gothic"/>
                <a:cs typeface="Century Gothic"/>
              </a:rPr>
              <a:t>be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more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accurate</a:t>
            </a:r>
            <a:endParaRPr sz="1400">
              <a:latin typeface="Century Gothic"/>
              <a:cs typeface="Century Gothic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Feature</a:t>
            </a:r>
            <a:r>
              <a:rPr sz="1400" b="1" spc="-2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79DB"/>
                </a:solidFill>
                <a:latin typeface="Century Gothic"/>
                <a:cs typeface="Century Gothic"/>
              </a:rPr>
              <a:t>engineering</a:t>
            </a:r>
            <a:r>
              <a:rPr sz="1400" dirty="0">
                <a:latin typeface="Century Gothic"/>
                <a:cs typeface="Century Gothic"/>
              </a:rPr>
              <a:t>: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We</a:t>
            </a:r>
            <a:r>
              <a:rPr sz="1400" spc="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used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basic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set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features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given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us,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but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we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could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potentially </a:t>
            </a:r>
            <a:r>
              <a:rPr sz="1400" dirty="0">
                <a:latin typeface="Century Gothic"/>
                <a:cs typeface="Century Gothic"/>
              </a:rPr>
              <a:t>improve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them.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For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example,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we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may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guess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that</a:t>
            </a:r>
            <a:r>
              <a:rPr sz="1400" spc="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weather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is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more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or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less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important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depending </a:t>
            </a:r>
            <a:r>
              <a:rPr sz="1400" dirty="0">
                <a:latin typeface="Century Gothic"/>
                <a:cs typeface="Century Gothic"/>
              </a:rPr>
              <a:t>on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whether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or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not</a:t>
            </a:r>
            <a:r>
              <a:rPr sz="1400" spc="-1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it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is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 workday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vs.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weekend.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To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take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advantage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that,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we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could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build</a:t>
            </a:r>
            <a:r>
              <a:rPr sz="1400" spc="-45" dirty="0">
                <a:latin typeface="Century Gothic"/>
                <a:cs typeface="Century Gothic"/>
              </a:rPr>
              <a:t> </a:t>
            </a:r>
            <a:r>
              <a:rPr sz="1400" spc="-50" dirty="0">
                <a:latin typeface="Century Gothic"/>
                <a:cs typeface="Century Gothic"/>
              </a:rPr>
              <a:t>a </a:t>
            </a:r>
            <a:r>
              <a:rPr sz="1400" dirty="0">
                <a:latin typeface="Century Gothic"/>
                <a:cs typeface="Century Gothic"/>
              </a:rPr>
              <a:t>few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feature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by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combining</a:t>
            </a:r>
            <a:r>
              <a:rPr sz="1400" spc="-6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those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two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base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features.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MLlib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provides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a</a:t>
            </a:r>
            <a:r>
              <a:rPr sz="1400" spc="-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suite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of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spc="-10" dirty="0">
                <a:latin typeface="Century Gothic"/>
                <a:cs typeface="Century Gothic"/>
              </a:rPr>
              <a:t>feature </a:t>
            </a:r>
            <a:r>
              <a:rPr sz="1400" dirty="0">
                <a:latin typeface="Century Gothic"/>
                <a:cs typeface="Century Gothic"/>
              </a:rPr>
              <a:t>transformers;</a:t>
            </a:r>
            <a:r>
              <a:rPr sz="1400" spc="-2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find</a:t>
            </a:r>
            <a:r>
              <a:rPr sz="1400" spc="-3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out</a:t>
            </a:r>
            <a:r>
              <a:rPr sz="1400" spc="-3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more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in</a:t>
            </a:r>
            <a:r>
              <a:rPr sz="1400" spc="-4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the</a:t>
            </a:r>
            <a:r>
              <a:rPr sz="1400" spc="-10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ML</a:t>
            </a:r>
            <a:r>
              <a:rPr sz="1400" spc="-25" dirty="0">
                <a:latin typeface="Century Gothic"/>
                <a:cs typeface="Century Gothic"/>
              </a:rPr>
              <a:t> </a:t>
            </a:r>
            <a:r>
              <a:rPr sz="1400" spc="-20" dirty="0">
                <a:latin typeface="Century Gothic"/>
                <a:cs typeface="Century Gothic"/>
              </a:rPr>
              <a:t>guide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107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63390"/>
            <a:chOff x="0" y="880617"/>
            <a:chExt cx="9144000" cy="426339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85549"/>
              <a:ext cx="4343399" cy="4257948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7" name="object 7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7682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B871D"/>
                </a:solidFill>
              </a:rPr>
              <a:t>Current </a:t>
            </a:r>
            <a:r>
              <a:rPr spc="-10" dirty="0">
                <a:solidFill>
                  <a:srgbClr val="EB871D"/>
                </a:solidFill>
              </a:rPr>
              <a:t>Topic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Machine</a:t>
            </a:r>
            <a:r>
              <a:rPr spc="-80" dirty="0"/>
              <a:t> </a:t>
            </a:r>
            <a:r>
              <a:rPr dirty="0"/>
              <a:t>Learning</a:t>
            </a:r>
            <a:r>
              <a:rPr spc="-75" dirty="0"/>
              <a:t> </a:t>
            </a:r>
            <a:r>
              <a:rPr spc="-10" dirty="0"/>
              <a:t>concepts</a:t>
            </a:r>
          </a:p>
          <a:p>
            <a:pPr marL="467995" lvl="1" indent="-284480">
              <a:lnSpc>
                <a:spcPts val="1870"/>
              </a:lnSpc>
              <a:spcBef>
                <a:spcPts val="110"/>
              </a:spcBef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spc="-10" dirty="0">
                <a:latin typeface="Century Gothic"/>
                <a:cs typeface="Century Gothic"/>
              </a:rPr>
              <a:t>Terminology</a:t>
            </a:r>
            <a:endParaRPr sz="1600">
              <a:latin typeface="Century Gothic"/>
              <a:cs typeface="Century Gothic"/>
            </a:endParaRPr>
          </a:p>
          <a:p>
            <a:pPr marL="358775" lvl="1" indent="-226060">
              <a:lnSpc>
                <a:spcPts val="1870"/>
              </a:lnSpc>
              <a:buFont typeface="Arial"/>
              <a:buChar char="•"/>
              <a:tabLst>
                <a:tab pos="358775" algn="l"/>
                <a:tab pos="359410" algn="l"/>
              </a:tabLst>
            </a:pPr>
            <a:r>
              <a:rPr sz="1600" dirty="0">
                <a:latin typeface="Century Gothic"/>
                <a:cs typeface="Century Gothic"/>
              </a:rPr>
              <a:t>MLib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(RDD)</a:t>
            </a:r>
            <a:r>
              <a:rPr sz="1600" spc="-1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vs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ML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(DataFrames)</a:t>
            </a:r>
            <a:endParaRPr sz="1600">
              <a:latin typeface="Century Gothic"/>
              <a:cs typeface="Century Gothic"/>
            </a:endParaRPr>
          </a:p>
          <a:p>
            <a:pPr marL="467995" lvl="2" indent="-225425">
              <a:lnSpc>
                <a:spcPts val="1870"/>
              </a:lnSpc>
              <a:spcBef>
                <a:spcPts val="110"/>
              </a:spcBef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dirty="0">
                <a:latin typeface="Century Gothic"/>
                <a:cs typeface="Century Gothic"/>
              </a:rPr>
              <a:t>Collaborative</a:t>
            </a:r>
            <a:r>
              <a:rPr sz="1600" spc="-10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Filtering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(ALS)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example</a:t>
            </a:r>
            <a:endParaRPr sz="1600">
              <a:latin typeface="Century Gothic"/>
              <a:cs typeface="Century Gothic"/>
            </a:endParaRPr>
          </a:p>
          <a:p>
            <a:pPr marL="239395" indent="-225425">
              <a:lnSpc>
                <a:spcPts val="1825"/>
              </a:lnSpc>
              <a:buFont typeface="Arial"/>
              <a:buChar char="•"/>
              <a:tabLst>
                <a:tab pos="239395" algn="l"/>
                <a:tab pos="240029" algn="l"/>
              </a:tabLst>
            </a:pPr>
            <a:r>
              <a:rPr dirty="0"/>
              <a:t>ML</a:t>
            </a:r>
            <a:r>
              <a:rPr spc="-25" dirty="0"/>
              <a:t> (non-</a:t>
            </a:r>
            <a:r>
              <a:rPr dirty="0"/>
              <a:t>Predictive) </a:t>
            </a:r>
            <a:r>
              <a:rPr spc="-10" dirty="0"/>
              <a:t>examples</a:t>
            </a:r>
          </a:p>
          <a:p>
            <a:pPr marL="467995" lvl="1" indent="-225425">
              <a:lnSpc>
                <a:spcPts val="1870"/>
              </a:lnSpc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spc="-10" dirty="0">
                <a:latin typeface="Century Gothic"/>
                <a:cs typeface="Century Gothic"/>
              </a:rPr>
              <a:t>Correlation</a:t>
            </a:r>
            <a:endParaRPr sz="1600">
              <a:latin typeface="Century Gothic"/>
              <a:cs typeface="Century Gothic"/>
            </a:endParaRPr>
          </a:p>
          <a:p>
            <a:pPr marL="467995" lvl="1" indent="-22542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spc="-10" dirty="0">
                <a:latin typeface="Century Gothic"/>
                <a:cs typeface="Century Gothic"/>
              </a:rPr>
              <a:t>KMeans</a:t>
            </a:r>
            <a:endParaRPr sz="1600">
              <a:latin typeface="Century Gothic"/>
              <a:cs typeface="Century Gothic"/>
            </a:endParaRPr>
          </a:p>
          <a:p>
            <a:pPr marL="239395" indent="-225425">
              <a:lnSpc>
                <a:spcPts val="1875"/>
              </a:lnSpc>
              <a:spcBef>
                <a:spcPts val="110"/>
              </a:spcBef>
              <a:buFont typeface="Arial"/>
              <a:buChar char="•"/>
              <a:tabLst>
                <a:tab pos="239395" algn="l"/>
                <a:tab pos="240029" algn="l"/>
              </a:tabLst>
            </a:pPr>
            <a:r>
              <a:rPr dirty="0"/>
              <a:t>ML</a:t>
            </a:r>
            <a:r>
              <a:rPr spc="-65" dirty="0"/>
              <a:t> </a:t>
            </a:r>
            <a:r>
              <a:rPr dirty="0"/>
              <a:t>Predictive</a:t>
            </a:r>
            <a:r>
              <a:rPr spc="-60" dirty="0"/>
              <a:t> </a:t>
            </a:r>
            <a:r>
              <a:rPr spc="-10" dirty="0"/>
              <a:t>concepts</a:t>
            </a:r>
          </a:p>
          <a:p>
            <a:pPr marL="467995" lvl="1" indent="-225425">
              <a:lnSpc>
                <a:spcPts val="1830"/>
              </a:lnSpc>
              <a:buFont typeface="Arial"/>
              <a:buChar char="•"/>
              <a:tabLst>
                <a:tab pos="467995" algn="l"/>
                <a:tab pos="468630" algn="l"/>
              </a:tabLst>
            </a:pPr>
            <a:r>
              <a:rPr sz="1600" dirty="0">
                <a:latin typeface="Century Gothic"/>
                <a:cs typeface="Century Gothic"/>
              </a:rPr>
              <a:t>Transformer,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Estimator,</a:t>
            </a:r>
            <a:r>
              <a:rPr sz="1600" spc="-8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Pipeline</a:t>
            </a:r>
            <a:endParaRPr sz="1600">
              <a:latin typeface="Century Gothic"/>
              <a:cs typeface="Century Gothic"/>
            </a:endParaRPr>
          </a:p>
          <a:p>
            <a:pPr marL="238125" indent="-226060">
              <a:lnSpc>
                <a:spcPts val="1825"/>
              </a:lnSpc>
              <a:buFont typeface="Arial"/>
              <a:buChar char="•"/>
              <a:tabLst>
                <a:tab pos="238125" algn="l"/>
                <a:tab pos="238760" algn="l"/>
              </a:tabLst>
            </a:pP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ML</a:t>
            </a:r>
            <a:r>
              <a:rPr b="1" spc="-6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FF0000"/>
                </a:solidFill>
                <a:latin typeface="Century Gothic"/>
                <a:cs typeface="Century Gothic"/>
              </a:rPr>
              <a:t>Predictive</a:t>
            </a:r>
            <a:r>
              <a:rPr b="1" spc="-4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b="1" spc="-10" dirty="0">
                <a:solidFill>
                  <a:srgbClr val="FF0000"/>
                </a:solidFill>
                <a:latin typeface="Century Gothic"/>
                <a:cs typeface="Century Gothic"/>
              </a:rPr>
              <a:t>examples</a:t>
            </a:r>
          </a:p>
          <a:p>
            <a:pPr marL="408940" lvl="1" indent="-226060">
              <a:lnSpc>
                <a:spcPts val="1864"/>
              </a:lnSpc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Logistic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Regression</a:t>
            </a:r>
            <a:endParaRPr sz="1600">
              <a:latin typeface="Century Gothic"/>
              <a:cs typeface="Century Gothic"/>
            </a:endParaRPr>
          </a:p>
          <a:p>
            <a:pPr marL="408940" lvl="1" indent="-22606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latin typeface="Century Gothic"/>
                <a:cs typeface="Century Gothic"/>
              </a:rPr>
              <a:t>Gradiant</a:t>
            </a:r>
            <a:r>
              <a:rPr sz="1600" spc="-8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Boost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Tree</a:t>
            </a:r>
            <a:endParaRPr sz="1600">
              <a:latin typeface="Century Gothic"/>
              <a:cs typeface="Century Gothic"/>
            </a:endParaRPr>
          </a:p>
          <a:p>
            <a:pPr marL="408940" lvl="1" indent="-22606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08940" algn="l"/>
                <a:tab pos="409575" algn="l"/>
              </a:tabLst>
            </a:pP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Decision</a:t>
            </a:r>
            <a:r>
              <a:rPr sz="1600" spc="-7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FF0000"/>
                </a:solidFill>
                <a:latin typeface="Century Gothic"/>
                <a:cs typeface="Century Gothic"/>
              </a:rPr>
              <a:t>Tree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3150" y="607809"/>
            <a:ext cx="25717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108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286055" y="0"/>
            <a:ext cx="2686050" cy="2051685"/>
            <a:chOff x="6286055" y="0"/>
            <a:chExt cx="2686050" cy="2051685"/>
          </a:xfrm>
        </p:grpSpPr>
        <p:sp>
          <p:nvSpPr>
            <p:cNvPr id="5" name="object 5"/>
            <p:cNvSpPr/>
            <p:nvPr/>
          </p:nvSpPr>
          <p:spPr>
            <a:xfrm>
              <a:off x="8945879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1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5643" y="118871"/>
              <a:ext cx="2667000" cy="19232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90817" y="114045"/>
              <a:ext cx="2676525" cy="1932939"/>
            </a:xfrm>
            <a:custGeom>
              <a:avLst/>
              <a:gdLst/>
              <a:ahLst/>
              <a:cxnLst/>
              <a:rect l="l" t="t" r="r" b="b"/>
              <a:pathLst>
                <a:path w="2676525" h="1932939">
                  <a:moveTo>
                    <a:pt x="0" y="1932812"/>
                  </a:moveTo>
                  <a:lnTo>
                    <a:pt x="2676524" y="1932812"/>
                  </a:lnTo>
                  <a:lnTo>
                    <a:pt x="2676524" y="0"/>
                  </a:lnTo>
                  <a:lnTo>
                    <a:pt x="0" y="0"/>
                  </a:lnTo>
                  <a:lnTo>
                    <a:pt x="0" y="1932812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4907" y="868680"/>
              <a:ext cx="609600" cy="6096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08</a:t>
            </a:r>
          </a:p>
          <a:p>
            <a:pPr marL="127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Predict</a:t>
            </a:r>
            <a:r>
              <a:rPr spc="-2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Titanic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Survivors</a:t>
            </a:r>
            <a:r>
              <a:rPr spc="-2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(</a:t>
            </a:r>
            <a:r>
              <a:rPr dirty="0">
                <a:solidFill>
                  <a:srgbClr val="0079DB"/>
                </a:solidFill>
              </a:rPr>
              <a:t>Decision</a:t>
            </a:r>
            <a:r>
              <a:rPr spc="-35" dirty="0">
                <a:solidFill>
                  <a:srgbClr val="0079DB"/>
                </a:solidFill>
              </a:rPr>
              <a:t> </a:t>
            </a:r>
            <a:r>
              <a:rPr spc="-10" dirty="0">
                <a:solidFill>
                  <a:srgbClr val="0079DB"/>
                </a:solidFill>
              </a:rPr>
              <a:t>Tree</a:t>
            </a:r>
            <a:r>
              <a:rPr spc="-10" dirty="0">
                <a:solidFill>
                  <a:srgbClr val="EB871D"/>
                </a:solidFill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3331" y="996187"/>
            <a:ext cx="533527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21334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entury Gothic"/>
                <a:cs typeface="Century Gothic"/>
              </a:rPr>
              <a:t>We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know</a:t>
            </a:r>
            <a:r>
              <a:rPr sz="1600" spc="-6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use</a:t>
            </a:r>
            <a:r>
              <a:rPr sz="1600" spc="-5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Decision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Tree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predict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who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spc="-20" dirty="0">
                <a:latin typeface="Century Gothic"/>
                <a:cs typeface="Century Gothic"/>
              </a:rPr>
              <a:t>will </a:t>
            </a:r>
            <a:r>
              <a:rPr sz="1600" dirty="0">
                <a:latin typeface="Century Gothic"/>
                <a:cs typeface="Century Gothic"/>
              </a:rPr>
              <a:t>Survive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sinking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of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the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Titanic</a:t>
            </a:r>
            <a:endParaRPr sz="1600">
              <a:latin typeface="Century Gothic"/>
              <a:cs typeface="Century Gothic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Century Gothic"/>
                <a:cs typeface="Century Gothic"/>
              </a:rPr>
              <a:t>It</a:t>
            </a:r>
            <a:r>
              <a:rPr sz="1600" spc="-7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works by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building</a:t>
            </a:r>
            <a:r>
              <a:rPr sz="1600" spc="-4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Tree of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best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X-</a:t>
            </a:r>
            <a:r>
              <a:rPr sz="1600" dirty="0">
                <a:latin typeface="Century Gothic"/>
                <a:cs typeface="Century Gothic"/>
              </a:rPr>
              <a:t>variables</a:t>
            </a:r>
            <a:r>
              <a:rPr sz="1600" spc="-7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to</a:t>
            </a:r>
            <a:r>
              <a:rPr sz="1600" spc="-30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use </a:t>
            </a:r>
            <a:r>
              <a:rPr sz="1600" dirty="0">
                <a:latin typeface="Century Gothic"/>
                <a:cs typeface="Century Gothic"/>
              </a:rPr>
              <a:t>when</a:t>
            </a:r>
            <a:r>
              <a:rPr sz="1600" spc="-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making</a:t>
            </a:r>
            <a:r>
              <a:rPr sz="1600" spc="-8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a</a:t>
            </a:r>
            <a:r>
              <a:rPr sz="1600" spc="-6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Prediction.</a:t>
            </a:r>
            <a:r>
              <a:rPr sz="1600" spc="335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Here's</a:t>
            </a:r>
            <a:r>
              <a:rPr sz="1600" spc="-50" dirty="0">
                <a:latin typeface="Century Gothic"/>
                <a:cs typeface="Century Gothic"/>
              </a:rPr>
              <a:t> </a:t>
            </a:r>
            <a:r>
              <a:rPr sz="1600" dirty="0">
                <a:latin typeface="Century Gothic"/>
                <a:cs typeface="Century Gothic"/>
              </a:rPr>
              <a:t>example</a:t>
            </a:r>
            <a:r>
              <a:rPr sz="1600" spc="-85" dirty="0">
                <a:latin typeface="Century Gothic"/>
                <a:cs typeface="Century Gothic"/>
              </a:rPr>
              <a:t> </a:t>
            </a:r>
            <a:r>
              <a:rPr sz="1600" spc="-25" dirty="0">
                <a:latin typeface="Century Gothic"/>
                <a:cs typeface="Century Gothic"/>
              </a:rPr>
              <a:t>of </a:t>
            </a:r>
            <a:r>
              <a:rPr sz="1600" dirty="0">
                <a:latin typeface="Century Gothic"/>
                <a:cs typeface="Century Gothic"/>
              </a:rPr>
              <a:t>predicting</a:t>
            </a:r>
            <a:r>
              <a:rPr sz="1600" spc="-4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Poisonous/Edible</a:t>
            </a:r>
            <a:r>
              <a:rPr sz="1600" spc="-25" dirty="0">
                <a:latin typeface="Century Gothic"/>
                <a:cs typeface="Century Gothic"/>
              </a:rPr>
              <a:t> </a:t>
            </a:r>
            <a:r>
              <a:rPr sz="1600" spc="-10" dirty="0">
                <a:latin typeface="Century Gothic"/>
                <a:cs typeface="Century Gothic"/>
              </a:rPr>
              <a:t>mushrooms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93495" y="2502407"/>
            <a:ext cx="5097780" cy="2274570"/>
            <a:chOff x="1093495" y="2502407"/>
            <a:chExt cx="5097780" cy="2274570"/>
          </a:xfrm>
        </p:grpSpPr>
        <p:sp>
          <p:nvSpPr>
            <p:cNvPr id="13" name="object 13"/>
            <p:cNvSpPr/>
            <p:nvPr/>
          </p:nvSpPr>
          <p:spPr>
            <a:xfrm>
              <a:off x="1386065" y="2673857"/>
              <a:ext cx="4805045" cy="1449705"/>
            </a:xfrm>
            <a:custGeom>
              <a:avLst/>
              <a:gdLst/>
              <a:ahLst/>
              <a:cxnLst/>
              <a:rect l="l" t="t" r="r" b="b"/>
              <a:pathLst>
                <a:path w="4805045" h="1449704">
                  <a:moveTo>
                    <a:pt x="4804676" y="48768"/>
                  </a:moveTo>
                  <a:lnTo>
                    <a:pt x="4781308" y="0"/>
                  </a:lnTo>
                  <a:lnTo>
                    <a:pt x="2300059" y="1186929"/>
                  </a:lnTo>
                  <a:lnTo>
                    <a:pt x="21348" y="206883"/>
                  </a:lnTo>
                  <a:lnTo>
                    <a:pt x="0" y="256413"/>
                  </a:lnTo>
                  <a:lnTo>
                    <a:pt x="2235377" y="1217866"/>
                  </a:lnTo>
                  <a:lnTo>
                    <a:pt x="2184196" y="1242352"/>
                  </a:lnTo>
                  <a:lnTo>
                    <a:pt x="2160917" y="1193673"/>
                  </a:lnTo>
                  <a:lnTo>
                    <a:pt x="2049792" y="1336535"/>
                  </a:lnTo>
                  <a:lnTo>
                    <a:pt x="2230767" y="1339710"/>
                  </a:lnTo>
                  <a:lnTo>
                    <a:pt x="2213038" y="1302664"/>
                  </a:lnTo>
                  <a:lnTo>
                    <a:pt x="2207476" y="1291031"/>
                  </a:lnTo>
                  <a:lnTo>
                    <a:pt x="2301227" y="1246187"/>
                  </a:lnTo>
                  <a:lnTo>
                    <a:pt x="2658707" y="1399933"/>
                  </a:lnTo>
                  <a:lnTo>
                    <a:pt x="2637421" y="1449527"/>
                  </a:lnTo>
                  <a:lnTo>
                    <a:pt x="2818142" y="1439125"/>
                  </a:lnTo>
                  <a:lnTo>
                    <a:pt x="2794050" y="1410601"/>
                  </a:lnTo>
                  <a:lnTo>
                    <a:pt x="2701302" y="1300772"/>
                  </a:lnTo>
                  <a:lnTo>
                    <a:pt x="2680017" y="1350340"/>
                  </a:lnTo>
                  <a:lnTo>
                    <a:pt x="2365908" y="1215250"/>
                  </a:lnTo>
                  <a:lnTo>
                    <a:pt x="4804676" y="48768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10711" y="2540507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400" y="0"/>
                  </a:moveTo>
                  <a:lnTo>
                    <a:pt x="0" y="53340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3495" y="2882264"/>
              <a:ext cx="3106420" cy="1844039"/>
            </a:xfrm>
            <a:custGeom>
              <a:avLst/>
              <a:gdLst/>
              <a:ahLst/>
              <a:cxnLst/>
              <a:rect l="l" t="t" r="r" b="b"/>
              <a:pathLst>
                <a:path w="3106420" h="1844039">
                  <a:moveTo>
                    <a:pt x="2952944" y="1784619"/>
                  </a:moveTo>
                  <a:lnTo>
                    <a:pt x="2925546" y="1831149"/>
                  </a:lnTo>
                  <a:lnTo>
                    <a:pt x="3106140" y="1843519"/>
                  </a:lnTo>
                  <a:lnTo>
                    <a:pt x="3076856" y="1798320"/>
                  </a:lnTo>
                  <a:lnTo>
                    <a:pt x="2976219" y="1798320"/>
                  </a:lnTo>
                  <a:lnTo>
                    <a:pt x="2952944" y="1784619"/>
                  </a:lnTo>
                  <a:close/>
                </a:path>
                <a:path w="3106420" h="1844039">
                  <a:moveTo>
                    <a:pt x="2980308" y="1738147"/>
                  </a:moveTo>
                  <a:lnTo>
                    <a:pt x="2952944" y="1784619"/>
                  </a:lnTo>
                  <a:lnTo>
                    <a:pt x="2976219" y="1798320"/>
                  </a:lnTo>
                  <a:lnTo>
                    <a:pt x="3003524" y="1751812"/>
                  </a:lnTo>
                  <a:lnTo>
                    <a:pt x="2980308" y="1738147"/>
                  </a:lnTo>
                  <a:close/>
                </a:path>
                <a:path w="3106420" h="1844039">
                  <a:moveTo>
                    <a:pt x="3007715" y="1691601"/>
                  </a:moveTo>
                  <a:lnTo>
                    <a:pt x="2980308" y="1738147"/>
                  </a:lnTo>
                  <a:lnTo>
                    <a:pt x="3003524" y="1751812"/>
                  </a:lnTo>
                  <a:lnTo>
                    <a:pt x="2976219" y="1798320"/>
                  </a:lnTo>
                  <a:lnTo>
                    <a:pt x="3076856" y="1798320"/>
                  </a:lnTo>
                  <a:lnTo>
                    <a:pt x="3007715" y="1691601"/>
                  </a:lnTo>
                  <a:close/>
                </a:path>
                <a:path w="3106420" h="1844039">
                  <a:moveTo>
                    <a:pt x="27381" y="0"/>
                  </a:moveTo>
                  <a:lnTo>
                    <a:pt x="0" y="46482"/>
                  </a:lnTo>
                  <a:lnTo>
                    <a:pt x="2952944" y="1784619"/>
                  </a:lnTo>
                  <a:lnTo>
                    <a:pt x="2980308" y="1738147"/>
                  </a:lnTo>
                  <a:lnTo>
                    <a:pt x="27381" y="0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39567" y="2606039"/>
              <a:ext cx="2792095" cy="2132965"/>
            </a:xfrm>
            <a:custGeom>
              <a:avLst/>
              <a:gdLst/>
              <a:ahLst/>
              <a:cxnLst/>
              <a:rect l="l" t="t" r="r" b="b"/>
              <a:pathLst>
                <a:path w="2792095" h="2132965">
                  <a:moveTo>
                    <a:pt x="625474" y="1684020"/>
                  </a:moveTo>
                  <a:lnTo>
                    <a:pt x="0" y="2132698"/>
                  </a:lnTo>
                </a:path>
                <a:path w="2792095" h="2132965">
                  <a:moveTo>
                    <a:pt x="885444" y="1656588"/>
                  </a:moveTo>
                  <a:lnTo>
                    <a:pt x="2507869" y="2131822"/>
                  </a:lnTo>
                </a:path>
                <a:path w="2792095" h="2132965">
                  <a:moveTo>
                    <a:pt x="1991359" y="1059180"/>
                  </a:moveTo>
                  <a:lnTo>
                    <a:pt x="518159" y="1656080"/>
                  </a:lnTo>
                </a:path>
                <a:path w="2792095" h="2132965">
                  <a:moveTo>
                    <a:pt x="2226564" y="1059180"/>
                  </a:moveTo>
                  <a:lnTo>
                    <a:pt x="2791714" y="1656080"/>
                  </a:lnTo>
                </a:path>
                <a:path w="2792095" h="2132965">
                  <a:moveTo>
                    <a:pt x="1572768" y="0"/>
                  </a:moveTo>
                  <a:lnTo>
                    <a:pt x="2137918" y="567182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26819" y="4023359"/>
            <a:ext cx="2693035" cy="340360"/>
          </a:xfrm>
          <a:prstGeom prst="rect">
            <a:avLst/>
          </a:prstGeom>
          <a:solidFill>
            <a:srgbClr val="C2FFEF"/>
          </a:solidFill>
          <a:ln w="952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345"/>
              </a:spcBef>
            </a:pPr>
            <a:r>
              <a:rPr sz="1600" b="1" spc="-10" dirty="0">
                <a:latin typeface="Arial Narrow"/>
                <a:cs typeface="Arial Narrow"/>
              </a:rPr>
              <a:t>Stalk_Color_Below_Ring:</a:t>
            </a:r>
            <a:r>
              <a:rPr sz="1600" b="1" spc="10" dirty="0">
                <a:latin typeface="Arial Narrow"/>
                <a:cs typeface="Arial Narrow"/>
              </a:rPr>
              <a:t> </a:t>
            </a:r>
            <a:r>
              <a:rPr sz="1600" b="1" spc="-20" dirty="0">
                <a:solidFill>
                  <a:srgbClr val="009973"/>
                </a:solidFill>
                <a:latin typeface="Arial Narrow"/>
                <a:cs typeface="Arial Narrow"/>
              </a:rPr>
              <a:t>3365</a:t>
            </a:r>
            <a:endParaRPr sz="1600">
              <a:latin typeface="Arial Narrow"/>
              <a:cs typeface="Arial Narro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34449" y="2899981"/>
            <a:ext cx="1090295" cy="347980"/>
            <a:chOff x="2834449" y="2899981"/>
            <a:chExt cx="1090295" cy="347980"/>
          </a:xfrm>
        </p:grpSpPr>
        <p:sp>
          <p:nvSpPr>
            <p:cNvPr id="19" name="object 19"/>
            <p:cNvSpPr/>
            <p:nvPr/>
          </p:nvSpPr>
          <p:spPr>
            <a:xfrm>
              <a:off x="2839211" y="2904744"/>
              <a:ext cx="1080770" cy="338455"/>
            </a:xfrm>
            <a:custGeom>
              <a:avLst/>
              <a:gdLst/>
              <a:ahLst/>
              <a:cxnLst/>
              <a:rect l="l" t="t" r="r" b="b"/>
              <a:pathLst>
                <a:path w="1080770" h="338455">
                  <a:moveTo>
                    <a:pt x="1080515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1080515" y="338327"/>
                  </a:lnTo>
                  <a:lnTo>
                    <a:pt x="1080515" y="0"/>
                  </a:lnTo>
                  <a:close/>
                </a:path>
              </a:pathLst>
            </a:custGeom>
            <a:solidFill>
              <a:srgbClr val="C2F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39211" y="2904744"/>
              <a:ext cx="1080770" cy="338455"/>
            </a:xfrm>
            <a:custGeom>
              <a:avLst/>
              <a:gdLst/>
              <a:ahLst/>
              <a:cxnLst/>
              <a:rect l="l" t="t" r="r" b="b"/>
              <a:pathLst>
                <a:path w="1080770" h="338455">
                  <a:moveTo>
                    <a:pt x="0" y="338327"/>
                  </a:moveTo>
                  <a:lnTo>
                    <a:pt x="1080515" y="338327"/>
                  </a:lnTo>
                  <a:lnTo>
                    <a:pt x="1080515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14372" y="4556759"/>
            <a:ext cx="1705610" cy="340360"/>
          </a:xfrm>
          <a:prstGeom prst="rect">
            <a:avLst/>
          </a:prstGeom>
          <a:solidFill>
            <a:srgbClr val="C2FFEF"/>
          </a:solidFill>
          <a:ln w="952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345"/>
              </a:spcBef>
            </a:pPr>
            <a:r>
              <a:rPr sz="1600" b="1" spc="-10" dirty="0">
                <a:latin typeface="Arial Narrow"/>
                <a:cs typeface="Arial Narrow"/>
              </a:rPr>
              <a:t>Cap_surface:</a:t>
            </a:r>
            <a:r>
              <a:rPr sz="1600" b="1" spc="10" dirty="0">
                <a:latin typeface="Arial Narrow"/>
                <a:cs typeface="Arial Narrow"/>
              </a:rPr>
              <a:t> </a:t>
            </a:r>
            <a:r>
              <a:rPr sz="1600" b="1" spc="-20" dirty="0">
                <a:latin typeface="Arial Narrow"/>
                <a:cs typeface="Arial Narrow"/>
              </a:rPr>
              <a:t>3360</a:t>
            </a:r>
            <a:endParaRPr sz="1600">
              <a:latin typeface="Arial Narrow"/>
              <a:cs typeface="Arial Narro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79357" y="2366581"/>
            <a:ext cx="3166110" cy="317500"/>
            <a:chOff x="2479357" y="2366581"/>
            <a:chExt cx="3166110" cy="317500"/>
          </a:xfrm>
        </p:grpSpPr>
        <p:sp>
          <p:nvSpPr>
            <p:cNvPr id="23" name="object 23"/>
            <p:cNvSpPr/>
            <p:nvPr/>
          </p:nvSpPr>
          <p:spPr>
            <a:xfrm>
              <a:off x="2484120" y="2371344"/>
              <a:ext cx="3156585" cy="307975"/>
            </a:xfrm>
            <a:custGeom>
              <a:avLst/>
              <a:gdLst/>
              <a:ahLst/>
              <a:cxnLst/>
              <a:rect l="l" t="t" r="r" b="b"/>
              <a:pathLst>
                <a:path w="3156585" h="307975">
                  <a:moveTo>
                    <a:pt x="3156204" y="0"/>
                  </a:moveTo>
                  <a:lnTo>
                    <a:pt x="0" y="0"/>
                  </a:lnTo>
                  <a:lnTo>
                    <a:pt x="0" y="307848"/>
                  </a:lnTo>
                  <a:lnTo>
                    <a:pt x="3156204" y="307848"/>
                  </a:lnTo>
                  <a:lnTo>
                    <a:pt x="315620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84120" y="2371344"/>
              <a:ext cx="3156585" cy="307975"/>
            </a:xfrm>
            <a:custGeom>
              <a:avLst/>
              <a:gdLst/>
              <a:ahLst/>
              <a:cxnLst/>
              <a:rect l="l" t="t" r="r" b="b"/>
              <a:pathLst>
                <a:path w="3156585" h="307975">
                  <a:moveTo>
                    <a:pt x="0" y="307848"/>
                  </a:moveTo>
                  <a:lnTo>
                    <a:pt x="3156204" y="307848"/>
                  </a:lnTo>
                  <a:lnTo>
                    <a:pt x="3156204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624708" y="2401062"/>
            <a:ext cx="28746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 Narrow"/>
                <a:cs typeface="Arial Narrow"/>
              </a:rPr>
              <a:t>Root:</a:t>
            </a:r>
            <a:r>
              <a:rPr sz="1400" b="1" spc="-20" dirty="0">
                <a:latin typeface="Arial Narrow"/>
                <a:cs typeface="Arial Narrow"/>
              </a:rPr>
              <a:t> </a:t>
            </a:r>
            <a:r>
              <a:rPr sz="1400" b="1" dirty="0">
                <a:latin typeface="Arial Narrow"/>
                <a:cs typeface="Arial Narrow"/>
              </a:rPr>
              <a:t>3116(Poison)</a:t>
            </a:r>
            <a:r>
              <a:rPr sz="1400" b="1" spc="-20" dirty="0">
                <a:latin typeface="Arial Narrow"/>
                <a:cs typeface="Arial Narrow"/>
              </a:rPr>
              <a:t> </a:t>
            </a:r>
            <a:r>
              <a:rPr sz="1400" b="1" dirty="0">
                <a:latin typeface="Arial Narrow"/>
                <a:cs typeface="Arial Narrow"/>
              </a:rPr>
              <a:t>+</a:t>
            </a:r>
            <a:r>
              <a:rPr sz="1400" b="1" spc="-10" dirty="0">
                <a:latin typeface="Arial Narrow"/>
                <a:cs typeface="Arial Narrow"/>
              </a:rPr>
              <a:t> </a:t>
            </a:r>
            <a:r>
              <a:rPr sz="1400" b="1" dirty="0">
                <a:latin typeface="Arial Narrow"/>
                <a:cs typeface="Arial Narrow"/>
              </a:rPr>
              <a:t>3337(Edible)</a:t>
            </a:r>
            <a:r>
              <a:rPr sz="1400" b="1" spc="-10" dirty="0">
                <a:latin typeface="Arial Narrow"/>
                <a:cs typeface="Arial Narrow"/>
              </a:rPr>
              <a:t> </a:t>
            </a:r>
            <a:r>
              <a:rPr sz="1400" b="1" dirty="0">
                <a:latin typeface="Arial Narrow"/>
                <a:cs typeface="Arial Narrow"/>
              </a:rPr>
              <a:t>=</a:t>
            </a:r>
            <a:r>
              <a:rPr sz="1400" b="1" spc="-10" dirty="0">
                <a:latin typeface="Arial Narrow"/>
                <a:cs typeface="Arial Narrow"/>
              </a:rPr>
              <a:t> </a:t>
            </a:r>
            <a:r>
              <a:rPr sz="1400" b="1" spc="-20" dirty="0">
                <a:latin typeface="Arial Narrow"/>
                <a:cs typeface="Arial Narrow"/>
              </a:rPr>
              <a:t>6453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98620" y="4021835"/>
            <a:ext cx="2464435" cy="338455"/>
          </a:xfrm>
          <a:prstGeom prst="rect">
            <a:avLst/>
          </a:prstGeom>
          <a:solidFill>
            <a:srgbClr val="C2FFEF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340"/>
              </a:spcBef>
            </a:pPr>
            <a:r>
              <a:rPr sz="1600" b="1" spc="-10" dirty="0">
                <a:latin typeface="Arial Narrow"/>
                <a:cs typeface="Arial Narrow"/>
              </a:rPr>
              <a:t>Stalk_Color_Below_Ring:</a:t>
            </a:r>
            <a:r>
              <a:rPr sz="1600" b="1" spc="10" dirty="0">
                <a:latin typeface="Arial Narrow"/>
                <a:cs typeface="Arial Narrow"/>
              </a:rPr>
              <a:t> </a:t>
            </a:r>
            <a:r>
              <a:rPr sz="1600" b="1" spc="-25" dirty="0">
                <a:latin typeface="Arial Narrow"/>
                <a:cs typeface="Arial Narrow"/>
              </a:rPr>
              <a:t>17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98620" y="4556759"/>
            <a:ext cx="1498600" cy="338455"/>
          </a:xfrm>
          <a:prstGeom prst="rect">
            <a:avLst/>
          </a:prstGeom>
          <a:solidFill>
            <a:srgbClr val="C2FFEF"/>
          </a:solidFill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600" b="1" spc="-10" dirty="0">
                <a:latin typeface="Arial Narrow"/>
                <a:cs typeface="Arial Narrow"/>
              </a:rPr>
              <a:t>Cap_surface:</a:t>
            </a:r>
            <a:r>
              <a:rPr sz="1600" b="1" spc="-15" dirty="0">
                <a:latin typeface="Arial Narrow"/>
                <a:cs typeface="Arial Narrow"/>
              </a:rPr>
              <a:t> </a:t>
            </a:r>
            <a:r>
              <a:rPr sz="1600" b="1" spc="-50" dirty="0">
                <a:latin typeface="Arial Narrow"/>
                <a:cs typeface="Arial Narrow"/>
              </a:rPr>
              <a:t>5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81527" y="3073907"/>
            <a:ext cx="2113915" cy="596900"/>
          </a:xfrm>
          <a:custGeom>
            <a:avLst/>
            <a:gdLst/>
            <a:ahLst/>
            <a:cxnLst/>
            <a:rect l="l" t="t" r="r" b="b"/>
            <a:pathLst>
              <a:path w="2113915" h="596900">
                <a:moveTo>
                  <a:pt x="1549400" y="0"/>
                </a:moveTo>
                <a:lnTo>
                  <a:pt x="0" y="596900"/>
                </a:lnTo>
              </a:path>
              <a:path w="2113915" h="596900">
                <a:moveTo>
                  <a:pt x="1548384" y="0"/>
                </a:moveTo>
                <a:lnTo>
                  <a:pt x="2113534" y="5969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24528" y="2904744"/>
            <a:ext cx="1129665" cy="338455"/>
          </a:xfrm>
          <a:prstGeom prst="rect">
            <a:avLst/>
          </a:prstGeom>
          <a:solidFill>
            <a:srgbClr val="C2FFEF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340"/>
              </a:spcBef>
            </a:pPr>
            <a:r>
              <a:rPr sz="1600" b="1" dirty="0">
                <a:latin typeface="Arial Narrow"/>
                <a:cs typeface="Arial Narrow"/>
              </a:rPr>
              <a:t>Odor: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Arial Narrow"/>
                <a:cs typeface="Arial Narrow"/>
              </a:rPr>
              <a:t>3432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86127" y="3502152"/>
            <a:ext cx="2133600" cy="338455"/>
          </a:xfrm>
          <a:prstGeom prst="rect">
            <a:avLst/>
          </a:prstGeom>
          <a:solidFill>
            <a:srgbClr val="C2FFEF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600" b="1" spc="-10" dirty="0">
                <a:latin typeface="Arial Narrow"/>
                <a:cs typeface="Arial Narrow"/>
              </a:rPr>
              <a:t>Spore_Print_Color:</a:t>
            </a:r>
            <a:r>
              <a:rPr sz="1600" b="1" spc="50" dirty="0">
                <a:latin typeface="Arial Narrow"/>
                <a:cs typeface="Arial Narrow"/>
              </a:rPr>
              <a:t> </a:t>
            </a:r>
            <a:r>
              <a:rPr sz="1600" b="1" spc="-25" dirty="0">
                <a:latin typeface="Arial Narrow"/>
                <a:cs typeface="Arial Narrow"/>
              </a:rPr>
              <a:t>50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98620" y="3502152"/>
            <a:ext cx="2159635" cy="338455"/>
          </a:xfrm>
          <a:prstGeom prst="rect">
            <a:avLst/>
          </a:prstGeom>
          <a:solidFill>
            <a:srgbClr val="C2FFEF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40"/>
              </a:spcBef>
            </a:pPr>
            <a:r>
              <a:rPr sz="1600" b="1" spc="-10" dirty="0">
                <a:latin typeface="Arial Narrow"/>
                <a:cs typeface="Arial Narrow"/>
              </a:rPr>
              <a:t>Spore_Print_Color:</a:t>
            </a:r>
            <a:r>
              <a:rPr sz="1600" b="1" spc="55" dirty="0">
                <a:latin typeface="Arial Narrow"/>
                <a:cs typeface="Arial Narrow"/>
              </a:rPr>
              <a:t> </a:t>
            </a:r>
            <a:r>
              <a:rPr sz="1600" b="1" spc="-20" dirty="0">
                <a:solidFill>
                  <a:srgbClr val="252599"/>
                </a:solidFill>
                <a:latin typeface="Arial Narrow"/>
                <a:cs typeface="Arial Narrow"/>
              </a:rPr>
              <a:t>3382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04964" y="2739008"/>
            <a:ext cx="2038350" cy="842010"/>
          </a:xfrm>
          <a:custGeom>
            <a:avLst/>
            <a:gdLst/>
            <a:ahLst/>
            <a:cxnLst/>
            <a:rect l="l" t="t" r="r" b="b"/>
            <a:pathLst>
              <a:path w="2038350" h="842010">
                <a:moveTo>
                  <a:pt x="959446" y="842010"/>
                </a:moveTo>
                <a:lnTo>
                  <a:pt x="929525" y="785368"/>
                </a:lnTo>
                <a:lnTo>
                  <a:pt x="874864" y="681863"/>
                </a:lnTo>
                <a:lnTo>
                  <a:pt x="843394" y="725843"/>
                </a:lnTo>
                <a:lnTo>
                  <a:pt x="31419" y="144526"/>
                </a:lnTo>
                <a:lnTo>
                  <a:pt x="0" y="188468"/>
                </a:lnTo>
                <a:lnTo>
                  <a:pt x="812025" y="769670"/>
                </a:lnTo>
                <a:lnTo>
                  <a:pt x="780630" y="813562"/>
                </a:lnTo>
                <a:lnTo>
                  <a:pt x="959446" y="842010"/>
                </a:lnTo>
                <a:close/>
              </a:path>
              <a:path w="2038350" h="842010">
                <a:moveTo>
                  <a:pt x="2037930" y="201295"/>
                </a:moveTo>
                <a:lnTo>
                  <a:pt x="2031593" y="195961"/>
                </a:lnTo>
                <a:lnTo>
                  <a:pt x="1899500" y="84709"/>
                </a:lnTo>
                <a:lnTo>
                  <a:pt x="1886839" y="137198"/>
                </a:lnTo>
                <a:lnTo>
                  <a:pt x="1317459" y="0"/>
                </a:lnTo>
                <a:lnTo>
                  <a:pt x="1304759" y="52578"/>
                </a:lnTo>
                <a:lnTo>
                  <a:pt x="1874189" y="189661"/>
                </a:lnTo>
                <a:lnTo>
                  <a:pt x="1861527" y="242189"/>
                </a:lnTo>
                <a:lnTo>
                  <a:pt x="2037930" y="201295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86511" y="2644139"/>
            <a:ext cx="1927860" cy="30797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30"/>
              </a:spcBef>
            </a:pP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So</a:t>
            </a:r>
            <a:r>
              <a:rPr sz="1400" b="1" spc="-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stop</a:t>
            </a:r>
            <a:r>
              <a:rPr sz="1400" b="1" spc="-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tree</a:t>
            </a:r>
            <a:r>
              <a:rPr sz="1400" b="1" spc="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on</a:t>
            </a:r>
            <a:r>
              <a:rPr sz="1400" b="1" spc="-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this </a:t>
            </a:r>
            <a:r>
              <a:rPr sz="1400" b="1" spc="-20" dirty="0">
                <a:solidFill>
                  <a:srgbClr val="FFFFFF"/>
                </a:solidFill>
                <a:latin typeface="Arial Narrow"/>
                <a:cs typeface="Arial Narrow"/>
              </a:rPr>
              <a:t>side</a:t>
            </a:r>
            <a:endParaRPr sz="1400">
              <a:latin typeface="Arial Narrow"/>
              <a:cs typeface="Arial Narrow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2107" y="2516885"/>
            <a:ext cx="6162675" cy="2596515"/>
            <a:chOff x="102107" y="2516885"/>
            <a:chExt cx="6162675" cy="2596515"/>
          </a:xfrm>
        </p:grpSpPr>
        <p:sp>
          <p:nvSpPr>
            <p:cNvPr id="35" name="object 35"/>
            <p:cNvSpPr/>
            <p:nvPr/>
          </p:nvSpPr>
          <p:spPr>
            <a:xfrm>
              <a:off x="1533779" y="2516885"/>
              <a:ext cx="4731385" cy="2299970"/>
            </a:xfrm>
            <a:custGeom>
              <a:avLst/>
              <a:gdLst/>
              <a:ahLst/>
              <a:cxnLst/>
              <a:rect l="l" t="t" r="r" b="b"/>
              <a:pathLst>
                <a:path w="4731385" h="2299970">
                  <a:moveTo>
                    <a:pt x="681228" y="2217420"/>
                  </a:moveTo>
                  <a:lnTo>
                    <a:pt x="628129" y="2191258"/>
                  </a:lnTo>
                  <a:lnTo>
                    <a:pt x="518922" y="2137448"/>
                  </a:lnTo>
                  <a:lnTo>
                    <a:pt x="519214" y="2191435"/>
                  </a:lnTo>
                  <a:lnTo>
                    <a:pt x="0" y="2194610"/>
                  </a:lnTo>
                  <a:lnTo>
                    <a:pt x="254" y="2248585"/>
                  </a:lnTo>
                  <a:lnTo>
                    <a:pt x="519506" y="2245410"/>
                  </a:lnTo>
                  <a:lnTo>
                    <a:pt x="519811" y="2299373"/>
                  </a:lnTo>
                  <a:lnTo>
                    <a:pt x="681228" y="2217420"/>
                  </a:lnTo>
                  <a:close/>
                </a:path>
                <a:path w="4731385" h="2299970">
                  <a:moveTo>
                    <a:pt x="4730877" y="48768"/>
                  </a:moveTo>
                  <a:lnTo>
                    <a:pt x="4707890" y="0"/>
                  </a:lnTo>
                  <a:lnTo>
                    <a:pt x="3961955" y="350583"/>
                  </a:lnTo>
                  <a:lnTo>
                    <a:pt x="3939032" y="301752"/>
                  </a:lnTo>
                  <a:lnTo>
                    <a:pt x="3826891" y="443865"/>
                  </a:lnTo>
                  <a:lnTo>
                    <a:pt x="4007866" y="448310"/>
                  </a:lnTo>
                  <a:lnTo>
                    <a:pt x="3990327" y="410972"/>
                  </a:lnTo>
                  <a:lnTo>
                    <a:pt x="3984929" y="399491"/>
                  </a:lnTo>
                  <a:lnTo>
                    <a:pt x="4730877" y="48768"/>
                  </a:lnTo>
                  <a:close/>
                </a:path>
              </a:pathLst>
            </a:custGeom>
            <a:solidFill>
              <a:srgbClr val="99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2107" y="4590287"/>
              <a:ext cx="1795780" cy="523240"/>
            </a:xfrm>
            <a:custGeom>
              <a:avLst/>
              <a:gdLst/>
              <a:ahLst/>
              <a:cxnLst/>
              <a:rect l="l" t="t" r="r" b="b"/>
              <a:pathLst>
                <a:path w="1795780" h="523239">
                  <a:moveTo>
                    <a:pt x="1795272" y="0"/>
                  </a:moveTo>
                  <a:lnTo>
                    <a:pt x="0" y="0"/>
                  </a:lnTo>
                  <a:lnTo>
                    <a:pt x="0" y="522732"/>
                  </a:lnTo>
                  <a:lnTo>
                    <a:pt x="1795272" y="522732"/>
                  </a:lnTo>
                  <a:lnTo>
                    <a:pt x="1795272" y="0"/>
                  </a:lnTo>
                  <a:close/>
                </a:path>
              </a:pathLst>
            </a:custGeom>
            <a:solidFill>
              <a:srgbClr val="009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18338" y="4619650"/>
            <a:ext cx="15627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Final</a:t>
            </a:r>
            <a:r>
              <a:rPr sz="14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Predict</a:t>
            </a:r>
            <a:r>
              <a:rPr sz="14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3360</a:t>
            </a:r>
            <a:r>
              <a:rPr sz="1400" b="1" spc="-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 Narrow"/>
                <a:cs typeface="Arial Narrow"/>
              </a:rPr>
              <a:t>='E'</a:t>
            </a:r>
            <a:endParaRPr sz="1400">
              <a:latin typeface="Arial Narrow"/>
              <a:cs typeface="Arial Narrow"/>
            </a:endParaRPr>
          </a:p>
          <a:p>
            <a:pPr marR="55244" algn="r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Actual</a:t>
            </a:r>
            <a:r>
              <a:rPr sz="1400" b="1" spc="4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3359</a:t>
            </a:r>
            <a:r>
              <a:rPr sz="1400" b="1" spc="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=</a:t>
            </a:r>
            <a:r>
              <a:rPr sz="1400" b="1" spc="-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Arial Narrow"/>
                <a:cs typeface="Arial Narrow"/>
              </a:rPr>
              <a:t>'E'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43762" y="3545840"/>
            <a:ext cx="788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 Narrow"/>
                <a:cs typeface="Arial Narrow"/>
              </a:rPr>
              <a:t>P2</a:t>
            </a:r>
            <a:r>
              <a:rPr sz="1600" b="1" spc="-1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=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spc="-20" dirty="0">
                <a:latin typeface="Arial Narrow"/>
                <a:cs typeface="Arial Narrow"/>
              </a:rPr>
              <a:t>3071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77229" y="4596790"/>
            <a:ext cx="7880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 Narrow"/>
                <a:cs typeface="Arial Narrow"/>
              </a:rPr>
              <a:t>P3</a:t>
            </a:r>
            <a:r>
              <a:rPr sz="1600" b="1" spc="-1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=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spc="-20" dirty="0">
                <a:latin typeface="Arial Narrow"/>
                <a:cs typeface="Arial Narrow"/>
              </a:rPr>
              <a:t>3076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10917" y="2935985"/>
            <a:ext cx="1804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0750" algn="l"/>
              </a:tabLst>
            </a:pPr>
            <a:r>
              <a:rPr sz="1600" b="1" dirty="0">
                <a:latin typeface="Arial Narrow"/>
                <a:cs typeface="Arial Narrow"/>
              </a:rPr>
              <a:t>P1</a:t>
            </a:r>
            <a:r>
              <a:rPr sz="1600" b="1" spc="-1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=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spc="-20" dirty="0">
                <a:latin typeface="Arial Narrow"/>
                <a:cs typeface="Arial Narrow"/>
              </a:rPr>
              <a:t>3021</a:t>
            </a:r>
            <a:r>
              <a:rPr sz="1600" b="1" dirty="0">
                <a:latin typeface="Arial Narrow"/>
                <a:cs typeface="Arial Narrow"/>
              </a:rPr>
              <a:t>	Odor: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spc="-20" dirty="0">
                <a:latin typeface="Arial Narrow"/>
                <a:cs typeface="Arial Narrow"/>
              </a:rPr>
              <a:t>3021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697473" y="2781173"/>
            <a:ext cx="633095" cy="722630"/>
          </a:xfrm>
          <a:custGeom>
            <a:avLst/>
            <a:gdLst/>
            <a:ahLst/>
            <a:cxnLst/>
            <a:rect l="l" t="t" r="r" b="b"/>
            <a:pathLst>
              <a:path w="633095" h="722629">
                <a:moveTo>
                  <a:pt x="45085" y="546862"/>
                </a:moveTo>
                <a:lnTo>
                  <a:pt x="0" y="722249"/>
                </a:lnTo>
                <a:lnTo>
                  <a:pt x="167386" y="653033"/>
                </a:lnTo>
                <a:lnTo>
                  <a:pt x="150123" y="638047"/>
                </a:lnTo>
                <a:lnTo>
                  <a:pt x="108838" y="638047"/>
                </a:lnTo>
                <a:lnTo>
                  <a:pt x="68199" y="602614"/>
                </a:lnTo>
                <a:lnTo>
                  <a:pt x="85874" y="582272"/>
                </a:lnTo>
                <a:lnTo>
                  <a:pt x="45085" y="546862"/>
                </a:lnTo>
                <a:close/>
              </a:path>
              <a:path w="633095" h="722629">
                <a:moveTo>
                  <a:pt x="85874" y="582272"/>
                </a:moveTo>
                <a:lnTo>
                  <a:pt x="68199" y="602614"/>
                </a:lnTo>
                <a:lnTo>
                  <a:pt x="108838" y="638047"/>
                </a:lnTo>
                <a:lnTo>
                  <a:pt x="126590" y="617618"/>
                </a:lnTo>
                <a:lnTo>
                  <a:pt x="85874" y="582272"/>
                </a:lnTo>
                <a:close/>
              </a:path>
              <a:path w="633095" h="722629">
                <a:moveTo>
                  <a:pt x="126590" y="617618"/>
                </a:moveTo>
                <a:lnTo>
                  <a:pt x="108838" y="638047"/>
                </a:lnTo>
                <a:lnTo>
                  <a:pt x="150123" y="638047"/>
                </a:lnTo>
                <a:lnTo>
                  <a:pt x="126590" y="617618"/>
                </a:lnTo>
                <a:close/>
              </a:path>
              <a:path w="633095" h="722629">
                <a:moveTo>
                  <a:pt x="591820" y="0"/>
                </a:moveTo>
                <a:lnTo>
                  <a:pt x="85874" y="582272"/>
                </a:lnTo>
                <a:lnTo>
                  <a:pt x="126590" y="617618"/>
                </a:lnTo>
                <a:lnTo>
                  <a:pt x="632587" y="35306"/>
                </a:lnTo>
                <a:lnTo>
                  <a:pt x="591820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153911" y="2447544"/>
            <a:ext cx="1957070" cy="524510"/>
          </a:xfrm>
          <a:prstGeom prst="rect">
            <a:avLst/>
          </a:prstGeom>
          <a:solidFill>
            <a:srgbClr val="EB871D"/>
          </a:solidFill>
        </p:spPr>
        <p:txBody>
          <a:bodyPr vert="horz" wrap="square" lIns="0" tIns="42545" rIns="0" bIns="0" rtlCol="0">
            <a:spAutoFit/>
          </a:bodyPr>
          <a:lstStyle/>
          <a:p>
            <a:pPr marL="245745" marR="95885" indent="-14033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Still not</a:t>
            </a:r>
            <a:r>
              <a:rPr sz="1400" b="1" spc="-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sure</a:t>
            </a:r>
            <a:r>
              <a:rPr sz="1400" b="1" spc="-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about</a:t>
            </a:r>
            <a:r>
              <a:rPr sz="1400" b="1" spc="-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 Narrow"/>
                <a:cs typeface="Arial Narrow"/>
              </a:rPr>
              <a:t>these </a:t>
            </a: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so</a:t>
            </a:r>
            <a:r>
              <a:rPr sz="1400" b="1" spc="-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keep</a:t>
            </a:r>
            <a:r>
              <a:rPr sz="1400" b="1" spc="-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walking</a:t>
            </a:r>
            <a:r>
              <a:rPr sz="14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 Narrow"/>
                <a:cs typeface="Arial Narrow"/>
              </a:rPr>
              <a:t>Tree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668261" y="4117898"/>
            <a:ext cx="2020570" cy="161925"/>
          </a:xfrm>
          <a:custGeom>
            <a:avLst/>
            <a:gdLst/>
            <a:ahLst/>
            <a:cxnLst/>
            <a:rect l="l" t="t" r="r" b="b"/>
            <a:pathLst>
              <a:path w="2020570" h="161925">
                <a:moveTo>
                  <a:pt x="161671" y="0"/>
                </a:moveTo>
                <a:lnTo>
                  <a:pt x="0" y="81445"/>
                </a:lnTo>
                <a:lnTo>
                  <a:pt x="162179" y="161912"/>
                </a:lnTo>
                <a:lnTo>
                  <a:pt x="162009" y="108026"/>
                </a:lnTo>
                <a:lnTo>
                  <a:pt x="135001" y="108026"/>
                </a:lnTo>
                <a:lnTo>
                  <a:pt x="134874" y="54051"/>
                </a:lnTo>
                <a:lnTo>
                  <a:pt x="161840" y="53970"/>
                </a:lnTo>
                <a:lnTo>
                  <a:pt x="161671" y="0"/>
                </a:lnTo>
                <a:close/>
              </a:path>
              <a:path w="2020570" h="161925">
                <a:moveTo>
                  <a:pt x="161840" y="53970"/>
                </a:moveTo>
                <a:lnTo>
                  <a:pt x="134874" y="54051"/>
                </a:lnTo>
                <a:lnTo>
                  <a:pt x="135001" y="108026"/>
                </a:lnTo>
                <a:lnTo>
                  <a:pt x="162009" y="107945"/>
                </a:lnTo>
                <a:lnTo>
                  <a:pt x="161840" y="53970"/>
                </a:lnTo>
                <a:close/>
              </a:path>
              <a:path w="2020570" h="161925">
                <a:moveTo>
                  <a:pt x="162009" y="107945"/>
                </a:moveTo>
                <a:lnTo>
                  <a:pt x="135001" y="108026"/>
                </a:lnTo>
                <a:lnTo>
                  <a:pt x="162009" y="108026"/>
                </a:lnTo>
                <a:close/>
              </a:path>
              <a:path w="2020570" h="161925">
                <a:moveTo>
                  <a:pt x="2020443" y="48399"/>
                </a:moveTo>
                <a:lnTo>
                  <a:pt x="161840" y="53970"/>
                </a:lnTo>
                <a:lnTo>
                  <a:pt x="162009" y="107945"/>
                </a:lnTo>
                <a:lnTo>
                  <a:pt x="2020570" y="102374"/>
                </a:lnTo>
                <a:lnTo>
                  <a:pt x="2020443" y="48399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976871" y="4044696"/>
            <a:ext cx="2040889" cy="524510"/>
          </a:xfrm>
          <a:prstGeom prst="rect">
            <a:avLst/>
          </a:prstGeom>
          <a:solidFill>
            <a:srgbClr val="009973"/>
          </a:solidFill>
        </p:spPr>
        <p:txBody>
          <a:bodyPr vert="horz" wrap="square" lIns="0" tIns="4318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40"/>
              </a:spcBef>
            </a:pP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Final</a:t>
            </a:r>
            <a:r>
              <a:rPr sz="1400" b="1" spc="-2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P4</a:t>
            </a:r>
            <a:r>
              <a:rPr sz="14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Predict</a:t>
            </a:r>
            <a:r>
              <a:rPr sz="1400" b="1" spc="-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3093</a:t>
            </a:r>
            <a:r>
              <a:rPr sz="1400" b="1" spc="-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=</a:t>
            </a:r>
            <a:r>
              <a:rPr sz="1400" b="1" spc="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Arial Narrow"/>
                <a:cs typeface="Arial Narrow"/>
              </a:rPr>
              <a:t>'P'</a:t>
            </a:r>
            <a:endParaRPr sz="1400">
              <a:latin typeface="Arial Narrow"/>
              <a:cs typeface="Arial Narrow"/>
            </a:endParaRPr>
          </a:p>
          <a:p>
            <a:pPr marL="71945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 Narrow"/>
                <a:cs typeface="Arial Narrow"/>
              </a:rPr>
              <a:t>Actual</a:t>
            </a:r>
            <a:r>
              <a:rPr sz="1400" b="1" spc="3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 Narrow"/>
                <a:cs typeface="Arial Narrow"/>
              </a:rPr>
              <a:t>3132</a:t>
            </a:r>
            <a:endParaRPr sz="1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109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08</a:t>
            </a:r>
          </a:p>
          <a:p>
            <a:pPr marL="508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Know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the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spc="-20" dirty="0">
                <a:solidFill>
                  <a:srgbClr val="EB871D"/>
                </a:solidFill>
              </a:rPr>
              <a:t>Data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245173" y="1953577"/>
            <a:ext cx="8672195" cy="2760345"/>
            <a:chOff x="245173" y="1953577"/>
            <a:chExt cx="8672195" cy="2760345"/>
          </a:xfrm>
        </p:grpSpPr>
        <p:sp>
          <p:nvSpPr>
            <p:cNvPr id="12" name="object 12"/>
            <p:cNvSpPr/>
            <p:nvPr/>
          </p:nvSpPr>
          <p:spPr>
            <a:xfrm>
              <a:off x="249936" y="1958339"/>
              <a:ext cx="8662670" cy="2750820"/>
            </a:xfrm>
            <a:custGeom>
              <a:avLst/>
              <a:gdLst/>
              <a:ahLst/>
              <a:cxnLst/>
              <a:rect l="l" t="t" r="r" b="b"/>
              <a:pathLst>
                <a:path w="8662670" h="2750820">
                  <a:moveTo>
                    <a:pt x="8662416" y="0"/>
                  </a:moveTo>
                  <a:lnTo>
                    <a:pt x="0" y="0"/>
                  </a:lnTo>
                  <a:lnTo>
                    <a:pt x="0" y="2750820"/>
                  </a:lnTo>
                  <a:lnTo>
                    <a:pt x="8662416" y="2750820"/>
                  </a:lnTo>
                  <a:lnTo>
                    <a:pt x="86624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9936" y="1958339"/>
              <a:ext cx="8662670" cy="2750820"/>
            </a:xfrm>
            <a:custGeom>
              <a:avLst/>
              <a:gdLst/>
              <a:ahLst/>
              <a:cxnLst/>
              <a:rect l="l" t="t" r="r" b="b"/>
              <a:pathLst>
                <a:path w="8662670" h="2750820">
                  <a:moveTo>
                    <a:pt x="0" y="2750820"/>
                  </a:moveTo>
                  <a:lnTo>
                    <a:pt x="8662416" y="2750820"/>
                  </a:lnTo>
                  <a:lnTo>
                    <a:pt x="8662416" y="0"/>
                  </a:lnTo>
                  <a:lnTo>
                    <a:pt x="0" y="0"/>
                  </a:lnTo>
                  <a:lnTo>
                    <a:pt x="0" y="2750820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58364" y="1963038"/>
            <a:ext cx="953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Unique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id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58364" y="2182494"/>
            <a:ext cx="4191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2710" algn="l"/>
              </a:tabLst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Survived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(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0 =</a:t>
            </a:r>
            <a:r>
              <a:rPr sz="1600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No;</a:t>
            </a:r>
            <a:r>
              <a:rPr sz="1600" spc="-20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1</a:t>
            </a:r>
            <a:r>
              <a:rPr sz="1600" spc="-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=</a:t>
            </a:r>
            <a:r>
              <a:rPr sz="1600" spc="-20" dirty="0">
                <a:solidFill>
                  <a:srgbClr val="FF0000"/>
                </a:solidFill>
                <a:latin typeface="Century Gothic"/>
                <a:cs typeface="Century Gothic"/>
              </a:rPr>
              <a:t> Yes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)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	</a:t>
            </a:r>
            <a:r>
              <a:rPr sz="1600" spc="-20" dirty="0">
                <a:solidFill>
                  <a:srgbClr val="FF0000"/>
                </a:solidFill>
                <a:latin typeface="Century Gothic"/>
                <a:cs typeface="Century Gothic"/>
              </a:rPr>
              <a:t>-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-</a:t>
            </a:r>
            <a:r>
              <a:rPr sz="1600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Null</a:t>
            </a:r>
            <a:r>
              <a:rPr sz="1600" spc="-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in</a:t>
            </a:r>
            <a:r>
              <a:rPr sz="1600" spc="-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0000"/>
                </a:solidFill>
                <a:latin typeface="Century Gothic"/>
                <a:cs typeface="Century Gothic"/>
              </a:rPr>
              <a:t>TEST</a:t>
            </a:r>
            <a:r>
              <a:rPr sz="1600" spc="1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FF0000"/>
                </a:solidFill>
                <a:latin typeface="Century Gothic"/>
                <a:cs typeface="Century Gothic"/>
              </a:rPr>
              <a:t>file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8364" y="2401950"/>
            <a:ext cx="4004310" cy="18053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Passenger</a:t>
            </a:r>
            <a:r>
              <a:rPr sz="16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Class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(1 =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1st;</a:t>
            </a:r>
            <a:r>
              <a:rPr sz="16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2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=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2nd;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3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=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3rd) Name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ts val="1605"/>
              </a:lnSpc>
            </a:pP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Gender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ts val="1730"/>
              </a:lnSpc>
            </a:pP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Age</a:t>
            </a:r>
            <a:endParaRPr sz="1600">
              <a:latin typeface="Century Gothic"/>
              <a:cs typeface="Century Gothic"/>
            </a:endParaRPr>
          </a:p>
          <a:p>
            <a:pPr marL="12700" marR="420370">
              <a:lnSpc>
                <a:spcPts val="1730"/>
              </a:lnSpc>
              <a:spcBef>
                <a:spcPts val="120"/>
              </a:spcBef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Number</a:t>
            </a:r>
            <a:r>
              <a:rPr sz="16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Siblings/Spouses</a:t>
            </a:r>
            <a:r>
              <a:rPr sz="16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Aboard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Number</a:t>
            </a:r>
            <a:r>
              <a:rPr sz="16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6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Parents/Children</a:t>
            </a:r>
            <a:r>
              <a:rPr sz="16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Aboard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Ticket</a:t>
            </a:r>
            <a:r>
              <a:rPr sz="16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Number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ts val="1700"/>
              </a:lnSpc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Passenger</a:t>
            </a:r>
            <a:r>
              <a:rPr sz="1600" spc="-9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Century Gothic"/>
                <a:cs typeface="Century Gothic"/>
              </a:rPr>
              <a:t>Fare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9285" y="1963038"/>
            <a:ext cx="1204595" cy="268351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5"/>
              </a:spcBef>
            </a:pPr>
            <a:r>
              <a:rPr sz="1600" spc="-10" dirty="0">
                <a:solidFill>
                  <a:srgbClr val="0079DB"/>
                </a:solidFill>
                <a:latin typeface="Century Gothic"/>
                <a:cs typeface="Century Gothic"/>
              </a:rPr>
              <a:t>Passengerid Survived Pclass </a:t>
            </a:r>
            <a:r>
              <a:rPr sz="1600" spc="-20" dirty="0">
                <a:solidFill>
                  <a:srgbClr val="0079DB"/>
                </a:solidFill>
                <a:latin typeface="Century Gothic"/>
                <a:cs typeface="Century Gothic"/>
              </a:rPr>
              <a:t>Name </a:t>
            </a:r>
            <a:r>
              <a:rPr sz="1600" spc="-10" dirty="0">
                <a:solidFill>
                  <a:srgbClr val="0079DB"/>
                </a:solidFill>
                <a:latin typeface="Century Gothic"/>
                <a:cs typeface="Century Gothic"/>
              </a:rPr>
              <a:t>Gender </a:t>
            </a:r>
            <a:r>
              <a:rPr sz="1600" spc="-25" dirty="0">
                <a:solidFill>
                  <a:srgbClr val="0079DB"/>
                </a:solidFill>
                <a:latin typeface="Century Gothic"/>
                <a:cs typeface="Century Gothic"/>
              </a:rPr>
              <a:t>Age</a:t>
            </a:r>
            <a:endParaRPr sz="1600">
              <a:latin typeface="Century Gothic"/>
              <a:cs typeface="Century Gothic"/>
            </a:endParaRPr>
          </a:p>
          <a:p>
            <a:pPr marL="12700" marR="174625">
              <a:lnSpc>
                <a:spcPct val="90000"/>
              </a:lnSpc>
            </a:pPr>
            <a:r>
              <a:rPr sz="1600" spc="-10" dirty="0">
                <a:solidFill>
                  <a:srgbClr val="0079DB"/>
                </a:solidFill>
                <a:latin typeface="Century Gothic"/>
                <a:cs typeface="Century Gothic"/>
              </a:rPr>
              <a:t>Sibsp Parch Ticket</a:t>
            </a:r>
            <a:r>
              <a:rPr sz="1600" spc="50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1600" spc="-20" dirty="0">
                <a:solidFill>
                  <a:srgbClr val="0079DB"/>
                </a:solidFill>
                <a:latin typeface="Century Gothic"/>
                <a:cs typeface="Century Gothic"/>
              </a:rPr>
              <a:t>Fare </a:t>
            </a:r>
            <a:r>
              <a:rPr sz="1600" spc="-10" dirty="0">
                <a:solidFill>
                  <a:srgbClr val="0079DB"/>
                </a:solidFill>
                <a:latin typeface="Century Gothic"/>
                <a:cs typeface="Century Gothic"/>
              </a:rPr>
              <a:t>Cabin Embarked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8364" y="4158183"/>
            <a:ext cx="6574155" cy="488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</a:pP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Cabin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ts val="1825"/>
              </a:lnSpc>
            </a:pP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Port</a:t>
            </a:r>
            <a:r>
              <a:rPr sz="16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of</a:t>
            </a:r>
            <a:r>
              <a:rPr sz="16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Century Gothic"/>
                <a:cs typeface="Century Gothic"/>
              </a:rPr>
              <a:t>Embarkation</a:t>
            </a:r>
            <a:r>
              <a:rPr sz="160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(C</a:t>
            </a:r>
            <a:r>
              <a:rPr sz="14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=</a:t>
            </a:r>
            <a:r>
              <a:rPr sz="14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Cherbourg;</a:t>
            </a:r>
            <a:r>
              <a:rPr sz="14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Q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=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Queenstown;</a:t>
            </a:r>
            <a:r>
              <a:rPr sz="14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S</a:t>
            </a:r>
            <a:r>
              <a:rPr sz="14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B3B3A"/>
                </a:solidFill>
                <a:latin typeface="Century Gothic"/>
                <a:cs typeface="Century Gothic"/>
              </a:rPr>
              <a:t>=</a:t>
            </a:r>
            <a:r>
              <a:rPr sz="1400" spc="-10" dirty="0">
                <a:solidFill>
                  <a:srgbClr val="3B3B3A"/>
                </a:solidFill>
                <a:latin typeface="Century Gothic"/>
                <a:cs typeface="Century Gothic"/>
              </a:rPr>
              <a:t> Southampton)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9857" y="1025969"/>
            <a:ext cx="8884920" cy="784860"/>
            <a:chOff x="129857" y="1025969"/>
            <a:chExt cx="8884920" cy="78486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0203" y="1036320"/>
              <a:ext cx="803147" cy="7620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7256" y="1046988"/>
              <a:ext cx="726948" cy="7635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51531" y="1033272"/>
              <a:ext cx="1395983" cy="76504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10455" y="1031748"/>
              <a:ext cx="682751" cy="73215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2275" y="1033272"/>
              <a:ext cx="690372" cy="76047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6711" y="1036320"/>
              <a:ext cx="1527047" cy="75742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87111" y="1033272"/>
              <a:ext cx="623315" cy="7680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208" y="1031748"/>
              <a:ext cx="739140" cy="76809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59751" y="1042416"/>
              <a:ext cx="736092" cy="75133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92796" y="1036320"/>
              <a:ext cx="1121663" cy="7620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40970" y="1037082"/>
              <a:ext cx="8862060" cy="757555"/>
            </a:xfrm>
            <a:custGeom>
              <a:avLst/>
              <a:gdLst/>
              <a:ahLst/>
              <a:cxnLst/>
              <a:rect l="l" t="t" r="r" b="b"/>
              <a:pathLst>
                <a:path w="8862060" h="757555">
                  <a:moveTo>
                    <a:pt x="0" y="757427"/>
                  </a:moveTo>
                  <a:lnTo>
                    <a:pt x="8862060" y="757427"/>
                  </a:lnTo>
                  <a:lnTo>
                    <a:pt x="8862060" y="0"/>
                  </a:lnTo>
                  <a:lnTo>
                    <a:pt x="0" y="0"/>
                  </a:lnTo>
                  <a:lnTo>
                    <a:pt x="0" y="757427"/>
                  </a:lnTo>
                  <a:close/>
                </a:path>
              </a:pathLst>
            </a:custGeom>
            <a:ln w="222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0450" y="596010"/>
            <a:ext cx="28257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110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880617"/>
            <a:ext cx="9144000" cy="4255770"/>
            <a:chOff x="0" y="880617"/>
            <a:chExt cx="9144000" cy="4255770"/>
          </a:xfrm>
        </p:grpSpPr>
        <p:sp>
          <p:nvSpPr>
            <p:cNvPr id="4" name="object 4"/>
            <p:cNvSpPr/>
            <p:nvPr/>
          </p:nvSpPr>
          <p:spPr>
            <a:xfrm>
              <a:off x="0" y="88696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12700">
              <a:solidFill>
                <a:srgbClr val="BABB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903731"/>
              <a:ext cx="6070092" cy="14538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3837" y="898905"/>
              <a:ext cx="6080125" cy="1463675"/>
            </a:xfrm>
            <a:custGeom>
              <a:avLst/>
              <a:gdLst/>
              <a:ahLst/>
              <a:cxnLst/>
              <a:rect l="l" t="t" r="r" b="b"/>
              <a:pathLst>
                <a:path w="6080125" h="1463675">
                  <a:moveTo>
                    <a:pt x="0" y="1463421"/>
                  </a:moveTo>
                  <a:lnTo>
                    <a:pt x="6079617" y="1463421"/>
                  </a:lnTo>
                  <a:lnTo>
                    <a:pt x="6079617" y="0"/>
                  </a:lnTo>
                  <a:lnTo>
                    <a:pt x="0" y="0"/>
                  </a:lnTo>
                  <a:lnTo>
                    <a:pt x="0" y="1463421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2394203"/>
              <a:ext cx="8353044" cy="27325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3837" y="2389441"/>
              <a:ext cx="8362950" cy="2742565"/>
            </a:xfrm>
            <a:custGeom>
              <a:avLst/>
              <a:gdLst/>
              <a:ahLst/>
              <a:cxnLst/>
              <a:rect l="l" t="t" r="r" b="b"/>
              <a:pathLst>
                <a:path w="8362950" h="2742565">
                  <a:moveTo>
                    <a:pt x="0" y="2742057"/>
                  </a:moveTo>
                  <a:lnTo>
                    <a:pt x="8362569" y="2742057"/>
                  </a:lnTo>
                  <a:lnTo>
                    <a:pt x="8362569" y="0"/>
                  </a:lnTo>
                  <a:lnTo>
                    <a:pt x="0" y="0"/>
                  </a:lnTo>
                  <a:lnTo>
                    <a:pt x="0" y="2742057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9844" y="2572511"/>
              <a:ext cx="76200" cy="16763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11" name="object 11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02107" y="0"/>
            <a:ext cx="843280" cy="824865"/>
            <a:chOff x="102107" y="0"/>
            <a:chExt cx="843280" cy="82486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063" y="129539"/>
              <a:ext cx="766494" cy="66446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2107" y="0"/>
              <a:ext cx="843280" cy="824865"/>
            </a:xfrm>
            <a:custGeom>
              <a:avLst/>
              <a:gdLst/>
              <a:ahLst/>
              <a:cxnLst/>
              <a:rect l="l" t="t" r="r" b="b"/>
              <a:pathLst>
                <a:path w="843280" h="824865">
                  <a:moveTo>
                    <a:pt x="842772" y="0"/>
                  </a:moveTo>
                  <a:lnTo>
                    <a:pt x="0" y="0"/>
                  </a:lnTo>
                  <a:lnTo>
                    <a:pt x="0" y="824484"/>
                  </a:lnTo>
                  <a:lnTo>
                    <a:pt x="842772" y="824484"/>
                  </a:lnTo>
                  <a:lnTo>
                    <a:pt x="842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810"/>
              </a:lnSpc>
              <a:spcBef>
                <a:spcPts val="10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spc="-25" dirty="0"/>
              <a:t>08a</a:t>
            </a:r>
          </a:p>
          <a:p>
            <a:pPr marL="508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Load</a:t>
            </a:r>
            <a:r>
              <a:rPr spc="-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Libraries</a:t>
            </a:r>
            <a:r>
              <a:rPr spc="-1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and Load/View </a:t>
            </a:r>
            <a:r>
              <a:rPr spc="-10" dirty="0">
                <a:solidFill>
                  <a:srgbClr val="EB871D"/>
                </a:solidFill>
              </a:rPr>
              <a:t>DataFrame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78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4188" y="92151"/>
            <a:ext cx="2144395" cy="73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20" dirty="0"/>
              <a:t> </a:t>
            </a:r>
            <a:r>
              <a:rPr dirty="0"/>
              <a:t>3:</a:t>
            </a:r>
            <a:r>
              <a:rPr spc="5" dirty="0"/>
              <a:t> </a:t>
            </a:r>
            <a:r>
              <a:rPr dirty="0"/>
              <a:t>Lab</a:t>
            </a:r>
            <a:r>
              <a:rPr spc="-5" dirty="0"/>
              <a:t> </a:t>
            </a:r>
            <a:r>
              <a:rPr spc="-25" dirty="0"/>
              <a:t>06j</a:t>
            </a:r>
          </a:p>
          <a:p>
            <a:pPr marL="1270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Create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spc="-20" dirty="0">
                <a:solidFill>
                  <a:srgbClr val="EB871D"/>
                </a:solidFill>
              </a:rPr>
              <a:t>Model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1140" y="814786"/>
            <a:ext cx="4058285" cy="112395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dirty="0">
                <a:latin typeface="Century Gothic"/>
                <a:cs typeface="Century Gothic"/>
              </a:rPr>
              <a:t>Via</a:t>
            </a:r>
            <a:r>
              <a:rPr sz="1800" spc="-55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LogisticRegression()</a:t>
            </a:r>
            <a:r>
              <a:rPr sz="1800" dirty="0">
                <a:latin typeface="Century Gothic"/>
                <a:cs typeface="Century Gothic"/>
              </a:rPr>
              <a:t>,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we</a:t>
            </a:r>
            <a:r>
              <a:rPr sz="1800" spc="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point</a:t>
            </a:r>
            <a:r>
              <a:rPr sz="1800" spc="-45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to:</a:t>
            </a:r>
            <a:endParaRPr sz="1800">
              <a:latin typeface="Century Gothic"/>
              <a:cs typeface="Century Gothic"/>
            </a:endParaRPr>
          </a:p>
          <a:p>
            <a:pPr marL="812800" indent="-28575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800" spc="-10" dirty="0">
                <a:latin typeface="Century Gothic"/>
                <a:cs typeface="Century Gothic"/>
              </a:rPr>
              <a:t>X-variables</a:t>
            </a:r>
            <a:endParaRPr sz="1800">
              <a:latin typeface="Century Gothic"/>
              <a:cs typeface="Century Gothic"/>
            </a:endParaRPr>
          </a:p>
          <a:p>
            <a:pPr marL="812800" indent="-28575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800" dirty="0">
                <a:latin typeface="Century Gothic"/>
                <a:cs typeface="Century Gothic"/>
              </a:rPr>
              <a:t>Y-</a:t>
            </a:r>
            <a:r>
              <a:rPr sz="1800" spc="-10" dirty="0">
                <a:latin typeface="Century Gothic"/>
                <a:cs typeface="Century Gothic"/>
              </a:rPr>
              <a:t>variable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6526" y="1520571"/>
            <a:ext cx="6214110" cy="1388110"/>
            <a:chOff x="406526" y="1520571"/>
            <a:chExt cx="6214110" cy="138811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051" y="2319528"/>
              <a:ext cx="6195060" cy="57911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1289" y="2314702"/>
              <a:ext cx="6204585" cy="588645"/>
            </a:xfrm>
            <a:custGeom>
              <a:avLst/>
              <a:gdLst/>
              <a:ahLst/>
              <a:cxnLst/>
              <a:rect l="l" t="t" r="r" b="b"/>
              <a:pathLst>
                <a:path w="6204584" h="588644">
                  <a:moveTo>
                    <a:pt x="0" y="588644"/>
                  </a:moveTo>
                  <a:lnTo>
                    <a:pt x="6204585" y="588644"/>
                  </a:lnTo>
                  <a:lnTo>
                    <a:pt x="6204585" y="0"/>
                  </a:lnTo>
                  <a:lnTo>
                    <a:pt x="0" y="0"/>
                  </a:lnTo>
                  <a:lnTo>
                    <a:pt x="0" y="58864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4918" y="2530602"/>
              <a:ext cx="1318260" cy="0"/>
            </a:xfrm>
            <a:custGeom>
              <a:avLst/>
              <a:gdLst/>
              <a:ahLst/>
              <a:cxnLst/>
              <a:rect l="l" t="t" r="r" b="b"/>
              <a:pathLst>
                <a:path w="1318260">
                  <a:moveTo>
                    <a:pt x="0" y="0"/>
                  </a:moveTo>
                  <a:lnTo>
                    <a:pt x="1317879" y="0"/>
                  </a:lnTo>
                </a:path>
              </a:pathLst>
            </a:custGeom>
            <a:ln w="25400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95576" y="1520570"/>
              <a:ext cx="2938145" cy="1204595"/>
            </a:xfrm>
            <a:custGeom>
              <a:avLst/>
              <a:gdLst/>
              <a:ahLst/>
              <a:cxnLst/>
              <a:rect l="l" t="t" r="r" b="b"/>
              <a:pathLst>
                <a:path w="2938145" h="1204595">
                  <a:moveTo>
                    <a:pt x="2937637" y="1175893"/>
                  </a:moveTo>
                  <a:lnTo>
                    <a:pt x="2924467" y="1163447"/>
                  </a:lnTo>
                  <a:lnTo>
                    <a:pt x="2813812" y="1058799"/>
                  </a:lnTo>
                  <a:lnTo>
                    <a:pt x="2799067" y="1107414"/>
                  </a:lnTo>
                  <a:lnTo>
                    <a:pt x="668718" y="461645"/>
                  </a:lnTo>
                  <a:lnTo>
                    <a:pt x="119761" y="0"/>
                  </a:lnTo>
                  <a:lnTo>
                    <a:pt x="86995" y="38862"/>
                  </a:lnTo>
                  <a:lnTo>
                    <a:pt x="545287" y="424230"/>
                  </a:lnTo>
                  <a:lnTo>
                    <a:pt x="14732" y="263398"/>
                  </a:lnTo>
                  <a:lnTo>
                    <a:pt x="0" y="311924"/>
                  </a:lnTo>
                  <a:lnTo>
                    <a:pt x="643890" y="507136"/>
                  </a:lnTo>
                  <a:lnTo>
                    <a:pt x="1345907" y="1097432"/>
                  </a:lnTo>
                  <a:lnTo>
                    <a:pt x="1313180" y="1136396"/>
                  </a:lnTo>
                  <a:lnTo>
                    <a:pt x="1478915" y="1176147"/>
                  </a:lnTo>
                  <a:lnTo>
                    <a:pt x="1451927" y="1113790"/>
                  </a:lnTo>
                  <a:lnTo>
                    <a:pt x="1411224" y="1019683"/>
                  </a:lnTo>
                  <a:lnTo>
                    <a:pt x="1378559" y="1058570"/>
                  </a:lnTo>
                  <a:lnTo>
                    <a:pt x="767308" y="544563"/>
                  </a:lnTo>
                  <a:lnTo>
                    <a:pt x="2784322" y="1156055"/>
                  </a:lnTo>
                  <a:lnTo>
                    <a:pt x="2769616" y="1204595"/>
                  </a:lnTo>
                  <a:lnTo>
                    <a:pt x="2937637" y="1175893"/>
                  </a:lnTo>
                  <a:close/>
                </a:path>
              </a:pathLst>
            </a:custGeom>
            <a:solidFill>
              <a:srgbClr val="007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79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45880" y="310895"/>
            <a:ext cx="22860" cy="24765"/>
          </a:xfrm>
          <a:custGeom>
            <a:avLst/>
            <a:gdLst/>
            <a:ahLst/>
            <a:cxnLst/>
            <a:rect l="l" t="t" r="r" b="b"/>
            <a:pathLst>
              <a:path w="22859" h="24764">
                <a:moveTo>
                  <a:pt x="14604" y="0"/>
                </a:moveTo>
                <a:lnTo>
                  <a:pt x="8254" y="0"/>
                </a:lnTo>
                <a:lnTo>
                  <a:pt x="5588" y="1015"/>
                </a:lnTo>
                <a:lnTo>
                  <a:pt x="1143" y="5968"/>
                </a:lnTo>
                <a:lnTo>
                  <a:pt x="103" y="8508"/>
                </a:lnTo>
                <a:lnTo>
                  <a:pt x="0" y="15620"/>
                </a:lnTo>
                <a:lnTo>
                  <a:pt x="1143" y="18414"/>
                </a:lnTo>
                <a:lnTo>
                  <a:pt x="5588" y="23367"/>
                </a:lnTo>
                <a:lnTo>
                  <a:pt x="8254" y="24383"/>
                </a:lnTo>
                <a:lnTo>
                  <a:pt x="14604" y="24383"/>
                </a:lnTo>
                <a:lnTo>
                  <a:pt x="17272" y="23367"/>
                </a:lnTo>
                <a:lnTo>
                  <a:pt x="17780" y="22859"/>
                </a:lnTo>
                <a:lnTo>
                  <a:pt x="8763" y="22859"/>
                </a:lnTo>
                <a:lnTo>
                  <a:pt x="6476" y="21589"/>
                </a:lnTo>
                <a:lnTo>
                  <a:pt x="2540" y="17652"/>
                </a:lnTo>
                <a:lnTo>
                  <a:pt x="1697" y="15366"/>
                </a:lnTo>
                <a:lnTo>
                  <a:pt x="1650" y="9143"/>
                </a:lnTo>
                <a:lnTo>
                  <a:pt x="2540" y="6730"/>
                </a:lnTo>
                <a:lnTo>
                  <a:pt x="4572" y="4699"/>
                </a:lnTo>
                <a:lnTo>
                  <a:pt x="6476" y="2539"/>
                </a:lnTo>
                <a:lnTo>
                  <a:pt x="8763" y="1524"/>
                </a:lnTo>
                <a:lnTo>
                  <a:pt x="17780" y="1524"/>
                </a:lnTo>
                <a:lnTo>
                  <a:pt x="17272" y="1015"/>
                </a:lnTo>
                <a:lnTo>
                  <a:pt x="14604" y="0"/>
                </a:lnTo>
                <a:close/>
              </a:path>
              <a:path w="22859" h="24764">
                <a:moveTo>
                  <a:pt x="17780" y="1524"/>
                </a:moveTo>
                <a:lnTo>
                  <a:pt x="14097" y="1524"/>
                </a:lnTo>
                <a:lnTo>
                  <a:pt x="16383" y="2539"/>
                </a:lnTo>
                <a:lnTo>
                  <a:pt x="20320" y="6730"/>
                </a:lnTo>
                <a:lnTo>
                  <a:pt x="21068" y="8762"/>
                </a:lnTo>
                <a:lnTo>
                  <a:pt x="21162" y="15366"/>
                </a:lnTo>
                <a:lnTo>
                  <a:pt x="20320" y="17652"/>
                </a:lnTo>
                <a:lnTo>
                  <a:pt x="18415" y="19684"/>
                </a:lnTo>
                <a:lnTo>
                  <a:pt x="16383" y="21589"/>
                </a:lnTo>
                <a:lnTo>
                  <a:pt x="14097" y="22859"/>
                </a:lnTo>
                <a:lnTo>
                  <a:pt x="17780" y="22859"/>
                </a:lnTo>
                <a:lnTo>
                  <a:pt x="19685" y="20954"/>
                </a:lnTo>
                <a:lnTo>
                  <a:pt x="21717" y="18414"/>
                </a:lnTo>
                <a:lnTo>
                  <a:pt x="22860" y="15620"/>
                </a:lnTo>
                <a:lnTo>
                  <a:pt x="22756" y="8508"/>
                </a:lnTo>
                <a:lnTo>
                  <a:pt x="21717" y="5968"/>
                </a:lnTo>
                <a:lnTo>
                  <a:pt x="19685" y="3428"/>
                </a:lnTo>
                <a:lnTo>
                  <a:pt x="17780" y="1524"/>
                </a:lnTo>
                <a:close/>
              </a:path>
              <a:path w="22859" h="24764">
                <a:moveTo>
                  <a:pt x="13843" y="5461"/>
                </a:moveTo>
                <a:lnTo>
                  <a:pt x="6985" y="5461"/>
                </a:lnTo>
                <a:lnTo>
                  <a:pt x="6985" y="18923"/>
                </a:lnTo>
                <a:lnTo>
                  <a:pt x="9017" y="18923"/>
                </a:lnTo>
                <a:lnTo>
                  <a:pt x="9017" y="13462"/>
                </a:lnTo>
                <a:lnTo>
                  <a:pt x="15409" y="13462"/>
                </a:lnTo>
                <a:lnTo>
                  <a:pt x="15240" y="13207"/>
                </a:lnTo>
                <a:lnTo>
                  <a:pt x="14604" y="12700"/>
                </a:lnTo>
                <a:lnTo>
                  <a:pt x="13589" y="12700"/>
                </a:lnTo>
                <a:lnTo>
                  <a:pt x="14350" y="12445"/>
                </a:lnTo>
                <a:lnTo>
                  <a:pt x="14986" y="12191"/>
                </a:lnTo>
                <a:lnTo>
                  <a:pt x="15240" y="11937"/>
                </a:lnTo>
                <a:lnTo>
                  <a:pt x="9017" y="11937"/>
                </a:lnTo>
                <a:lnTo>
                  <a:pt x="9017" y="6984"/>
                </a:lnTo>
                <a:lnTo>
                  <a:pt x="16255" y="6984"/>
                </a:lnTo>
                <a:lnTo>
                  <a:pt x="15875" y="6476"/>
                </a:lnTo>
                <a:lnTo>
                  <a:pt x="14604" y="5714"/>
                </a:lnTo>
                <a:lnTo>
                  <a:pt x="13843" y="5461"/>
                </a:lnTo>
                <a:close/>
              </a:path>
              <a:path w="22859" h="24764">
                <a:moveTo>
                  <a:pt x="15409" y="13462"/>
                </a:moveTo>
                <a:lnTo>
                  <a:pt x="12065" y="13462"/>
                </a:lnTo>
                <a:lnTo>
                  <a:pt x="12700" y="13715"/>
                </a:lnTo>
                <a:lnTo>
                  <a:pt x="13208" y="13969"/>
                </a:lnTo>
                <a:lnTo>
                  <a:pt x="14097" y="14477"/>
                </a:lnTo>
                <a:lnTo>
                  <a:pt x="14350" y="15366"/>
                </a:lnTo>
                <a:lnTo>
                  <a:pt x="14477" y="18414"/>
                </a:lnTo>
                <a:lnTo>
                  <a:pt x="14604" y="18923"/>
                </a:lnTo>
                <a:lnTo>
                  <a:pt x="16637" y="18923"/>
                </a:lnTo>
                <a:lnTo>
                  <a:pt x="16637" y="18668"/>
                </a:lnTo>
                <a:lnTo>
                  <a:pt x="16383" y="18668"/>
                </a:lnTo>
                <a:lnTo>
                  <a:pt x="16332" y="15239"/>
                </a:lnTo>
                <a:lnTo>
                  <a:pt x="16128" y="14731"/>
                </a:lnTo>
                <a:lnTo>
                  <a:pt x="15748" y="13969"/>
                </a:lnTo>
                <a:lnTo>
                  <a:pt x="15409" y="13462"/>
                </a:lnTo>
                <a:close/>
              </a:path>
              <a:path w="22859" h="24764">
                <a:moveTo>
                  <a:pt x="16255" y="6984"/>
                </a:moveTo>
                <a:lnTo>
                  <a:pt x="12192" y="6984"/>
                </a:lnTo>
                <a:lnTo>
                  <a:pt x="13208" y="7238"/>
                </a:lnTo>
                <a:lnTo>
                  <a:pt x="13589" y="7492"/>
                </a:lnTo>
                <a:lnTo>
                  <a:pt x="14097" y="7746"/>
                </a:lnTo>
                <a:lnTo>
                  <a:pt x="14604" y="8508"/>
                </a:lnTo>
                <a:lnTo>
                  <a:pt x="14604" y="10413"/>
                </a:lnTo>
                <a:lnTo>
                  <a:pt x="14097" y="11175"/>
                </a:lnTo>
                <a:lnTo>
                  <a:pt x="13208" y="11429"/>
                </a:lnTo>
                <a:lnTo>
                  <a:pt x="12700" y="11683"/>
                </a:lnTo>
                <a:lnTo>
                  <a:pt x="12065" y="11937"/>
                </a:lnTo>
                <a:lnTo>
                  <a:pt x="15240" y="11937"/>
                </a:lnTo>
                <a:lnTo>
                  <a:pt x="16128" y="11429"/>
                </a:lnTo>
                <a:lnTo>
                  <a:pt x="16637" y="10413"/>
                </a:lnTo>
                <a:lnTo>
                  <a:pt x="16637" y="7492"/>
                </a:lnTo>
                <a:lnTo>
                  <a:pt x="16255" y="6984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188" y="92151"/>
            <a:ext cx="2242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20" dirty="0"/>
              <a:t> </a:t>
            </a:r>
            <a:r>
              <a:rPr dirty="0"/>
              <a:t>4:</a:t>
            </a:r>
            <a:r>
              <a:rPr spc="5" dirty="0"/>
              <a:t> </a:t>
            </a:r>
            <a:r>
              <a:rPr dirty="0"/>
              <a:t>Lab</a:t>
            </a:r>
            <a:r>
              <a:rPr spc="-5" dirty="0"/>
              <a:t> </a:t>
            </a:r>
            <a:r>
              <a:rPr spc="-25" dirty="0"/>
              <a:t>06k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4188" y="440182"/>
            <a:ext cx="77317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Build</a:t>
            </a:r>
            <a:r>
              <a:rPr sz="2400" b="1" spc="-1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Pipeline</a:t>
            </a:r>
            <a:r>
              <a:rPr sz="2400" b="1" spc="-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via</a:t>
            </a:r>
            <a:r>
              <a:rPr sz="2400" b="1" spc="-10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fit, then</a:t>
            </a:r>
            <a:r>
              <a:rPr sz="2400" b="1" spc="-10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Score</a:t>
            </a:r>
            <a:r>
              <a:rPr sz="2400" b="1" spc="-1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EB871D"/>
                </a:solidFill>
                <a:latin typeface="Century Gothic"/>
                <a:cs typeface="Century Gothic"/>
              </a:rPr>
              <a:t>Model via</a:t>
            </a:r>
            <a:r>
              <a:rPr sz="2400" b="1" spc="-5" dirty="0">
                <a:solidFill>
                  <a:srgbClr val="EB871D"/>
                </a:solidFill>
                <a:latin typeface="Century Gothic"/>
                <a:cs typeface="Century Gothic"/>
              </a:rPr>
              <a:t> </a:t>
            </a:r>
            <a:r>
              <a:rPr sz="2400" b="1" spc="-10" dirty="0">
                <a:solidFill>
                  <a:srgbClr val="EB871D"/>
                </a:solidFill>
                <a:latin typeface="Century Gothic"/>
                <a:cs typeface="Century Gothic"/>
              </a:rPr>
              <a:t>transform)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1053465"/>
            <a:ext cx="58508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Via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pipeline()</a:t>
            </a:r>
            <a:r>
              <a:rPr sz="1800" spc="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function,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we:</a:t>
            </a:r>
            <a:endParaRPr sz="1800">
              <a:latin typeface="Century Gothic"/>
              <a:cs typeface="Century Gothic"/>
            </a:endParaRPr>
          </a:p>
          <a:p>
            <a:pPr marL="812800" indent="-28575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fit()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create Model</a:t>
            </a:r>
            <a:r>
              <a:rPr sz="1800" spc="-25" dirty="0">
                <a:latin typeface="Century Gothic"/>
                <a:cs typeface="Century Gothic"/>
              </a:rPr>
              <a:t> and</a:t>
            </a:r>
            <a:endParaRPr sz="1800">
              <a:latin typeface="Century Gothic"/>
              <a:cs typeface="Century Gothic"/>
            </a:endParaRPr>
          </a:p>
          <a:p>
            <a:pPr marL="812800" indent="-285750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800" dirty="0">
                <a:solidFill>
                  <a:srgbClr val="FF0000"/>
                </a:solidFill>
                <a:latin typeface="Century Gothic"/>
                <a:cs typeface="Century Gothic"/>
              </a:rPr>
              <a:t>transform() </a:t>
            </a:r>
            <a:r>
              <a:rPr sz="1800" dirty="0">
                <a:latin typeface="Century Gothic"/>
                <a:cs typeface="Century Gothic"/>
              </a:rPr>
              <a:t>to</a:t>
            </a:r>
            <a:r>
              <a:rPr sz="1800" spc="-1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Score</a:t>
            </a:r>
            <a:r>
              <a:rPr sz="1800" spc="-3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Model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on</a:t>
            </a:r>
            <a:r>
              <a:rPr sz="1800" spc="-4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Test </a:t>
            </a:r>
            <a:r>
              <a:rPr sz="1800" spc="-25" dirty="0">
                <a:latin typeface="Century Gothic"/>
                <a:cs typeface="Century Gothic"/>
              </a:rPr>
              <a:t>set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60792" y="0"/>
            <a:ext cx="1102360" cy="477520"/>
          </a:xfrm>
          <a:custGeom>
            <a:avLst/>
            <a:gdLst/>
            <a:ahLst/>
            <a:cxnLst/>
            <a:rect l="l" t="t" r="r" b="b"/>
            <a:pathLst>
              <a:path w="1102359" h="477520">
                <a:moveTo>
                  <a:pt x="1101852" y="0"/>
                </a:moveTo>
                <a:lnTo>
                  <a:pt x="0" y="0"/>
                </a:lnTo>
                <a:lnTo>
                  <a:pt x="0" y="477012"/>
                </a:lnTo>
                <a:lnTo>
                  <a:pt x="1101852" y="477012"/>
                </a:lnTo>
                <a:lnTo>
                  <a:pt x="1101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06526" y="2245995"/>
            <a:ext cx="6625590" cy="1832610"/>
            <a:chOff x="406526" y="2245995"/>
            <a:chExt cx="6625590" cy="183261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051" y="2255520"/>
              <a:ext cx="6606540" cy="18135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1289" y="2250757"/>
              <a:ext cx="6616065" cy="1823085"/>
            </a:xfrm>
            <a:custGeom>
              <a:avLst/>
              <a:gdLst/>
              <a:ahLst/>
              <a:cxnLst/>
              <a:rect l="l" t="t" r="r" b="b"/>
              <a:pathLst>
                <a:path w="6616065" h="1823085">
                  <a:moveTo>
                    <a:pt x="0" y="1823085"/>
                  </a:moveTo>
                  <a:lnTo>
                    <a:pt x="6616065" y="1823085"/>
                  </a:lnTo>
                  <a:lnTo>
                    <a:pt x="6616065" y="0"/>
                  </a:lnTo>
                  <a:lnTo>
                    <a:pt x="0" y="0"/>
                  </a:lnTo>
                  <a:lnTo>
                    <a:pt x="0" y="18230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46781" y="2472690"/>
              <a:ext cx="615315" cy="0"/>
            </a:xfrm>
            <a:custGeom>
              <a:avLst/>
              <a:gdLst/>
              <a:ahLst/>
              <a:cxnLst/>
              <a:rect l="l" t="t" r="r" b="b"/>
              <a:pathLst>
                <a:path w="615314">
                  <a:moveTo>
                    <a:pt x="0" y="0"/>
                  </a:moveTo>
                  <a:lnTo>
                    <a:pt x="614807" y="0"/>
                  </a:lnTo>
                </a:path>
              </a:pathLst>
            </a:custGeom>
            <a:ln w="25400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71166" y="3513582"/>
              <a:ext cx="676275" cy="528955"/>
            </a:xfrm>
            <a:custGeom>
              <a:avLst/>
              <a:gdLst/>
              <a:ahLst/>
              <a:cxnLst/>
              <a:rect l="l" t="t" r="r" b="b"/>
              <a:pathLst>
                <a:path w="676275" h="528954">
                  <a:moveTo>
                    <a:pt x="126491" y="0"/>
                  </a:moveTo>
                  <a:lnTo>
                    <a:pt x="387222" y="0"/>
                  </a:lnTo>
                </a:path>
                <a:path w="676275" h="528954">
                  <a:moveTo>
                    <a:pt x="0" y="528828"/>
                  </a:moveTo>
                  <a:lnTo>
                    <a:pt x="676275" y="528828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80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ts val="281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20" dirty="0"/>
              <a:t> </a:t>
            </a:r>
            <a:r>
              <a:rPr dirty="0"/>
              <a:t>4:</a:t>
            </a:r>
            <a:r>
              <a:rPr spc="5" dirty="0"/>
              <a:t> </a:t>
            </a:r>
            <a:r>
              <a:rPr dirty="0"/>
              <a:t>Lab</a:t>
            </a:r>
            <a:r>
              <a:rPr spc="-5" dirty="0"/>
              <a:t> </a:t>
            </a:r>
            <a:r>
              <a:rPr spc="-25" dirty="0"/>
              <a:t>06l</a:t>
            </a:r>
          </a:p>
          <a:p>
            <a:pPr marL="6858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Display</a:t>
            </a:r>
            <a:r>
              <a:rPr spc="-45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Prediction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41351" y="1493519"/>
            <a:ext cx="8296275" cy="1717675"/>
            <a:chOff x="141351" y="1493519"/>
            <a:chExt cx="8296275" cy="17176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876" y="1511807"/>
              <a:ext cx="8276844" cy="16794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6113" y="1506981"/>
              <a:ext cx="8286750" cy="1689100"/>
            </a:xfrm>
            <a:custGeom>
              <a:avLst/>
              <a:gdLst/>
              <a:ahLst/>
              <a:cxnLst/>
              <a:rect l="l" t="t" r="r" b="b"/>
              <a:pathLst>
                <a:path w="8286750" h="1689100">
                  <a:moveTo>
                    <a:pt x="0" y="1688973"/>
                  </a:moveTo>
                  <a:lnTo>
                    <a:pt x="8286369" y="1688973"/>
                  </a:lnTo>
                  <a:lnTo>
                    <a:pt x="8286369" y="0"/>
                  </a:lnTo>
                  <a:lnTo>
                    <a:pt x="0" y="0"/>
                  </a:lnTo>
                  <a:lnTo>
                    <a:pt x="0" y="168897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96205" y="1512569"/>
              <a:ext cx="1790700" cy="1679575"/>
            </a:xfrm>
            <a:custGeom>
              <a:avLst/>
              <a:gdLst/>
              <a:ahLst/>
              <a:cxnLst/>
              <a:rect l="l" t="t" r="r" b="b"/>
              <a:pathLst>
                <a:path w="1790700" h="1679575">
                  <a:moveTo>
                    <a:pt x="0" y="1679447"/>
                  </a:moveTo>
                  <a:lnTo>
                    <a:pt x="1790700" y="1679447"/>
                  </a:lnTo>
                  <a:lnTo>
                    <a:pt x="1790700" y="0"/>
                  </a:lnTo>
                  <a:lnTo>
                    <a:pt x="0" y="0"/>
                  </a:lnTo>
                  <a:lnTo>
                    <a:pt x="0" y="1679447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779645" y="1158621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Actual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1495" y="1158621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B3B3A"/>
                </a:solidFill>
                <a:latin typeface="Arial Narrow"/>
                <a:cs typeface="Arial Narrow"/>
              </a:rPr>
              <a:t>Predict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81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ts val="281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20" dirty="0"/>
              <a:t> </a:t>
            </a:r>
            <a:r>
              <a:rPr dirty="0"/>
              <a:t>5:</a:t>
            </a:r>
            <a:r>
              <a:rPr spc="5" dirty="0"/>
              <a:t> </a:t>
            </a:r>
            <a:r>
              <a:rPr dirty="0"/>
              <a:t>Lab</a:t>
            </a:r>
            <a:r>
              <a:rPr spc="-5" dirty="0"/>
              <a:t> </a:t>
            </a:r>
            <a:r>
              <a:rPr spc="-25" dirty="0"/>
              <a:t>06m</a:t>
            </a:r>
          </a:p>
          <a:p>
            <a:pPr marL="6858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Evaluate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Model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via </a:t>
            </a:r>
            <a:r>
              <a:rPr spc="-10" dirty="0">
                <a:solidFill>
                  <a:srgbClr val="EB871D"/>
                </a:solidFill>
              </a:rPr>
              <a:t>ROC</a:t>
            </a:r>
            <a:r>
              <a:rPr spc="-220" dirty="0">
                <a:solidFill>
                  <a:srgbClr val="EB871D"/>
                </a:solidFill>
              </a:rPr>
              <a:t> </a:t>
            </a:r>
            <a:r>
              <a:rPr sz="1800" dirty="0">
                <a:solidFill>
                  <a:srgbClr val="EB871D"/>
                </a:solidFill>
              </a:rPr>
              <a:t>(Receiver</a:t>
            </a:r>
            <a:r>
              <a:rPr sz="1800" spc="-5" dirty="0">
                <a:solidFill>
                  <a:srgbClr val="EB871D"/>
                </a:solidFill>
              </a:rPr>
              <a:t> </a:t>
            </a:r>
            <a:r>
              <a:rPr sz="1800" dirty="0">
                <a:solidFill>
                  <a:srgbClr val="EB871D"/>
                </a:solidFill>
              </a:rPr>
              <a:t>Operating</a:t>
            </a:r>
            <a:r>
              <a:rPr sz="1800" spc="-15" dirty="0">
                <a:solidFill>
                  <a:srgbClr val="EB871D"/>
                </a:solidFill>
              </a:rPr>
              <a:t> </a:t>
            </a:r>
            <a:r>
              <a:rPr sz="1800" spc="-10" dirty="0">
                <a:solidFill>
                  <a:srgbClr val="EB871D"/>
                </a:solidFill>
              </a:rPr>
              <a:t>Characteristic)</a:t>
            </a:r>
            <a:endParaRPr sz="1800"/>
          </a:p>
        </p:txBody>
      </p:sp>
      <p:grpSp>
        <p:nvGrpSpPr>
          <p:cNvPr id="8" name="object 8"/>
          <p:cNvGrpSpPr/>
          <p:nvPr/>
        </p:nvGrpSpPr>
        <p:grpSpPr>
          <a:xfrm>
            <a:off x="3032315" y="1572386"/>
            <a:ext cx="3079750" cy="2910205"/>
            <a:chOff x="3032315" y="1572386"/>
            <a:chExt cx="3079750" cy="291020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1315" y="1658192"/>
              <a:ext cx="2763307" cy="28071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37077" y="1577149"/>
              <a:ext cx="3070225" cy="2900680"/>
            </a:xfrm>
            <a:custGeom>
              <a:avLst/>
              <a:gdLst/>
              <a:ahLst/>
              <a:cxnLst/>
              <a:rect l="l" t="t" r="r" b="b"/>
              <a:pathLst>
                <a:path w="3070225" h="2900679">
                  <a:moveTo>
                    <a:pt x="0" y="2900553"/>
                  </a:moveTo>
                  <a:lnTo>
                    <a:pt x="3069717" y="2900553"/>
                  </a:lnTo>
                  <a:lnTo>
                    <a:pt x="3069717" y="0"/>
                  </a:lnTo>
                  <a:lnTo>
                    <a:pt x="0" y="0"/>
                  </a:lnTo>
                  <a:lnTo>
                    <a:pt x="0" y="29005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37363" y="1031303"/>
            <a:ext cx="7799070" cy="342265"/>
            <a:chOff x="237363" y="1031303"/>
            <a:chExt cx="7799070" cy="34226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508" y="1040892"/>
              <a:ext cx="7772400" cy="3230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2125" y="1036066"/>
              <a:ext cx="7789545" cy="332740"/>
            </a:xfrm>
            <a:custGeom>
              <a:avLst/>
              <a:gdLst/>
              <a:ahLst/>
              <a:cxnLst/>
              <a:rect l="l" t="t" r="r" b="b"/>
              <a:pathLst>
                <a:path w="7789545" h="332740">
                  <a:moveTo>
                    <a:pt x="0" y="332613"/>
                  </a:moveTo>
                  <a:lnTo>
                    <a:pt x="7789545" y="332613"/>
                  </a:lnTo>
                  <a:lnTo>
                    <a:pt x="7789545" y="0"/>
                  </a:lnTo>
                  <a:lnTo>
                    <a:pt x="0" y="0"/>
                  </a:lnTo>
                  <a:lnTo>
                    <a:pt x="0" y="3326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82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ts val="281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20" dirty="0"/>
              <a:t> </a:t>
            </a:r>
            <a:r>
              <a:rPr dirty="0"/>
              <a:t>5:</a:t>
            </a:r>
            <a:r>
              <a:rPr spc="5" dirty="0"/>
              <a:t> </a:t>
            </a:r>
            <a:r>
              <a:rPr dirty="0"/>
              <a:t>Lab</a:t>
            </a:r>
            <a:r>
              <a:rPr spc="-5" dirty="0"/>
              <a:t> </a:t>
            </a:r>
            <a:r>
              <a:rPr spc="-25" dirty="0"/>
              <a:t>06n</a:t>
            </a:r>
          </a:p>
          <a:p>
            <a:pPr marL="6858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Evaluate</a:t>
            </a:r>
            <a:r>
              <a:rPr spc="10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Model</a:t>
            </a:r>
            <a:r>
              <a:rPr spc="5" dirty="0">
                <a:solidFill>
                  <a:srgbClr val="EB871D"/>
                </a:solidFill>
              </a:rPr>
              <a:t> </a:t>
            </a:r>
            <a:r>
              <a:rPr dirty="0">
                <a:solidFill>
                  <a:srgbClr val="EB871D"/>
                </a:solidFill>
              </a:rPr>
              <a:t>via </a:t>
            </a:r>
            <a:r>
              <a:rPr spc="-10" dirty="0">
                <a:solidFill>
                  <a:srgbClr val="EB871D"/>
                </a:solidFill>
              </a:rPr>
              <a:t>ROC</a:t>
            </a:r>
            <a:r>
              <a:rPr spc="-220" dirty="0">
                <a:solidFill>
                  <a:srgbClr val="EB871D"/>
                </a:solidFill>
              </a:rPr>
              <a:t> </a:t>
            </a:r>
            <a:r>
              <a:rPr sz="1800" dirty="0">
                <a:solidFill>
                  <a:srgbClr val="EB871D"/>
                </a:solidFill>
              </a:rPr>
              <a:t>(Receiver</a:t>
            </a:r>
            <a:r>
              <a:rPr sz="1800" spc="-5" dirty="0">
                <a:solidFill>
                  <a:srgbClr val="EB871D"/>
                </a:solidFill>
              </a:rPr>
              <a:t> </a:t>
            </a:r>
            <a:r>
              <a:rPr sz="1800" dirty="0">
                <a:solidFill>
                  <a:srgbClr val="EB871D"/>
                </a:solidFill>
              </a:rPr>
              <a:t>Operating</a:t>
            </a:r>
            <a:r>
              <a:rPr sz="1800" spc="-15" dirty="0">
                <a:solidFill>
                  <a:srgbClr val="EB871D"/>
                </a:solidFill>
              </a:rPr>
              <a:t> </a:t>
            </a:r>
            <a:r>
              <a:rPr sz="1800" spc="-10" dirty="0">
                <a:solidFill>
                  <a:srgbClr val="EB871D"/>
                </a:solidFill>
              </a:rPr>
              <a:t>Characteristic)</a:t>
            </a:r>
            <a:endParaRPr sz="1800"/>
          </a:p>
        </p:txBody>
      </p:sp>
      <p:sp>
        <p:nvSpPr>
          <p:cNvPr id="8" name="object 8"/>
          <p:cNvSpPr txBox="1"/>
          <p:nvPr/>
        </p:nvSpPr>
        <p:spPr>
          <a:xfrm>
            <a:off x="231140" y="952322"/>
            <a:ext cx="3445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We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use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following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functions: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2113" y="952322"/>
            <a:ext cx="36880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entury Gothic"/>
                <a:cs typeface="Century Gothic"/>
              </a:rPr>
              <a:t>BinaryClassificationEvaluator</a:t>
            </a:r>
            <a:r>
              <a:rPr sz="1800" spc="150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and</a:t>
            </a:r>
            <a:endParaRPr sz="1800">
              <a:latin typeface="Century Gothic"/>
              <a:cs typeface="Century Gothic"/>
            </a:endParaRPr>
          </a:p>
          <a:p>
            <a:pPr marL="3365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entury Gothic"/>
                <a:cs typeface="Century Gothic"/>
              </a:rPr>
              <a:t>MulticlassClassificationEvaluator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4562" y="1782698"/>
            <a:ext cx="7755255" cy="2360295"/>
            <a:chOff x="694562" y="1782698"/>
            <a:chExt cx="7755255" cy="236029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330" y="1799848"/>
              <a:ext cx="7720580" cy="228748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99325" y="1787461"/>
              <a:ext cx="7745730" cy="2350770"/>
            </a:xfrm>
            <a:custGeom>
              <a:avLst/>
              <a:gdLst/>
              <a:ahLst/>
              <a:cxnLst/>
              <a:rect l="l" t="t" r="r" b="b"/>
              <a:pathLst>
                <a:path w="7745730" h="2350770">
                  <a:moveTo>
                    <a:pt x="0" y="2350389"/>
                  </a:moveTo>
                  <a:lnTo>
                    <a:pt x="7745348" y="2350389"/>
                  </a:lnTo>
                  <a:lnTo>
                    <a:pt x="7745348" y="0"/>
                  </a:lnTo>
                  <a:lnTo>
                    <a:pt x="0" y="0"/>
                  </a:lnTo>
                  <a:lnTo>
                    <a:pt x="0" y="235038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70481" y="3926585"/>
              <a:ext cx="2199005" cy="178435"/>
            </a:xfrm>
            <a:custGeom>
              <a:avLst/>
              <a:gdLst/>
              <a:ahLst/>
              <a:cxnLst/>
              <a:rect l="l" t="t" r="r" b="b"/>
              <a:pathLst>
                <a:path w="2199004" h="178435">
                  <a:moveTo>
                    <a:pt x="880872" y="0"/>
                  </a:moveTo>
                  <a:lnTo>
                    <a:pt x="2198751" y="0"/>
                  </a:lnTo>
                </a:path>
                <a:path w="2199004" h="178435">
                  <a:moveTo>
                    <a:pt x="0" y="178307"/>
                  </a:moveTo>
                  <a:lnTo>
                    <a:pt x="1317879" y="178307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6175" y="596010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-25" dirty="0">
                <a:solidFill>
                  <a:srgbClr val="BABBBD"/>
                </a:solidFill>
                <a:latin typeface="Century Gothic"/>
                <a:cs typeface="Century Gothic"/>
              </a:rPr>
              <a:t>83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86967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BABB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860792" y="0"/>
            <a:ext cx="1108075" cy="477520"/>
            <a:chOff x="7860792" y="0"/>
            <a:chExt cx="1108075" cy="477520"/>
          </a:xfrm>
        </p:grpSpPr>
        <p:sp>
          <p:nvSpPr>
            <p:cNvPr id="5" name="object 5"/>
            <p:cNvSpPr/>
            <p:nvPr/>
          </p:nvSpPr>
          <p:spPr>
            <a:xfrm>
              <a:off x="8945880" y="310895"/>
              <a:ext cx="22860" cy="24765"/>
            </a:xfrm>
            <a:custGeom>
              <a:avLst/>
              <a:gdLst/>
              <a:ahLst/>
              <a:cxnLst/>
              <a:rect l="l" t="t" r="r" b="b"/>
              <a:pathLst>
                <a:path w="22859" h="24764">
                  <a:moveTo>
                    <a:pt x="14604" y="0"/>
                  </a:moveTo>
                  <a:lnTo>
                    <a:pt x="8254" y="0"/>
                  </a:lnTo>
                  <a:lnTo>
                    <a:pt x="5588" y="1015"/>
                  </a:lnTo>
                  <a:lnTo>
                    <a:pt x="1143" y="5968"/>
                  </a:lnTo>
                  <a:lnTo>
                    <a:pt x="103" y="8508"/>
                  </a:lnTo>
                  <a:lnTo>
                    <a:pt x="0" y="15620"/>
                  </a:lnTo>
                  <a:lnTo>
                    <a:pt x="1143" y="18414"/>
                  </a:lnTo>
                  <a:lnTo>
                    <a:pt x="5588" y="23367"/>
                  </a:lnTo>
                  <a:lnTo>
                    <a:pt x="8254" y="24383"/>
                  </a:lnTo>
                  <a:lnTo>
                    <a:pt x="14604" y="24383"/>
                  </a:lnTo>
                  <a:lnTo>
                    <a:pt x="17272" y="23367"/>
                  </a:lnTo>
                  <a:lnTo>
                    <a:pt x="17780" y="22859"/>
                  </a:lnTo>
                  <a:lnTo>
                    <a:pt x="8763" y="22859"/>
                  </a:lnTo>
                  <a:lnTo>
                    <a:pt x="6476" y="21589"/>
                  </a:lnTo>
                  <a:lnTo>
                    <a:pt x="2540" y="17652"/>
                  </a:lnTo>
                  <a:lnTo>
                    <a:pt x="1697" y="15366"/>
                  </a:lnTo>
                  <a:lnTo>
                    <a:pt x="1650" y="9143"/>
                  </a:lnTo>
                  <a:lnTo>
                    <a:pt x="2540" y="6730"/>
                  </a:lnTo>
                  <a:lnTo>
                    <a:pt x="4572" y="4699"/>
                  </a:lnTo>
                  <a:lnTo>
                    <a:pt x="6476" y="2539"/>
                  </a:lnTo>
                  <a:lnTo>
                    <a:pt x="8763" y="1524"/>
                  </a:lnTo>
                  <a:lnTo>
                    <a:pt x="17780" y="1524"/>
                  </a:lnTo>
                  <a:lnTo>
                    <a:pt x="17272" y="1015"/>
                  </a:lnTo>
                  <a:lnTo>
                    <a:pt x="14604" y="0"/>
                  </a:lnTo>
                  <a:close/>
                </a:path>
                <a:path w="22859" h="24764">
                  <a:moveTo>
                    <a:pt x="17780" y="1524"/>
                  </a:moveTo>
                  <a:lnTo>
                    <a:pt x="14097" y="1524"/>
                  </a:lnTo>
                  <a:lnTo>
                    <a:pt x="16383" y="2539"/>
                  </a:lnTo>
                  <a:lnTo>
                    <a:pt x="20320" y="6730"/>
                  </a:lnTo>
                  <a:lnTo>
                    <a:pt x="21068" y="8762"/>
                  </a:lnTo>
                  <a:lnTo>
                    <a:pt x="21162" y="15366"/>
                  </a:lnTo>
                  <a:lnTo>
                    <a:pt x="20320" y="17652"/>
                  </a:lnTo>
                  <a:lnTo>
                    <a:pt x="18415" y="19684"/>
                  </a:lnTo>
                  <a:lnTo>
                    <a:pt x="16383" y="21589"/>
                  </a:lnTo>
                  <a:lnTo>
                    <a:pt x="14097" y="22859"/>
                  </a:lnTo>
                  <a:lnTo>
                    <a:pt x="17780" y="22859"/>
                  </a:lnTo>
                  <a:lnTo>
                    <a:pt x="19685" y="20954"/>
                  </a:lnTo>
                  <a:lnTo>
                    <a:pt x="21717" y="18414"/>
                  </a:lnTo>
                  <a:lnTo>
                    <a:pt x="22860" y="15620"/>
                  </a:lnTo>
                  <a:lnTo>
                    <a:pt x="22756" y="8508"/>
                  </a:lnTo>
                  <a:lnTo>
                    <a:pt x="21717" y="5968"/>
                  </a:lnTo>
                  <a:lnTo>
                    <a:pt x="19685" y="3428"/>
                  </a:lnTo>
                  <a:lnTo>
                    <a:pt x="17780" y="1524"/>
                  </a:lnTo>
                  <a:close/>
                </a:path>
                <a:path w="22859" h="24764">
                  <a:moveTo>
                    <a:pt x="13843" y="5461"/>
                  </a:moveTo>
                  <a:lnTo>
                    <a:pt x="6985" y="5461"/>
                  </a:lnTo>
                  <a:lnTo>
                    <a:pt x="6985" y="18923"/>
                  </a:lnTo>
                  <a:lnTo>
                    <a:pt x="9017" y="18923"/>
                  </a:lnTo>
                  <a:lnTo>
                    <a:pt x="9017" y="13462"/>
                  </a:lnTo>
                  <a:lnTo>
                    <a:pt x="15409" y="13462"/>
                  </a:lnTo>
                  <a:lnTo>
                    <a:pt x="15240" y="13207"/>
                  </a:lnTo>
                  <a:lnTo>
                    <a:pt x="14604" y="12700"/>
                  </a:lnTo>
                  <a:lnTo>
                    <a:pt x="13589" y="12700"/>
                  </a:lnTo>
                  <a:lnTo>
                    <a:pt x="14350" y="12445"/>
                  </a:lnTo>
                  <a:lnTo>
                    <a:pt x="14986" y="12191"/>
                  </a:lnTo>
                  <a:lnTo>
                    <a:pt x="15240" y="11937"/>
                  </a:lnTo>
                  <a:lnTo>
                    <a:pt x="9017" y="11937"/>
                  </a:lnTo>
                  <a:lnTo>
                    <a:pt x="9017" y="6984"/>
                  </a:lnTo>
                  <a:lnTo>
                    <a:pt x="16255" y="6984"/>
                  </a:lnTo>
                  <a:lnTo>
                    <a:pt x="15875" y="6476"/>
                  </a:lnTo>
                  <a:lnTo>
                    <a:pt x="14604" y="5714"/>
                  </a:lnTo>
                  <a:lnTo>
                    <a:pt x="13843" y="5461"/>
                  </a:lnTo>
                  <a:close/>
                </a:path>
                <a:path w="22859" h="24764">
                  <a:moveTo>
                    <a:pt x="15409" y="13462"/>
                  </a:moveTo>
                  <a:lnTo>
                    <a:pt x="12065" y="13462"/>
                  </a:lnTo>
                  <a:lnTo>
                    <a:pt x="12700" y="13715"/>
                  </a:lnTo>
                  <a:lnTo>
                    <a:pt x="13208" y="13969"/>
                  </a:lnTo>
                  <a:lnTo>
                    <a:pt x="14097" y="14477"/>
                  </a:lnTo>
                  <a:lnTo>
                    <a:pt x="14350" y="15366"/>
                  </a:lnTo>
                  <a:lnTo>
                    <a:pt x="14477" y="18414"/>
                  </a:lnTo>
                  <a:lnTo>
                    <a:pt x="14604" y="18923"/>
                  </a:lnTo>
                  <a:lnTo>
                    <a:pt x="16637" y="18923"/>
                  </a:lnTo>
                  <a:lnTo>
                    <a:pt x="16637" y="18668"/>
                  </a:lnTo>
                  <a:lnTo>
                    <a:pt x="16383" y="18668"/>
                  </a:lnTo>
                  <a:lnTo>
                    <a:pt x="16332" y="15239"/>
                  </a:lnTo>
                  <a:lnTo>
                    <a:pt x="16128" y="14731"/>
                  </a:lnTo>
                  <a:lnTo>
                    <a:pt x="15748" y="13969"/>
                  </a:lnTo>
                  <a:lnTo>
                    <a:pt x="15409" y="13462"/>
                  </a:lnTo>
                  <a:close/>
                </a:path>
                <a:path w="22859" h="24764">
                  <a:moveTo>
                    <a:pt x="16255" y="6984"/>
                  </a:moveTo>
                  <a:lnTo>
                    <a:pt x="12192" y="6984"/>
                  </a:lnTo>
                  <a:lnTo>
                    <a:pt x="13208" y="7238"/>
                  </a:lnTo>
                  <a:lnTo>
                    <a:pt x="13589" y="7492"/>
                  </a:lnTo>
                  <a:lnTo>
                    <a:pt x="14097" y="7746"/>
                  </a:lnTo>
                  <a:lnTo>
                    <a:pt x="14604" y="8508"/>
                  </a:lnTo>
                  <a:lnTo>
                    <a:pt x="14604" y="10413"/>
                  </a:lnTo>
                  <a:lnTo>
                    <a:pt x="14097" y="11175"/>
                  </a:lnTo>
                  <a:lnTo>
                    <a:pt x="13208" y="11429"/>
                  </a:lnTo>
                  <a:lnTo>
                    <a:pt x="12700" y="11683"/>
                  </a:lnTo>
                  <a:lnTo>
                    <a:pt x="12065" y="11937"/>
                  </a:lnTo>
                  <a:lnTo>
                    <a:pt x="15240" y="11937"/>
                  </a:lnTo>
                  <a:lnTo>
                    <a:pt x="16128" y="11429"/>
                  </a:lnTo>
                  <a:lnTo>
                    <a:pt x="16637" y="10413"/>
                  </a:lnTo>
                  <a:lnTo>
                    <a:pt x="16637" y="7492"/>
                  </a:lnTo>
                  <a:lnTo>
                    <a:pt x="16255" y="6984"/>
                  </a:lnTo>
                  <a:close/>
                </a:path>
              </a:pathLst>
            </a:custGeom>
            <a:solidFill>
              <a:srgbClr val="EB87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60792" y="0"/>
              <a:ext cx="1102360" cy="477520"/>
            </a:xfrm>
            <a:custGeom>
              <a:avLst/>
              <a:gdLst/>
              <a:ahLst/>
              <a:cxnLst/>
              <a:rect l="l" t="t" r="r" b="b"/>
              <a:pathLst>
                <a:path w="1102359" h="477520">
                  <a:moveTo>
                    <a:pt x="1101852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101852" y="477012"/>
                  </a:lnTo>
                  <a:lnTo>
                    <a:pt x="1101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07338" y="1782635"/>
            <a:ext cx="6377305" cy="1454785"/>
            <a:chOff x="807338" y="1782635"/>
            <a:chExt cx="6377305" cy="14547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863" y="1792224"/>
              <a:ext cx="6358128" cy="14356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12101" y="1787398"/>
              <a:ext cx="6367780" cy="1445260"/>
            </a:xfrm>
            <a:custGeom>
              <a:avLst/>
              <a:gdLst/>
              <a:ahLst/>
              <a:cxnLst/>
              <a:rect l="l" t="t" r="r" b="b"/>
              <a:pathLst>
                <a:path w="6367780" h="1445260">
                  <a:moveTo>
                    <a:pt x="0" y="1445133"/>
                  </a:moveTo>
                  <a:lnTo>
                    <a:pt x="6367653" y="1445133"/>
                  </a:lnTo>
                  <a:lnTo>
                    <a:pt x="6367653" y="0"/>
                  </a:lnTo>
                  <a:lnTo>
                    <a:pt x="0" y="0"/>
                  </a:lnTo>
                  <a:lnTo>
                    <a:pt x="0" y="14451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70581" y="2475738"/>
              <a:ext cx="1682114" cy="0"/>
            </a:xfrm>
            <a:custGeom>
              <a:avLst/>
              <a:gdLst/>
              <a:ahLst/>
              <a:cxnLst/>
              <a:rect l="l" t="t" r="r" b="b"/>
              <a:pathLst>
                <a:path w="1682114">
                  <a:moveTo>
                    <a:pt x="0" y="0"/>
                  </a:moveTo>
                  <a:lnTo>
                    <a:pt x="1681860" y="0"/>
                  </a:lnTo>
                </a:path>
              </a:pathLst>
            </a:custGeom>
            <a:ln w="25400">
              <a:solidFill>
                <a:srgbClr val="007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ts val="2810"/>
              </a:lnSpc>
              <a:spcBef>
                <a:spcPts val="100"/>
              </a:spcBef>
            </a:pPr>
            <a:r>
              <a:rPr dirty="0"/>
              <a:t>Step</a:t>
            </a:r>
            <a:r>
              <a:rPr spc="-20" dirty="0"/>
              <a:t> </a:t>
            </a:r>
            <a:r>
              <a:rPr dirty="0"/>
              <a:t>6:</a:t>
            </a:r>
            <a:r>
              <a:rPr spc="5" dirty="0"/>
              <a:t> </a:t>
            </a:r>
            <a:r>
              <a:rPr dirty="0"/>
              <a:t>Lab</a:t>
            </a:r>
            <a:r>
              <a:rPr spc="-5" dirty="0"/>
              <a:t> </a:t>
            </a:r>
            <a:r>
              <a:rPr spc="-25" dirty="0"/>
              <a:t>06o</a:t>
            </a:r>
          </a:p>
          <a:p>
            <a:pPr marL="68580">
              <a:lnSpc>
                <a:spcPts val="2810"/>
              </a:lnSpc>
            </a:pPr>
            <a:r>
              <a:rPr dirty="0">
                <a:solidFill>
                  <a:srgbClr val="EB871D"/>
                </a:solidFill>
              </a:rPr>
              <a:t>Hyperparameter</a:t>
            </a:r>
            <a:r>
              <a:rPr spc="-80" dirty="0">
                <a:solidFill>
                  <a:srgbClr val="EB871D"/>
                </a:solidFill>
              </a:rPr>
              <a:t> </a:t>
            </a:r>
            <a:r>
              <a:rPr spc="-10" dirty="0">
                <a:solidFill>
                  <a:srgbClr val="EB871D"/>
                </a:solidFill>
              </a:rPr>
              <a:t>Tuning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1140" y="952322"/>
            <a:ext cx="5965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We use</a:t>
            </a:r>
            <a:r>
              <a:rPr sz="1800" spc="-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the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following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functions: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ParamGridBuilder</a:t>
            </a:r>
            <a:r>
              <a:rPr sz="1800" spc="-50" dirty="0">
                <a:latin typeface="Century Gothic"/>
                <a:cs typeface="Century Gothic"/>
              </a:rPr>
              <a:t> </a:t>
            </a:r>
            <a:r>
              <a:rPr sz="1800" spc="-25" dirty="0">
                <a:latin typeface="Century Gothic"/>
                <a:cs typeface="Century Gothic"/>
              </a:rPr>
              <a:t>and</a:t>
            </a:r>
            <a:endParaRPr sz="1800">
              <a:latin typeface="Century Gothic"/>
              <a:cs typeface="Century Gothic"/>
            </a:endParaRPr>
          </a:p>
          <a:p>
            <a:pPr marL="351853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entury Gothic"/>
                <a:cs typeface="Century Gothic"/>
              </a:rPr>
              <a:t>CrossValidator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400" y="3641547"/>
            <a:ext cx="66636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We</a:t>
            </a:r>
            <a:r>
              <a:rPr sz="1800" spc="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use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Regularization</a:t>
            </a:r>
            <a:r>
              <a:rPr sz="18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via</a:t>
            </a:r>
            <a:r>
              <a:rPr sz="18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'regParam'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'ElasticNet'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so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we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don't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Overfit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Model.  We</a:t>
            </a:r>
            <a:r>
              <a:rPr sz="1800" spc="5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provide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3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different</a:t>
            </a:r>
            <a:r>
              <a:rPr sz="1800" spc="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values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try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best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set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that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minimizes</a:t>
            </a:r>
            <a:r>
              <a:rPr sz="1800" spc="-3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the</a:t>
            </a:r>
            <a:r>
              <a:rPr sz="1800" spc="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error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will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be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used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2729</Words>
  <Application>Microsoft Office PowerPoint</Application>
  <PresentationFormat>On-screen Show (16:9)</PresentationFormat>
  <Paragraphs>301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Narrow</vt:lpstr>
      <vt:lpstr>Century Gothic</vt:lpstr>
      <vt:lpstr>Courier New</vt:lpstr>
      <vt:lpstr>Office Theme</vt:lpstr>
      <vt:lpstr>Module 11-3 – Spark Machine Learning</vt:lpstr>
      <vt:lpstr>Step 2: Lab 06g-h Convert Categorical into Numeric and fit</vt:lpstr>
      <vt:lpstr>Step 2: Lab 06i Convert into Single Vector</vt:lpstr>
      <vt:lpstr>Step 3: Lab 06j Create Model</vt:lpstr>
      <vt:lpstr>Step 4: Lab 06k</vt:lpstr>
      <vt:lpstr>Step 4: Lab 06l Display Prediction</vt:lpstr>
      <vt:lpstr>Step 5: Lab 06m Evaluate Model via ROC (Receiver Operating Characteristic)</vt:lpstr>
      <vt:lpstr>Step 5: Lab 06n Evaluate Model via ROC (Receiver Operating Characteristic)</vt:lpstr>
      <vt:lpstr>Step 6: Lab 06o Hyperparameter Tuning</vt:lpstr>
      <vt:lpstr>Step 6: Lab 06p Cross Validation</vt:lpstr>
      <vt:lpstr>Step 7: Lab 06q</vt:lpstr>
      <vt:lpstr>Step 7: Lab 06r/s/t</vt:lpstr>
      <vt:lpstr>Step 7: Lab 06s/t</vt:lpstr>
      <vt:lpstr>Current Topic</vt:lpstr>
      <vt:lpstr>Predict Bike Rentals (GradientBoost Tree Regression)</vt:lpstr>
      <vt:lpstr>Lab 07 Know the Data – Bike Rental Data Bike Rentals</vt:lpstr>
      <vt:lpstr>Lab 07a Load and View Data</vt:lpstr>
      <vt:lpstr>Lab 07b Clean the Data: Remove Columns (1 of 2)</vt:lpstr>
      <vt:lpstr>Lab 07b Clean the Data: Remove Columns (2 of 2)</vt:lpstr>
      <vt:lpstr>Lab 07c Clean the Data: Change to Double</vt:lpstr>
      <vt:lpstr>Lab 07d Visualize the DataFrame in Zeppelin</vt:lpstr>
      <vt:lpstr>Lab 07e Create TRAIN/TEST from DataFrame</vt:lpstr>
      <vt:lpstr>Train ML Pipeline – The Big Picture</vt:lpstr>
      <vt:lpstr>Lab 07f Define Feature Processing Pipeline</vt:lpstr>
      <vt:lpstr>Lab 07g Point GBTRegressor to Y-variable ("cnt")</vt:lpstr>
      <vt:lpstr>Lab 07h Add CrossValidation to Pipeline</vt:lpstr>
      <vt:lpstr>Lab 07i Tie Features/Model Together in Pipeline</vt:lpstr>
      <vt:lpstr>Lab 07j Create Model on TRAIN</vt:lpstr>
      <vt:lpstr>Lab 07k Score Model on TEST, Evaluate Results (1 of 2)</vt:lpstr>
      <vt:lpstr>Lab 07k Make Predictions, Evaluate Results (2 of 2)</vt:lpstr>
      <vt:lpstr>Lab 07l Visualize the Prediction</vt:lpstr>
      <vt:lpstr>Improving the Model</vt:lpstr>
      <vt:lpstr>Current Topic</vt:lpstr>
      <vt:lpstr>Lab 08 Predict Titanic Survivors (Decision Tree)</vt:lpstr>
      <vt:lpstr>Lab 08 Know the Data</vt:lpstr>
      <vt:lpstr>Lab 08a Load Libraries and Load/View DataFrame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O'Flaherty, Louise</dc:creator>
  <cp:lastModifiedBy>Ed Harris</cp:lastModifiedBy>
  <cp:revision>1</cp:revision>
  <dcterms:created xsi:type="dcterms:W3CDTF">2023-02-05T09:49:18Z</dcterms:created>
  <dcterms:modified xsi:type="dcterms:W3CDTF">2023-02-05T12:21:07Z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2023-02-05T00:00:00Z</vt:filetime>
  </property>
  <property fmtid="{D5CDD505-2E9C-101B-9397-08002B2CF9AE}" pid="5" name="Producer">
    <vt:lpwstr>Microsoft® PowerPoint® for Microsoft 365</vt:lpwstr>
  </property>
</Properties>
</file>