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182"/>
    <p:restoredTop autoAdjust="0" sz="94694"/>
  </p:normalViewPr>
  <p:slideViewPr>
    <p:cSldViewPr snapToGrid="0" snapToObjects="1">
      <p:cViewPr varScale="1">
        <p:scale>
          <a:sx d="100" n="78"/>
          <a:sy d="100" n="78"/>
        </p:scale>
        <p:origin x="52" y="15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hdphoto1.wdp" Type="http://schemas.microsoft.com/office/2007/relationships/hdphoto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media/image1.png" Type="http://schemas.openxmlformats.org/officeDocument/2006/relationships/image" /><Relationship Id="rId5" Target="../slideLayouts/slideLayout5.xml" Type="http://schemas.openxmlformats.org/officeDocument/2006/relationships/slideLayout" /><Relationship Id="rId10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hexagon with black text  Description automatically generated" id="10" name="Picture 9">
            <a:extLst>
              <a:ext uri="{FF2B5EF4-FFF2-40B4-BE49-F238E27FC236}">
                <a16:creationId xmlns:a16="http://schemas.microsoft.com/office/drawing/2014/main" id="{68B82AAD-AC4A-3C76-3A8E-B01DC0C94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b="94000" l="2078" r="92208" t="6889">
                        <a14:foregroundMark x1="31429" x2="31429" y1="47333" y2="47333"/>
                        <a14:foregroundMark x1="41558" x2="41558" y1="47333" y2="47333"/>
                        <a14:foregroundMark x1="43896" x2="49091" y1="47333" y2="7111"/>
                        <a14:foregroundMark x1="51688" x2="37662" y1="60444" y2="52889"/>
                        <a14:foregroundMark x1="65714" x2="67013" y1="50667" y2="78889"/>
                        <a14:foregroundMark x1="92208" x2="89870" y1="31111" y2="70222"/>
                        <a14:foregroundMark x1="8312" x2="8312" y1="32222" y2="69111"/>
                        <a14:foregroundMark x1="51688" x2="51688" y1="94222" y2="94222"/>
                        <a14:foregroundMark x1="2078" x2="2078" y1="51778" y2="51778"/>
                        <a14:foregroundMark x1="55325" x2="55325" y1="31111" y2="31111"/>
                        <a14:foregroundMark x1="32468" x2="32468" y1="34444" y2="34444"/>
                        <a14:foregroundMark x1="28831" x2="28831" y1="32222" y2="3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2920" y="-12267"/>
            <a:ext cx="599513" cy="7007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descr="A hexagon with a head and a gear  Description automatically generated" id="7" name="Picture 6">
            <a:extLst>
              <a:ext uri="{FF2B5EF4-FFF2-40B4-BE49-F238E27FC236}">
                <a16:creationId xmlns:a16="http://schemas.microsoft.com/office/drawing/2014/main" id="{5A388803-D564-636D-2923-C1A4AFE0B8F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677" y="502280"/>
            <a:ext cx="599513" cy="69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285750" latinLnBrk="0" marL="971550" rtl="0">
        <a:spcBef>
          <a:spcPct val="20000"/>
        </a:spcBef>
        <a:buFont charset="0" panose="020B0604020202020204" pitchFamily="34"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285750" latinLnBrk="0" marL="13144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285750" latinLnBrk="0" marL="16573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webp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webp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Professional skills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structures</a:t>
            </a:r>
            <a:br/>
            <a:br/>
            <a:r>
              <a:rPr/>
              <a:t>Ed Harris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2024-09-13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with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types of factors</a:t>
            </a:r>
          </a:p>
          <a:p>
            <a:pPr lvl="0"/>
            <a:r>
              <a:rPr/>
              <a:t>Non-ordered factors : the levels are the names of the categories </a:t>
            </a:r>
            <a:r>
              <a:rPr b="1"/>
              <a:t>cows</a:t>
            </a:r>
            <a:r>
              <a:rPr/>
              <a:t> = Martha, Ruth, Edith</a:t>
            </a:r>
          </a:p>
          <a:p>
            <a:pPr lvl="0"/>
            <a:r>
              <a:rPr/>
              <a:t>Ordered factors: have a specific order </a:t>
            </a:r>
            <a:r>
              <a:rPr b="1"/>
              <a:t>dose</a:t>
            </a:r>
            <a:r>
              <a:rPr/>
              <a:t> = Control &lt; Half &lt; Full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class() and converting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# non-ordered factor
variety &lt;- c("short", "short", "short",
             "early", "early", "early",
             "hybrid", "hybrid", "hybrid")
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Vector and Matrix fun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Ways of organizing data</a:t>
            </a:r>
          </a:p>
          <a:p>
            <a:pPr lvl="0" indent="0" marL="0">
              <a:buNone/>
            </a:pPr>
          </a:p>
          <a:p>
            <a:pPr lvl="0"/>
            <a:r>
              <a:rPr/>
              <a:t>Vector - Homogeneous and One dimensional from 1 to i, </a:t>
            </a:r>
            <a:r>
              <a:rPr>
                <a:latin typeface="Courier"/>
              </a:rPr>
              <a:t>my_vec[i]</a:t>
            </a:r>
          </a:p>
          <a:p>
            <a:pPr lvl="0"/>
            <a:r>
              <a:rPr/>
              <a:t>Matrix - Two dimensions rows, columns, </a:t>
            </a:r>
            <a:r>
              <a:rPr>
                <a:latin typeface="Courier"/>
              </a:rPr>
              <a:t>my_mat[i, j]</a:t>
            </a:r>
          </a:p>
          <a:p>
            <a:pPr lvl="0"/>
            <a:r>
              <a:rPr/>
              <a:t>Array - Generalized matrix with n dimensions, </a:t>
            </a:r>
            <a:r>
              <a:rPr>
                <a:latin typeface="Courier"/>
              </a:rPr>
              <a:t>my_array[i, j, k]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Vector and Matrix fun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Vectors
myvec1 &lt;- c(1,2,3,4,5) 
myvec1
class(myvec1) 
myvec2 &lt;- as.character(myvec1) 
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Vector and Matrix fun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vec1 &lt;- 1:16 
vec1 
mat1 &lt;- matrix(data = vec1, 
               ncol = 4, 
               byrow = FALSE) 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Unlike vectors and matrices, lists can hold elements of different types. Each element in a list can be a vector, matrix, data frame, or even another list</a:t>
            </a:r>
          </a:p>
          <a:p>
            <a:pPr lvl="0" indent="0">
              <a:buNone/>
            </a:pPr>
            <a:r>
              <a:rPr>
                <a:latin typeface="Courier"/>
              </a:rPr>
              <a:t># Creating a list
my_list &lt;- list(name="John", age=25, scores=c(90, 85, 88))
print(my_list)</a:t>
            </a:r>
          </a:p>
          <a:p>
            <a:pPr lvl="0" indent="0" marL="0">
              <a:buNone/>
            </a:pPr>
            <a:r>
              <a:rPr/>
              <a:t>You can access elements in a list using the $ operator or double square brackets [[]].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Practice Exercises</a:t>
            </a:r>
          </a:p>
        </p:txBody>
      </p:sp>
      <p:pic>
        <p:nvPicPr>
          <p:cNvPr descr="pics/Laptop_duck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 data types in R</a:t>
            </a:r>
          </a:p>
          <a:p>
            <a:pPr lvl="0"/>
            <a:r>
              <a:rPr/>
              <a:t>Data with factors</a:t>
            </a:r>
          </a:p>
          <a:p>
            <a:pPr lvl="0"/>
            <a:r>
              <a:rPr>
                <a:latin typeface="Courier"/>
              </a:rPr>
              <a:t>class()</a:t>
            </a:r>
            <a:r>
              <a:rPr/>
              <a:t> and converting variables</a:t>
            </a:r>
          </a:p>
          <a:p>
            <a:pPr lvl="0"/>
            <a:r>
              <a:rPr/>
              <a:t>Vector and Matrix fun</a:t>
            </a:r>
          </a:p>
          <a:p>
            <a:pPr lvl="0"/>
            <a:r>
              <a:rPr/>
              <a:t>Practice exercises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types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Concept of “Data Objects”</a:t>
            </a:r>
          </a:p>
          <a:p>
            <a:pPr lvl="0"/>
            <a:r>
              <a:rPr/>
              <a:t>Data you can use is in the Global Environment</a:t>
            </a:r>
          </a:p>
          <a:p>
            <a:pPr lvl="0"/>
            <a:r>
              <a:rPr/>
              <a:t>Data Type refers to the kind of data (important for computers)</a:t>
            </a:r>
          </a:p>
          <a:p>
            <a:pPr lvl="0"/>
            <a:r>
              <a:rPr/>
              <a:t>Data Type is determined automatically in R (by the passive-aggressive Butler)</a:t>
            </a:r>
          </a:p>
          <a:p>
            <a:pPr lvl="0"/>
            <a:r>
              <a:rPr/>
              <a:t>You often will need and want to tweak data type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primitive types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 &lt;- 1    # numeric
mode(a)
a &lt;- "1"  # character
mode(a)
a &lt;- '1'  # character
mode(a)
a &lt;- TRUE # logical
mode(a)
a &lt;-  1i # complex
mode(a)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types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NULL means undefined value (absence of a vector)</a:t>
            </a:r>
          </a:p>
          <a:p>
            <a:pPr lvl="1"/>
            <a:r>
              <a:rPr/>
              <a:t>is.null() function can check it</a:t>
            </a:r>
          </a:p>
          <a:p>
            <a:pPr lvl="0"/>
            <a:r>
              <a:rPr/>
              <a:t>NA means missing value (not available)</a:t>
            </a:r>
          </a:p>
          <a:p>
            <a:pPr lvl="1"/>
            <a:r>
              <a:rPr/>
              <a:t>is.na()</a:t>
            </a:r>
          </a:p>
          <a:p>
            <a:pPr lvl="0"/>
            <a:r>
              <a:rPr/>
              <a:t>inf means infinity e.g. 1/0 of -1/0</a:t>
            </a:r>
          </a:p>
          <a:p>
            <a:pPr lvl="1"/>
            <a:r>
              <a:rPr/>
              <a:t>is.infinite()</a:t>
            </a:r>
          </a:p>
          <a:p>
            <a:pPr lvl="0"/>
            <a:r>
              <a:rPr/>
              <a:t>NaN means an invalid number e.g. 0/0</a:t>
            </a:r>
          </a:p>
          <a:p>
            <a:pPr lvl="1"/>
            <a:r>
              <a:rPr/>
              <a:t>is.nan()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types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my_list &lt;- list(a = 1, b = 2)
my_list &lt;- my_list$c  # Element 'c' doesn't exist, Output: NULL
na_addition  &lt;- 5 + NA
print(na_addition)  # Output: NA
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types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some rules for naming data objects</a:t>
            </a:r>
          </a:p>
          <a:p>
            <a:pPr lvl="0"/>
            <a:r>
              <a:rPr/>
              <a:t>Can contain letters, numbers, some symbolic characters</a:t>
            </a:r>
          </a:p>
          <a:p>
            <a:pPr lvl="0"/>
            <a:r>
              <a:rPr/>
              <a:t>Begin with a letter, Does not contain spaces</a:t>
            </a:r>
          </a:p>
          <a:p>
            <a:pPr lvl="0"/>
            <a:r>
              <a:rPr/>
              <a:t>Some things are forbidden, </a:t>
            </a:r>
            <a:r>
              <a:rPr>
                <a:latin typeface="Courier"/>
              </a:rPr>
              <a:t>@</a:t>
            </a:r>
            <a:r>
              <a:rPr/>
              <a:t>, </a:t>
            </a:r>
            <a:r>
              <a:rPr>
                <a:latin typeface="Courier"/>
              </a:rPr>
              <a:t>%</a:t>
            </a:r>
            <a:r>
              <a:rPr/>
              <a:t>, </a:t>
            </a:r>
            <a:r>
              <a:rPr>
                <a:latin typeface="Courier"/>
              </a:rPr>
              <a:t>#</a:t>
            </a:r>
            <a:r>
              <a:rPr/>
              <a:t>, etc.</a:t>
            </a:r>
          </a:p>
          <a:p>
            <a:pPr lvl="0"/>
            <a:r>
              <a:rPr/>
              <a:t>Should be human-readable, consistent, and not too long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types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x1 &lt;- 5  
x2 &lt;- "It was a dark and stormy night" 
# hard to read
my_variable_9283467 &lt;- 1 
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with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you want to analyse categorical data.</a:t>
            </a:r>
          </a:p>
          <a:p>
            <a:pPr lvl="0" indent="0" marL="0">
              <a:buNone/>
            </a:pPr>
            <a:r>
              <a:rPr/>
              <a:t>Sometimes this is called a “factor”.</a:t>
            </a:r>
          </a:p>
        </p:txBody>
      </p:sp>
      <p:pic>
        <p:nvPicPr>
          <p:cNvPr descr="pics/mean_mark_boxplot_ggplot2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skills for data science</dc:title>
  <dc:creator>Ed Harris</dc:creator>
  <cp:keywords/>
  <dcterms:created xsi:type="dcterms:W3CDTF">2024-09-15T13:17:51Z</dcterms:created>
  <dcterms:modified xsi:type="dcterms:W3CDTF">2024-09-15T13:17:51Z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enter">
    <vt:lpwstr>True</vt:lpwstr>
  </property>
  <property fmtid="{D5CDD505-2E9C-101B-9397-08002B2CF9AE}" pid="6" name="date">
    <vt:lpwstr>2024-09-13</vt:lpwstr>
  </property>
  <property fmtid="{D5CDD505-2E9C-101B-9397-08002B2CF9AE}" pid="7" name="date-format">
    <vt:lpwstr>iso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Data structures</vt:lpwstr>
  </property>
  <property fmtid="{D5CDD505-2E9C-101B-9397-08002B2CF9AE}" pid="13" name="toc-title">
    <vt:lpwstr>Table of contents</vt:lpwstr>
  </property>
</Properties>
</file>