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Exploring Data and setting up for an analysis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and 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-Must convey relevant information</a:t>
            </a:r>
          </a:p>
          <a:p>
            <a:pPr lvl="0" indent="0" marL="0">
              <a:buNone/>
            </a:pPr>
            <a:r>
              <a:rPr/>
              <a:t>-Consistent in aesthetics</a:t>
            </a:r>
          </a:p>
          <a:p>
            <a:pPr lvl="0" indent="0" marL="0">
              <a:buNone/>
            </a:pPr>
            <a:r>
              <a:rPr/>
              <a:t>-Self-contained</a:t>
            </a:r>
          </a:p>
          <a:p>
            <a:pPr lvl="0" indent="0" marL="0">
              <a:buNone/>
            </a:pPr>
            <a:r>
              <a:rPr/>
              <a:t>-Reflect hypothesis (unless descriptive)</a:t>
            </a:r>
          </a:p>
          <a:p>
            <a:pPr lvl="0" indent="0" marL="0">
              <a:buNone/>
            </a:pPr>
            <a:r>
              <a:rPr/>
              <a:t>-Appropriate to data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and 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 of “layering” in building graphs</a:t>
            </a:r>
          </a:p>
          <a:p>
            <a:pPr lvl="0" indent="0" marL="0">
              <a:buNone/>
            </a:pPr>
            <a:r>
              <a:rPr b="1"/>
              <a:t>coding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“Analysis” versus “EDA”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EDA:</a:t>
            </a:r>
          </a:p>
          <a:p>
            <a:pPr lvl="0" indent="0" marL="0">
              <a:buNone/>
            </a:pPr>
            <a:r>
              <a:rPr/>
              <a:t>-Informal, haphazard</a:t>
            </a:r>
          </a:p>
          <a:p>
            <a:pPr lvl="0" indent="0" marL="0">
              <a:buNone/>
            </a:pPr>
            <a:r>
              <a:rPr/>
              <a:t>-Gain data understanding</a:t>
            </a:r>
          </a:p>
          <a:p>
            <a:pPr lvl="0" indent="0" marL="0">
              <a:buNone/>
            </a:pPr>
            <a:r>
              <a:rPr/>
              <a:t>-Test assumptions</a:t>
            </a:r>
          </a:p>
          <a:p>
            <a:pPr lvl="0" indent="0" marL="0">
              <a:buNone/>
            </a:pPr>
            <a:r>
              <a:rPr/>
              <a:t>-Usually not for “others”</a:t>
            </a:r>
          </a:p>
          <a:p>
            <a:pPr lvl="0" indent="0" marL="0">
              <a:buNone/>
            </a:pPr>
            <a:r>
              <a:rPr/>
              <a:t>-Usually occurs before analysis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“Analysis” versus “EDA”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Analysis:</a:t>
            </a:r>
          </a:p>
          <a:p>
            <a:pPr lvl="0" indent="0" marL="0">
              <a:buNone/>
            </a:pPr>
            <a:r>
              <a:rPr/>
              <a:t>-Designed to fit hypothesis</a:t>
            </a:r>
          </a:p>
          <a:p>
            <a:pPr lvl="0" indent="0" marL="0">
              <a:buNone/>
            </a:pPr>
            <a:r>
              <a:rPr/>
              <a:t>-For presentation to others</a:t>
            </a:r>
          </a:p>
          <a:p>
            <a:pPr lvl="0" indent="0" marL="0">
              <a:buNone/>
            </a:pPr>
            <a:r>
              <a:rPr/>
              <a:t>-Creation of EVIDENCE to support CLAIMS</a:t>
            </a:r>
          </a:p>
          <a:p>
            <a:pPr lvl="0" indent="0" marL="0">
              <a:buNone/>
            </a:pPr>
            <a:r>
              <a:rPr/>
              <a:t>-Reproducible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Analysis Plan: the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Prior to data collection</a:t>
            </a:r>
          </a:p>
          <a:p>
            <a:pPr lvl="0" indent="0" marL="0">
              <a:buNone/>
            </a:pPr>
            <a:r>
              <a:rPr/>
              <a:t>-formally state hypothesis</a:t>
            </a:r>
          </a:p>
          <a:p>
            <a:pPr lvl="0" indent="0" marL="0">
              <a:buNone/>
            </a:pPr>
            <a:r>
              <a:rPr/>
              <a:t>-State specific statistical model(s)</a:t>
            </a:r>
          </a:p>
          <a:p>
            <a:pPr lvl="0" indent="0" marL="0">
              <a:buNone/>
            </a:pPr>
            <a:r>
              <a:rPr/>
              <a:t>-Specify data and data collection</a:t>
            </a:r>
          </a:p>
          <a:p>
            <a:pPr lvl="0" indent="0" marL="0">
              <a:buNone/>
            </a:pPr>
            <a:r>
              <a:rPr/>
              <a:t>-State and justify sample size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Taught to children</a:t>
            </a:r>
          </a:p>
        </p:txBody>
      </p:sp>
      <p:pic>
        <p:nvPicPr>
          <p:cNvPr descr="pics/2.1-sci-proc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48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</a:t>
            </a:r>
          </a:p>
        </p:txBody>
      </p:sp>
      <p:pic>
        <p:nvPicPr>
          <p:cNvPr descr="pics/2.1-sci-proc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193800"/>
            <a:ext cx="604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193800"/>
            <a:ext cx="299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-Question formulation</a:t>
            </a:r>
          </a:p>
          <a:p>
            <a:pPr lvl="0" indent="0" marL="0">
              <a:buNone/>
            </a:pPr>
            <a:r>
              <a:rPr/>
              <a:t>-Summarize: Weighing the Pig</a:t>
            </a:r>
          </a:p>
          <a:p>
            <a:pPr lvl="0" indent="0" marL="0">
              <a:buNone/>
            </a:pPr>
            <a:r>
              <a:rPr/>
              <a:t>-Variables and graphing</a:t>
            </a:r>
          </a:p>
          <a:p>
            <a:pPr lvl="0" indent="0" marL="0">
              <a:buNone/>
            </a:pPr>
            <a:r>
              <a:rPr/>
              <a:t>-“Analysis” versus “EDA”</a:t>
            </a:r>
          </a:p>
          <a:p>
            <a:pPr lvl="0" indent="0" marL="0">
              <a:buNone/>
            </a:pPr>
            <a:r>
              <a:rPr/>
              <a:t>-Statistical Analysis Plan: the concept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formulation and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-“population of interest”</a:t>
            </a:r>
          </a:p>
          <a:p>
            <a:pPr lvl="0" indent="0" marL="0">
              <a:buNone/>
            </a:pPr>
            <a:r>
              <a:rPr/>
              <a:t>-samples and sampling</a:t>
            </a:r>
          </a:p>
          <a:p>
            <a:pPr lvl="0" indent="0" marL="0">
              <a:buNone/>
            </a:pPr>
            <a:r>
              <a:rPr/>
              <a:t>-test statistics</a:t>
            </a:r>
          </a:p>
          <a:p>
            <a:pPr lvl="0" indent="0" marL="0">
              <a:buNone/>
            </a:pPr>
            <a:r>
              <a:rPr/>
              <a:t>-null hypothesis</a:t>
            </a:r>
          </a:p>
          <a:p>
            <a:pPr lvl="0" indent="0" marL="0">
              <a:buNone/>
            </a:pPr>
            <a:r>
              <a:rPr/>
              <a:t>-Let’s talk about the P-value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Hypotheses: Null vs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Null Hypothesis (H₀)</a:t>
            </a:r>
            <a:r>
              <a:rPr/>
              <a:t>:</a:t>
            </a:r>
            <a:br/>
            <a:r>
              <a:rPr/>
              <a:t>The assumption that there is </a:t>
            </a:r>
            <a:r>
              <a:rPr b="1"/>
              <a:t>no effect</a:t>
            </a:r>
            <a:r>
              <a:rPr/>
              <a:t> or </a:t>
            </a:r>
            <a:r>
              <a:rPr b="1"/>
              <a:t>no difference</a:t>
            </a:r>
            <a:r>
              <a:rPr/>
              <a:t>.</a:t>
            </a:r>
            <a:br/>
            <a:r>
              <a:rPr/>
              <a:t>Example: “There is no difference in test scores between two groups.”</a:t>
            </a:r>
          </a:p>
          <a:p>
            <a:pPr lvl="0"/>
            <a:r>
              <a:rPr b="1"/>
              <a:t>Alternative Hypothesis (H₁ or Ha)</a:t>
            </a:r>
            <a:r>
              <a:rPr/>
              <a:t>:</a:t>
            </a:r>
            <a:br/>
            <a:r>
              <a:rPr/>
              <a:t>The assumption that there </a:t>
            </a:r>
            <a:r>
              <a:rPr b="1"/>
              <a:t>is an effect</a:t>
            </a:r>
            <a:r>
              <a:rPr/>
              <a:t> or </a:t>
            </a:r>
            <a:r>
              <a:rPr b="1"/>
              <a:t>a difference</a:t>
            </a:r>
            <a:r>
              <a:rPr/>
              <a:t>.</a:t>
            </a:r>
            <a:br/>
            <a:r>
              <a:rPr/>
              <a:t>Example: “There is a difference in test scores between two groups.”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P-value: Definition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P-value</a:t>
            </a:r>
            <a:r>
              <a:rPr/>
              <a:t>:</a:t>
            </a:r>
            <a:br/>
            <a:r>
              <a:rPr/>
              <a:t>The probability of obtaining results at least as extreme as the ones observed, under the assumption that the null hypothesis is true.</a:t>
            </a:r>
          </a:p>
          <a:p>
            <a:pPr lvl="0"/>
            <a:r>
              <a:rPr b="1"/>
              <a:t>Interpretation</a:t>
            </a:r>
            <a:r>
              <a:rPr/>
              <a:t>:</a:t>
            </a:r>
            <a:br/>
            <a:r>
              <a:rPr/>
              <a:t>A </a:t>
            </a:r>
            <a:r>
              <a:rPr b="1"/>
              <a:t>small p-value</a:t>
            </a:r>
            <a:r>
              <a:rPr/>
              <a:t> (typically &lt; 0.05) suggests that the observed data is unlikely under the null hypothesis, leading to rejection of H₀.</a:t>
            </a:r>
            <a:br/>
            <a:r>
              <a:rPr/>
              <a:t>A </a:t>
            </a:r>
            <a:r>
              <a:rPr b="1"/>
              <a:t>large p-value</a:t>
            </a:r>
            <a:r>
              <a:rPr/>
              <a:t> suggests that the data is consistent with the null hypothesis.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formulation and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 of NHST</a:t>
            </a:r>
          </a:p>
          <a:p>
            <a:pPr lvl="0" indent="0" marL="0">
              <a:buNone/>
            </a:pPr>
            <a:r>
              <a:rPr/>
              <a:t>-Familiar and acceptable to researchers</a:t>
            </a:r>
          </a:p>
          <a:p>
            <a:pPr lvl="0" indent="0" marL="0">
              <a:buNone/>
            </a:pPr>
            <a:r>
              <a:rPr/>
              <a:t>-Typically robust to assumptions</a:t>
            </a:r>
          </a:p>
          <a:p>
            <a:pPr lvl="0" indent="0" marL="0">
              <a:buNone/>
            </a:pPr>
            <a:r>
              <a:rPr/>
              <a:t>-Strong framework for evidence</a:t>
            </a:r>
          </a:p>
          <a:p>
            <a:pPr lvl="0" indent="0" marL="0">
              <a:buNone/>
            </a:pPr>
            <a:r>
              <a:rPr/>
              <a:t>-The basic idea is simple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 formulation and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Criticism of NHST</a:t>
            </a:r>
          </a:p>
          <a:p>
            <a:pPr lvl="0" indent="0" marL="0">
              <a:buNone/>
            </a:pPr>
            <a:r>
              <a:rPr/>
              <a:t>-Often interpreted under error</a:t>
            </a:r>
          </a:p>
          <a:p>
            <a:pPr lvl="0" indent="0" marL="0">
              <a:buNone/>
            </a:pPr>
            <a:r>
              <a:rPr/>
              <a:t>-Validation of analysis often neglected</a:t>
            </a:r>
          </a:p>
          <a:p>
            <a:pPr lvl="0" indent="0" marL="0">
              <a:buNone/>
            </a:pPr>
            <a:r>
              <a:rPr/>
              <a:t>-Education often deficient</a:t>
            </a:r>
          </a:p>
          <a:p>
            <a:pPr lvl="0" indent="0" marL="0">
              <a:buNone/>
            </a:pPr>
            <a:r>
              <a:rPr/>
              <a:t>-Practitioners ignorant of subtleties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Summarize: Weighing the Pig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Chick weight dataset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The hypothesis voices “how you think the world works” or what you predict to be true”</a:t>
            </a:r>
          </a:p>
          <a:p>
            <a:pPr lvl="0" indent="0" marL="0">
              <a:buNone/>
            </a:pPr>
            <a:r>
              <a:rPr b="1"/>
              <a:t>coding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and graphing</a:t>
            </a:r>
          </a:p>
        </p:txBody>
      </p:sp>
      <p:pic>
        <p:nvPicPr>
          <p:cNvPr descr="pics/convinc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2024-09-15T13:57:16Z</dcterms:created>
  <dcterms:modified xsi:type="dcterms:W3CDTF">2024-09-15T13:57:16Z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Exploring Data and setting up for an analysis</vt:lpwstr>
  </property>
  <property fmtid="{D5CDD505-2E9C-101B-9397-08002B2CF9AE}" pid="13" name="toc-title">
    <vt:lpwstr>Table of contents</vt:lpwstr>
  </property>
</Properties>
</file>