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iceonomics.com/the-guinness-brewer-who-revolutionized-statistic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Gaussian distribution of observations WITHIN each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Plot and evaluate a a histogram (</a:t>
            </a:r>
            <a:r>
              <a:rPr>
                <a:latin typeface="Courier"/>
              </a:rPr>
              <a:t>hist()</a:t>
            </a:r>
            <a:r>
              <a:rPr/>
              <a:t>) and a q-q plot (e.g., with </a:t>
            </a:r>
            <a:r>
              <a:rPr>
                <a:latin typeface="Courier"/>
              </a:rPr>
              <a:t>qqplot()</a:t>
            </a:r>
            <a:r>
              <a:rPr/>
              <a:t>)</a:t>
            </a:r>
          </a:p>
          <a:p>
            <a:pPr lvl="0"/>
            <a:r>
              <a:rPr/>
              <a:t>Use a statistical test evaluating whether data are Gaussian (e.g., </a:t>
            </a:r>
            <a:r>
              <a:rPr>
                <a:latin typeface="Courier"/>
              </a:rPr>
              <a:t>shapiro.test()</a:t>
            </a:r>
          </a:p>
          <a:p>
            <a:pPr lvl="0"/>
            <a:r>
              <a:rPr>
                <a:latin typeface="Courier"/>
              </a:rPr>
              <a:t>NB 1</a:t>
            </a:r>
            <a:r>
              <a:rPr/>
              <a:t> test EACH SAMPLE SEPARATELY (this is sometimes confusing for beginners).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If guilty?…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Mann-Whitney U-test will allow violation of assumptions</a:t>
            </a:r>
          </a:p>
          <a:p>
            <a:pPr lvl="0"/>
            <a:r>
              <a:rPr/>
              <a:t>Also called the name Wilcoxon Test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Heteroscedasticity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graphically</a:t>
            </a:r>
          </a:p>
          <a:p>
            <a:pPr lvl="0" indent="0">
              <a:buNone/>
            </a:pPr>
            <a:r>
              <a:rPr>
                <a:latin typeface="Courier"/>
              </a:rPr>
              <a:t># Bartlett's Test
bartlett.test(list(group1, group2))</a:t>
            </a:r>
          </a:p>
          <a:p>
            <a:pPr lvl="0" indent="0" marL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Independence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Can’t really be directly tested without supporting information</a:t>
            </a:r>
          </a:p>
          <a:p>
            <a:pPr lvl="0"/>
            <a:r>
              <a:rPr/>
              <a:t>It’s up to you to ensure your analysis is being done on the right data</a:t>
            </a:r>
          </a:p>
          <a:p>
            <a:pPr lvl="0"/>
            <a:r>
              <a:rPr/>
              <a:t>in time series and spatial data, you can test for autocorrelations (out of scope)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Output of t test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 value; can be be positive or negative. The absolute value of t should increase with the probability that the samples came different populations.</a:t>
            </a:r>
          </a:p>
          <a:p>
            <a:pPr lvl="0"/>
            <a:r>
              <a:rPr/>
              <a:t>The degrees of freedom; The number of independent data points available to estimate the t-statistic.</a:t>
            </a:r>
          </a:p>
          <a:p>
            <a:pPr lvl="0"/>
            <a:r>
              <a:rPr/>
              <a:t>The 95% confidence interval; This gives a range of values that is likely to contain the true difference in means between the populations from which the samples were taken</a:t>
            </a:r>
          </a:p>
          <a:p>
            <a:pPr lvl="0"/>
            <a:r>
              <a:rPr/>
              <a:t>The P-value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Student’s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William Sealy Gosset is credited with inventing the t-test while working for the Guinness brewery. The idea was refined and supported by the great statistician R. A. Fisher, and the idea was initially described in a paper anonymously by “Student”, in order to protect the commercial interests of Guinness. Today, it is perhaps one of the most prevalent and basic tools in statistics, and </a:t>
            </a:r>
            <a:r>
              <a:rPr>
                <a:hlinkClick r:id="rId2"/>
              </a:rPr>
              <a:t>it is a fascinating story</a:t>
            </a:r>
            <a:r>
              <a:rPr/>
              <a:t>.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1.1 Objectives</a:t>
            </a:r>
          </a:p>
          <a:p>
            <a:pPr lvl="0"/>
            <a:r>
              <a:rPr/>
              <a:t>The question of the t-test</a:t>
            </a:r>
          </a:p>
          <a:p>
            <a:pPr lvl="0"/>
            <a:r>
              <a:rPr/>
              <a:t>Data and assumptions</a:t>
            </a:r>
          </a:p>
          <a:p>
            <a:pPr lvl="0"/>
            <a:r>
              <a:rPr/>
              <a:t>Graphing</a:t>
            </a:r>
          </a:p>
          <a:p>
            <a:pPr lvl="0"/>
            <a:r>
              <a:rPr/>
              <a:t>Test and alternatives</a:t>
            </a:r>
          </a:p>
          <a:p>
            <a:pPr lvl="0"/>
            <a:r>
              <a:rPr/>
              <a:t>Practice exercises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The question of the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typical premise of the t-test is that it is used to compare populations you are interested in, which you measure with independent samples. There are a few versions of the basic question.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two independent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Here you have measured a numeric variable and have two samples.</a:t>
            </a:r>
          </a:p>
          <a:p>
            <a:pPr lvl="0"/>
            <a:r>
              <a:rPr/>
              <a:t>Are the means of the two samples different (i.e. did the samples come from different populations)?</a:t>
            </a:r>
          </a:p>
          <a:p>
            <a:pPr lvl="0"/>
            <a:r>
              <a:rPr/>
              <a:t>Example: An experiment with a control and one treatment group.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1 sample to a known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Here you have one sample which you wish to compare to a mean value.</a:t>
            </a:r>
          </a:p>
          <a:p>
            <a:pPr lvl="0"/>
            <a:r>
              <a:rPr/>
              <a:t>Did the sample come from a population exhibiting the known mean?</a:t>
            </a:r>
          </a:p>
          <a:p>
            <a:pPr lvl="0"/>
            <a:r>
              <a:rPr/>
              <a:t>The data are simply a single numeric vector, and the population mean for comparison.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Here the individual observation comprising the 2 samples are not independent.</a:t>
            </a:r>
          </a:p>
          <a:p>
            <a:pPr lvl="0"/>
            <a:r>
              <a:rPr/>
              <a:t>Example: Before vs After experiments</a:t>
            </a:r>
          </a:p>
          <a:p>
            <a:pPr lvl="0"/>
            <a:r>
              <a:rPr/>
              <a:t>Another example: Measuring plots that are paired spatially</a:t>
            </a:r>
          </a:p>
          <a:p>
            <a:pPr lvl="0"/>
            <a:r>
              <a:rPr/>
              <a:t>For each of these examples, there is a unit, patient, or plot identification, that represents the relationship of each </a:t>
            </a:r>
            <a:r>
              <a:rPr b="1"/>
              <a:t>paired measure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Data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principle assumptions of the t-test are:</a:t>
            </a:r>
          </a:p>
          <a:p>
            <a:pPr lvl="0"/>
            <a:r>
              <a:rPr b="1"/>
              <a:t>Gaussian distribution of observations WITHIN each sample</a:t>
            </a:r>
          </a:p>
          <a:p>
            <a:pPr lvl="0"/>
            <a:r>
              <a:rPr b="1"/>
              <a:t>Heteroscedasticity</a:t>
            </a:r>
            <a:r>
              <a:rPr/>
              <a:t> (our old friend) - i.e., the variance is equal in each sample</a:t>
            </a:r>
          </a:p>
          <a:p>
            <a:pPr lvl="0"/>
            <a:r>
              <a:rPr b="1"/>
              <a:t>Independence of observations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Evaluating and testing 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t-test is thought to be somewhat robust to violation of assumptions</a:t>
            </a:r>
          </a:p>
          <a:p>
            <a:pPr lvl="0"/>
            <a:r>
              <a:rPr/>
              <a:t>To a certain extent, Gaussian distribution and heteroscedasticiy assumption violations won’t bias your results.</a:t>
            </a:r>
          </a:p>
          <a:p>
            <a:pPr lvl="0"/>
            <a:r>
              <a:rPr/>
              <a:t>The assumption of independence of observations is always of high importance.</a:t>
            </a:r>
          </a:p>
          <a:p>
            <a:pPr lvl="0" indent="0" marL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assumptions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2024-09-15T13:54:58Z</dcterms:created>
  <dcterms:modified xsi:type="dcterms:W3CDTF">2024-09-15T13:54:58Z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T-test</vt:lpwstr>
  </property>
  <property fmtid="{D5CDD505-2E9C-101B-9397-08002B2CF9AE}" pid="13" name="toc-title">
    <vt:lpwstr>Table of contents</vt:lpwstr>
  </property>
</Properties>
</file>