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182"/>
    <p:restoredTop autoAdjust="0" sz="94694"/>
  </p:normalViewPr>
  <p:slideViewPr>
    <p:cSldViewPr snapToGrid="0" snapToObjects="1">
      <p:cViewPr varScale="1">
        <p:scale>
          <a:sx d="100" n="78"/>
          <a:sy d="100" n="78"/>
        </p:scale>
        <p:origin x="52" y="15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858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971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3144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6573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2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hdphoto1.wdp" Type="http://schemas.microsoft.com/office/2007/relationships/hdphoto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media/image1.png" Type="http://schemas.openxmlformats.org/officeDocument/2006/relationships/image" /><Relationship Id="rId5" Target="../slideLayouts/slideLayout5.xml" Type="http://schemas.openxmlformats.org/officeDocument/2006/relationships/slideLayout" /><Relationship Id="rId10" Target="../theme/theme1.xml" Type="http://schemas.openxmlformats.org/officeDocument/2006/relationships/them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yellow hexagon with black text  Description automatically generated" id="10" name="Picture 9">
            <a:extLst>
              <a:ext uri="{FF2B5EF4-FFF2-40B4-BE49-F238E27FC236}">
                <a16:creationId xmlns:a16="http://schemas.microsoft.com/office/drawing/2014/main" id="{68B82AAD-AC4A-3C76-3A8E-B01DC0C94E4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b="94000" l="2078" r="92208" t="6889">
                        <a14:foregroundMark x1="31429" x2="31429" y1="47333" y2="47333"/>
                        <a14:foregroundMark x1="41558" x2="41558" y1="47333" y2="47333"/>
                        <a14:foregroundMark x1="43896" x2="49091" y1="47333" y2="7111"/>
                        <a14:foregroundMark x1="51688" x2="37662" y1="60444" y2="52889"/>
                        <a14:foregroundMark x1="65714" x2="67013" y1="50667" y2="78889"/>
                        <a14:foregroundMark x1="92208" x2="89870" y1="31111" y2="70222"/>
                        <a14:foregroundMark x1="8312" x2="8312" y1="32222" y2="69111"/>
                        <a14:foregroundMark x1="51688" x2="51688" y1="94222" y2="94222"/>
                        <a14:foregroundMark x1="2078" x2="2078" y1="51778" y2="51778"/>
                        <a14:foregroundMark x1="55325" x2="55325" y1="31111" y2="31111"/>
                        <a14:foregroundMark x1="32468" x2="32468" y1="34444" y2="34444"/>
                        <a14:foregroundMark x1="28831" x2="28831" y1="32222" y2="3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62920" y="-12267"/>
            <a:ext cx="599513" cy="7007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dirty="0" lang="en-US"/>
          </a:p>
        </p:txBody>
      </p:sp>
      <p:pic>
        <p:nvPicPr>
          <p:cNvPr descr="A hexagon with a head and a gear  Description automatically generated" id="7" name="Picture 6">
            <a:extLst>
              <a:ext uri="{FF2B5EF4-FFF2-40B4-BE49-F238E27FC236}">
                <a16:creationId xmlns:a16="http://schemas.microsoft.com/office/drawing/2014/main" id="{5A388803-D564-636D-2923-C1A4AFE0B8F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677" y="502280"/>
            <a:ext cx="599513" cy="69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charset="0" panose="020B0604020202020204" pitchFamily="34" typeface="Arial"/>
        <a:buChar char="•"/>
        <a:defRPr kern="1200" sz="2400">
          <a:solidFill>
            <a:schemeClr val="bg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kern="1200" sz="2100">
          <a:solidFill>
            <a:schemeClr val="bg1"/>
          </a:solidFill>
          <a:latin typeface="+mn-lt"/>
          <a:ea typeface="+mn-ea"/>
          <a:cs typeface="+mn-cs"/>
        </a:defRPr>
      </a:lvl2pPr>
      <a:lvl3pPr algn="l" defTabSz="342900" eaLnBrk="1" hangingPunct="1" indent="-285750" latinLnBrk="0" marL="971550" rtl="0">
        <a:spcBef>
          <a:spcPct val="20000"/>
        </a:spcBef>
        <a:buFont charset="0" panose="020B0604020202020204" pitchFamily="34" typeface="Arial"/>
        <a:buChar char="•"/>
        <a:defRPr kern="1200" sz="1800">
          <a:solidFill>
            <a:schemeClr val="bg1"/>
          </a:solidFill>
          <a:latin typeface="+mn-lt"/>
          <a:ea typeface="+mn-ea"/>
          <a:cs typeface="+mn-cs"/>
        </a:defRPr>
      </a:lvl3pPr>
      <a:lvl4pPr algn="l" defTabSz="342900" eaLnBrk="1" hangingPunct="1" indent="-285750" latinLnBrk="0" marL="13144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4pPr>
      <a:lvl5pPr algn="l" defTabSz="342900" eaLnBrk="1" hangingPunct="1" indent="-285750" latinLnBrk="0" marL="16573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Professional skills for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R Language</a:t>
            </a:r>
            <a:br/>
            <a:br/>
            <a:r>
              <a:rPr/>
              <a:t>Ed Harris, Joseph Mhango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2024-09-13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format data (preferred)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Convert your data to long format (aov in R works with long data)</a:t>
            </a:r>
          </a:p>
          <a:p>
            <a:pPr lvl="0" indent="0">
              <a:buNone/>
            </a:pPr>
            <a:r>
              <a:rPr>
                <a:latin typeface="Courier"/>
              </a:rPr>
              <a:t>weight &lt;- c(A,B,C,D,E)
sire &lt;- c(rep("A", 8),
          rep("B", 8),
          rep("C", 8),
          rep("D", 8),
          rep("E", 8) )
new.long&lt;-data.frame(weight, sire)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 of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Gaussian residuals (test graphically)</a:t>
            </a:r>
          </a:p>
          <a:p>
            <a:pPr lvl="0"/>
            <a:r>
              <a:rPr/>
              <a:t>Homoscedasticity (test graphically, both overall and within factors; residuals versus fitted plot)</a:t>
            </a:r>
          </a:p>
          <a:p>
            <a:pPr lvl="0"/>
            <a:r>
              <a:rPr/>
              <a:t>Independent observations (assumed)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Formal test of Gaussian residuals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can use the shapiro NHST </a:t>
            </a:r>
            <a:r>
              <a:rPr>
                <a:latin typeface="Courier"/>
              </a:rPr>
              <a:t>shapiro.test()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shapiro.test(rstandard(m1))</a:t>
            </a:r>
          </a:p>
          <a:p>
            <a:pPr lvl="0" indent="0" marL="1270000">
              <a:buNone/>
            </a:pPr>
            <a:r>
              <a:rPr sz="2000"/>
              <a:t>There is no evidence of difference to Gaussian in our residuals for our ANOVA model (Shapiro-Wilk: W = 0.99, n = 40, P = 0.99).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Homoscedasticity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look at the residuals relative to the fitted values.</a:t>
            </a:r>
          </a:p>
          <a:p>
            <a:pPr lvl="0" indent="0">
              <a:buNone/>
            </a:pPr>
            <a:r>
              <a:rPr>
                <a:latin typeface="Courier"/>
              </a:rPr>
              <a:t># Plot for homoscedasticity check
plot(formula = rstandard(m1) ~ fitted(m1),
     ylab = "m1: residuals",
     xlab = "m1: fitted values",
     main = "Spread similar across x?")
abline(h = 0,
       lty = 2, lwd = 2, col = "red")
# Make the mean residual y points (just to check)
y1 &lt;- aggregate(rstandard(m1), by = list(new.long$Sire), FUN = mean)[,2]
# Make the x unique fitted values (just to check)
x1 &lt;- unique(round(fitted(m1), 6))
points(x = x1, y = y1, 
       pch = 16, cex = 1.2, col = "blue")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Bartlett test for equal variances between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bartlett.test()</a:t>
            </a:r>
            <a:r>
              <a:rPr/>
              <a:t>: do groups have signif different variances?</a:t>
            </a:r>
          </a:p>
          <a:p>
            <a:pPr lvl="0"/>
            <a:r>
              <a:rPr/>
              <a:t>significant differences = homoskedasticity violated</a:t>
            </a:r>
          </a:p>
          <a:p>
            <a:pPr lvl="0" indent="0">
              <a:buNone/>
            </a:pPr>
            <a:r>
              <a:rPr>
                <a:latin typeface="Courier"/>
              </a:rPr>
              <a:t>bartlett.test(formula = weight~sire, data = new.long)</a:t>
            </a:r>
          </a:p>
          <a:p>
            <a:pPr lvl="0" indent="0" marL="1270000">
              <a:buNone/>
            </a:pPr>
            <a:r>
              <a:rPr sz="2000"/>
              <a:t>We find no evidence that variance in offspring weight differs between sires (Bartlett test: K-sqared = 1.69, df = 4, P = 0.79).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Graphing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Recommended: </a:t>
            </a:r>
            <a:r>
              <a:rPr/>
              <a:t> Boxplot, with some way to show the central tendency of the data separately for each factor level. For continuous variables, boxplots show this perfectly.</a:t>
            </a:r>
          </a:p>
          <a:p>
            <a:pPr lvl="0"/>
            <a:r>
              <a:rPr/>
              <a:t>For count variables, barplots are sometimes used with the height set to the mean, along with some form of error bar.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Graphing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boxplot(Weight ~ Sire, data = new.long,
        ylab = "Weight (g)",
        xlab = "Sire",
        main = "Effect of Sire on 8-wk weight",
        cex = 0) 
abline(h = mean(new.long$Weight), 
       lty = 2, lwd = 2, col = "red") # Mere vanity
points(x = jitter(rep(1:5, each = 8), amount = .1),
       y = new.long$Weight,
       pch = 16, cex = .8, col = "blue") # Mere vanity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ANOVA basic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ANOVA Table”</a:t>
            </a:r>
          </a:p>
          <a:p>
            <a:pPr lvl="1"/>
            <a:r>
              <a:rPr/>
              <a:t>There are 2 rows;for the sire effect and the residual</a:t>
            </a:r>
          </a:p>
          <a:p>
            <a:pPr lvl="1"/>
            <a:r>
              <a:rPr/>
              <a:t>The test statistic is the F value (1.87)</a:t>
            </a:r>
          </a:p>
          <a:p>
            <a:pPr lvl="1"/>
            <a:r>
              <a:rPr/>
              <a:t>The P-value column is named “Pr(&gt;F)” (0.14)</a:t>
            </a:r>
          </a:p>
          <a:p>
            <a:pPr lvl="1"/>
            <a:r>
              <a:rPr/>
              <a:t>There are 4 degrees of freedom for the factor</a:t>
            </a:r>
          </a:p>
          <a:p>
            <a:pPr lvl="1"/>
            <a:r>
              <a:rPr/>
              <a:t>Residual degrees of freedom is 35</a:t>
            </a:r>
          </a:p>
          <a:p>
            <a:pPr lvl="0"/>
            <a:r>
              <a:rPr/>
              <a:t>No sig evidence that sire explains variation in weight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Contrasts and </a:t>
            </a:r>
            <a:r>
              <a:rPr i="1"/>
              <a:t>post hoc</a:t>
            </a:r>
            <a:r>
              <a:rPr/>
              <a:t>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Let’s say that sire C is our reference level sire</a:t>
            </a:r>
          </a:p>
          <a:p>
            <a:pPr lvl="0"/>
            <a:r>
              <a:rPr/>
              <a:t>For now, we’ll use </a:t>
            </a:r>
            <a:r>
              <a:rPr>
                <a:latin typeface="Courier"/>
              </a:rPr>
              <a:t>lm()</a:t>
            </a:r>
            <a:r>
              <a:rPr/>
              <a:t> to compare everything to sire C</a:t>
            </a:r>
          </a:p>
          <a:p>
            <a:pPr lvl="0"/>
            <a:r>
              <a:rPr/>
              <a:t>you can generate contrasts and make tests using emmeans e.t.c.</a:t>
            </a:r>
          </a:p>
          <a:p>
            <a:pPr lvl="0"/>
            <a:r>
              <a:rPr/>
              <a:t>Let’s interpret the coefficients</a:t>
            </a:r>
          </a:p>
          <a:p>
            <a:pPr lvl="0"/>
            <a:r>
              <a:rPr/>
              <a:t>What can we notice about the F value and p-value? 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Post hoc</a:t>
            </a:r>
            <a:r>
              <a:rPr/>
              <a:t>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phrase </a:t>
            </a:r>
            <a:r>
              <a:rPr i="1"/>
              <a:t>post hoc</a:t>
            </a:r>
            <a:r>
              <a:rPr/>
              <a:t> implies an afterthought. Tread carefully</a:t>
            </a:r>
          </a:p>
          <a:p>
            <a:pPr lvl="0"/>
            <a:r>
              <a:rPr/>
              <a:t>When multiple tests are made on the same data, it increases the chance of discovering a false positive (Type I error)</a:t>
            </a:r>
          </a:p>
          <a:p>
            <a:pPr lvl="0"/>
            <a:r>
              <a:rPr/>
              <a:t>p-values can be adjusted to keep Type I error chance at 5%.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ro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Arrange the arithmetic to compare more than two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Bonferroni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 b="1"/>
              <a:t>Bonferroni adjustment</a:t>
            </a:r>
            <a:r>
              <a:rPr/>
              <a:t> of p-values:</a:t>
            </a:r>
          </a:p>
          <a:p>
            <a:pPr lvl="1"/>
            <a:r>
              <a:rPr/>
              <a:t>Simply divides the P by the number of </a:t>
            </a:r>
            <a:r>
              <a:rPr i="1"/>
              <a:t>post hoc</a:t>
            </a:r>
            <a:r>
              <a:rPr/>
              <a:t> pairwise comparisons, so you end up evaluating at a lower P-value</a:t>
            </a:r>
          </a:p>
          <a:p>
            <a:pPr lvl="1"/>
            <a:r>
              <a:rPr/>
              <a:t>It is considered conservative, and there are alternatives.</a:t>
            </a:r>
            <a:br/>
          </a:p>
          <a:p>
            <a:pPr lvl="1"/>
            <a:r>
              <a:rPr/>
              <a:t>alternatives exists e.g. Tukey’s e.t.c.</a:t>
            </a:r>
          </a:p>
          <a:p>
            <a:pPr lvl="1"/>
            <a:r>
              <a:rPr/>
              <a:t>With pairwise.t.test(), the output will be a matrix of p-values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Tukey HSD (Honestly Significant Differences)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Tukey HSD test is less conservative Bonferroni</a:t>
            </a:r>
          </a:p>
          <a:p>
            <a:pPr lvl="0"/>
            <a:r>
              <a:rPr/>
              <a:t>We use the </a:t>
            </a:r>
            <a:r>
              <a:rPr>
                <a:latin typeface="Courier"/>
              </a:rPr>
              <a:t>Tukey.HSD()</a:t>
            </a:r>
            <a:r>
              <a:rPr/>
              <a:t> function to apply it here.</a:t>
            </a:r>
          </a:p>
          <a:p>
            <a:pPr lvl="0"/>
            <a:r>
              <a:rPr/>
              <a:t>Also note that the p-values tend to be smaller for the exact same comparisons, but there are sill no significant comparisons.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Alternatives amidst assumption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case the assumptions of 1-way ANOVA cannot be met by the data, there are a few options:</a:t>
            </a:r>
          </a:p>
          <a:p>
            <a:pPr lvl="0"/>
            <a:r>
              <a:rPr/>
              <a:t>Transformations (</a:t>
            </a:r>
            <a:r>
              <a:rPr>
                <a:latin typeface="Courier"/>
              </a:rPr>
              <a:t>log()</a:t>
            </a:r>
            <a:r>
              <a:rPr/>
              <a:t>, </a:t>
            </a:r>
            <a:r>
              <a:rPr>
                <a:latin typeface="Courier"/>
              </a:rPr>
              <a:t>sqrt()</a:t>
            </a:r>
            <a:r>
              <a:rPr/>
              <a:t> e.t.c.)</a:t>
            </a:r>
          </a:p>
          <a:p>
            <a:pPr lvl="0"/>
            <a:r>
              <a:rPr/>
              <a:t>GLMs</a:t>
            </a:r>
          </a:p>
          <a:p>
            <a:pPr lvl="0"/>
            <a:r>
              <a:rPr/>
              <a:t>Non-parameteric tests: a great escape, but tend to have less power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Kruskal-Wallis alternative to the 1-way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Try this:
# ?kruskal.test
kruskal.test(formula = Weight ~ Sire,
             data = new.long)</a:t>
            </a:r>
          </a:p>
          <a:p>
            <a:pPr lvl="0"/>
            <a:r>
              <a:rPr/>
              <a:t>The result is qualitatively the same as that for our 1-way ANOVA test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ANOVA calculation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Our data</a:t>
            </a:r>
            <a:br/>
            <a:r>
              <a:rPr>
                <a:latin typeface="Courier"/>
              </a:rPr>
              <a:t>chicken.wide</a:t>
            </a:r>
          </a:p>
          <a:p>
            <a:pPr lvl="0" indent="0" marL="0">
              <a:buNone/>
            </a:pP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ANOVA Equations</a:t>
            </a:r>
          </a:p>
        </p:txBody>
      </p:sp>
      <p:pic>
        <p:nvPicPr>
          <p:cNvPr descr="img/2.6-anova-equation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12800" y="1193800"/>
            <a:ext cx="7518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{width = “600px”}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ANOVA Variables</a:t>
            </a:r>
          </a:p>
        </p:txBody>
      </p:sp>
      <p:pic>
        <p:nvPicPr>
          <p:cNvPr descr="img/2.6-anova-variabl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1400" y="1193800"/>
            <a:ext cx="706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{width = “400px”}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ANOVA Sources of variation table</a:t>
            </a:r>
          </a:p>
        </p:txBody>
      </p:sp>
      <p:pic>
        <p:nvPicPr>
          <p:cNvPr descr="img/2.6-anova-sov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63700"/>
            <a:ext cx="8229600" cy="245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ANalysis Of VAriance (ANOVA)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The analysis of variance is not a mathematical theorem, but rather a convenient method of arranging the arithmetic. R. A. Fisher (via Wishart 1934. Sppl. J. Roy. Soc. 1(1):26-61.)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## Do an ANOVA “by hand” programmatically</a:t>
            </a:r>
          </a:p>
          <a:p>
            <a:pPr lvl="0"/>
            <a:r>
              <a:rPr/>
              <a:t>For the ANOVA code in the script, try to follow what is going on in the code</a:t>
            </a:r>
          </a:p>
          <a:p>
            <a:pPr lvl="0"/>
            <a:r>
              <a:rPr/>
              <a:t>It is okay if not every detail is clear yet</a:t>
            </a:r>
          </a:p>
          <a:p>
            <a:pPr lvl="0"/>
            <a:r>
              <a:rPr/>
              <a:t>Do we get the same answer as aov()?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question of 1-way ANOVA</a:t>
            </a:r>
          </a:p>
          <a:p>
            <a:pPr lvl="0"/>
            <a:r>
              <a:rPr/>
              <a:t>Data and assumptions</a:t>
            </a:r>
          </a:p>
          <a:p>
            <a:pPr lvl="0"/>
            <a:r>
              <a:rPr/>
              <a:t>Graphing</a:t>
            </a:r>
          </a:p>
          <a:p>
            <a:pPr lvl="0"/>
            <a:r>
              <a:rPr/>
              <a:t>Test and alternatives</a:t>
            </a:r>
          </a:p>
          <a:p>
            <a:pPr lvl="0"/>
            <a:r>
              <a:rPr/>
              <a:t>Practice exercises</a:t>
            </a:r>
          </a:p>
          <a:p>
            <a:pPr lvl="0" indent="0" marL="0">
              <a:buNone/>
            </a:pP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ANOVA - When?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anova-able scenarios:</a:t>
            </a:r>
          </a:p>
          <a:p>
            <a:pPr lvl="0"/>
            <a:r>
              <a:rPr b="1"/>
              <a:t>one numeric continuous dependent variable</a:t>
            </a:r>
            <a:r>
              <a:rPr/>
              <a:t> of interest</a:t>
            </a:r>
          </a:p>
          <a:p>
            <a:pPr lvl="0"/>
            <a:r>
              <a:rPr b="1"/>
              <a:t>a factor that contains 2 or more levels</a:t>
            </a:r>
            <a:r>
              <a:rPr/>
              <a:t>, often with a control</a:t>
            </a:r>
          </a:p>
          <a:p>
            <a:pPr lvl="0"/>
            <a:r>
              <a:rPr/>
              <a:t>When there are just two levels, it’s essentially a t-test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ANOVA -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overall difference</a:t>
            </a:r>
            <a:r>
              <a:rPr/>
              <a:t> At least one factor mean is different from the rest</a:t>
            </a:r>
          </a:p>
          <a:p>
            <a:pPr lvl="0"/>
            <a:r>
              <a:rPr b="1"/>
              <a:t>Planned comparisons:</a:t>
            </a:r>
            <a:r>
              <a:rPr/>
              <a:t> Targeted orthogonal contrasts</a:t>
            </a:r>
          </a:p>
          <a:p>
            <a:pPr lvl="0"/>
            <a:r>
              <a:rPr b="1"/>
              <a:t>post-hoc tests:</a:t>
            </a:r>
            <a:r>
              <a:rPr/>
              <a:t> compare any factors you want, with some correction.</a:t>
            </a:r>
          </a:p>
          <a:p>
            <a:pPr lvl="0"/>
            <a:r>
              <a:rPr b="1"/>
              <a:t>Partition variation:</a:t>
            </a:r>
            <a:r>
              <a:rPr/>
              <a:t> What’s causing variance in the dependent variable?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statistic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test statistic for ANOVA is the </a:t>
            </a:r>
            <a:r>
              <a:rPr b="1"/>
              <a:t>F ratio</a:t>
            </a:r>
          </a:p>
          <a:p>
            <a:pPr lvl="0"/>
            <a:r>
              <a:rPr/>
              <a:t>It is the proportion of variance in the dependent variable between the groups, relative to that within the groups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and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example: +experiment in animal genetics, looking at the weight of chickens (8-week old weight in grams), where weight is the continuous dependent variable. The factor is the sire identity; the chicks were sired by one of 5 sires, thus sire is a factor with 5 levels A, B, C, D, and 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Wide format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 &lt;- c(687, 691, 793, 675, 700, 753, 704, 717)
B &lt;- c(618, 680, 592, 683, 631, 691, 694, 732)
C &lt;- c(618, 687, 763, 747, 687, 737, 731, 603)
D &lt;- c(600, 657, 669, 606, 718, 693, 669, 648)
E &lt;- c(717, 658, 674, 611, 678, 788, 650, 690)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49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skills for data science</dc:title>
  <dc:creator>Ed Harris, Joseph Mhango</dc:creator>
  <cp:keywords/>
  <dcterms:created xsi:type="dcterms:W3CDTF">2024-09-15T13:58:15Z</dcterms:created>
  <dcterms:modified xsi:type="dcterms:W3CDTF">2024-09-15T13:58:15Z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enter">
    <vt:lpwstr>True</vt:lpwstr>
  </property>
  <property fmtid="{D5CDD505-2E9C-101B-9397-08002B2CF9AE}" pid="6" name="date">
    <vt:lpwstr>2024-09-13</vt:lpwstr>
  </property>
  <property fmtid="{D5CDD505-2E9C-101B-9397-08002B2CF9AE}" pid="7" name="date-format">
    <vt:lpwstr>iso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The R Language</vt:lpwstr>
  </property>
  <property fmtid="{D5CDD505-2E9C-101B-9397-08002B2CF9AE}" pid="13" name="toc-title">
    <vt:lpwstr>Table of contents</vt:lpwstr>
  </property>
</Properties>
</file>