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2" autoAdjust="0"/>
    <p:restoredTop sz="94694" autoAdjust="0"/>
  </p:normalViewPr>
  <p:slideViewPr>
    <p:cSldViewPr snapToGrid="0" snapToObjects="1">
      <p:cViewPr varScale="1">
        <p:scale>
          <a:sx n="78" d="100"/>
          <a:sy n="78" d="100"/>
        </p:scale>
        <p:origin x="72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hexagon with black text  Description automatically generated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6889" b="94000" l="2078" r="92208">
                        <a14:foregroundMark x1="31429" y1="47333" x2="31429" y2="47333"/>
                        <a14:foregroundMark x1="41558" y1="47333" x2="41558" y2="47333"/>
                        <a14:foregroundMark x1="43896" y1="47333" x2="49091" y2="7111"/>
                        <a14:foregroundMark x1="51688" y1="60444" x2="37662" y2="52889"/>
                        <a14:foregroundMark x1="65714" y1="50667" x2="67013" y2="78889"/>
                        <a14:foregroundMark x1="92208" y1="31111" x2="89870" y2="70222"/>
                        <a14:foregroundMark x1="8312" y1="32222" x2="8312" y2="69111"/>
                        <a14:foregroundMark x1="51688" y1="94222" x2="51688" y2="94222"/>
                        <a14:foregroundMark x1="2078" y1="51778" x2="2078" y2="51778"/>
                        <a14:foregroundMark x1="55325" y1="31111" x2="55325" y2="31111"/>
                        <a14:foregroundMark x1="32468" y1="34444" x2="32468" y2="34444"/>
                        <a14:foregroundMark x1="28831" y1="32222" x2="28831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hexagon with a head and a gear  Description automatically generated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how+do+I+install+R+for+mac" TargetMode="External"/><Relationship Id="rId2" Type="http://schemas.openxmlformats.org/officeDocument/2006/relationships/hyperlink" Target="https://www.google.com/search?q=how+do+I+install+R+for+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Syntax bootcamp</a:t>
            </a:r>
            <a:br/>
            <a:br/>
            <a:r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2024-09-13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projects and data can be saved in the following formats:</a:t>
            </a:r>
          </a:p>
          <a:p>
            <a:pPr lvl="0"/>
            <a:r>
              <a:t>RStudio Project files, organizing scripts and data (</a:t>
            </a:r>
            <a:r>
              <a:rPr>
                <a:latin typeface="Courier"/>
              </a:rPr>
              <a:t>.Rproj</a:t>
            </a:r>
            <a:r>
              <a:t>)</a:t>
            </a:r>
          </a:p>
          <a:p>
            <a:pPr lvl="0"/>
            <a:r>
              <a:t>Workspace or multiple R objects (</a:t>
            </a:r>
            <a:r>
              <a:rPr>
                <a:latin typeface="Courier"/>
              </a:rPr>
              <a:t>.RData</a:t>
            </a:r>
            <a:r>
              <a:t>)</a:t>
            </a:r>
          </a:p>
          <a:p>
            <a:pPr lvl="0"/>
            <a:r>
              <a:t>Single R object (</a:t>
            </a:r>
            <a:r>
              <a:rPr>
                <a:latin typeface="Courier"/>
              </a:rPr>
              <a:t>.Rds</a:t>
            </a:r>
            <a: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Things can get all woven up…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i="1"/>
              <a:t>Example:</a:t>
            </a:r>
          </a:p>
          <a:p>
            <a:pPr marL="0" lvl="0" indent="0">
              <a:buNone/>
            </a:pPr>
            <a:r>
              <a:t>This presentation comes from a .Qmd document. It has a bunch of text called markdown, sprinkled around R code. The slides and images for the presentation are all organised neatly into an R project in a folder, with a </a:t>
            </a:r>
            <a:r>
              <a:rPr>
                <a:latin typeface="Courier"/>
              </a:rPr>
              <a:t>.Rproj</a:t>
            </a:r>
            <a:r>
              <a:t> overlord  </a:t>
            </a:r>
          </a:p>
          <a:p>
            <a:pPr marL="0" lvl="0" indent="0">
              <a:buNone/>
            </a:pPr>
            <a:r>
              <a:t>For the purposes of getting started with syntax, we will work strictly with a lone script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R Scripts: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Document Your Work: Scripts are a a record of your progress</a:t>
            </a:r>
          </a:p>
          <a:p>
            <a:pPr lvl="0"/>
            <a:r>
              <a:t>Organise Your Code: Proper structure improves reproducibility</a:t>
            </a:r>
          </a:p>
          <a:p>
            <a:pPr lvl="0"/>
            <a:r>
              <a:t>Write for Others: e.g. your future self or supervisor</a:t>
            </a:r>
          </a:p>
          <a:p>
            <a:pPr lvl="0"/>
            <a:r>
              <a:t>Use Comments &amp; Pseudocode: human readable with obvious flow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Work through the instructions here in RStudio as you go along</a:t>
            </a:r>
          </a:p>
          <a:p>
            <a:pPr lvl="0"/>
            <a:r>
              <a:t>Type you own code rather than using copy and paste</a:t>
            </a:r>
          </a:p>
          <a:p>
            <a:pPr lvl="0"/>
            <a:r>
              <a:t>Document all the code in your own script and write clear, concise comments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comment (#)…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hashtag is used to declare comments</a:t>
            </a:r>
          </a:p>
          <a:p>
            <a:pPr lvl="0"/>
            <a:r>
              <a:t>Anything that comes after a </a:t>
            </a:r>
            <a:r>
              <a:rPr>
                <a:latin typeface="Courier"/>
              </a:rPr>
              <a:t>#</a:t>
            </a:r>
            <a:r>
              <a:t> on the same line is ignored by the R interpreter during execution</a:t>
            </a:r>
          </a:p>
          <a:p>
            <a:pPr lvl="0"/>
            <a:r>
              <a:t>Don’t just litter everywhere (e.g. storing code as comments)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comment (#)…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Comments are useful for: </a:t>
            </a:r>
            <a:endParaRPr lang="en-GB" dirty="0"/>
          </a:p>
          <a:p>
            <a:pPr lvl="1"/>
            <a:r>
              <a:rPr dirty="0"/>
              <a:t>Making headers, tables of contents </a:t>
            </a:r>
            <a:r>
              <a:rPr dirty="0" err="1"/>
              <a:t>e.t.c</a:t>
            </a:r>
            <a:r>
              <a:rPr dirty="0"/>
              <a:t>. </a:t>
            </a:r>
            <a:endParaRPr lang="en-GB" dirty="0"/>
          </a:p>
          <a:p>
            <a:pPr lvl="1"/>
            <a:r>
              <a:rPr dirty="0"/>
              <a:t>Temporarily disabling undesired lines of code </a:t>
            </a:r>
            <a:endParaRPr lang="en-GB" dirty="0"/>
          </a:p>
          <a:p>
            <a:pPr lvl="1"/>
            <a:r>
              <a:rPr dirty="0"/>
              <a:t>Making code chunks</a:t>
            </a:r>
          </a:p>
          <a:p>
            <a:pPr lvl="0"/>
            <a:r>
              <a:rPr dirty="0"/>
              <a:t>Example of a commenting convention:</a:t>
            </a:r>
          </a:p>
          <a:p>
            <a:pPr lvl="1"/>
            <a:r>
              <a:rPr dirty="0"/>
              <a:t>Code chunks begin with 2 </a:t>
            </a:r>
            <a:r>
              <a:rPr dirty="0">
                <a:latin typeface="Courier"/>
              </a:rPr>
              <a:t>##</a:t>
            </a:r>
            <a:r>
              <a:rPr dirty="0"/>
              <a:t> signs</a:t>
            </a:r>
          </a:p>
          <a:p>
            <a:pPr lvl="1"/>
            <a:r>
              <a:rPr dirty="0"/>
              <a:t>Code chunks end with a consistent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Always have a header that introduces what the script is about, hopefully with a version number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HEADER ####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Who: &lt;YOUR NAME&gt;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What: R syntax basics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Last edited: &lt;DATE TODAY in yyyy-mm-dd format&gt;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Version: 1.000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####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CONTENTS ####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1.1.1 Example script, help, pseudocode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1.1.2 Math operators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1.1.3 Logical Boolean operators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1.1.4 Regarding base R and the Tidyverse 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1.1.5 Practice exercises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Outlines enable you to jump around your script,</a:t>
            </a:r>
          </a:p>
          <a:p>
            <a:pPr lvl="0"/>
            <a:r>
              <a:t>If you have clear delimiters in comments, RStudio recognises them as outlines</a:t>
            </a:r>
          </a:p>
          <a:p>
            <a:pPr lvl="0" indent="0">
              <a:buNone/>
            </a:pPr>
            <a:r>
              <a:rPr>
                <a:latin typeface="Courier"/>
              </a:rPr>
              <a:t># ---- Loading libraries ----
library(stats)
# ---- Iris scatter plots ----
plot(iris)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20" y="1900919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Getting Help in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Setup &amp;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https://rstats-bootcamp.github.io/website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Community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 has a strong community with many websites, books, blogs, and more.</a:t>
            </a:r>
          </a:p>
          <a:p>
            <a:pPr lvl="0"/>
            <a:r>
              <a:t>The vast array of resources can be overwhelming for beginners.</a:t>
            </a:r>
          </a:p>
          <a:p>
            <a:pPr lvl="0"/>
            <a:r>
              <a:t>Best Practice: Start with the R Help System + Use the built-in R Help system first before exploring external resources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Accessing Built-in Help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basic way to get help is by using the </a:t>
            </a:r>
            <a:r>
              <a:rPr>
                <a:latin typeface="Courier"/>
              </a:rPr>
              <a:t>help()</a:t>
            </a:r>
            <a:r>
              <a:t> function.</a:t>
            </a:r>
          </a:p>
          <a:p>
            <a:pPr marL="0" lvl="0" indent="0">
              <a:buNone/>
            </a:pPr>
            <a:r>
              <a:rPr b="1"/>
              <a:t>Syntax</a:t>
            </a:r>
            <a:r>
              <a:t>:</a:t>
            </a:r>
            <a:br/>
            <a:r>
              <a:rPr>
                <a:latin typeface="Courier"/>
              </a:rPr>
              <a:t>help(function_name)</a:t>
            </a:r>
          </a:p>
          <a:p>
            <a:pPr lvl="0"/>
            <a:r>
              <a:t>Get help on the </a:t>
            </a:r>
            <a:r>
              <a:rPr>
                <a:latin typeface="Courier"/>
              </a:rPr>
              <a:t>mean()</a:t>
            </a:r>
            <a:r>
              <a:t> function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Display help page for the function mean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help</a:t>
            </a:r>
            <a:r>
              <a:rPr>
                <a:solidFill>
                  <a:srgbClr val="003B4F"/>
                </a:solidFill>
                <a:latin typeface="Courier"/>
              </a:rPr>
              <a:t>(mean)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images/help_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3870" y="0"/>
            <a:ext cx="4854539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Help page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8" y="874513"/>
            <a:ext cx="8605157" cy="385260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800" dirty="0"/>
              <a:t>Help pages have a consistent structure</a:t>
            </a:r>
          </a:p>
          <a:p>
            <a:pPr marL="342900" lvl="1" indent="0">
              <a:buNone/>
            </a:pPr>
            <a:r>
              <a:rPr sz="2400" b="1" dirty="0"/>
              <a:t>1 Function name {Package name}: </a:t>
            </a:r>
            <a:r>
              <a:rPr sz="2400" dirty="0"/>
              <a:t> Tells you the package of the function</a:t>
            </a:r>
          </a:p>
          <a:p>
            <a:pPr marL="342900" lvl="1" indent="0">
              <a:buNone/>
            </a:pPr>
            <a:r>
              <a:rPr sz="2400" b="1" dirty="0"/>
              <a:t>2 Short description: </a:t>
            </a:r>
            <a:r>
              <a:rPr sz="2400" dirty="0"/>
              <a:t> What the function does in brief.</a:t>
            </a:r>
          </a:p>
          <a:p>
            <a:pPr marL="342900" lvl="1" indent="0">
              <a:buNone/>
            </a:pPr>
            <a:r>
              <a:rPr sz="2400" b="1" dirty="0"/>
              <a:t>3 (longer) description: </a:t>
            </a:r>
            <a:r>
              <a:rPr sz="2400" dirty="0"/>
              <a:t> What the function does</a:t>
            </a:r>
          </a:p>
          <a:p>
            <a:pPr marL="342900" lvl="1" indent="0">
              <a:buNone/>
            </a:pPr>
            <a:r>
              <a:rPr sz="2400" b="1" dirty="0"/>
              <a:t>4 Usage: </a:t>
            </a:r>
            <a:r>
              <a:rPr sz="2400" dirty="0"/>
              <a:t> An example of the function in use and “arguments”</a:t>
            </a:r>
          </a:p>
          <a:p>
            <a:pPr marL="342900" lvl="1" indent="0">
              <a:buNone/>
            </a:pPr>
            <a:r>
              <a:rPr sz="2400" b="1" dirty="0"/>
              <a:t>5 Argument definitions: </a:t>
            </a:r>
            <a:r>
              <a:rPr sz="2400" dirty="0"/>
              <a:t> What the argument are and what they do!</a:t>
            </a:r>
          </a:p>
          <a:p>
            <a:pPr marL="342900" lvl="1" indent="0">
              <a:buNone/>
            </a:pPr>
            <a:r>
              <a:rPr sz="2400" b="1" dirty="0"/>
              <a:t>Value: </a:t>
            </a:r>
            <a:r>
              <a:rPr sz="2400" dirty="0"/>
              <a:t> What the function returns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Making Help work for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the Usage and Argument fields, we can figure out how to make the function do the work we want.</a:t>
            </a:r>
          </a:p>
          <a:p>
            <a:pPr lvl="0"/>
            <a:r>
              <a:t>Under Usage: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mean(x, ...)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The "x" is an argument that is required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 "..." means there are other optional arguments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Under Arguments: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x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An R object... for numeric/logical vectors ...</a:t>
            </a:r>
          </a:p>
          <a:p>
            <a:pPr lvl="0"/>
            <a:r>
              <a:t>Try this code in your own script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urier"/>
              </a:rPr>
              <a:t>my_length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3 numerical measures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my_length)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Pseudocode</a:t>
            </a:r>
            <a:r>
              <a:t> is a way to break up a big task into a series of smaller tasks. For example:</a:t>
            </a:r>
          </a:p>
          <a:p>
            <a:pPr lvl="1"/>
            <a:r>
              <a:t>Read data into R</a:t>
            </a:r>
          </a:p>
          <a:p>
            <a:pPr lvl="1"/>
            <a:r>
              <a:t>Perform exploratory analysis</a:t>
            </a:r>
          </a:p>
          <a:p>
            <a:pPr lvl="1"/>
            <a:r>
              <a:t>Perform statistical tests</a:t>
            </a:r>
          </a:p>
          <a:p>
            <a:pPr lvl="1"/>
            <a:r>
              <a:t>Organize outputs to communicate in a report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Submitting code to the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Run whole line of code your cursor rests on Ctrl+Enter (Cmd+Return in Macs)</a:t>
            </a:r>
          </a:p>
          <a:p>
            <a:pPr lvl="0"/>
            <a:r>
              <a:t>Run code you have selected Ctrl+Enter (Cmd+Return in Macs)</a:t>
            </a:r>
          </a:p>
          <a:p>
            <a:pPr lvl="0"/>
            <a:r>
              <a:t>Use the “Run” menu above the Script window</a:t>
            </a:r>
          </a:p>
          <a:p>
            <a:pPr lvl="0"/>
            <a:r>
              <a:t>Use the Code &gt; Run dropdown menu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5" y="1830671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Now let’s put the interpreter to work…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manipulation of numbers in R is very easy and intuitive. Let’s try this non-exhaustive list:</a:t>
            </a:r>
          </a:p>
          <a:p>
            <a:pPr marL="0" lvl="0" indent="0">
              <a:buNone/>
            </a:pPr>
            <a:r>
              <a:rPr b="1"/>
              <a:t>Arithmetic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with "+"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Subtract with "-"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Multiply with "*" and Divide by "/"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4.2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How the module works</a:t>
            </a:r>
          </a:p>
          <a:p>
            <a:pPr lvl="0"/>
            <a:r>
              <a:t>R motivation</a:t>
            </a:r>
          </a:p>
          <a:p>
            <a:pPr lvl="0"/>
            <a:r>
              <a:t>Install R and RStudio or set up RStudio Cloud</a:t>
            </a:r>
          </a:p>
          <a:p>
            <a:pPr lvl="0"/>
            <a:r>
              <a:t>RStudio components and setup</a:t>
            </a:r>
          </a:p>
          <a:p>
            <a:pPr lvl="0"/>
            <a:r>
              <a:t>Workflow for scripts in 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raise to the power of x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same as sqrt()!</a:t>
            </a:r>
            <a:br/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same as sqrt()!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There are a few others, but these are the basics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Order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 complicated phrases like 2 + 2 * 8 - 6. the BODMAS/PEMDAS rule is followed unless unless a specific order is coded.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Order control - same</a:t>
            </a:r>
            <a:br/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Order control - different...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of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no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uneven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1.6</a:t>
            </a:r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AD0000"/>
                </a:solidFill>
                <a:latin typeface="Courier"/>
              </a:rPr>
              <a:t>2.3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large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exactly 1 space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exactly 1 space is easiest to read...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Boolean operators are expressions that resolve TRUE (treated as “1” in most computing systems including R) versus FALSE (“0”). A typical expression might be something like asking if 5 &gt; 3, which is TRUE. More sophisticated phrases are possible, and sometimes useful.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3 is compared to each element</a:t>
            </a:r>
            <a:br/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Logic and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&amp; (ampersand) means “and”</a:t>
            </a:r>
          </a:p>
          <a:p>
            <a:pPr lvl="0"/>
            <a:r>
              <a:t>(pipe) means “or”</a:t>
            </a:r>
          </a:p>
          <a:p>
            <a:pPr lvl="0" indent="0">
              <a:buNone/>
            </a:pPr>
            <a:r>
              <a:rPr>
                <a:latin typeface="Courier"/>
              </a:rPr>
              <a:t>#This asks if both phrases are true
3 &gt; 1 &amp; 1 &lt; 5
3 &lt; 1 | 1 &lt; 5
3 &lt; 1 | 1 &gt; 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Booleans can be useful to select data</a:t>
            </a:r>
          </a:p>
          <a:p>
            <a:pPr lvl="0"/>
            <a:r>
              <a:t>Put some data into a variable and then print the variable</a:t>
            </a:r>
          </a:p>
          <a:p>
            <a:pPr lvl="0"/>
            <a:r>
              <a:t>Note </a:t>
            </a:r>
            <a:r>
              <a:rPr>
                <a:latin typeface="Courier"/>
              </a:rPr>
              <a:t>&lt;-</a:t>
            </a:r>
            <a:r>
              <a:t> is the ASSIGNMENT syntax in R, which puts the value on the left “into” x</a:t>
            </a:r>
          </a:p>
          <a:p>
            <a:pPr lvl="0"/>
            <a:r>
              <a:t>The square brackets are there to allow us to specify an index of the data vector… more later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x[x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[1] 21 22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“not” operator -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plain 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not false is true!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#definitely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#not false...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R and the Tidyverse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Base R: </a:t>
            </a:r>
            <a:r>
              <a:t> the basic functions which let R function as a language</a:t>
            </a:r>
          </a:p>
          <a:p>
            <a:pPr lvl="0"/>
            <a:r>
              <a:rPr>
                <a:latin typeface="Courier"/>
              </a:rPr>
              <a:t>library(help = "base")</a:t>
            </a:r>
          </a:p>
          <a:p>
            <a:pPr lvl="0"/>
            <a:r>
              <a:t>Examples include functions like </a:t>
            </a:r>
            <a:r>
              <a:rPr>
                <a:latin typeface="Courier"/>
              </a:rPr>
              <a:t>read.table()</a:t>
            </a:r>
            <a:r>
              <a:t>, </a:t>
            </a:r>
            <a:r>
              <a:rPr>
                <a:latin typeface="Courier"/>
              </a:rPr>
              <a:t>data.frame()</a:t>
            </a:r>
            <a:r>
              <a:t>, etc.</a:t>
            </a:r>
          </a:p>
          <a:p>
            <a:pPr lvl="0"/>
            <a:r>
              <a:t>Here’s the thing; mastering R is mastering Base R</a:t>
            </a:r>
          </a:p>
          <a:p>
            <a:pPr lvl="0"/>
            <a:r>
              <a:rPr b="1"/>
              <a:t>Base R</a:t>
            </a:r>
            <a:r>
              <a:t> provides the tools you need to eventually even write your own R packages.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Tidyverse</a:t>
            </a:r>
            <a:r>
              <a:t> is </a:t>
            </a:r>
            <a:r>
              <a:rPr b="1"/>
              <a:t>collection of R packages</a:t>
            </a:r>
            <a:r>
              <a:t>.</a:t>
            </a:r>
          </a:p>
          <a:p>
            <a:pPr lvl="0"/>
            <a:r>
              <a:t>Developed by </a:t>
            </a:r>
            <a:r>
              <a:rPr b="1"/>
              <a:t>RStudio</a:t>
            </a:r>
            <a:r>
              <a:t> (Hadley Wickham and others), now called </a:t>
            </a:r>
            <a:r>
              <a:rPr b="1"/>
              <a:t>Posit</a:t>
            </a:r>
            <a:r>
              <a:t>.</a:t>
            </a:r>
          </a:p>
          <a:p>
            <a:pPr lvl="0"/>
            <a:r>
              <a:t>Core packages: </a:t>
            </a:r>
            <a:r>
              <a:rPr>
                <a:latin typeface="Courier"/>
              </a:rPr>
              <a:t>ggplot2</a:t>
            </a:r>
            <a:r>
              <a:t>, </a:t>
            </a:r>
            <a:r>
              <a:rPr>
                <a:latin typeface="Courier"/>
              </a:rPr>
              <a:t>dplyr</a:t>
            </a:r>
            <a:r>
              <a:t>, </a:t>
            </a:r>
            <a:r>
              <a:rPr>
                <a:latin typeface="Courier"/>
              </a:rPr>
              <a:t>tidyr</a:t>
            </a:r>
            <a:r>
              <a:t>, </a:t>
            </a:r>
            <a:r>
              <a:rPr>
                <a:latin typeface="Courier"/>
              </a:rPr>
              <a:t>readr</a:t>
            </a:r>
            <a:r>
              <a:t>, </a:t>
            </a:r>
            <a:r>
              <a:rPr>
                <a:latin typeface="Courier"/>
              </a:rPr>
              <a:t>tibble</a:t>
            </a:r>
            <a:r>
              <a:t>, and </a:t>
            </a:r>
            <a:r>
              <a:rPr>
                <a:latin typeface="Courier"/>
              </a:rPr>
              <a:t>purrr</a:t>
            </a:r>
            <a:r>
              <a:t>.</a:t>
            </a:r>
          </a:p>
          <a:p>
            <a:pPr lvl="0"/>
            <a:r>
              <a:t>Tidyverse focuses on:</a:t>
            </a:r>
          </a:p>
          <a:p>
            <a:pPr lvl="1"/>
            <a:r>
              <a:t>Human-readable code.</a:t>
            </a:r>
          </a:p>
          <a:p>
            <a:pPr lvl="1"/>
            <a:r>
              <a:t>Consistency across functions.</a:t>
            </a:r>
          </a:p>
          <a:p>
            <a:pPr lvl="1"/>
            <a:r>
              <a:t>Easy-to-use tools for common data manipulation and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C7091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Lectures followed by problem sets for assessment</a:t>
            </a:r>
          </a:p>
          <a:p>
            <a:pPr lvl="0"/>
            <a:r>
              <a:t>An introduction to statistics in R</a:t>
            </a:r>
          </a:p>
          <a:p>
            <a:pPr lvl="0"/>
            <a:r>
              <a:t>Collaboration tools</a:t>
            </a:r>
          </a:p>
          <a:p>
            <a:pPr lvl="0"/>
            <a:r>
              <a:t>Reproducible research and reporting stats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Differences Between Base R and 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Base R provides lower-level intuitive functions; the Tidyverse provides </a:t>
            </a:r>
            <a:r>
              <a:rPr b="1"/>
              <a:t>simplified, higher-level abstractions</a:t>
            </a:r>
            <a:r>
              <a:t>.</a:t>
            </a:r>
          </a:p>
          <a:p>
            <a:pPr lvl="0"/>
            <a:r>
              <a:rPr b="1"/>
              <a:t>Tidyverse</a:t>
            </a:r>
            <a:r>
              <a:t> emphasizes abstractions that make data wrangling easier</a:t>
            </a:r>
          </a:p>
          <a:p>
            <a:pPr lvl="0"/>
            <a:r>
              <a:t>But guess what, most of the tidyverse is written on top of Base R</a:t>
            </a:r>
          </a:p>
          <a:p>
            <a:pPr lvl="0"/>
            <a:r>
              <a:t>Base R is pretty stable, the tidyverse has a deprecation problem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error traceback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Don’t be intimidated by the screaming red text</a:t>
            </a:r>
          </a:p>
          <a:p>
            <a:pPr lvl="0"/>
            <a:r>
              <a:rPr dirty="0"/>
              <a:t>It’s all bark and no bite</a:t>
            </a:r>
          </a:p>
          <a:p>
            <a:pPr lvl="0"/>
            <a:r>
              <a:t>if it looks confusing, use </a:t>
            </a:r>
            <a:r>
              <a:rPr>
                <a:latin typeface="Courier"/>
              </a:rPr>
              <a:t>traceback()</a:t>
            </a:r>
            <a:r>
              <a:t> -Most of the times, it’s because:</a:t>
            </a:r>
          </a:p>
          <a:p>
            <a:pPr lvl="1"/>
            <a:r>
              <a:rPr dirty="0"/>
              <a:t>you’re making calculations on an invalid datatype</a:t>
            </a:r>
          </a:p>
          <a:p>
            <a:pPr lvl="1"/>
            <a:r>
              <a:rPr dirty="0"/>
              <a:t>you’re passing the wrong things to function arguments</a:t>
            </a:r>
          </a:p>
          <a:p>
            <a:pPr lvl="1"/>
            <a:r>
              <a:rPr dirty="0"/>
              <a:t>you’ve made a syntax error somewhere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 is objectively the best statistical software available</a:t>
            </a:r>
          </a:p>
          <a:p>
            <a:pPr lvl="0"/>
            <a:r>
              <a:t>R is designed for people with no programming experience to perform sophisticated statistical analysis with minimum effort</a:t>
            </a:r>
          </a:p>
          <a:p>
            <a:pPr lvl="0"/>
            <a:r>
              <a:t>In wide use at universities, companies: job demand</a:t>
            </a:r>
          </a:p>
          <a:p>
            <a:pPr lvl="0"/>
            <a:r>
              <a:t>Very large community of users</a:t>
            </a:r>
          </a:p>
          <a:p>
            <a:pPr lvl="0"/>
            <a:r>
              <a:t>Free and open source</a:t>
            </a:r>
          </a:p>
          <a:p>
            <a:pPr lvl="0"/>
            <a:r>
              <a:t>Works well on all computers and OSes, old and new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setup R and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Install R and R Studio locally</a:t>
            </a:r>
          </a:p>
          <a:p>
            <a:pPr lvl="1"/>
            <a:r>
              <a:rPr>
                <a:hlinkClick r:id="rId2"/>
              </a:rPr>
              <a:t>Help for Windows</a:t>
            </a:r>
          </a:p>
          <a:p>
            <a:pPr lvl="1"/>
            <a:r>
              <a:rPr>
                <a:hlinkClick r:id="rId3"/>
              </a:rPr>
              <a:t>Help for Mac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RStudio components and setup</a:t>
            </a:r>
          </a:p>
        </p:txBody>
      </p:sp>
      <p:pic>
        <p:nvPicPr>
          <p:cNvPr id="3" name="Picture 1" descr="./images/rstudi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Language: General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is a programming language designed to help non-programmers perform statistical analyses and to make graphs. This session is intended to guide people through some of the basics of the R programming language, just enough to get started.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Life of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 code can live comfortably in the following formats:</a:t>
            </a:r>
          </a:p>
          <a:p>
            <a:pPr lvl="1"/>
            <a:r>
              <a:rPr>
                <a:latin typeface="Courier"/>
              </a:rPr>
              <a:t>.R</a:t>
            </a:r>
            <a:r>
              <a:t> (Scripts)</a:t>
            </a:r>
          </a:p>
          <a:p>
            <a:pPr lvl="1"/>
            <a:r>
              <a:rPr>
                <a:latin typeface="Courier"/>
              </a:rPr>
              <a:t>.Rmd</a:t>
            </a:r>
            <a:r>
              <a:t> (R Markdown)</a:t>
            </a:r>
          </a:p>
          <a:p>
            <a:pPr lvl="1"/>
            <a:r>
              <a:rPr>
                <a:latin typeface="Courier"/>
              </a:rPr>
              <a:t>.Qmd</a:t>
            </a:r>
            <a:r>
              <a:t> (Quarto Markdown)</a:t>
            </a:r>
          </a:p>
          <a:p>
            <a:pPr lvl="1"/>
            <a:r>
              <a:rPr>
                <a:latin typeface="Courier"/>
              </a:rPr>
              <a:t>.ipynb</a:t>
            </a:r>
            <a:r>
              <a:t> (Jupyter Notebooks)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1791</Words>
  <Application>Microsoft Office PowerPoint</Application>
  <PresentationFormat>On-screen Show (16:9)</PresentationFormat>
  <Paragraphs>166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</vt:lpstr>
      <vt:lpstr>Office Theme</vt:lpstr>
      <vt:lpstr>Professional skills for data science</vt:lpstr>
      <vt:lpstr>Setup &amp; Intro</vt:lpstr>
      <vt:lpstr>Objectives</vt:lpstr>
      <vt:lpstr>How C7091 works</vt:lpstr>
      <vt:lpstr>Why R</vt:lpstr>
      <vt:lpstr>How to setup R and R studio</vt:lpstr>
      <vt:lpstr>RStudio components and setup</vt:lpstr>
      <vt:lpstr>R Language: General statement</vt:lpstr>
      <vt:lpstr>The Life of Code…</vt:lpstr>
      <vt:lpstr>PowerPoint Presentation</vt:lpstr>
      <vt:lpstr>Things can get all woven up…</vt:lpstr>
      <vt:lpstr>Writing R Scripts: Best Practices</vt:lpstr>
      <vt:lpstr>Important</vt:lpstr>
      <vt:lpstr>The comment (#)…</vt:lpstr>
      <vt:lpstr>The comment (#)…</vt:lpstr>
      <vt:lpstr>Header</vt:lpstr>
      <vt:lpstr>Contents</vt:lpstr>
      <vt:lpstr>Outlines</vt:lpstr>
      <vt:lpstr>Getting Help in R</vt:lpstr>
      <vt:lpstr>Community and Resources</vt:lpstr>
      <vt:lpstr>Accessing Built-in Help in R</vt:lpstr>
      <vt:lpstr>PowerPoint Presentation</vt:lpstr>
      <vt:lpstr>Help page format</vt:lpstr>
      <vt:lpstr>Making Help work for us</vt:lpstr>
      <vt:lpstr>Under Arguments:</vt:lpstr>
      <vt:lpstr>Pseudocode</vt:lpstr>
      <vt:lpstr>Submitting code to the interpreter</vt:lpstr>
      <vt:lpstr>Now let’s put the interpreter to work…</vt:lpstr>
      <vt:lpstr>Math operators</vt:lpstr>
      <vt:lpstr>More arithmetic</vt:lpstr>
      <vt:lpstr>Order of operation</vt:lpstr>
      <vt:lpstr>Use of spaces</vt:lpstr>
      <vt:lpstr>Boolean operators</vt:lpstr>
      <vt:lpstr>Logic and math</vt:lpstr>
      <vt:lpstr>Using Booleans</vt:lpstr>
      <vt:lpstr>The “not” operator - !</vt:lpstr>
      <vt:lpstr>Base R and the Tidyverse</vt:lpstr>
      <vt:lpstr>Base R</vt:lpstr>
      <vt:lpstr>The Tidyverse</vt:lpstr>
      <vt:lpstr>Differences Between Base R and the Tidyverse</vt:lpstr>
      <vt:lpstr>The error traceback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cp:lastModifiedBy>Joseph Mhango</cp:lastModifiedBy>
  <cp:revision>6</cp:revision>
  <dcterms:created xsi:type="dcterms:W3CDTF">2024-09-16T22:10:47Z</dcterms:created>
  <dcterms:modified xsi:type="dcterms:W3CDTF">2024-09-17T08:20:30Z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Syntax bootcamp</vt:lpwstr>
  </property>
  <property fmtid="{D5CDD505-2E9C-101B-9397-08002B2CF9AE}" pid="14" name="toc-title">
    <vt:lpwstr>Table of contents</vt:lpwstr>
  </property>
</Properties>
</file>