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5" r:id="rId3"/>
    <p:sldId id="276" r:id="rId4"/>
    <p:sldId id="277" r:id="rId5"/>
    <p:sldId id="278" r:id="rId6"/>
    <p:sldId id="272" r:id="rId7"/>
    <p:sldId id="273" r:id="rId8"/>
    <p:sldId id="274" r:id="rId9"/>
    <p:sldId id="256" r:id="rId10"/>
    <p:sldId id="271" r:id="rId11"/>
    <p:sldId id="267" r:id="rId12"/>
    <p:sldId id="258" r:id="rId13"/>
    <p:sldId id="269" r:id="rId14"/>
    <p:sldId id="260" r:id="rId15"/>
    <p:sldId id="261" r:id="rId16"/>
    <p:sldId id="263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杨 嘉成" initials="杨" lastIdx="1" clrIdx="0">
    <p:extLst>
      <p:ext uri="{19B8F6BF-5375-455C-9EA6-DF929625EA0E}">
        <p15:presenceInfo xmlns:p15="http://schemas.microsoft.com/office/powerpoint/2012/main" userId="c61c66bcfd5800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/>
    <p:restoredTop sz="94682"/>
  </p:normalViewPr>
  <p:slideViewPr>
    <p:cSldViewPr snapToGrid="0">
      <p:cViewPr varScale="1">
        <p:scale>
          <a:sx n="113" d="100"/>
          <a:sy n="113" d="100"/>
        </p:scale>
        <p:origin x="2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0374-EAA7-44E8-B9C5-F88D9795998C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8C10-AF23-4EBE-A92A-6331081AD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2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0374-EAA7-44E8-B9C5-F88D9795998C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8C10-AF23-4EBE-A92A-6331081AD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7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0374-EAA7-44E8-B9C5-F88D9795998C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8C10-AF23-4EBE-A92A-6331081AD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7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0374-EAA7-44E8-B9C5-F88D9795998C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8C10-AF23-4EBE-A92A-6331081AD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1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0374-EAA7-44E8-B9C5-F88D9795998C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8C10-AF23-4EBE-A92A-6331081AD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7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0374-EAA7-44E8-B9C5-F88D9795998C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8C10-AF23-4EBE-A92A-6331081AD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0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0374-EAA7-44E8-B9C5-F88D9795998C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8C10-AF23-4EBE-A92A-6331081AD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8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0374-EAA7-44E8-B9C5-F88D9795998C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8C10-AF23-4EBE-A92A-6331081AD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9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0374-EAA7-44E8-B9C5-F88D9795998C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8C10-AF23-4EBE-A92A-6331081AD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6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0374-EAA7-44E8-B9C5-F88D9795998C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8C10-AF23-4EBE-A92A-6331081AD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0374-EAA7-44E8-B9C5-F88D9795998C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8C10-AF23-4EBE-A92A-6331081AD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0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50374-EAA7-44E8-B9C5-F88D9795998C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88C10-AF23-4EBE-A92A-6331081AD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4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537EA-D6BA-324A-B2DF-49D87FAB6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2834"/>
            <a:ext cx="9144000" cy="2387600"/>
          </a:xfrm>
        </p:spPr>
        <p:txBody>
          <a:bodyPr/>
          <a:lstStyle/>
          <a:p>
            <a:r>
              <a:rPr kumimoji="1" lang="en-US" altLang="zh-Hans" dirty="0">
                <a:latin typeface="Times" pitchFamily="2" charset="0"/>
              </a:rPr>
              <a:t>OS Lab5</a:t>
            </a:r>
            <a:r>
              <a:rPr kumimoji="1" lang="en-US" altLang="zh-CN" dirty="0">
                <a:latin typeface="Times" pitchFamily="2" charset="0"/>
              </a:rPr>
              <a:t>-exam</a:t>
            </a:r>
            <a:br>
              <a:rPr kumimoji="1" lang="en-US" altLang="zh-Hans" dirty="0">
                <a:latin typeface="Times" pitchFamily="2" charset="0"/>
              </a:rPr>
            </a:b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B1930C-6AC3-4949-8091-D86CDB631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2020/6</a:t>
            </a:r>
          </a:p>
          <a:p>
            <a:r>
              <a:rPr kumimoji="1" lang="en-US" altLang="zh-CN" dirty="0">
                <a:latin typeface="Times" pitchFamily="2" charset="0"/>
              </a:rPr>
              <a:t>OS</a:t>
            </a:r>
            <a:r>
              <a:rPr kumimoji="1" lang="zh-CN" altLang="en-US" dirty="0">
                <a:latin typeface="Times" pitchFamily="2" charset="0"/>
              </a:rPr>
              <a:t>课程组</a:t>
            </a:r>
            <a:endParaRPr kumimoji="1" lang="en-US" altLang="zh-CN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083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创建分支</a:t>
            </a:r>
            <a:endParaRPr lang="en-US" altLang="zh-CN" dirty="0"/>
          </a:p>
          <a:p>
            <a:endParaRPr 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DE98985-EB31-49AA-87FD-9B7A96BE1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934838"/>
              </p:ext>
            </p:extLst>
          </p:nvPr>
        </p:nvGraphicFramePr>
        <p:xfrm>
          <a:off x="1661408" y="2896869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934859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git checkout lab5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git checkout -b lab5-exam-c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06755"/>
                  </a:ext>
                </a:extLst>
              </a:tr>
            </a:tbl>
          </a:graphicData>
        </a:graphic>
      </p:graphicFrame>
      <p:sp>
        <p:nvSpPr>
          <p:cNvPr id="8" name="Title 3">
            <a:extLst>
              <a:ext uri="{FF2B5EF4-FFF2-40B4-BE49-F238E27FC236}">
                <a16:creationId xmlns:a16="http://schemas.microsoft.com/office/drawing/2014/main" id="{7D29C5E0-48D0-49CF-AD3F-A17F5B9D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基础题</a:t>
            </a:r>
            <a:r>
              <a:rPr lang="en-US" altLang="zh-CN" dirty="0"/>
              <a:t>c</a:t>
            </a:r>
            <a:r>
              <a:rPr lang="zh-CN" altLang="en-US" dirty="0"/>
              <a:t>：添加校验和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2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校验和计算 </a:t>
            </a:r>
            <a:endParaRPr lang="en-US" altLang="zh-CN" dirty="0"/>
          </a:p>
          <a:p>
            <a:r>
              <a:rPr lang="zh-CN" altLang="en-US" dirty="0"/>
              <a:t>块内校验方法：</a:t>
            </a:r>
            <a:endParaRPr lang="en-US" altLang="zh-CN" dirty="0"/>
          </a:p>
          <a:p>
            <a:pPr lvl="1"/>
            <a:r>
              <a:rPr lang="zh-CN" altLang="en-US" dirty="0"/>
              <a:t>对块内数据累加，使用</a:t>
            </a:r>
            <a:r>
              <a:rPr lang="en-US" altLang="zh-CN" dirty="0"/>
              <a:t>int</a:t>
            </a:r>
            <a:r>
              <a:rPr lang="zh-CN" altLang="en-US" dirty="0"/>
              <a:t>类型，按字节累加得到数据和，对和求反。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对从偏移为 </a:t>
            </a:r>
            <a:r>
              <a:rPr lang="en-US" altLang="zh-CN" dirty="0"/>
              <a:t>0 </a:t>
            </a:r>
            <a:r>
              <a:rPr lang="zh-CN" altLang="en-US" dirty="0"/>
              <a:t>开始的大小为 </a:t>
            </a:r>
            <a:r>
              <a:rPr lang="en-US" altLang="zh-CN" dirty="0"/>
              <a:t>BY2PG </a:t>
            </a:r>
            <a:r>
              <a:rPr lang="zh-CN" altLang="en-US" dirty="0"/>
              <a:t>字节的若干连续块调用块内校验函数计算校验和，最后一块如果不够 </a:t>
            </a:r>
            <a:r>
              <a:rPr lang="en-US" altLang="zh-CN" dirty="0"/>
              <a:t>BY2PG </a:t>
            </a:r>
            <a:r>
              <a:rPr lang="zh-CN" altLang="en-US" dirty="0"/>
              <a:t>字节则可补 </a:t>
            </a:r>
            <a:r>
              <a:rPr lang="en-US" altLang="zh-CN" dirty="0"/>
              <a:t>0 </a:t>
            </a:r>
            <a:r>
              <a:rPr lang="zh-CN" altLang="en-US" dirty="0"/>
              <a:t>至 </a:t>
            </a:r>
            <a:r>
              <a:rPr lang="en-US" altLang="zh-CN" dirty="0"/>
              <a:t>BY2PG </a:t>
            </a:r>
            <a:r>
              <a:rPr lang="zh-CN" altLang="en-US" dirty="0"/>
              <a:t>后再计算。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所有连续块校验和相加的结果为文件校验和，测试数据中，文件校验和小于</a:t>
            </a:r>
            <a:r>
              <a:rPr lang="en-US" altLang="zh-CN" dirty="0"/>
              <a:t>int</a:t>
            </a:r>
            <a:r>
              <a:rPr lang="zh-CN" altLang="en-US" dirty="0"/>
              <a:t>数据类型的最大值</a:t>
            </a:r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AE24122-BC59-44B0-BF9A-E685B2C4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基础题</a:t>
            </a:r>
            <a:r>
              <a:rPr lang="en-US" altLang="zh-CN" dirty="0"/>
              <a:t>c</a:t>
            </a:r>
            <a:r>
              <a:rPr lang="zh-CN" altLang="en-US" dirty="0"/>
              <a:t>：添加校验和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50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适当修改 </a:t>
            </a:r>
            <a:r>
              <a:rPr lang="en-US" altLang="zh-CN" dirty="0"/>
              <a:t>File </a:t>
            </a:r>
            <a:r>
              <a:rPr lang="zh-CN" altLang="en-US" dirty="0"/>
              <a:t>结构体的定义为其添加域 </a:t>
            </a:r>
            <a:r>
              <a:rPr lang="en-US" altLang="zh-CN" dirty="0"/>
              <a:t>int </a:t>
            </a:r>
            <a:r>
              <a:rPr lang="en-US" altLang="zh-CN" dirty="0" err="1"/>
              <a:t>f_checksum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请在 </a:t>
            </a:r>
            <a:r>
              <a:rPr lang="en-US" altLang="zh-CN" dirty="0"/>
              <a:t>`user/</a:t>
            </a:r>
            <a:r>
              <a:rPr lang="en-US" altLang="zh-CN" dirty="0" err="1"/>
              <a:t>file.c</a:t>
            </a:r>
            <a:r>
              <a:rPr lang="en-US" altLang="zh-CN" dirty="0"/>
              <a:t>` </a:t>
            </a:r>
            <a:r>
              <a:rPr lang="zh-CN" altLang="en-US" dirty="0"/>
              <a:t>中添加 </a:t>
            </a:r>
            <a:r>
              <a:rPr lang="en-US" altLang="zh-CN" dirty="0"/>
              <a:t>`</a:t>
            </a:r>
            <a:r>
              <a:rPr lang="en-US" altLang="zh-CN" dirty="0" err="1"/>
              <a:t>get_checksum</a:t>
            </a:r>
            <a:r>
              <a:rPr lang="en-US" altLang="zh-CN" dirty="0"/>
              <a:t>` </a:t>
            </a:r>
            <a:r>
              <a:rPr lang="zh-CN" altLang="en-US" dirty="0"/>
              <a:t>函数，</a:t>
            </a:r>
            <a:endParaRPr lang="en-US" altLang="zh-CN" dirty="0"/>
          </a:p>
          <a:p>
            <a:r>
              <a:rPr lang="zh-CN" altLang="en-US" dirty="0"/>
              <a:t>函数声明为：</a:t>
            </a:r>
            <a:r>
              <a:rPr lang="en-US" altLang="zh-CN" dirty="0"/>
              <a:t>int </a:t>
            </a:r>
            <a:r>
              <a:rPr lang="en-US" altLang="zh-CN" dirty="0" err="1"/>
              <a:t>get_checksum</a:t>
            </a:r>
            <a:r>
              <a:rPr lang="en-US" altLang="zh-CN" dirty="0"/>
              <a:t>(const char *path);</a:t>
            </a:r>
            <a:r>
              <a:rPr lang="zh-CN" altLang="en-US" dirty="0"/>
              <a:t>其中</a:t>
            </a:r>
            <a:r>
              <a:rPr lang="en-US" altLang="zh-CN" dirty="0"/>
              <a:t>path</a:t>
            </a:r>
            <a:r>
              <a:rPr lang="zh-CN" altLang="en-US" dirty="0"/>
              <a:t>为文件路径，返回值为文件描述符的编号</a:t>
            </a:r>
            <a:endParaRPr lang="en-US" altLang="zh-CN" dirty="0"/>
          </a:p>
          <a:p>
            <a:r>
              <a:rPr lang="zh-CN" altLang="en-US" dirty="0"/>
              <a:t>函数功能为：根据实际数据计算文件的校验和，并将文件校验和的结果保存在</a:t>
            </a:r>
            <a:r>
              <a:rPr lang="en-US" altLang="zh-CN" dirty="0" err="1"/>
              <a:t>f_checksum</a:t>
            </a:r>
            <a:r>
              <a:rPr lang="zh-CN" altLang="en-US" dirty="0"/>
              <a:t>中 ，返回文件描述符的编号</a:t>
            </a:r>
            <a:endParaRPr lang="en-US" altLang="zh-CN" dirty="0"/>
          </a:p>
          <a:p>
            <a:r>
              <a:rPr lang="en-US" altLang="zh-CN" dirty="0" err="1"/>
              <a:t>get_checksum</a:t>
            </a:r>
            <a:r>
              <a:rPr lang="zh-CN" altLang="en-US"/>
              <a:t>函数不要关闭</a:t>
            </a:r>
            <a:r>
              <a:rPr lang="zh-CN" altLang="en-US" dirty="0"/>
              <a:t>文件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5EFAAD9-695E-4B4A-B87A-2F5825284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基础题</a:t>
            </a:r>
            <a:r>
              <a:rPr lang="en-US" altLang="zh-CN" dirty="0"/>
              <a:t>c</a:t>
            </a:r>
            <a:r>
              <a:rPr lang="zh-CN" altLang="en-US" dirty="0"/>
              <a:t>：添加校验和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51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提交评测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DE98985-EB31-49AA-87FD-9B7A96BE1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334121"/>
              </p:ext>
            </p:extLst>
          </p:nvPr>
        </p:nvGraphicFramePr>
        <p:xfrm>
          <a:off x="1661408" y="2896869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934859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git add .</a:t>
                      </a:r>
                    </a:p>
                    <a:p>
                      <a:r>
                        <a:rPr lang="en-US" altLang="zh-CN" dirty="0"/>
                        <a:t>git commit -m xxx</a:t>
                      </a:r>
                    </a:p>
                    <a:p>
                      <a:r>
                        <a:rPr lang="en-US" altLang="zh-CN" dirty="0"/>
                        <a:t>git push origin lab5-exam-c:lab5-exam-c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06755"/>
                  </a:ext>
                </a:extLst>
              </a:tr>
            </a:tbl>
          </a:graphicData>
        </a:graphic>
      </p:graphicFrame>
      <p:sp>
        <p:nvSpPr>
          <p:cNvPr id="7" name="Title 3">
            <a:extLst>
              <a:ext uri="{FF2B5EF4-FFF2-40B4-BE49-F238E27FC236}">
                <a16:creationId xmlns:a16="http://schemas.microsoft.com/office/drawing/2014/main" id="{462E0533-1FFA-4C83-88B6-0F84B1C5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基础题</a:t>
            </a:r>
            <a:r>
              <a:rPr lang="en-US" altLang="zh-CN" dirty="0"/>
              <a:t>c</a:t>
            </a:r>
            <a:r>
              <a:rPr lang="zh-CN" altLang="en-US" dirty="0"/>
              <a:t>：添加校验和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309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E0DEF-3640-E946-931F-5494DB79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附加题：链接文件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6201E-D0F2-CD4B-A8BB-4478E56FD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Hans" altLang="en-US" dirty="0"/>
              <a:t>分支：</a:t>
            </a:r>
            <a:r>
              <a:rPr kumimoji="1" lang="en-US" altLang="zh-Hans" dirty="0"/>
              <a:t>lab5-</a:t>
            </a:r>
            <a:r>
              <a:rPr kumimoji="1" lang="en-US" altLang="zh-CN" dirty="0"/>
              <a:t>exam</a:t>
            </a:r>
            <a:r>
              <a:rPr kumimoji="1" lang="en-US" altLang="zh-Hans" dirty="0"/>
              <a:t>-</a:t>
            </a:r>
            <a:r>
              <a:rPr kumimoji="1" lang="en-US" altLang="zh-CN" dirty="0"/>
              <a:t>d</a:t>
            </a:r>
            <a:endParaRPr kumimoji="1" lang="en-US" altLang="zh-Hans" dirty="0"/>
          </a:p>
          <a:p>
            <a:r>
              <a:rPr lang="zh-CN" altLang="zh-CN" dirty="0"/>
              <a:t>在许多操作系统中都有</a:t>
            </a:r>
            <a:r>
              <a:rPr lang="zh-CN" altLang="en-US" b="1" dirty="0"/>
              <a:t>软</a:t>
            </a:r>
            <a:r>
              <a:rPr lang="zh-CN" altLang="zh-CN" b="1" dirty="0"/>
              <a:t>链接文件</a:t>
            </a:r>
            <a:r>
              <a:rPr lang="zh-CN" altLang="zh-CN" dirty="0"/>
              <a:t>的概念。</a:t>
            </a:r>
            <a:r>
              <a:rPr lang="zh-CN" altLang="en-US" dirty="0"/>
              <a:t>软</a:t>
            </a:r>
            <a:r>
              <a:rPr lang="zh-CN" altLang="zh-CN" dirty="0"/>
              <a:t>链接文件是一类特殊的文件，通过在</a:t>
            </a:r>
            <a:r>
              <a:rPr lang="zh-CN" altLang="zh-CN" b="1" dirty="0"/>
              <a:t>文件内容</a:t>
            </a:r>
            <a:r>
              <a:rPr lang="zh-CN" altLang="zh-CN" dirty="0"/>
              <a:t>中记录一个</a:t>
            </a:r>
            <a:r>
              <a:rPr lang="zh-CN" altLang="zh-CN" b="1" dirty="0"/>
              <a:t>目标文件路径</a:t>
            </a:r>
            <a:r>
              <a:rPr lang="zh-CN" altLang="zh-CN" dirty="0"/>
              <a:t>，使对于</a:t>
            </a:r>
            <a:r>
              <a:rPr lang="zh-CN" altLang="en-US" dirty="0"/>
              <a:t>软</a:t>
            </a:r>
            <a:r>
              <a:rPr lang="zh-CN" altLang="zh-CN" dirty="0"/>
              <a:t>链接的文件的读写操作都相当于对目标文件的读写操作。当删除</a:t>
            </a:r>
            <a:r>
              <a:rPr lang="zh-CN" altLang="en-US" dirty="0"/>
              <a:t>软</a:t>
            </a:r>
            <a:r>
              <a:rPr lang="zh-CN" altLang="zh-CN" dirty="0"/>
              <a:t>链接文件时会删除</a:t>
            </a:r>
            <a:r>
              <a:rPr lang="zh-CN" altLang="en-US" dirty="0"/>
              <a:t>软</a:t>
            </a:r>
            <a:r>
              <a:rPr lang="zh-CN" altLang="zh-CN" dirty="0"/>
              <a:t>链接文件而不会影响源文件。当源文件被移动时</a:t>
            </a:r>
            <a:r>
              <a:rPr lang="zh-CN" altLang="en-US" dirty="0"/>
              <a:t>软</a:t>
            </a:r>
            <a:r>
              <a:rPr lang="zh-CN" altLang="zh-CN" dirty="0"/>
              <a:t>链接文件失效。</a:t>
            </a:r>
            <a:endParaRPr lang="en-US" altLang="zh-CN" dirty="0"/>
          </a:p>
          <a:p>
            <a:r>
              <a:rPr kumimoji="1" lang="zh-Hans" altLang="en-US" dirty="0"/>
              <a:t>在</a:t>
            </a:r>
            <a:r>
              <a:rPr kumimoji="1" lang="en-US" altLang="zh-Hans" dirty="0"/>
              <a:t>Linux</a:t>
            </a:r>
            <a:r>
              <a:rPr kumimoji="1" lang="zh-Hans" altLang="en-US" dirty="0"/>
              <a:t>中我们可以通过 </a:t>
            </a:r>
            <a:r>
              <a:rPr lang="en-US" altLang="zh-CN" dirty="0"/>
              <a:t>ln -s &lt;</a:t>
            </a:r>
            <a:r>
              <a:rPr lang="en-US" altLang="zh-Hans" dirty="0" err="1"/>
              <a:t>targetfilename</a:t>
            </a:r>
            <a:r>
              <a:rPr lang="en-US" altLang="zh-CN" dirty="0"/>
              <a:t>&gt; &lt;</a:t>
            </a:r>
            <a:r>
              <a:rPr lang="en-US" altLang="zh-Hans" dirty="0" err="1"/>
              <a:t>linkfilename</a:t>
            </a:r>
            <a:r>
              <a:rPr lang="en-US" altLang="zh-CN" dirty="0"/>
              <a:t>&gt;</a:t>
            </a:r>
            <a:r>
              <a:rPr lang="zh-CN" altLang="zh-CN" dirty="0">
                <a:effectLst/>
              </a:rPr>
              <a:t> </a:t>
            </a:r>
            <a:r>
              <a:rPr lang="zh-Hans" altLang="en-US" dirty="0">
                <a:effectLst/>
              </a:rPr>
              <a:t>创建链接文件</a:t>
            </a:r>
            <a:endParaRPr kumimoji="1" lang="en-US" altLang="zh-Hans" dirty="0"/>
          </a:p>
          <a:p>
            <a:pPr marL="0" indent="0">
              <a:buNone/>
            </a:pPr>
            <a:endParaRPr kumimoji="1" lang="en-US" altLang="zh-Hans" dirty="0"/>
          </a:p>
          <a:p>
            <a:endParaRPr kumimoji="1" lang="en-US" altLang="zh-Hans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2448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5326A-AABC-1745-8DD9-5A349DA7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附加题：链接文件</a:t>
            </a: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2C928D-E219-2942-991E-CE809B7A7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804680"/>
              </p:ext>
            </p:extLst>
          </p:nvPr>
        </p:nvGraphicFramePr>
        <p:xfrm>
          <a:off x="1835231" y="368410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934859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#define </a:t>
                      </a:r>
                      <a:r>
                        <a:rPr kumimoji="1" lang="en-US" altLang="zh-Hans" dirty="0"/>
                        <a:t>FTYPE_</a:t>
                      </a:r>
                      <a:r>
                        <a:rPr kumimoji="1" lang="en-US" altLang="zh-CN" dirty="0"/>
                        <a:t>NEWTYPE</a:t>
                      </a:r>
                      <a:r>
                        <a:rPr kumimoji="1" lang="zh-Hans" altLang="en-US" dirty="0"/>
                        <a:t> </a:t>
                      </a:r>
                      <a:r>
                        <a:rPr lang="en-US" altLang="zh-CN" dirty="0"/>
                        <a:t>		</a:t>
                      </a:r>
                      <a:r>
                        <a:rPr kumimoji="1" lang="en-US" altLang="zh-Hans" dirty="0"/>
                        <a:t>0x1000</a:t>
                      </a:r>
                      <a:r>
                        <a:rPr lang="en-US" altLang="zh-CN" dirty="0"/>
                        <a:t>	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06755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B0F50E2-D607-A243-B3F5-AD9AAC91C441}"/>
              </a:ext>
            </a:extLst>
          </p:cNvPr>
          <p:cNvSpPr/>
          <p:nvPr/>
        </p:nvSpPr>
        <p:spPr>
          <a:xfrm>
            <a:off x="838200" y="2964468"/>
            <a:ext cx="96600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kumimoji="1" lang="zh-CN" altLang="en-US" dirty="0"/>
              <a:t>第二步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Hans" dirty="0"/>
              <a:t>	</a:t>
            </a:r>
            <a:r>
              <a:rPr kumimoji="1" lang="zh-Hans" altLang="en-US" dirty="0"/>
              <a:t>在</a:t>
            </a:r>
            <a:r>
              <a:rPr kumimoji="1" lang="en-US" altLang="zh-Hans" dirty="0" err="1"/>
              <a:t>inlcude</a:t>
            </a:r>
            <a:r>
              <a:rPr kumimoji="1" lang="en-US" altLang="zh-Hans" dirty="0"/>
              <a:t>/</a:t>
            </a:r>
            <a:r>
              <a:rPr kumimoji="1" lang="en-US" altLang="zh-Hans" dirty="0" err="1"/>
              <a:t>fs.h</a:t>
            </a:r>
            <a:r>
              <a:rPr kumimoji="1" lang="zh-Hans" altLang="en-US" dirty="0"/>
              <a:t>中，定义</a:t>
            </a:r>
            <a:r>
              <a:rPr kumimoji="1" lang="zh-CN" altLang="en-US" dirty="0"/>
              <a:t>软</a:t>
            </a:r>
            <a:r>
              <a:rPr kumimoji="1" lang="zh-Hans" altLang="en-US" dirty="0"/>
              <a:t>链接文件的类型为 </a:t>
            </a:r>
            <a:r>
              <a:rPr kumimoji="1" lang="en-US" altLang="zh-Hans" dirty="0"/>
              <a:t>FTYPE_</a:t>
            </a:r>
            <a:r>
              <a:rPr kumimoji="1" lang="en-US" altLang="zh-CN" dirty="0"/>
              <a:t>NEWTYPE</a:t>
            </a:r>
            <a:r>
              <a:rPr kumimoji="1" lang="zh-Hans" altLang="en-US" dirty="0"/>
              <a:t> ，其值为</a:t>
            </a:r>
            <a:r>
              <a:rPr kumimoji="1" lang="en-US" altLang="zh-Hans" dirty="0"/>
              <a:t>0x1000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45B6B8-213B-974D-9867-AD8F8E840947}"/>
              </a:ext>
            </a:extLst>
          </p:cNvPr>
          <p:cNvSpPr/>
          <p:nvPr/>
        </p:nvSpPr>
        <p:spPr>
          <a:xfrm>
            <a:off x="838200" y="4216079"/>
            <a:ext cx="96600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kumimoji="1" lang="zh-CN" altLang="en-US" dirty="0"/>
              <a:t>第三步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Hans" dirty="0"/>
              <a:t>	</a:t>
            </a:r>
            <a:r>
              <a:rPr kumimoji="1" lang="zh-CN" altLang="en-US" dirty="0"/>
              <a:t>修改</a:t>
            </a:r>
            <a:r>
              <a:rPr kumimoji="1" lang="en-US" altLang="zh-CN" dirty="0"/>
              <a:t>fs/</a:t>
            </a:r>
            <a:r>
              <a:rPr kumimoji="1" lang="en-US" altLang="zh-CN" dirty="0" err="1"/>
              <a:t>fsformat.c</a:t>
            </a:r>
            <a:r>
              <a:rPr kumimoji="1" lang="zh-CN" altLang="en-US" dirty="0"/>
              <a:t>中的相关函数</a:t>
            </a:r>
            <a:r>
              <a:rPr kumimoji="1" lang="en-US" altLang="zh-CN" dirty="0"/>
              <a:t>,</a:t>
            </a:r>
            <a:r>
              <a:rPr kumimoji="1" lang="zh-CN" altLang="en-US" dirty="0"/>
              <a:t>使得创建</a:t>
            </a:r>
            <a:r>
              <a:rPr kumimoji="1" lang="en-US" altLang="zh-CN" dirty="0" err="1"/>
              <a:t>fs.img</a:t>
            </a:r>
            <a:r>
              <a:rPr kumimoji="1" lang="zh-CN" altLang="en-US" dirty="0"/>
              <a:t>镜像时将文件名后缀为</a:t>
            </a:r>
            <a:r>
              <a:rPr kumimoji="1" lang="en-US" altLang="zh-CN" dirty="0">
                <a:latin typeface="Times" pitchFamily="2" charset="0"/>
              </a:rPr>
              <a:t>’.</a:t>
            </a:r>
            <a:r>
              <a:rPr kumimoji="1" lang="en-US" altLang="zh-CN" dirty="0" err="1">
                <a:latin typeface="Times" pitchFamily="2" charset="0"/>
              </a:rPr>
              <a:t>lnk</a:t>
            </a:r>
            <a:r>
              <a:rPr kumimoji="1" lang="en-US" altLang="zh-CN" dirty="0">
                <a:latin typeface="Times" pitchFamily="2" charset="0"/>
              </a:rPr>
              <a:t>’</a:t>
            </a:r>
            <a:r>
              <a:rPr kumimoji="1" lang="zh-CN" altLang="en-US" dirty="0">
                <a:latin typeface="Times" pitchFamily="2" charset="0"/>
              </a:rPr>
              <a:t>的文件添加为链接文件</a:t>
            </a:r>
            <a:r>
              <a:rPr kumimoji="1" lang="en-US" altLang="zh-CN" dirty="0">
                <a:latin typeface="Times" pitchFamily="2" charset="0"/>
              </a:rPr>
              <a:t>.</a:t>
            </a:r>
            <a:r>
              <a:rPr kumimoji="1" lang="zh-Hans" altLang="en-US" dirty="0"/>
              <a:t>链接文件的文件内容</a:t>
            </a:r>
            <a:r>
              <a:rPr kumimoji="1" lang="zh-Hans" altLang="en-US" b="1" dirty="0"/>
              <a:t>是从根目录开始的完整目标文件地址</a:t>
            </a:r>
            <a:r>
              <a:rPr kumimoji="1" lang="en-US" altLang="zh-CN" b="1" dirty="0"/>
              <a:t>.</a:t>
            </a:r>
            <a:endParaRPr kumimoji="1" lang="en-US" altLang="zh-CN" dirty="0">
              <a:latin typeface="Times" pitchFamily="2" charset="0"/>
            </a:endParaRPr>
          </a:p>
          <a:p>
            <a:pPr lvl="1"/>
            <a:r>
              <a:rPr kumimoji="1" lang="en-US" altLang="zh-Hans" dirty="0">
                <a:latin typeface="Times" pitchFamily="2" charset="0"/>
              </a:rPr>
              <a:t>	</a:t>
            </a:r>
          </a:p>
          <a:p>
            <a:pPr lvl="1"/>
            <a:r>
              <a:rPr kumimoji="1" lang="en-US" altLang="zh-CN" dirty="0">
                <a:latin typeface="Times" pitchFamily="2" charset="0"/>
              </a:rPr>
              <a:t>	</a:t>
            </a:r>
            <a:r>
              <a:rPr kumimoji="1" lang="zh-CN" altLang="en-US" dirty="0">
                <a:latin typeface="Times" pitchFamily="2" charset="0"/>
              </a:rPr>
              <a:t>提示</a:t>
            </a:r>
            <a:r>
              <a:rPr kumimoji="1" lang="en-US" altLang="zh-CN" dirty="0">
                <a:latin typeface="Times" pitchFamily="2" charset="0"/>
              </a:rPr>
              <a:t>:</a:t>
            </a:r>
          </a:p>
          <a:p>
            <a:pPr lvl="1"/>
            <a:r>
              <a:rPr kumimoji="1" lang="en-US" altLang="zh-Hans" dirty="0">
                <a:latin typeface="Times" pitchFamily="2" charset="0"/>
              </a:rPr>
              <a:t>		</a:t>
            </a:r>
            <a:r>
              <a:rPr kumimoji="1" lang="zh-CN" altLang="en-US" dirty="0">
                <a:latin typeface="Times" pitchFamily="2" charset="0"/>
              </a:rPr>
              <a:t>阅读</a:t>
            </a:r>
            <a:r>
              <a:rPr kumimoji="1" lang="zh-CN" altLang="en" dirty="0">
                <a:latin typeface="Times" pitchFamily="2" charset="0"/>
              </a:rPr>
              <a:t>该文件</a:t>
            </a:r>
            <a:r>
              <a:rPr kumimoji="1" lang="zh-CN" altLang="en-US" dirty="0">
                <a:latin typeface="Times" pitchFamily="2" charset="0"/>
              </a:rPr>
              <a:t>下</a:t>
            </a:r>
            <a:r>
              <a:rPr lang="en" altLang="zh-CN" dirty="0"/>
              <a:t>void </a:t>
            </a:r>
            <a:r>
              <a:rPr lang="en" altLang="zh-CN" dirty="0" err="1"/>
              <a:t>write_file</a:t>
            </a:r>
            <a:r>
              <a:rPr lang="en" altLang="zh-CN" dirty="0"/>
              <a:t>(struct File *</a:t>
            </a:r>
            <a:r>
              <a:rPr lang="en" altLang="zh-CN" dirty="0" err="1"/>
              <a:t>dirf</a:t>
            </a:r>
            <a:r>
              <a:rPr lang="en" altLang="zh-CN" dirty="0"/>
              <a:t>, const char *path)</a:t>
            </a:r>
            <a:r>
              <a:rPr lang="zh-CN" altLang="en" dirty="0"/>
              <a:t>函数</a:t>
            </a:r>
            <a:endParaRPr lang="en" altLang="zh-CN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AB0BB00-8C7D-4444-938A-ACB7BCEAA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859160"/>
              </p:ext>
            </p:extLst>
          </p:nvPr>
        </p:nvGraphicFramePr>
        <p:xfrm>
          <a:off x="1835231" y="2172953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934859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git checkout lab5</a:t>
                      </a:r>
                    </a:p>
                    <a:p>
                      <a:r>
                        <a:rPr lang="en-US" altLang="zh-CN" dirty="0"/>
                        <a:t>git checkout -b </a:t>
                      </a:r>
                      <a:r>
                        <a:rPr kumimoji="1" lang="en-US" altLang="zh-Hans" dirty="0"/>
                        <a:t>lab5-</a:t>
                      </a:r>
                      <a:r>
                        <a:rPr kumimoji="1" lang="en-US" altLang="zh-CN" dirty="0"/>
                        <a:t>exam</a:t>
                      </a:r>
                      <a:r>
                        <a:rPr kumimoji="1" lang="en-US" altLang="zh-Hans" dirty="0"/>
                        <a:t>-d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06755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AFDC76B5-C563-2E43-8306-EF014E9B56B7}"/>
              </a:ext>
            </a:extLst>
          </p:cNvPr>
          <p:cNvSpPr/>
          <p:nvPr/>
        </p:nvSpPr>
        <p:spPr>
          <a:xfrm>
            <a:off x="838200" y="1375322"/>
            <a:ext cx="96600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kumimoji="1" lang="zh-CN" altLang="en-US" dirty="0"/>
              <a:t>第一步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Hans" dirty="0"/>
              <a:t>	</a:t>
            </a:r>
            <a:r>
              <a:rPr kumimoji="1" lang="zh-CN" altLang="en-US" dirty="0"/>
              <a:t>创建分支</a:t>
            </a:r>
            <a:endParaRPr kumimoji="1"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3059230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F6581-FD3B-6542-82D2-1E554FFD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附加题：链接文件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1A1E6E-6AE6-6441-8F00-8010F1FA9B0E}"/>
              </a:ext>
            </a:extLst>
          </p:cNvPr>
          <p:cNvSpPr/>
          <p:nvPr/>
        </p:nvSpPr>
        <p:spPr>
          <a:xfrm>
            <a:off x="838200" y="1892476"/>
            <a:ext cx="97757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kumimoji="1" lang="zh-CN" altLang="en-US" dirty="0"/>
              <a:t>第四步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Hans" dirty="0"/>
              <a:t>	</a:t>
            </a:r>
            <a:r>
              <a:rPr kumimoji="1" lang="zh-Hans" altLang="en-US" dirty="0"/>
              <a:t>修改</a:t>
            </a:r>
            <a:r>
              <a:rPr kumimoji="1" lang="en-US" altLang="zh-Hans" dirty="0"/>
              <a:t>user/</a:t>
            </a:r>
            <a:r>
              <a:rPr kumimoji="1" lang="en-US" altLang="zh-Hans" dirty="0" err="1"/>
              <a:t>file.c</a:t>
            </a:r>
            <a:r>
              <a:rPr kumimoji="1" lang="zh-Hans" altLang="en-US" dirty="0"/>
              <a:t>中的</a:t>
            </a:r>
            <a:r>
              <a:rPr kumimoji="1" lang="zh-CN" altLang="en-US" dirty="0"/>
              <a:t>函数</a:t>
            </a:r>
            <a:r>
              <a:rPr kumimoji="1" lang="en-US" altLang="zh-Hans" dirty="0"/>
              <a:t>.</a:t>
            </a:r>
          </a:p>
          <a:p>
            <a:pPr lvl="1"/>
            <a:r>
              <a:rPr kumimoji="1" lang="en-US" altLang="zh-Hans" dirty="0"/>
              <a:t>	</a:t>
            </a:r>
            <a:r>
              <a:rPr kumimoji="1" lang="zh-CN" altLang="en-US" dirty="0"/>
              <a:t>要求</a:t>
            </a:r>
            <a:r>
              <a:rPr kumimoji="1" lang="en-US" altLang="zh-Hans" dirty="0"/>
              <a:t>open</a:t>
            </a:r>
            <a:r>
              <a:rPr kumimoji="1" lang="zh-Hans" altLang="en-US" dirty="0"/>
              <a:t>函数能够正确处理链接文件的打开。在链接文件目标不存在的时候，返回</a:t>
            </a:r>
            <a:r>
              <a:rPr kumimoji="1" lang="zh-CN" altLang="en-US" dirty="0"/>
              <a:t>一个小于</a:t>
            </a:r>
            <a:r>
              <a:rPr kumimoji="1" lang="en-US" altLang="zh-CN" dirty="0"/>
              <a:t>0</a:t>
            </a:r>
            <a:r>
              <a:rPr kumimoji="1" lang="zh-CN" altLang="en-US" dirty="0"/>
              <a:t>的值</a:t>
            </a:r>
            <a:r>
              <a:rPr kumimoji="1" lang="zh-Hans" altLang="en-US" dirty="0"/>
              <a:t>。</a:t>
            </a:r>
            <a:endParaRPr kumimoji="1" lang="en-US" altLang="zh-Hans" dirty="0"/>
          </a:p>
          <a:p>
            <a:pPr lvl="1"/>
            <a:r>
              <a:rPr kumimoji="1" lang="en-US" altLang="zh-Hans" dirty="0"/>
              <a:t>	</a:t>
            </a:r>
            <a:r>
              <a:rPr kumimoji="1" lang="zh-Hans" altLang="en-US" dirty="0"/>
              <a:t>要求对于链接文件支持 </a:t>
            </a:r>
            <a:r>
              <a:rPr kumimoji="1" lang="en-US" altLang="zh-Hans" dirty="0"/>
              <a:t>read,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write,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stat</a:t>
            </a:r>
            <a:r>
              <a:rPr kumimoji="1" lang="zh-Hans" altLang="en-US" dirty="0"/>
              <a:t> 操作，这些操作均视为对目标文件的操作。</a:t>
            </a:r>
            <a:endParaRPr kumimoji="1" lang="en-US" altLang="zh-Hans" dirty="0"/>
          </a:p>
          <a:p>
            <a:pPr lvl="1"/>
            <a:r>
              <a:rPr kumimoji="1" lang="en-US" altLang="zh-Hans" dirty="0"/>
              <a:t>	</a:t>
            </a:r>
            <a:r>
              <a:rPr kumimoji="1" lang="zh-Hans" altLang="en-US" dirty="0"/>
              <a:t>要求对于链接文件实现正确的</a:t>
            </a:r>
            <a:r>
              <a:rPr kumimoji="1" lang="en-US" altLang="zh-Hans" dirty="0"/>
              <a:t>remove</a:t>
            </a:r>
            <a:r>
              <a:rPr kumimoji="1" lang="zh-Hans" altLang="en-US" dirty="0"/>
              <a:t>操作，该操作删除链接文件本身。</a:t>
            </a:r>
            <a:endParaRPr kumimoji="1" lang="en-US" altLang="zh-Han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2824B01-2AC8-0747-8A40-7011BB0C5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72816"/>
              </p:ext>
            </p:extLst>
          </p:nvPr>
        </p:nvGraphicFramePr>
        <p:xfrm>
          <a:off x="1869955" y="4918174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934859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git add .</a:t>
                      </a:r>
                    </a:p>
                    <a:p>
                      <a:r>
                        <a:rPr lang="en-US" altLang="zh-CN" dirty="0"/>
                        <a:t>git commit -m xxx</a:t>
                      </a:r>
                    </a:p>
                    <a:p>
                      <a:r>
                        <a:rPr lang="en-US" altLang="zh-CN" dirty="0"/>
                        <a:t>git push origin </a:t>
                      </a:r>
                      <a:r>
                        <a:rPr kumimoji="1" lang="en-US" altLang="zh-Hans" dirty="0"/>
                        <a:t>lab5-</a:t>
                      </a:r>
                      <a:r>
                        <a:rPr kumimoji="1" lang="en-US" altLang="zh-CN" dirty="0"/>
                        <a:t>exam</a:t>
                      </a:r>
                      <a:r>
                        <a:rPr kumimoji="1" lang="en-US" altLang="zh-Hans" dirty="0"/>
                        <a:t>-d</a:t>
                      </a:r>
                      <a:r>
                        <a:rPr lang="en-US" altLang="zh-CN" dirty="0"/>
                        <a:t>:</a:t>
                      </a:r>
                      <a:r>
                        <a:rPr kumimoji="1" lang="en-US" altLang="zh-Hans" dirty="0"/>
                        <a:t>lab5-</a:t>
                      </a:r>
                      <a:r>
                        <a:rPr kumimoji="1" lang="en-US" altLang="zh-CN" dirty="0"/>
                        <a:t>exam</a:t>
                      </a:r>
                      <a:r>
                        <a:rPr kumimoji="1" lang="en-US" altLang="zh-Hans" dirty="0"/>
                        <a:t>-d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06755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37AB5F52-56A4-0544-9A62-C94863C27134}"/>
              </a:ext>
            </a:extLst>
          </p:cNvPr>
          <p:cNvSpPr/>
          <p:nvPr/>
        </p:nvSpPr>
        <p:spPr>
          <a:xfrm>
            <a:off x="838200" y="4271843"/>
            <a:ext cx="96600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kumimoji="1" lang="zh-CN" altLang="en-US" dirty="0"/>
              <a:t>第五步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Hans" dirty="0"/>
              <a:t>	</a:t>
            </a:r>
            <a:r>
              <a:rPr kumimoji="1" lang="zh-CN" altLang="en-US" dirty="0"/>
              <a:t>提交评测</a:t>
            </a:r>
            <a:endParaRPr kumimoji="1"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3650804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21600-98CF-F44C-9BC7-A02F80C9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1451" y="2766218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GOOD LUCK</a:t>
            </a:r>
            <a:endParaRPr kumimoji="1" lang="zh-CN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02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基础题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zh-CN" altLang="en-US" dirty="0"/>
              <a:t>：</a:t>
            </a:r>
            <a:r>
              <a:rPr kumimoji="1" lang="zh-Hans" altLang="en-US" dirty="0"/>
              <a:t>课下</a:t>
            </a:r>
            <a:r>
              <a:rPr kumimoji="1" lang="zh-CN" altLang="en-US" dirty="0"/>
              <a:t>检查</a:t>
            </a:r>
            <a:r>
              <a:rPr kumimoji="1" lang="en-US" altLang="zh-CN" sz="3600" dirty="0">
                <a:latin typeface="Times" pitchFamily="2" charset="0"/>
              </a:rPr>
              <a:t>(intensive test)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60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分支：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lab5-exam-a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我们将对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lab5</a:t>
            </a:r>
            <a:r>
              <a:rPr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的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part 1</a:t>
            </a:r>
            <a:r>
              <a:rPr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部分进行密集测试。直接提交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lab5</a:t>
            </a:r>
            <a:r>
              <a:rPr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课下代码应可以得到</a:t>
            </a:r>
            <a:r>
              <a:rPr lang="en-US" altLang="zh-CN" b="1" dirty="0">
                <a:latin typeface="Times" panose="02020603050405020304" pitchFamily="18" charset="0"/>
                <a:cs typeface="Times" panose="02020603050405020304" pitchFamily="18" charset="0"/>
              </a:rPr>
              <a:t>10</a:t>
            </a:r>
            <a:r>
              <a:rPr lang="zh-CN" altLang="en-US" b="1" dirty="0">
                <a:latin typeface="Times" panose="02020603050405020304" pitchFamily="18" charset="0"/>
                <a:cs typeface="Times" panose="02020603050405020304" pitchFamily="18" charset="0"/>
              </a:rPr>
              <a:t>分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通过密集测试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r>
              <a:rPr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。</a:t>
            </a:r>
            <a:endParaRPr lang="en-US" altLang="zh-CN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通过课下检查才能参与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题目的课上评测。</a:t>
            </a:r>
            <a:endParaRPr lang="en-US" altLang="zh-CN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5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5326A-AABC-1745-8DD9-5A349DA7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</a:t>
            </a:r>
            <a:r>
              <a:rPr kumimoji="1" lang="zh-Hans" altLang="en-US" dirty="0"/>
              <a:t>题</a:t>
            </a:r>
            <a:r>
              <a:rPr kumimoji="1" lang="en-US" altLang="zh-Hans" dirty="0"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kumimoji="1" lang="zh-Hans" altLang="en-US" dirty="0"/>
              <a:t>：</a:t>
            </a:r>
            <a:r>
              <a:rPr kumimoji="1" lang="zh-CN" altLang="en-US" dirty="0"/>
              <a:t>用户空间驱动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AB0BB00-8C7D-4444-938A-ACB7BCEAA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891360"/>
              </p:ext>
            </p:extLst>
          </p:nvPr>
        </p:nvGraphicFramePr>
        <p:xfrm>
          <a:off x="1835231" y="2172953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934859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git checkout lab5</a:t>
                      </a:r>
                    </a:p>
                    <a:p>
                      <a:r>
                        <a:rPr lang="en-US" altLang="zh-CN" dirty="0"/>
                        <a:t>git checkout -b </a:t>
                      </a:r>
                      <a:r>
                        <a:rPr kumimoji="1" lang="en-US" altLang="zh-Hans" dirty="0"/>
                        <a:t>lab5-</a:t>
                      </a:r>
                      <a:r>
                        <a:rPr kumimoji="1" lang="en-US" altLang="zh-CN" dirty="0"/>
                        <a:t>exam</a:t>
                      </a:r>
                      <a:r>
                        <a:rPr kumimoji="1" lang="en-US" altLang="zh-Hans" dirty="0"/>
                        <a:t>-a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06755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AFDC76B5-C563-2E43-8306-EF014E9B56B7}"/>
              </a:ext>
            </a:extLst>
          </p:cNvPr>
          <p:cNvSpPr/>
          <p:nvPr/>
        </p:nvSpPr>
        <p:spPr>
          <a:xfrm>
            <a:off x="838200" y="1375322"/>
            <a:ext cx="96600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kumimoji="1" lang="zh-CN" altLang="en-US" dirty="0"/>
              <a:t>第一步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Hans" dirty="0"/>
              <a:t>	</a:t>
            </a:r>
            <a:r>
              <a:rPr kumimoji="1" lang="zh-CN" altLang="en-US" dirty="0"/>
              <a:t>创建分支</a:t>
            </a:r>
            <a:endParaRPr kumimoji="1" lang="en-US" altLang="zh-Han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9303881-813F-4EDF-B64D-BB4963B25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869965"/>
              </p:ext>
            </p:extLst>
          </p:nvPr>
        </p:nvGraphicFramePr>
        <p:xfrm>
          <a:off x="1835231" y="4026457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378035649"/>
                    </a:ext>
                  </a:extLst>
                </a:gridCol>
              </a:tblGrid>
              <a:tr h="484261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  </a:t>
                      </a:r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ugetStr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(char *buff);</a:t>
                      </a:r>
                    </a:p>
                    <a:p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uwritef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(char *</a:t>
                      </a:r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fmt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...);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573606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071693B7-56B3-4DBF-8350-4B9B5E54ECE8}"/>
              </a:ext>
            </a:extLst>
          </p:cNvPr>
          <p:cNvSpPr/>
          <p:nvPr/>
        </p:nvSpPr>
        <p:spPr>
          <a:xfrm>
            <a:off x="1258822" y="3235079"/>
            <a:ext cx="6522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第二步</a:t>
            </a:r>
            <a:r>
              <a:rPr kumimoji="1" lang="en-US" altLang="zh-CN" dirty="0"/>
              <a:t>	</a:t>
            </a:r>
            <a:r>
              <a:rPr kumimoji="1" lang="zh-CN" altLang="en-US" dirty="0"/>
              <a:t>创建</a:t>
            </a:r>
            <a:r>
              <a:rPr kumimoji="1" lang="zh-Hans" altLang="en-US" dirty="0"/>
              <a:t> </a:t>
            </a:r>
            <a:r>
              <a:rPr kumimoji="1" lang="en-US" altLang="zh-Hans" dirty="0">
                <a:latin typeface="Consolas" panose="020B0609020204030204" pitchFamily="49" charset="0"/>
              </a:rPr>
              <a:t>user/</a:t>
            </a:r>
            <a:r>
              <a:rPr kumimoji="1" lang="en-US" altLang="zh-Hans" dirty="0" err="1">
                <a:latin typeface="Consolas" panose="020B0609020204030204" pitchFamily="49" charset="0"/>
              </a:rPr>
              <a:t>dev_cons.c</a:t>
            </a:r>
            <a:r>
              <a:rPr kumimoji="1" lang="zh-CN" altLang="en-US" dirty="0"/>
              <a:t>，在该文件内实现如下函数：</a:t>
            </a:r>
            <a:endParaRPr kumimoji="1" lang="en-US" altLang="zh-CN" dirty="0"/>
          </a:p>
          <a:p>
            <a:r>
              <a:rPr kumimoji="1" lang="en-US" altLang="zh-Hans" dirty="0"/>
              <a:t>	</a:t>
            </a:r>
            <a:r>
              <a:rPr kumimoji="1" lang="zh-CN" altLang="en-US" dirty="0"/>
              <a:t>具体要求见下页</a:t>
            </a:r>
            <a:endParaRPr kumimoji="1"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75353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5326A-AABC-1745-8DD9-5A349DA7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</a:t>
            </a:r>
            <a:r>
              <a:rPr kumimoji="1" lang="zh-Hans" altLang="en-US" dirty="0"/>
              <a:t>题</a:t>
            </a:r>
            <a:r>
              <a:rPr kumimoji="1" lang="en-US" altLang="zh-Hans" dirty="0"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kumimoji="1" lang="zh-Hans" altLang="en-US" dirty="0"/>
              <a:t>：</a:t>
            </a:r>
            <a:r>
              <a:rPr kumimoji="1" lang="zh-CN" altLang="en-US" dirty="0"/>
              <a:t>用户空间驱动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CCA1AAE-3C65-47CA-8A9E-5A37E6ED6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587" y="1420426"/>
            <a:ext cx="10060845" cy="3461414"/>
          </a:xfrm>
        </p:spPr>
        <p:txBody>
          <a:bodyPr>
            <a:noAutofit/>
          </a:bodyPr>
          <a:lstStyle/>
          <a:p>
            <a:r>
              <a:rPr kumimoji="1" lang="zh-Hans" altLang="en-US" sz="1800" dirty="0"/>
              <a:t>要求</a:t>
            </a:r>
            <a:endParaRPr kumimoji="1" lang="en-US" altLang="zh-Hans" sz="1800" dirty="0"/>
          </a:p>
          <a:p>
            <a:pPr marL="800100" lvl="1" indent="-342900">
              <a:buAutoNum type="arabicPeriod"/>
            </a:pPr>
            <a:r>
              <a:rPr kumimoji="1" lang="zh-Hans" altLang="en-US" sz="1800" dirty="0"/>
              <a:t>必须实现</a:t>
            </a:r>
            <a:r>
              <a:rPr kumimoji="1" lang="zh-Hans" altLang="en-US" sz="1800" b="1" dirty="0">
                <a:solidFill>
                  <a:srgbClr val="FF0000"/>
                </a:solidFill>
              </a:rPr>
              <a:t>用户空间驱动</a:t>
            </a:r>
            <a:r>
              <a:rPr kumimoji="1" lang="en-US" altLang="zh-Hans" sz="1800" b="1" dirty="0">
                <a:solidFill>
                  <a:srgbClr val="FF0000"/>
                </a:solidFill>
              </a:rPr>
              <a:t>, </a:t>
            </a:r>
            <a:r>
              <a:rPr kumimoji="1" lang="zh-CN" altLang="en-US" sz="1800" b="1" dirty="0">
                <a:solidFill>
                  <a:srgbClr val="FF0000"/>
                </a:solidFill>
              </a:rPr>
              <a:t>不要使用</a:t>
            </a:r>
            <a:r>
              <a:rPr kumimoji="1" lang="en-US" altLang="zh-CN" sz="1800" b="1" dirty="0" err="1">
                <a:solidFill>
                  <a:srgbClr val="FF0000"/>
                </a:solidFill>
              </a:rPr>
              <a:t>printcharc</a:t>
            </a:r>
            <a:r>
              <a:rPr kumimoji="1" lang="en-US" altLang="zh-CN" sz="1800" b="1" dirty="0">
                <a:solidFill>
                  <a:srgbClr val="FF0000"/>
                </a:solidFill>
              </a:rPr>
              <a:t>/</a:t>
            </a:r>
            <a:r>
              <a:rPr kumimoji="1" lang="en-US" altLang="zh-CN" sz="1800" b="1" dirty="0" err="1">
                <a:solidFill>
                  <a:srgbClr val="FF0000"/>
                </a:solidFill>
              </a:rPr>
              <a:t>sys_cgetc</a:t>
            </a:r>
            <a:r>
              <a:rPr kumimoji="1" lang="en-US" altLang="zh-CN" sz="1800" b="1" dirty="0">
                <a:solidFill>
                  <a:srgbClr val="FF0000"/>
                </a:solidFill>
              </a:rPr>
              <a:t>/</a:t>
            </a:r>
            <a:r>
              <a:rPr kumimoji="1" lang="en-US" altLang="zh-CN" sz="1800" b="1" dirty="0" err="1">
                <a:solidFill>
                  <a:srgbClr val="FF0000"/>
                </a:solidFill>
              </a:rPr>
              <a:t>writef</a:t>
            </a:r>
            <a:r>
              <a:rPr kumimoji="1" lang="zh-CN" altLang="en-US" sz="1800" b="1" dirty="0">
                <a:solidFill>
                  <a:srgbClr val="FF0000"/>
                </a:solidFill>
              </a:rPr>
              <a:t>等函数</a:t>
            </a:r>
            <a:endParaRPr kumimoji="1" lang="en-US" altLang="zh-CN" sz="1800" b="1" dirty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r>
              <a:rPr kumimoji="1" lang="en-US" altLang="zh-Hans" sz="1800" dirty="0" err="1"/>
              <a:t>ugetStr</a:t>
            </a:r>
            <a:r>
              <a:rPr kumimoji="1" lang="zh-CN" altLang="en-US" sz="1800" dirty="0"/>
              <a:t>的行为</a:t>
            </a:r>
            <a:endParaRPr kumimoji="1" lang="en-US" altLang="zh-CN" sz="1800" dirty="0"/>
          </a:p>
          <a:p>
            <a:pPr lvl="2"/>
            <a:r>
              <a:rPr kumimoji="1" lang="zh-CN" altLang="en-US" sz="1800" dirty="0"/>
              <a:t>从</a:t>
            </a:r>
            <a:r>
              <a:rPr kumimoji="1" lang="en-US" altLang="zh-CN" sz="1800" dirty="0"/>
              <a:t>console</a:t>
            </a:r>
            <a:r>
              <a:rPr kumimoji="1" lang="zh-CN" altLang="en-US" sz="1800" dirty="0"/>
              <a:t>中读取一个字符串，该字符串以</a:t>
            </a:r>
            <a:r>
              <a:rPr kumimoji="1" lang="en-US" altLang="zh-CN" sz="1800" dirty="0"/>
              <a:t>’\r’</a:t>
            </a:r>
            <a:r>
              <a:rPr kumimoji="1" lang="zh-CN" altLang="en-US" sz="1800" dirty="0"/>
              <a:t>结束。存入</a:t>
            </a:r>
            <a:r>
              <a:rPr kumimoji="1" lang="en-US" altLang="zh-CN" sz="1800" dirty="0"/>
              <a:t>buff</a:t>
            </a:r>
            <a:r>
              <a:rPr kumimoji="1" lang="zh-CN" altLang="en-US" sz="1800" dirty="0"/>
              <a:t>中，请在结尾处加入</a:t>
            </a:r>
            <a:r>
              <a:rPr kumimoji="1" lang="en-US" altLang="zh-CN" sz="1800" dirty="0"/>
              <a:t>’\0’</a:t>
            </a:r>
          </a:p>
          <a:p>
            <a:pPr lvl="2"/>
            <a:r>
              <a:rPr kumimoji="1" lang="zh-CN" altLang="en-US" sz="1800" dirty="0"/>
              <a:t>一个字符一个字符读取，每读到一个字符，请立即将该字符原样输出到</a:t>
            </a:r>
            <a:r>
              <a:rPr kumimoji="1" lang="en-US" altLang="zh-CN" sz="1800" dirty="0"/>
              <a:t>console</a:t>
            </a:r>
          </a:p>
          <a:p>
            <a:pPr lvl="2"/>
            <a:r>
              <a:rPr kumimoji="1" lang="zh-CN" altLang="en-US" sz="1800" dirty="0"/>
              <a:t>返回字符串的长度</a:t>
            </a:r>
            <a:endParaRPr kumimoji="1" lang="en-US" altLang="zh-CN" sz="1800" dirty="0"/>
          </a:p>
          <a:p>
            <a:pPr lvl="2"/>
            <a:r>
              <a:rPr kumimoji="1" lang="zh-CN" altLang="en-US" sz="1800" dirty="0"/>
              <a:t>注意：评测时给定的</a:t>
            </a:r>
            <a:r>
              <a:rPr kumimoji="1" lang="en-US" altLang="zh-CN" sz="1800" dirty="0"/>
              <a:t>buff</a:t>
            </a:r>
            <a:r>
              <a:rPr kumimoji="1" lang="zh-CN" altLang="en-US" sz="1800" dirty="0"/>
              <a:t>大小足够大</a:t>
            </a:r>
            <a:endParaRPr kumimoji="1" lang="en-US" altLang="zh-CN" sz="2200" dirty="0"/>
          </a:p>
          <a:p>
            <a:pPr marL="914400" lvl="2" indent="0">
              <a:buNone/>
            </a:pPr>
            <a:r>
              <a:rPr kumimoji="1" lang="en-US" altLang="zh-Hans" sz="1800" dirty="0"/>
              <a:t>Hint: </a:t>
            </a:r>
            <a:r>
              <a:rPr kumimoji="1" lang="zh-CN" altLang="en-US" sz="1800" dirty="0"/>
              <a:t>可使用已经实现的系统调用。读取</a:t>
            </a:r>
            <a:r>
              <a:rPr kumimoji="1" lang="en-US" altLang="zh-CN" sz="1800" dirty="0"/>
              <a:t>console</a:t>
            </a:r>
            <a:r>
              <a:rPr kumimoji="1" lang="zh-CN" altLang="en-US" sz="1800" dirty="0"/>
              <a:t>的相应寄存器，可获得输入字符；若无输入，对应寄存器值为</a:t>
            </a:r>
            <a:r>
              <a:rPr kumimoji="1" lang="en-US" altLang="zh-CN" sz="1800" dirty="0"/>
              <a:t>0</a:t>
            </a:r>
            <a:r>
              <a:rPr kumimoji="1" lang="zh-CN" altLang="en-US" sz="1800" dirty="0"/>
              <a:t>。</a:t>
            </a:r>
            <a:endParaRPr kumimoji="1" lang="en-US" altLang="zh-Hans" sz="1800" dirty="0"/>
          </a:p>
          <a:p>
            <a:pPr marL="457200" lvl="1" indent="0">
              <a:buNone/>
            </a:pPr>
            <a:r>
              <a:rPr kumimoji="1" lang="en-US" altLang="zh-CN" sz="1800" dirty="0"/>
              <a:t>3.</a:t>
            </a:r>
            <a:r>
              <a:rPr kumimoji="1" lang="zh-CN" altLang="en-US" sz="1800" dirty="0"/>
              <a:t> </a:t>
            </a:r>
            <a:r>
              <a:rPr kumimoji="1" lang="en-US" altLang="zh-Hans" sz="1800" dirty="0" err="1"/>
              <a:t>uwritef</a:t>
            </a:r>
            <a:r>
              <a:rPr kumimoji="1" lang="zh-Hans" altLang="en-US" sz="1800" dirty="0"/>
              <a:t> 的行为同</a:t>
            </a:r>
            <a:r>
              <a:rPr kumimoji="1" lang="en-US" altLang="zh-Hans" sz="1800" dirty="0" err="1"/>
              <a:t>writef</a:t>
            </a:r>
            <a:r>
              <a:rPr kumimoji="1" lang="zh-Hans" altLang="en-US" sz="1800" dirty="0"/>
              <a:t>相同</a:t>
            </a:r>
            <a:endParaRPr kumimoji="1" lang="en-US" altLang="zh-Hans" sz="1800" dirty="0"/>
          </a:p>
          <a:p>
            <a:pPr marL="457200" lvl="1" indent="0">
              <a:buNone/>
            </a:pPr>
            <a:r>
              <a:rPr kumimoji="1" lang="en-US" altLang="zh-Hans" sz="1800" dirty="0"/>
              <a:t>	Hint: </a:t>
            </a:r>
            <a:r>
              <a:rPr kumimoji="1" lang="en-US" altLang="zh-Hans" sz="1800" dirty="0" err="1"/>
              <a:t>uwritef</a:t>
            </a:r>
            <a:r>
              <a:rPr kumimoji="1" lang="zh-CN" altLang="en-US" sz="1800" dirty="0"/>
              <a:t>和</a:t>
            </a:r>
            <a:r>
              <a:rPr kumimoji="1" lang="en-US" altLang="zh-CN" sz="1800" dirty="0" err="1"/>
              <a:t>writef</a:t>
            </a:r>
            <a:r>
              <a:rPr kumimoji="1" lang="zh-CN" altLang="en-US" sz="1800" dirty="0"/>
              <a:t>使用的输出函数不同</a:t>
            </a:r>
            <a:endParaRPr kumimoji="1" lang="en-US" altLang="zh-CN" sz="1800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6097449C-CF13-4FC5-9B98-5BF2BAF19296}"/>
              </a:ext>
            </a:extLst>
          </p:cNvPr>
          <p:cNvSpPr txBox="1">
            <a:spLocks/>
          </p:cNvSpPr>
          <p:nvPr/>
        </p:nvSpPr>
        <p:spPr>
          <a:xfrm>
            <a:off x="938587" y="4979495"/>
            <a:ext cx="7441933" cy="388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/>
              <a:t>相关设备地址请参考我们在</a:t>
            </a:r>
            <a:r>
              <a:rPr kumimoji="1" lang="en-US" altLang="zh-CN" sz="1800" dirty="0"/>
              <a:t>lab5</a:t>
            </a:r>
            <a:r>
              <a:rPr kumimoji="1" lang="zh-CN" altLang="en-US" sz="1800" dirty="0"/>
              <a:t>中所使用的。</a:t>
            </a:r>
            <a:r>
              <a:rPr kumimoji="1" lang="en-US" altLang="zh-CN" sz="1800" dirty="0"/>
              <a:t>(</a:t>
            </a:r>
            <a:r>
              <a:rPr kumimoji="1" lang="zh-CN" altLang="en-US" sz="1800" dirty="0"/>
              <a:t>指导书 </a:t>
            </a:r>
            <a:r>
              <a:rPr kumimoji="1" lang="en-US" altLang="zh-CN" sz="1800" dirty="0"/>
              <a:t>P144)</a:t>
            </a:r>
            <a:endParaRPr kumimoji="1" lang="en-US" altLang="zh-Hans" sz="1800" dirty="0"/>
          </a:p>
        </p:txBody>
      </p:sp>
    </p:spTree>
    <p:extLst>
      <p:ext uri="{BB962C8B-B14F-4D97-AF65-F5344CB8AC3E}">
        <p14:creationId xmlns:p14="http://schemas.microsoft.com/office/powerpoint/2010/main" val="15817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5326A-AABC-1745-8DD9-5A349DA7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</a:t>
            </a:r>
            <a:r>
              <a:rPr kumimoji="1" lang="zh-Hans" altLang="en-US" dirty="0"/>
              <a:t>题</a:t>
            </a:r>
            <a:r>
              <a:rPr kumimoji="1" lang="en-US" altLang="zh-Hans" dirty="0"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kumimoji="1" lang="zh-Hans" altLang="en-US" dirty="0"/>
              <a:t>：</a:t>
            </a:r>
            <a:r>
              <a:rPr kumimoji="1" lang="zh-CN" altLang="en-US" dirty="0"/>
              <a:t>用户空间驱动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F7B38F3-49D1-4CE6-9FD0-7A5788464FE5}"/>
              </a:ext>
            </a:extLst>
          </p:cNvPr>
          <p:cNvSpPr/>
          <p:nvPr/>
        </p:nvSpPr>
        <p:spPr>
          <a:xfrm>
            <a:off x="838200" y="1572333"/>
            <a:ext cx="789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第三步 提交评测：</a:t>
            </a:r>
            <a:endParaRPr kumimoji="1" lang="en-US" altLang="zh-Hans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C7AEE06E-8E23-4F3E-8422-64620AD0D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593778"/>
              </p:ext>
            </p:extLst>
          </p:nvPr>
        </p:nvGraphicFramePr>
        <p:xfrm>
          <a:off x="1653836" y="2063428"/>
          <a:ext cx="8128000" cy="557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378035649"/>
                    </a:ext>
                  </a:extLst>
                </a:gridCol>
              </a:tblGrid>
              <a:tr h="557213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git push origin lab5-exam-a:lab5-exam-a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573606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2E8DE04B-2983-4C70-9755-8DFCE0D733BB}"/>
              </a:ext>
            </a:extLst>
          </p:cNvPr>
          <p:cNvSpPr/>
          <p:nvPr/>
        </p:nvSpPr>
        <p:spPr>
          <a:xfrm>
            <a:off x="838200" y="3429000"/>
            <a:ext cx="8943636" cy="1917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prstClr val="black"/>
                </a:solidFill>
                <a:latin typeface="等线" panose="020F0502020204030204"/>
              </a:rPr>
              <a:t>本地测试建议：</a:t>
            </a:r>
            <a:endParaRPr kumimoji="1" lang="en-US" altLang="zh-Hans" sz="2800" dirty="0">
              <a:solidFill>
                <a:prstClr val="black"/>
              </a:solidFill>
              <a:latin typeface="等线" panose="020F0502020204030204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zh-Hans" altLang="en-US" sz="2400" dirty="0">
                <a:solidFill>
                  <a:prstClr val="black"/>
                </a:solidFill>
                <a:latin typeface="等线" panose="020F0502020204030204"/>
              </a:rPr>
              <a:t>本地测试需要</a:t>
            </a:r>
            <a:r>
              <a:rPr kumimoji="1" lang="zh-CN" altLang="en-US" sz="2400" dirty="0">
                <a:solidFill>
                  <a:prstClr val="black"/>
                </a:solidFill>
                <a:latin typeface="等线" panose="020F0502020204030204"/>
              </a:rPr>
              <a:t>自行</a:t>
            </a:r>
            <a:r>
              <a:rPr kumimoji="1" lang="zh-Hans" altLang="en-US" sz="2400" dirty="0">
                <a:solidFill>
                  <a:prstClr val="black"/>
                </a:solidFill>
                <a:latin typeface="等线" panose="020F0502020204030204"/>
              </a:rPr>
              <a:t>编写</a:t>
            </a:r>
            <a:r>
              <a:rPr kumimoji="1" lang="zh-Hans" altLang="en-US" sz="2400" u="sng" dirty="0">
                <a:solidFill>
                  <a:prstClr val="black"/>
                </a:solidFill>
                <a:latin typeface="等线" panose="020F0502020204030204"/>
              </a:rPr>
              <a:t>头文件</a:t>
            </a:r>
            <a:r>
              <a:rPr kumimoji="1" lang="zh-Hans" altLang="en-US" sz="2400" dirty="0">
                <a:solidFill>
                  <a:prstClr val="black"/>
                </a:solidFill>
                <a:latin typeface="等线" panose="020F0502020204030204"/>
              </a:rPr>
              <a:t>和</a:t>
            </a:r>
            <a:r>
              <a:rPr kumimoji="1" lang="zh-Hans" altLang="en-US" sz="2400" u="sng" dirty="0">
                <a:solidFill>
                  <a:prstClr val="black"/>
                </a:solidFill>
                <a:latin typeface="等线" panose="020F0502020204030204"/>
              </a:rPr>
              <a:t>用户态测试程序</a:t>
            </a:r>
            <a:r>
              <a:rPr kumimoji="1" lang="zh-CN" altLang="en-US" sz="2400" dirty="0">
                <a:solidFill>
                  <a:prstClr val="black"/>
                </a:solidFill>
                <a:latin typeface="等线" panose="020F0502020204030204"/>
              </a:rPr>
              <a:t>。</a:t>
            </a:r>
            <a:endParaRPr kumimoji="1" lang="en-US" altLang="zh-CN" sz="2400" dirty="0">
              <a:solidFill>
                <a:prstClr val="black"/>
              </a:solidFill>
              <a:latin typeface="等线" panose="020F0502020204030204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zh-Hans" altLang="en-US" sz="2400" dirty="0">
                <a:solidFill>
                  <a:prstClr val="black"/>
                </a:solidFill>
                <a:latin typeface="等线" panose="020F0502020204030204"/>
              </a:rPr>
              <a:t>评测时会自动忽略相关本地测试代码</a:t>
            </a:r>
            <a:endParaRPr kumimoji="1" lang="en-US" altLang="zh-Hans" sz="2400" dirty="0">
              <a:solidFill>
                <a:prstClr val="black"/>
              </a:solidFill>
              <a:latin typeface="等线" panose="020F0502020204030204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prstClr val="black"/>
                </a:solidFill>
                <a:latin typeface="等线" panose="020F0502020204030204"/>
              </a:rPr>
              <a:t>建议本地测试后再提交</a:t>
            </a:r>
          </a:p>
        </p:txBody>
      </p:sp>
    </p:spTree>
    <p:extLst>
      <p:ext uri="{BB962C8B-B14F-4D97-AF65-F5344CB8AC3E}">
        <p14:creationId xmlns:p14="http://schemas.microsoft.com/office/powerpoint/2010/main" val="138398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基础题</a:t>
            </a:r>
            <a:r>
              <a:rPr lang="en-US" altLang="zh-CN" dirty="0"/>
              <a:t>b</a:t>
            </a:r>
            <a:r>
              <a:rPr lang="zh-CN" altLang="en-US" dirty="0"/>
              <a:t>：修改文件打开方式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分支：</a:t>
            </a:r>
            <a:r>
              <a:rPr lang="en-US" altLang="zh-CN" dirty="0"/>
              <a:t>lab5-exam-b</a:t>
            </a:r>
          </a:p>
          <a:p>
            <a:r>
              <a:rPr lang="zh-CN" altLang="en-US" dirty="0"/>
              <a:t>将打开方式的第一位设为是否可读</a:t>
            </a:r>
            <a:r>
              <a:rPr lang="en-US" altLang="zh-CN" dirty="0"/>
              <a:t>(0</a:t>
            </a:r>
            <a:r>
              <a:rPr lang="zh-CN" altLang="en-US" dirty="0"/>
              <a:t>为不可读，</a:t>
            </a:r>
            <a:r>
              <a:rPr lang="en-US" altLang="zh-CN" dirty="0"/>
              <a:t>1</a:t>
            </a:r>
            <a:r>
              <a:rPr lang="zh-CN" altLang="en-US" dirty="0"/>
              <a:t>为可读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zh-CN" altLang="en-US" dirty="0"/>
              <a:t>第二位设为是否可写</a:t>
            </a:r>
            <a:r>
              <a:rPr lang="en-US" altLang="zh-CN" dirty="0"/>
              <a:t>(0</a:t>
            </a:r>
            <a:r>
              <a:rPr lang="zh-CN" altLang="en-US" dirty="0"/>
              <a:t>为不可写，</a:t>
            </a:r>
            <a:r>
              <a:rPr lang="en-US" altLang="zh-CN" dirty="0"/>
              <a:t>1</a:t>
            </a:r>
            <a:r>
              <a:rPr lang="zh-CN" altLang="en-US" dirty="0"/>
              <a:t>为可写</a:t>
            </a:r>
            <a:r>
              <a:rPr lang="en-US" altLang="zh-CN" dirty="0"/>
              <a:t>),</a:t>
            </a:r>
            <a:r>
              <a:rPr lang="zh-CN" altLang="en-US" dirty="0"/>
              <a:t>，第三位设为是否可删除</a:t>
            </a:r>
            <a:r>
              <a:rPr lang="en-US" altLang="zh-CN" dirty="0"/>
              <a:t>(0</a:t>
            </a:r>
            <a:r>
              <a:rPr lang="zh-CN" altLang="en-US" dirty="0"/>
              <a:t>为不可删除，</a:t>
            </a:r>
            <a:r>
              <a:rPr lang="en-US" altLang="zh-CN" dirty="0"/>
              <a:t>1</a:t>
            </a:r>
            <a:r>
              <a:rPr lang="zh-CN" altLang="en-US" dirty="0"/>
              <a:t>为可删除</a:t>
            </a:r>
            <a:r>
              <a:rPr lang="en-US" altLang="zh-CN" dirty="0"/>
              <a:t>)</a:t>
            </a:r>
            <a:r>
              <a:rPr lang="zh-CN" altLang="en-US" dirty="0"/>
              <a:t>，若尝试删除不可删除的文件</a:t>
            </a:r>
            <a:r>
              <a:rPr lang="en-US" altLang="zh-CN" dirty="0"/>
              <a:t>, </a:t>
            </a:r>
            <a:r>
              <a:rPr lang="zh-CN" altLang="en-US" dirty="0"/>
              <a:t>返回</a:t>
            </a:r>
            <a:r>
              <a:rPr lang="en-US" altLang="zh-CN" dirty="0"/>
              <a:t>-E_INVAL</a:t>
            </a:r>
            <a:r>
              <a:rPr lang="zh-CN" altLang="en-US" dirty="0"/>
              <a:t>，读写同理，我们便可通过自由组合设置文件的打开方式。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026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5326A-AABC-1745-8DD9-5A349DA7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</a:t>
            </a:r>
            <a:r>
              <a:rPr kumimoji="1" lang="zh-Hans" altLang="en-US" dirty="0"/>
              <a:t>题</a:t>
            </a:r>
            <a:r>
              <a:rPr kumimoji="1" lang="en-US" altLang="zh-Hans" dirty="0"/>
              <a:t>b</a:t>
            </a:r>
            <a:r>
              <a:rPr kumimoji="1" lang="zh-Hans" altLang="en-US" dirty="0"/>
              <a:t>：</a:t>
            </a:r>
            <a:r>
              <a:rPr lang="zh-CN" altLang="en-US" dirty="0"/>
              <a:t>修改文件打开方式</a:t>
            </a: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2C928D-E219-2942-991E-CE809B7A7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116697"/>
              </p:ext>
            </p:extLst>
          </p:nvPr>
        </p:nvGraphicFramePr>
        <p:xfrm>
          <a:off x="1835231" y="3627547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934859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#define	O_RDONLY	0x0001		/* open for reading only */</a:t>
                      </a:r>
                    </a:p>
                    <a:p>
                      <a:r>
                        <a:rPr lang="en-US" altLang="zh-CN" dirty="0"/>
                        <a:t>#define	O_WRONLY	0x0002		/* open for writing only */</a:t>
                      </a:r>
                    </a:p>
                    <a:p>
                      <a:r>
                        <a:rPr lang="en-US" altLang="zh-CN" dirty="0"/>
                        <a:t>#define   O_RMONLY               0x0004    /* open for removing only*/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06755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B0F50E2-D607-A243-B3F5-AD9AAC91C441}"/>
              </a:ext>
            </a:extLst>
          </p:cNvPr>
          <p:cNvSpPr/>
          <p:nvPr/>
        </p:nvSpPr>
        <p:spPr>
          <a:xfrm>
            <a:off x="838200" y="2964468"/>
            <a:ext cx="96600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kumimoji="1" lang="zh-CN" altLang="en-US" dirty="0"/>
              <a:t>第二步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Hans" dirty="0"/>
              <a:t>	</a:t>
            </a:r>
            <a:r>
              <a:rPr kumimoji="1" lang="zh-CN" altLang="en-US" dirty="0"/>
              <a:t>修改</a:t>
            </a:r>
            <a:r>
              <a:rPr kumimoji="1" lang="en-US" altLang="zh-CN" dirty="0"/>
              <a:t>user/</a:t>
            </a:r>
            <a:r>
              <a:rPr kumimoji="1" lang="en-US" altLang="zh-CN" dirty="0" err="1"/>
              <a:t>lib.h</a:t>
            </a:r>
            <a:r>
              <a:rPr kumimoji="1" lang="zh-CN" altLang="en-US" dirty="0"/>
              <a:t>中</a:t>
            </a:r>
            <a:r>
              <a:rPr kumimoji="1" lang="zh-CN" altLang="en-US"/>
              <a:t>的相应的三个宏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	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45B6B8-213B-974D-9867-AD8F8E840947}"/>
              </a:ext>
            </a:extLst>
          </p:cNvPr>
          <p:cNvSpPr/>
          <p:nvPr/>
        </p:nvSpPr>
        <p:spPr>
          <a:xfrm>
            <a:off x="939800" y="4550877"/>
            <a:ext cx="96600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kumimoji="1" lang="zh-CN" altLang="en-US" dirty="0"/>
              <a:t>第三步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Hans" dirty="0"/>
              <a:t>	</a:t>
            </a:r>
            <a:r>
              <a:rPr kumimoji="1" lang="zh-CN" altLang="en-US" dirty="0"/>
              <a:t>修改</a:t>
            </a:r>
            <a:r>
              <a:rPr kumimoji="1" lang="en-US" altLang="zh-CN" dirty="0"/>
              <a:t>user/</a:t>
            </a:r>
            <a:r>
              <a:rPr kumimoji="1" lang="en-US" altLang="zh-CN" dirty="0" err="1"/>
              <a:t>fd.c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write</a:t>
            </a:r>
            <a:r>
              <a:rPr kumimoji="1" lang="zh-CN" altLang="en-US" dirty="0"/>
              <a:t>和</a:t>
            </a:r>
            <a:r>
              <a:rPr lang="en-US" altLang="zh-CN" dirty="0"/>
              <a:t>read</a:t>
            </a:r>
            <a:r>
              <a:rPr lang="zh-CN" altLang="en-US" dirty="0"/>
              <a:t>等函数</a:t>
            </a:r>
            <a:r>
              <a:rPr lang="en-US" altLang="zh-CN" dirty="0"/>
              <a:t>,  </a:t>
            </a:r>
            <a:r>
              <a:rPr lang="zh-CN" altLang="en-US" dirty="0"/>
              <a:t>使之能判断这些权限的各种组合情况，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/>
              <a:t>write</a:t>
            </a:r>
            <a:r>
              <a:rPr kumimoji="1" lang="zh-CN" altLang="en-US" sz="1600" dirty="0"/>
              <a:t>函数</a:t>
            </a:r>
            <a:r>
              <a:rPr kumimoji="1" lang="en-US" altLang="zh-CN" sz="1600" dirty="0"/>
              <a:t>: </a:t>
            </a:r>
            <a:r>
              <a:rPr kumimoji="1" lang="zh-CN" altLang="en-US" sz="1600" dirty="0"/>
              <a:t>若文件打开方式带有</a:t>
            </a:r>
            <a:r>
              <a:rPr kumimoji="1" lang="en-US" altLang="zh-CN" sz="1600" dirty="0"/>
              <a:t>O_WRONLY</a:t>
            </a:r>
            <a:r>
              <a:rPr kumimoji="1" lang="zh-CN" altLang="en-US" sz="1600" dirty="0"/>
              <a:t>权限</a:t>
            </a:r>
            <a:r>
              <a:rPr kumimoji="1" lang="en-US" altLang="zh-CN" sz="1600" dirty="0"/>
              <a:t>, </a:t>
            </a:r>
            <a:r>
              <a:rPr kumimoji="1" lang="zh-CN" altLang="en-US" sz="1600" dirty="0"/>
              <a:t>则执行写入操作并返回</a:t>
            </a:r>
            <a:r>
              <a:rPr kumimoji="1" lang="en-US" altLang="zh-CN" sz="1600" dirty="0"/>
              <a:t>0, </a:t>
            </a:r>
            <a:r>
              <a:rPr kumimoji="1" lang="zh-CN" altLang="en-US" sz="1600" dirty="0"/>
              <a:t>否则直接返回</a:t>
            </a:r>
            <a:r>
              <a:rPr kumimoji="1" lang="en-US" altLang="zh-CN" sz="1600" dirty="0"/>
              <a:t>-</a:t>
            </a:r>
            <a:r>
              <a:rPr lang="en-US" altLang="zh-CN" sz="1600" dirty="0"/>
              <a:t> E_INVAL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/>
              <a:t>read</a:t>
            </a:r>
            <a:r>
              <a:rPr kumimoji="1" lang="zh-CN" altLang="en-US" sz="1600" dirty="0"/>
              <a:t>函数</a:t>
            </a:r>
            <a:r>
              <a:rPr kumimoji="1" lang="en-US" altLang="zh-CN" sz="1600" dirty="0"/>
              <a:t>: </a:t>
            </a:r>
            <a:r>
              <a:rPr kumimoji="1" lang="zh-CN" altLang="en-US" sz="1600" dirty="0"/>
              <a:t>若文件打开方式带有</a:t>
            </a:r>
            <a:r>
              <a:rPr kumimoji="1" lang="en-US" altLang="zh-CN" sz="1600" dirty="0"/>
              <a:t>O_RDONLY</a:t>
            </a:r>
            <a:r>
              <a:rPr kumimoji="1" lang="zh-CN" altLang="en-US" sz="1600" dirty="0"/>
              <a:t>权限</a:t>
            </a:r>
            <a:r>
              <a:rPr kumimoji="1" lang="en-US" altLang="zh-CN" sz="1600" dirty="0"/>
              <a:t>, </a:t>
            </a:r>
            <a:r>
              <a:rPr kumimoji="1" lang="zh-CN" altLang="en-US" sz="1600" dirty="0"/>
              <a:t>则执行读取操作并返回</a:t>
            </a:r>
            <a:r>
              <a:rPr kumimoji="1" lang="en-US" altLang="zh-CN" sz="1600" dirty="0"/>
              <a:t>0, </a:t>
            </a:r>
            <a:r>
              <a:rPr kumimoji="1" lang="zh-CN" altLang="en-US" sz="1600" dirty="0"/>
              <a:t>否则直接返回</a:t>
            </a:r>
            <a:r>
              <a:rPr kumimoji="1" lang="en-US" altLang="zh-CN" sz="1600" dirty="0"/>
              <a:t>-</a:t>
            </a:r>
            <a:r>
              <a:rPr lang="en-US" altLang="zh-CN" sz="1600" dirty="0"/>
              <a:t> E_INVAL</a:t>
            </a:r>
            <a:endParaRPr kumimoji="1" lang="en-US" altLang="zh-CN" sz="1600" dirty="0"/>
          </a:p>
          <a:p>
            <a:pPr lvl="1"/>
            <a:r>
              <a:rPr kumimoji="1" lang="en-US" altLang="zh-CN" dirty="0"/>
              <a:t>	</a:t>
            </a:r>
            <a:r>
              <a:rPr kumimoji="1" lang="zh-CN" altLang="en-US" dirty="0"/>
              <a:t>我们可以通过在使用</a:t>
            </a:r>
            <a:r>
              <a:rPr kumimoji="1" lang="en-US" altLang="zh-CN" dirty="0"/>
              <a:t>open</a:t>
            </a:r>
            <a:r>
              <a:rPr kumimoji="1" lang="zh-CN" altLang="en-US" dirty="0"/>
              <a:t>函数时通过或运算来对这些打开方式进行自由组合</a:t>
            </a:r>
            <a:r>
              <a:rPr kumimoji="1" lang="en-US" altLang="zh-CN" dirty="0"/>
              <a:t>, </a:t>
            </a:r>
            <a:r>
              <a:rPr kumimoji="1" lang="zh-CN" altLang="en-US" dirty="0"/>
              <a:t>并且</a:t>
            </a:r>
            <a:r>
              <a:rPr lang="zh-CN" altLang="en-US" dirty="0"/>
              <a:t>文件系统能够正常运行。</a:t>
            </a:r>
            <a:endParaRPr lang="en-US" altLang="zh-CN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AB0BB00-8C7D-4444-938A-ACB7BCEAA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38985"/>
              </p:ext>
            </p:extLst>
          </p:nvPr>
        </p:nvGraphicFramePr>
        <p:xfrm>
          <a:off x="1835231" y="2172953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934859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git checkout lab5</a:t>
                      </a:r>
                    </a:p>
                    <a:p>
                      <a:r>
                        <a:rPr lang="en-US" altLang="zh-CN" dirty="0"/>
                        <a:t>git checkout -b </a:t>
                      </a:r>
                      <a:r>
                        <a:rPr kumimoji="1" lang="en-US" altLang="zh-Hans" dirty="0"/>
                        <a:t>lab5-</a:t>
                      </a:r>
                      <a:r>
                        <a:rPr kumimoji="1" lang="en-US" altLang="zh-CN" dirty="0"/>
                        <a:t>exam</a:t>
                      </a:r>
                      <a:r>
                        <a:rPr kumimoji="1" lang="en-US" altLang="zh-Hans" dirty="0"/>
                        <a:t>-b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06755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AFDC76B5-C563-2E43-8306-EF014E9B56B7}"/>
              </a:ext>
            </a:extLst>
          </p:cNvPr>
          <p:cNvSpPr/>
          <p:nvPr/>
        </p:nvSpPr>
        <p:spPr>
          <a:xfrm>
            <a:off x="838200" y="1375322"/>
            <a:ext cx="96600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kumimoji="1" lang="zh-CN" altLang="en-US" dirty="0"/>
              <a:t>第一步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Hans" dirty="0"/>
              <a:t>	</a:t>
            </a:r>
            <a:r>
              <a:rPr kumimoji="1" lang="zh-CN" altLang="en-US" dirty="0"/>
              <a:t>创建分支</a:t>
            </a:r>
            <a:endParaRPr kumimoji="1"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79108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5326A-AABC-1745-8DD9-5A349DA7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</a:t>
            </a:r>
            <a:r>
              <a:rPr kumimoji="1" lang="zh-Hans" altLang="en-US" dirty="0"/>
              <a:t>题</a:t>
            </a:r>
            <a:r>
              <a:rPr kumimoji="1" lang="en-US" altLang="zh-Hans" dirty="0"/>
              <a:t>b</a:t>
            </a:r>
            <a:r>
              <a:rPr kumimoji="1" lang="zh-Hans" altLang="en-US" dirty="0"/>
              <a:t>：</a:t>
            </a:r>
            <a:r>
              <a:rPr lang="zh-CN" altLang="en-US" dirty="0"/>
              <a:t>修改文件打开方式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FDC76B5-C563-2E43-8306-EF014E9B56B7}"/>
              </a:ext>
            </a:extLst>
          </p:cNvPr>
          <p:cNvSpPr/>
          <p:nvPr/>
        </p:nvSpPr>
        <p:spPr>
          <a:xfrm>
            <a:off x="643467" y="4406388"/>
            <a:ext cx="96600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kumimoji="1" lang="zh-CN" altLang="en-US" dirty="0"/>
              <a:t>第五步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Hans" dirty="0"/>
              <a:t>	</a:t>
            </a:r>
            <a:r>
              <a:rPr kumimoji="1" lang="zh-CN" altLang="en-US" dirty="0"/>
              <a:t>提交评测</a:t>
            </a:r>
            <a:endParaRPr kumimoji="1" lang="en-US" altLang="zh-Han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E1E8EB2-D0A3-4654-B458-CE2C03D4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794889"/>
              </p:ext>
            </p:extLst>
          </p:nvPr>
        </p:nvGraphicFramePr>
        <p:xfrm>
          <a:off x="1409486" y="5148516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934859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git add .</a:t>
                      </a:r>
                    </a:p>
                    <a:p>
                      <a:r>
                        <a:rPr lang="en-US" altLang="zh-CN" dirty="0"/>
                        <a:t>git commit -m xxx</a:t>
                      </a:r>
                    </a:p>
                    <a:p>
                      <a:r>
                        <a:rPr lang="en-US" altLang="zh-CN" dirty="0"/>
                        <a:t>git push origin lab5-exam-b:lab5-exam-b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06755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26EF5A77-F029-4567-8ED5-4F386B93CFF2}"/>
              </a:ext>
            </a:extLst>
          </p:cNvPr>
          <p:cNvSpPr/>
          <p:nvPr/>
        </p:nvSpPr>
        <p:spPr>
          <a:xfrm>
            <a:off x="643467" y="1786485"/>
            <a:ext cx="966003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kumimoji="1" lang="zh-CN" altLang="en-US" dirty="0"/>
              <a:t>第四步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Hans" dirty="0"/>
              <a:t>	</a:t>
            </a:r>
            <a:r>
              <a:rPr kumimoji="1" lang="zh-CN" altLang="en-US" dirty="0"/>
              <a:t>在</a:t>
            </a:r>
            <a:r>
              <a:rPr kumimoji="1" lang="en-US" altLang="zh-CN" dirty="0" err="1"/>
              <a:t>file.c</a:t>
            </a:r>
            <a:r>
              <a:rPr kumimoji="1" lang="zh-CN" altLang="en-US" dirty="0"/>
              <a:t>中加入</a:t>
            </a:r>
            <a:r>
              <a:rPr kumimoji="1" lang="en-US" altLang="zh-CN" dirty="0"/>
              <a:t>int </a:t>
            </a:r>
            <a:r>
              <a:rPr kumimoji="1" lang="en-US" altLang="zh-CN" dirty="0" err="1"/>
              <a:t>remove_on_open</a:t>
            </a:r>
            <a:r>
              <a:rPr kumimoji="1" lang="en-US" altLang="zh-CN" dirty="0"/>
              <a:t>(int </a:t>
            </a:r>
            <a:r>
              <a:rPr kumimoji="1" lang="en-US" altLang="zh-CN" dirty="0" err="1"/>
              <a:t>fdnum</a:t>
            </a:r>
            <a:r>
              <a:rPr kumimoji="1" lang="en-US" altLang="zh-CN" dirty="0"/>
              <a:t>)</a:t>
            </a:r>
            <a:r>
              <a:rPr kumimoji="1" lang="zh-CN" altLang="en-US" dirty="0"/>
              <a:t>函数</a:t>
            </a:r>
            <a:r>
              <a:rPr kumimoji="1" lang="en-US" altLang="zh-CN" dirty="0"/>
              <a:t>, </a:t>
            </a:r>
            <a:r>
              <a:rPr kumimoji="1" lang="zh-CN" altLang="en-US" dirty="0"/>
              <a:t>针对已经打开的文件，该函数将其关闭</a:t>
            </a:r>
            <a:r>
              <a:rPr kumimoji="1" lang="en-US" altLang="zh-CN" dirty="0"/>
              <a:t>, </a:t>
            </a:r>
            <a:r>
              <a:rPr kumimoji="1" lang="zh-CN" altLang="en-US" dirty="0"/>
              <a:t>并且按照打开时的权限</a:t>
            </a:r>
            <a:r>
              <a:rPr kumimoji="1" lang="en-US" altLang="zh-CN" dirty="0"/>
              <a:t>, </a:t>
            </a:r>
            <a:r>
              <a:rPr kumimoji="1" lang="zh-CN" altLang="en-US" dirty="0"/>
              <a:t>若带有</a:t>
            </a:r>
            <a:r>
              <a:rPr kumimoji="1" lang="en-US" altLang="zh-CN" dirty="0"/>
              <a:t>O_RMONLY</a:t>
            </a:r>
            <a:r>
              <a:rPr kumimoji="1" lang="zh-CN" altLang="en-US" dirty="0"/>
              <a:t>权限</a:t>
            </a:r>
            <a:r>
              <a:rPr kumimoji="1" lang="en-US" altLang="zh-CN" dirty="0"/>
              <a:t>, </a:t>
            </a:r>
            <a:r>
              <a:rPr kumimoji="1" lang="zh-CN" altLang="en-US" dirty="0"/>
              <a:t>将该文件删除并返回</a:t>
            </a:r>
            <a:r>
              <a:rPr kumimoji="1" lang="en-US" altLang="zh-CN" dirty="0"/>
              <a:t>0, </a:t>
            </a:r>
            <a:r>
              <a:rPr kumimoji="1" lang="zh-CN" altLang="en-US" dirty="0"/>
              <a:t>否则不删除并返回</a:t>
            </a:r>
            <a:r>
              <a:rPr kumimoji="1" lang="en-US" altLang="zh-CN" dirty="0"/>
              <a:t>-</a:t>
            </a:r>
            <a:r>
              <a:rPr lang="en-US" altLang="zh-CN" dirty="0"/>
              <a:t> E_INVAL</a:t>
            </a:r>
          </a:p>
          <a:p>
            <a:pPr lvl="1"/>
            <a:endParaRPr lang="en-US" altLang="zh-CN" dirty="0"/>
          </a:p>
          <a:p>
            <a:pPr lvl="1"/>
            <a:r>
              <a:rPr kumimoji="1" lang="en-US" altLang="zh-CN" sz="2000" dirty="0"/>
              <a:t>Hint:</a:t>
            </a:r>
          </a:p>
          <a:p>
            <a:pPr lvl="1"/>
            <a:r>
              <a:rPr kumimoji="1" lang="en-US" altLang="zh-Hans" dirty="0"/>
              <a:t>	</a:t>
            </a:r>
            <a:r>
              <a:rPr kumimoji="1" lang="zh-CN" altLang="en-US" dirty="0"/>
              <a:t>适当修改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结构体</a:t>
            </a:r>
            <a:r>
              <a:rPr kumimoji="1" lang="en-US" altLang="zh-CN" dirty="0"/>
              <a:t>, </a:t>
            </a:r>
            <a:r>
              <a:rPr kumimoji="1" lang="zh-CN" altLang="en-US" dirty="0"/>
              <a:t>在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结构体中加入变量</a:t>
            </a:r>
            <a:r>
              <a:rPr kumimoji="1" lang="en-US" altLang="zh-CN" dirty="0" err="1"/>
              <a:t>u_char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f_path</a:t>
            </a:r>
            <a:r>
              <a:rPr kumimoji="1" lang="en-US" altLang="zh-CN" dirty="0"/>
              <a:t>[40], </a:t>
            </a:r>
            <a:r>
              <a:rPr kumimoji="1" lang="zh-CN" altLang="en-US" dirty="0"/>
              <a:t>并修改</a:t>
            </a:r>
            <a:r>
              <a:rPr lang="en-US" altLang="zh-CN" dirty="0" err="1"/>
              <a:t>serve_open</a:t>
            </a:r>
            <a:r>
              <a:rPr kumimoji="1" lang="zh-CN" altLang="en-US" dirty="0"/>
              <a:t>函数</a:t>
            </a:r>
            <a:r>
              <a:rPr kumimoji="1" lang="en-US" altLang="zh-CN" dirty="0"/>
              <a:t>, </a:t>
            </a:r>
            <a:r>
              <a:rPr kumimoji="1" lang="zh-CN" altLang="en-US" dirty="0"/>
              <a:t>使得</a:t>
            </a:r>
            <a:r>
              <a:rPr kumimoji="1" lang="en-US" altLang="zh-CN" dirty="0" err="1"/>
              <a:t>f_path</a:t>
            </a:r>
            <a:r>
              <a:rPr kumimoji="1" lang="zh-CN" altLang="en-US" dirty="0"/>
              <a:t>在文件打开时可以存储当前文件的</a:t>
            </a:r>
            <a:r>
              <a:rPr kumimoji="1" lang="en-US" altLang="zh-CN" dirty="0"/>
              <a:t>(</a:t>
            </a:r>
            <a:r>
              <a:rPr kumimoji="1" lang="zh-CN" altLang="en-US" dirty="0"/>
              <a:t>路径</a:t>
            </a:r>
            <a:r>
              <a:rPr kumimoji="1" lang="en-US" altLang="zh-CN" dirty="0"/>
              <a:t>+</a:t>
            </a:r>
            <a:r>
              <a:rPr kumimoji="1" lang="zh-CN" altLang="en-US" dirty="0"/>
              <a:t>文件名</a:t>
            </a:r>
            <a:r>
              <a:rPr kumimoji="1" lang="en-US" altLang="zh-CN" dirty="0"/>
              <a:t>), </a:t>
            </a:r>
            <a:endParaRPr kumimoji="1" lang="en-US" altLang="zh-Hans" dirty="0"/>
          </a:p>
          <a:p>
            <a:pPr lvl="1"/>
            <a:endParaRPr kumimoji="1"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59935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基础题</a:t>
            </a:r>
            <a:r>
              <a:rPr lang="en-US" altLang="zh-CN" dirty="0"/>
              <a:t>c</a:t>
            </a:r>
            <a:r>
              <a:rPr lang="zh-CN" altLang="en-US" dirty="0"/>
              <a:t>：添加校验和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分支：</a:t>
            </a:r>
            <a:r>
              <a:rPr lang="en-US" altLang="zh-CN" dirty="0"/>
              <a:t>lab5-exam-c</a:t>
            </a:r>
          </a:p>
          <a:p>
            <a:r>
              <a:rPr lang="zh-CN" altLang="en-US" dirty="0"/>
              <a:t>为了防止硬件发生错误，文件系统通常会添加校验和</a:t>
            </a:r>
            <a:r>
              <a:rPr lang="en-US" altLang="zh-CN" dirty="0"/>
              <a:t>(checksum)</a:t>
            </a:r>
            <a:r>
              <a:rPr lang="zh-CN" altLang="en-US" dirty="0"/>
              <a:t>来对数据进行检查。校验和本质上是对文件的一个 </a:t>
            </a:r>
            <a:r>
              <a:rPr lang="en-US" altLang="zh-CN" dirty="0"/>
              <a:t>hash </a:t>
            </a:r>
            <a:r>
              <a:rPr lang="zh-CN" altLang="en-US" dirty="0"/>
              <a:t>值。本次基础题即为文件系统添加一个简易的累加和校验功能，即应用在</a:t>
            </a:r>
            <a:r>
              <a:rPr lang="zh-CN" altLang="en-US" b="1" dirty="0"/>
              <a:t>打开文件</a:t>
            </a:r>
            <a:r>
              <a:rPr lang="zh-CN" altLang="en-US" dirty="0"/>
              <a:t>时进行</a:t>
            </a:r>
            <a:r>
              <a:rPr lang="zh-CN" altLang="en-US" b="1" dirty="0"/>
              <a:t>校验和的计算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41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1410</Words>
  <Application>Microsoft Office PowerPoint</Application>
  <PresentationFormat>宽屏</PresentationFormat>
  <Paragraphs>125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Arial</vt:lpstr>
      <vt:lpstr>Calibri</vt:lpstr>
      <vt:lpstr>Calibri Light</vt:lpstr>
      <vt:lpstr>Consolas</vt:lpstr>
      <vt:lpstr>Times</vt:lpstr>
      <vt:lpstr>Office Theme</vt:lpstr>
      <vt:lpstr>OS Lab5-exam </vt:lpstr>
      <vt:lpstr>基础题a：课下检查(intensive test)</vt:lpstr>
      <vt:lpstr>基础题a：用户空间驱动</vt:lpstr>
      <vt:lpstr>基础题a：用户空间驱动</vt:lpstr>
      <vt:lpstr>基础题a：用户空间驱动</vt:lpstr>
      <vt:lpstr>基础题b：修改文件打开方式</vt:lpstr>
      <vt:lpstr>基础题b：修改文件打开方式</vt:lpstr>
      <vt:lpstr>基础题b：修改文件打开方式</vt:lpstr>
      <vt:lpstr>基础题c：添加校验和</vt:lpstr>
      <vt:lpstr>基础题c：添加校验和</vt:lpstr>
      <vt:lpstr>基础题c：添加校验和</vt:lpstr>
      <vt:lpstr>基础题c：添加校验和</vt:lpstr>
      <vt:lpstr>基础题c：添加校验和</vt:lpstr>
      <vt:lpstr>附加题：链接文件</vt:lpstr>
      <vt:lpstr>附加题：链接文件</vt:lpstr>
      <vt:lpstr>附加题：链接文件</vt:lpstr>
      <vt:lpstr>GOOD LUCK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基础题：添加校验和</dc:title>
  <dc:creator>Ziyuan Liu (MSR Student-FA Talent)</dc:creator>
  <cp:lastModifiedBy>杨 嘉成</cp:lastModifiedBy>
  <cp:revision>192</cp:revision>
  <dcterms:created xsi:type="dcterms:W3CDTF">2018-06-06T03:44:43Z</dcterms:created>
  <dcterms:modified xsi:type="dcterms:W3CDTF">2020-06-23T03:35:37Z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v-zili@microsoft.com</vt:lpwstr>
  </property>
  <property fmtid="{D5CDD505-2E9C-101B-9397-08002B2CF9AE}" pid="5" name="MSIP_Label_f42aa342-8706-4288-bd11-ebb85995028c_SetDate">
    <vt:lpwstr>2018-06-06T03:45:01.6869379Z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