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97" r:id="rId4"/>
    <p:sldId id="298" r:id="rId5"/>
    <p:sldId id="266" r:id="rId6"/>
    <p:sldId id="281" r:id="rId7"/>
    <p:sldId id="295" r:id="rId8"/>
    <p:sldId id="294" r:id="rId9"/>
    <p:sldId id="296" r:id="rId10"/>
    <p:sldId id="286" r:id="rId11"/>
    <p:sldId id="288" r:id="rId12"/>
    <p:sldId id="272" r:id="rId13"/>
    <p:sldId id="290" r:id="rId14"/>
    <p:sldId id="26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9" autoAdjust="0"/>
    <p:restoredTop sz="94660"/>
  </p:normalViewPr>
  <p:slideViewPr>
    <p:cSldViewPr snapToGrid="0" showGuides="1">
      <p:cViewPr varScale="1">
        <p:scale>
          <a:sx n="86" d="100"/>
          <a:sy n="86" d="100"/>
        </p:scale>
        <p:origin x="773" y="62"/>
      </p:cViewPr>
      <p:guideLst>
        <p:guide orient="horz" pos="216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DB2DCA-9D90-4123-BB06-178955217CA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5829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9339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2624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1">
              <a:rPr lang="zh-CN" altLang="en-US" smtClean="0"/>
              <a:t>2020/6/24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1">
              <a:rPr lang="zh-CN" altLang="en-US" smtClean="0"/>
              <a:t>2020/6/24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8001" y="746990"/>
            <a:ext cx="10353575" cy="2387600"/>
          </a:xfrm>
        </p:spPr>
        <p:txBody>
          <a:bodyPr/>
          <a:lstStyle/>
          <a:p>
            <a:r>
              <a:rPr lang="en-US" altLang="zh-CN" dirty="0"/>
              <a:t>Lab4 </a:t>
            </a:r>
            <a:r>
              <a:rPr lang="zh-CN" altLang="en-US" dirty="0"/>
              <a:t>测试题目</a:t>
            </a:r>
          </a:p>
        </p:txBody>
      </p:sp>
      <p:sp>
        <p:nvSpPr>
          <p:cNvPr id="3" name="副标题 2"/>
          <p:cNvSpPr>
            <a:spLocks noGrp="1"/>
          </p:cNvSpPr>
          <p:nvPr>
            <p:ph type="subTitle" idx="1"/>
          </p:nvPr>
        </p:nvSpPr>
        <p:spPr>
          <a:xfrm>
            <a:off x="1524000" y="3881163"/>
            <a:ext cx="9144000" cy="1655762"/>
          </a:xfrm>
        </p:spPr>
        <p:txBody>
          <a:bodyPr/>
          <a:lstStyle/>
          <a:p>
            <a:r>
              <a:rPr lang="en-US" altLang="zh-CN" dirty="0">
                <a:latin typeface="微软雅黑" panose="020B0503020204020204" pitchFamily="34" charset="-122"/>
                <a:ea typeface="微软雅黑" panose="020B0503020204020204" pitchFamily="34" charset="-122"/>
              </a:rPr>
              <a:t>2020/6</a:t>
            </a:r>
          </a:p>
          <a:p>
            <a:r>
              <a:rPr lang="en-US" altLang="zh-CN" dirty="0">
                <a:latin typeface="微软雅黑" panose="020B0503020204020204" pitchFamily="34" charset="-122"/>
                <a:ea typeface="微软雅黑" panose="020B0503020204020204" pitchFamily="34" charset="-122"/>
              </a:rPr>
              <a:t>OS</a:t>
            </a:r>
            <a:r>
              <a:rPr lang="zh-CN" altLang="en-US" dirty="0">
                <a:latin typeface="微软雅黑" panose="020B0503020204020204" pitchFamily="34" charset="-122"/>
                <a:ea typeface="微软雅黑" panose="020B0503020204020204" pitchFamily="34" charset="-122"/>
              </a:rPr>
              <a:t>课程组</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56FA61D-559E-AA4E-9B16-C6DD686FB363}"/>
              </a:ext>
            </a:extLst>
          </p:cNvPr>
          <p:cNvSpPr>
            <a:spLocks noGrp="1"/>
          </p:cNvSpPr>
          <p:nvPr>
            <p:ph idx="1"/>
          </p:nvPr>
        </p:nvSpPr>
        <p:spPr>
          <a:xfrm>
            <a:off x="838200" y="1381741"/>
            <a:ext cx="10515600" cy="4351338"/>
          </a:xfrm>
        </p:spPr>
        <p:txBody>
          <a:bodyPr anchor="ctr"/>
          <a:lstStyle/>
          <a:p>
            <a:r>
              <a:rPr lang="zh-CN" altLang="en-US" dirty="0"/>
              <a:t>缺页中断统计是操作系统内核提供的性能评估的重要工具</a:t>
            </a:r>
            <a:endParaRPr lang="en-US" altLang="zh-CN" dirty="0"/>
          </a:p>
          <a:p>
            <a:r>
              <a:rPr lang="zh-CN" altLang="en-US" dirty="0"/>
              <a:t>请实现小操作系统中的两种类型的缺页中断的统计：</a:t>
            </a:r>
            <a:endParaRPr lang="en-US" altLang="zh-CN" dirty="0"/>
          </a:p>
          <a:p>
            <a:pPr marL="971550" lvl="1" indent="-514350">
              <a:buFont typeface="+mj-lt"/>
              <a:buAutoNum type="arabicPeriod"/>
            </a:pPr>
            <a:r>
              <a:rPr lang="zh-CN" altLang="en-US" dirty="0"/>
              <a:t>用户空间的页面被动分配</a:t>
            </a:r>
            <a:endParaRPr lang="en-US" altLang="zh-CN" dirty="0"/>
          </a:p>
          <a:p>
            <a:pPr marL="971550" lvl="1" indent="-514350">
              <a:buFont typeface="+mj-lt"/>
              <a:buAutoNum type="arabicPeriod"/>
            </a:pPr>
            <a:r>
              <a:rPr lang="zh-CN" altLang="en-US" dirty="0"/>
              <a:t>写时复制</a:t>
            </a:r>
            <a:endParaRPr lang="en-US" altLang="zh-CN" dirty="0"/>
          </a:p>
          <a:p>
            <a:r>
              <a:rPr lang="zh-CN" altLang="en-US" dirty="0"/>
              <a:t>并按照格式输出触发缺页中断的指令信息</a:t>
            </a:r>
            <a:endParaRPr lang="en-US" altLang="zh-CN" dirty="0"/>
          </a:p>
        </p:txBody>
      </p:sp>
      <p:sp>
        <p:nvSpPr>
          <p:cNvPr id="6" name="标题 1">
            <a:extLst>
              <a:ext uri="{FF2B5EF4-FFF2-40B4-BE49-F238E27FC236}">
                <a16:creationId xmlns:a16="http://schemas.microsoft.com/office/drawing/2014/main" id="{13A3444C-7B94-4264-B515-19520C9CF38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a:t>lab4-exam-b</a:t>
            </a:r>
            <a:endParaRPr lang="en-US" altLang="zh-CN" sz="4000" dirty="0"/>
          </a:p>
        </p:txBody>
      </p:sp>
    </p:spTree>
    <p:extLst>
      <p:ext uri="{BB962C8B-B14F-4D97-AF65-F5344CB8AC3E}">
        <p14:creationId xmlns:p14="http://schemas.microsoft.com/office/powerpoint/2010/main" val="23855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96F7CFF-42F3-084C-9C11-B63BB2C9C512}"/>
              </a:ext>
            </a:extLst>
          </p:cNvPr>
          <p:cNvSpPr>
            <a:spLocks noGrp="1"/>
          </p:cNvSpPr>
          <p:nvPr>
            <p:ph idx="1"/>
          </p:nvPr>
        </p:nvSpPr>
        <p:spPr>
          <a:xfrm>
            <a:off x="838200" y="1690688"/>
            <a:ext cx="10515600" cy="4351338"/>
          </a:xfrm>
        </p:spPr>
        <p:txBody>
          <a:bodyPr anchor="ctr"/>
          <a:lstStyle/>
          <a:p>
            <a:r>
              <a:rPr lang="zh-CN" altLang="en-US" dirty="0"/>
              <a:t>假定每种缺页的次数都不超过</a:t>
            </a:r>
            <a:r>
              <a:rPr lang="en-US" altLang="zh-CN" dirty="0"/>
              <a:t>65535</a:t>
            </a:r>
            <a:r>
              <a:rPr lang="zh-CN" altLang="en-US" dirty="0"/>
              <a:t>次，</a:t>
            </a:r>
            <a:endParaRPr lang="en-US" altLang="zh-CN" dirty="0"/>
          </a:p>
          <a:p>
            <a:r>
              <a:rPr lang="zh-CN" altLang="en-US" dirty="0"/>
              <a:t>请</a:t>
            </a:r>
            <a:r>
              <a:rPr lang="zh-CN" altLang="en-US" b="1" dirty="0">
                <a:solidFill>
                  <a:srgbClr val="FF0000"/>
                </a:solidFill>
              </a:rPr>
              <a:t>利用</a:t>
            </a:r>
            <a:r>
              <a:rPr lang="en-US" altLang="zh-CN" b="1" dirty="0">
                <a:solidFill>
                  <a:srgbClr val="FF0000"/>
                </a:solidFill>
              </a:rPr>
              <a:t>Env</a:t>
            </a:r>
            <a:r>
              <a:rPr lang="zh-CN" altLang="en-US" b="1" dirty="0">
                <a:solidFill>
                  <a:srgbClr val="FF0000"/>
                </a:solidFill>
              </a:rPr>
              <a:t>结构体的</a:t>
            </a:r>
            <a:r>
              <a:rPr lang="en-US" altLang="zh-CN" b="1" dirty="0" err="1">
                <a:solidFill>
                  <a:srgbClr val="FF0000"/>
                </a:solidFill>
              </a:rPr>
              <a:t>env_nop</a:t>
            </a:r>
            <a:r>
              <a:rPr lang="zh-CN" altLang="en-US" b="1" dirty="0">
                <a:solidFill>
                  <a:srgbClr val="FF0000"/>
                </a:solidFill>
              </a:rPr>
              <a:t>存储“用户空间的页面被动分配”缺页次数，用</a:t>
            </a:r>
            <a:r>
              <a:rPr lang="en-US" altLang="zh-CN" b="1" dirty="0" err="1">
                <a:solidFill>
                  <a:srgbClr val="FF0000"/>
                </a:solidFill>
              </a:rPr>
              <a:t>env_runs</a:t>
            </a:r>
            <a:r>
              <a:rPr lang="zh-CN" altLang="en-US" b="1" dirty="0">
                <a:solidFill>
                  <a:srgbClr val="FF0000"/>
                </a:solidFill>
              </a:rPr>
              <a:t>域存储“写时复制”缺页次数</a:t>
            </a:r>
            <a:endParaRPr lang="en-US" altLang="zh-CN" b="1" dirty="0">
              <a:solidFill>
                <a:srgbClr val="FF0000"/>
              </a:solidFill>
            </a:endParaRPr>
          </a:p>
          <a:p>
            <a:r>
              <a:rPr lang="zh-CN" altLang="en-US" dirty="0"/>
              <a:t>更改</a:t>
            </a:r>
            <a:r>
              <a:rPr lang="en-US" altLang="zh-CN" dirty="0"/>
              <a:t>Env</a:t>
            </a:r>
            <a:r>
              <a:rPr lang="zh-CN" altLang="en-US" dirty="0"/>
              <a:t>结构体导致其大小发生变化，可能会使得编译器编译出非预期的指令导致奇怪的现象，因此请不要随意改动</a:t>
            </a:r>
            <a:r>
              <a:rPr lang="en-US" altLang="zh-CN" dirty="0"/>
              <a:t>Env</a:t>
            </a:r>
            <a:r>
              <a:rPr lang="zh-CN" altLang="en-US" dirty="0"/>
              <a:t>结构体</a:t>
            </a:r>
            <a:endParaRPr lang="en-US" altLang="zh-CN" dirty="0"/>
          </a:p>
        </p:txBody>
      </p:sp>
      <p:sp>
        <p:nvSpPr>
          <p:cNvPr id="8" name="标题 1">
            <a:extLst>
              <a:ext uri="{FF2B5EF4-FFF2-40B4-BE49-F238E27FC236}">
                <a16:creationId xmlns:a16="http://schemas.microsoft.com/office/drawing/2014/main" id="{1832099A-1ABF-4F69-B72C-CC1917B5258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a:t>lab4-exam-b</a:t>
            </a:r>
            <a:endParaRPr lang="en-US" altLang="zh-CN" sz="4000" dirty="0"/>
          </a:p>
        </p:txBody>
      </p:sp>
    </p:spTree>
    <p:extLst>
      <p:ext uri="{BB962C8B-B14F-4D97-AF65-F5344CB8AC3E}">
        <p14:creationId xmlns:p14="http://schemas.microsoft.com/office/powerpoint/2010/main" val="58033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52169-E8AC-42C6-A2F2-DD7FFEC113BE}"/>
              </a:ext>
            </a:extLst>
          </p:cNvPr>
          <p:cNvSpPr>
            <a:spLocks noGrp="1"/>
          </p:cNvSpPr>
          <p:nvPr>
            <p:ph idx="1"/>
          </p:nvPr>
        </p:nvSpPr>
        <p:spPr>
          <a:xfrm>
            <a:off x="483093" y="1690688"/>
            <a:ext cx="10960224" cy="4055200"/>
          </a:xfrm>
        </p:spPr>
        <p:txBody>
          <a:bodyPr anchor="ctr">
            <a:normAutofit fontScale="92500" lnSpcReduction="10000"/>
          </a:bodyPr>
          <a:lstStyle/>
          <a:p>
            <a:r>
              <a:rPr lang="zh-CN" altLang="en-US" sz="2400" dirty="0"/>
              <a:t>请在</a:t>
            </a:r>
            <a:r>
              <a:rPr lang="en-US" sz="2400" dirty="0" err="1"/>
              <a:t>env_alloc</a:t>
            </a:r>
            <a:r>
              <a:rPr lang="zh-CN" altLang="en-US" sz="2400" dirty="0"/>
              <a:t>完成初始化（置零）</a:t>
            </a:r>
            <a:endParaRPr lang="en-US" altLang="zh-CN" sz="2400" dirty="0"/>
          </a:p>
          <a:p>
            <a:r>
              <a:rPr lang="zh-CN" altLang="en-US" sz="2400" dirty="0">
                <a:latin typeface="宋体" panose="02010600030101010101" pitchFamily="2" charset="-122"/>
                <a:cs typeface="宋体" panose="02010600030101010101" pitchFamily="2" charset="-122"/>
                <a:sym typeface="+mn-ea"/>
              </a:rPr>
              <a:t>每次发生</a:t>
            </a:r>
            <a:r>
              <a:rPr lang="zh-CN" altLang="en-US" sz="2400" b="1" dirty="0">
                <a:solidFill>
                  <a:srgbClr val="FF0000"/>
                </a:solidFill>
                <a:latin typeface="宋体" panose="02010600030101010101" pitchFamily="2" charset="-122"/>
                <a:cs typeface="宋体" panose="02010600030101010101" pitchFamily="2" charset="-122"/>
                <a:sym typeface="+mn-ea"/>
              </a:rPr>
              <a:t>写时复制</a:t>
            </a:r>
            <a:r>
              <a:rPr lang="zh-CN" altLang="en-US" sz="2400" dirty="0">
                <a:latin typeface="宋体" panose="02010600030101010101" pitchFamily="2" charset="-122"/>
                <a:cs typeface="宋体" panose="02010600030101010101" pitchFamily="2" charset="-122"/>
                <a:sym typeface="+mn-ea"/>
              </a:rPr>
              <a:t>缺页中断时，</a:t>
            </a:r>
            <a:r>
              <a:rPr lang="zh-CN" altLang="en-US" sz="2400" dirty="0">
                <a:solidFill>
                  <a:srgbClr val="FF0000"/>
                </a:solidFill>
                <a:latin typeface="宋体" panose="02010600030101010101" pitchFamily="2" charset="-122"/>
                <a:cs typeface="宋体" panose="02010600030101010101" pitchFamily="2" charset="-122"/>
                <a:sym typeface="+mn-ea"/>
              </a:rPr>
              <a:t>输出</a:t>
            </a:r>
            <a:r>
              <a:rPr lang="zh-CN" altLang="en-US" sz="2400" dirty="0"/>
              <a:t>触发缺页中断的</a:t>
            </a:r>
            <a:r>
              <a:rPr lang="zh-CN" altLang="en-US" sz="2400" dirty="0">
                <a:latin typeface="宋体" panose="02010600030101010101" pitchFamily="2" charset="-122"/>
                <a:cs typeface="宋体" panose="02010600030101010101" pitchFamily="2" charset="-122"/>
                <a:sym typeface="+mn-ea"/>
              </a:rPr>
              <a:t>指令的</a:t>
            </a:r>
            <a:r>
              <a:rPr lang="en-US" altLang="zh-CN" sz="2400" dirty="0">
                <a:latin typeface="宋体" panose="02010600030101010101" pitchFamily="2" charset="-122"/>
                <a:cs typeface="宋体" panose="02010600030101010101" pitchFamily="2" charset="-122"/>
                <a:sym typeface="+mn-ea"/>
              </a:rPr>
              <a:t>16</a:t>
            </a:r>
            <a:r>
              <a:rPr lang="zh-CN" altLang="en-US" sz="2400" dirty="0">
                <a:latin typeface="宋体" panose="02010600030101010101" pitchFamily="2" charset="-122"/>
                <a:cs typeface="宋体" panose="02010600030101010101" pitchFamily="2" charset="-122"/>
                <a:sym typeface="+mn-ea"/>
              </a:rPr>
              <a:t>进制机器码，指令的</a:t>
            </a:r>
            <a:r>
              <a:rPr lang="en-US" altLang="zh-CN" sz="2400" dirty="0">
                <a:latin typeface="宋体" panose="02010600030101010101" pitchFamily="2" charset="-122"/>
                <a:cs typeface="宋体" panose="02010600030101010101" pitchFamily="2" charset="-122"/>
                <a:sym typeface="+mn-ea"/>
              </a:rPr>
              <a:t>opcode</a:t>
            </a:r>
            <a:r>
              <a:rPr lang="zh-CN" altLang="en-US" sz="2400" dirty="0">
                <a:latin typeface="宋体" panose="02010600030101010101" pitchFamily="2" charset="-122"/>
                <a:cs typeface="宋体" panose="02010600030101010101" pitchFamily="2" charset="-122"/>
                <a:sym typeface="+mn-ea"/>
              </a:rPr>
              <a:t>、两个寄存器的编号和当前两种缺页中断（包含本次中断）的次数（</a:t>
            </a:r>
            <a:r>
              <a:rPr lang="zh-CN" altLang="en-US" sz="2400" dirty="0">
                <a:solidFill>
                  <a:srgbClr val="FF0000"/>
                </a:solidFill>
                <a:latin typeface="宋体" panose="02010600030101010101" pitchFamily="2" charset="-122"/>
                <a:cs typeface="宋体" panose="02010600030101010101" pitchFamily="2" charset="-122"/>
                <a:sym typeface="+mn-ea"/>
              </a:rPr>
              <a:t>次数需要先增加后输出</a:t>
            </a:r>
            <a:r>
              <a:rPr lang="zh-CN" altLang="en-US" sz="2400" dirty="0">
                <a:latin typeface="宋体" panose="02010600030101010101" pitchFamily="2" charset="-122"/>
                <a:cs typeface="宋体" panose="02010600030101010101" pitchFamily="2" charset="-122"/>
                <a:sym typeface="+mn-ea"/>
              </a:rPr>
              <a:t>），格式为：</a:t>
            </a:r>
            <a:endParaRPr lang="en-US" altLang="zh-CN" sz="2400" dirty="0">
              <a:latin typeface="宋体" panose="02010600030101010101" pitchFamily="2" charset="-122"/>
              <a:cs typeface="宋体" panose="02010600030101010101" pitchFamily="2" charset="-122"/>
              <a:sym typeface="+mn-ea"/>
            </a:endParaRPr>
          </a:p>
          <a:p>
            <a:pPr marL="457200" lvl="1" indent="0">
              <a:lnSpc>
                <a:spcPct val="100000"/>
              </a:lnSpc>
              <a:buNone/>
            </a:pPr>
            <a:r>
              <a:rPr lang="en-US" altLang="zh-CN" sz="2000" dirty="0" err="1">
                <a:sym typeface="+mn-ea"/>
              </a:rPr>
              <a:t>printf</a:t>
            </a:r>
            <a:r>
              <a:rPr lang="en-US" altLang="zh-CN" sz="2000" dirty="0">
                <a:sym typeface="+mn-ea"/>
              </a:rPr>
              <a:t>("Env: 0x%x, </a:t>
            </a:r>
            <a:r>
              <a:rPr lang="en-US" altLang="zh-CN" sz="2000" dirty="0" err="1">
                <a:sym typeface="+mn-ea"/>
              </a:rPr>
              <a:t>Instr</a:t>
            </a:r>
            <a:r>
              <a:rPr lang="en-US" altLang="zh-CN" sz="2000" dirty="0">
                <a:sym typeface="+mn-ea"/>
              </a:rPr>
              <a:t>: 0x%x, opcode: %b, </a:t>
            </a:r>
            <a:r>
              <a:rPr lang="en-US" altLang="zh-CN" sz="2000" dirty="0" err="1">
                <a:sym typeface="+mn-ea"/>
              </a:rPr>
              <a:t>reg_rs</a:t>
            </a:r>
            <a:r>
              <a:rPr lang="en-US" altLang="zh-CN" sz="2000" dirty="0">
                <a:sym typeface="+mn-ea"/>
              </a:rPr>
              <a:t>: %d, </a:t>
            </a:r>
            <a:r>
              <a:rPr lang="en-US" altLang="zh-CN" sz="2000" dirty="0" err="1">
                <a:sym typeface="+mn-ea"/>
              </a:rPr>
              <a:t>reg_rt</a:t>
            </a:r>
            <a:r>
              <a:rPr lang="en-US" altLang="zh-CN" sz="2000" dirty="0">
                <a:sym typeface="+mn-ea"/>
              </a:rPr>
              <a:t>: %d, </a:t>
            </a:r>
            <a:r>
              <a:rPr lang="en-US" altLang="zh-CN" sz="2000" dirty="0" err="1">
                <a:sym typeface="+mn-ea"/>
              </a:rPr>
              <a:t>OUT_count</a:t>
            </a:r>
            <a:r>
              <a:rPr lang="en-US" altLang="zh-CN" sz="2000" dirty="0">
                <a:sym typeface="+mn-ea"/>
              </a:rPr>
              <a:t>: %d, </a:t>
            </a:r>
            <a:r>
              <a:rPr lang="en-US" altLang="zh-CN" sz="2000" dirty="0" err="1">
                <a:sym typeface="+mn-ea"/>
              </a:rPr>
              <a:t>COW_count</a:t>
            </a:r>
            <a:r>
              <a:rPr lang="en-US" altLang="zh-CN" sz="2000" dirty="0">
                <a:sym typeface="+mn-ea"/>
              </a:rPr>
              <a:t>: %d\n")</a:t>
            </a:r>
          </a:p>
          <a:p>
            <a:pPr marL="457200" lvl="1" indent="0">
              <a:lnSpc>
                <a:spcPct val="100000"/>
              </a:lnSpc>
              <a:buNone/>
            </a:pPr>
            <a:r>
              <a:rPr lang="en-US" altLang="zh-CN" sz="2000" dirty="0">
                <a:sym typeface="+mn-ea"/>
              </a:rPr>
              <a:t>//opcode</a:t>
            </a:r>
            <a:r>
              <a:rPr lang="zh-CN" altLang="en-US" sz="2000" dirty="0">
                <a:sym typeface="+mn-ea"/>
              </a:rPr>
              <a:t>是该指令的操作码，</a:t>
            </a:r>
            <a:r>
              <a:rPr lang="en-US" altLang="zh-CN" sz="2000" dirty="0" err="1">
                <a:sym typeface="+mn-ea"/>
              </a:rPr>
              <a:t>reg_rs</a:t>
            </a:r>
            <a:r>
              <a:rPr lang="zh-CN" altLang="en-US" sz="2000" dirty="0">
                <a:sym typeface="+mn-ea"/>
              </a:rPr>
              <a:t>代表</a:t>
            </a:r>
            <a:r>
              <a:rPr lang="en-US" altLang="zh-CN" sz="2000" dirty="0">
                <a:sym typeface="+mn-ea"/>
              </a:rPr>
              <a:t> </a:t>
            </a:r>
            <a:r>
              <a:rPr lang="en-US" altLang="zh-CN" sz="2000" dirty="0" err="1">
                <a:sym typeface="+mn-ea"/>
              </a:rPr>
              <a:t>rs</a:t>
            </a:r>
            <a:r>
              <a:rPr lang="en-US" altLang="zh-CN" sz="2000" dirty="0">
                <a:sym typeface="+mn-ea"/>
              </a:rPr>
              <a:t> </a:t>
            </a:r>
            <a:r>
              <a:rPr lang="zh-CN" altLang="zh-CN" sz="2000" dirty="0">
                <a:sym typeface="+mn-ea"/>
              </a:rPr>
              <a:t>寄存器编号，</a:t>
            </a:r>
            <a:r>
              <a:rPr lang="en-US" altLang="zh-CN" sz="2000" dirty="0" err="1">
                <a:sym typeface="+mn-ea"/>
              </a:rPr>
              <a:t>reg_rt</a:t>
            </a:r>
            <a:r>
              <a:rPr lang="zh-CN" altLang="en-US" sz="2000" dirty="0">
                <a:sym typeface="+mn-ea"/>
              </a:rPr>
              <a:t>代表</a:t>
            </a:r>
            <a:r>
              <a:rPr lang="en-US" altLang="zh-CN" sz="2000" dirty="0">
                <a:sym typeface="+mn-ea"/>
              </a:rPr>
              <a:t>rt </a:t>
            </a:r>
            <a:r>
              <a:rPr lang="zh-CN" altLang="en-US" sz="2000" dirty="0">
                <a:sym typeface="+mn-ea"/>
              </a:rPr>
              <a:t>寄存器编号，</a:t>
            </a:r>
            <a:r>
              <a:rPr lang="en-US" altLang="zh-CN" sz="2000" dirty="0">
                <a:sym typeface="+mn-ea"/>
              </a:rPr>
              <a:t> </a:t>
            </a:r>
            <a:r>
              <a:rPr lang="en-US" altLang="zh-CN" sz="2000" dirty="0" err="1">
                <a:sym typeface="+mn-ea"/>
              </a:rPr>
              <a:t>OUT_count</a:t>
            </a:r>
            <a:r>
              <a:rPr lang="zh-CN" altLang="en-US" sz="2000" dirty="0">
                <a:sym typeface="+mn-ea"/>
              </a:rPr>
              <a:t>代表</a:t>
            </a:r>
            <a:r>
              <a:rPr lang="zh-CN" altLang="en-US" sz="2000" dirty="0">
                <a:latin typeface="Consolas" panose="020B0609020204030204" pitchFamily="49" charset="0"/>
              </a:rPr>
              <a:t>用户空间的页面被动分配次数，</a:t>
            </a:r>
            <a:r>
              <a:rPr lang="en-US" altLang="zh-CN" sz="2000" dirty="0">
                <a:sym typeface="+mn-ea"/>
              </a:rPr>
              <a:t> </a:t>
            </a:r>
            <a:r>
              <a:rPr lang="en-US" altLang="zh-CN" sz="2000" dirty="0" err="1">
                <a:sym typeface="+mn-ea"/>
              </a:rPr>
              <a:t>COW_count</a:t>
            </a:r>
            <a:r>
              <a:rPr lang="zh-CN" altLang="en-US" sz="2000" dirty="0">
                <a:sym typeface="+mn-ea"/>
              </a:rPr>
              <a:t>代表写时复制次数</a:t>
            </a:r>
            <a:endParaRPr lang="en-US" altLang="zh-CN" sz="2000" dirty="0"/>
          </a:p>
          <a:p>
            <a:r>
              <a:rPr lang="zh-CN" altLang="en-US" sz="2400" dirty="0"/>
              <a:t>最后在</a:t>
            </a:r>
            <a:r>
              <a:rPr lang="en-US" altLang="zh-CN" sz="2400" dirty="0" err="1"/>
              <a:t>env_destroy</a:t>
            </a:r>
            <a:r>
              <a:rPr lang="zh-CN" altLang="en-US" sz="2400" dirty="0"/>
              <a:t>函数中将三者的值</a:t>
            </a:r>
            <a:r>
              <a:rPr lang="zh-CN" altLang="en-US" sz="2400" dirty="0">
                <a:solidFill>
                  <a:srgbClr val="FF0000"/>
                </a:solidFill>
              </a:rPr>
              <a:t>输出</a:t>
            </a:r>
            <a:endParaRPr lang="en-US" altLang="zh-CN" sz="2400" dirty="0">
              <a:solidFill>
                <a:srgbClr val="FF0000"/>
              </a:solidFill>
            </a:endParaRPr>
          </a:p>
          <a:p>
            <a:pPr marL="457200" lvl="1" indent="0">
              <a:buNone/>
            </a:pPr>
            <a:r>
              <a:rPr lang="en-US" altLang="zh-CN" sz="1600" dirty="0" err="1">
                <a:latin typeface="Consolas" panose="020B0609020204030204" pitchFamily="49" charset="0"/>
              </a:rPr>
              <a:t>printf</a:t>
            </a:r>
            <a:r>
              <a:rPr lang="en-US" altLang="zh-CN" sz="1600" dirty="0">
                <a:latin typeface="Consolas" panose="020B0609020204030204" pitchFamily="49" charset="0"/>
              </a:rPr>
              <a:t>("%08x </a:t>
            </a:r>
            <a:r>
              <a:rPr lang="en-US" altLang="zh-CN" sz="1600" dirty="0" err="1">
                <a:latin typeface="Consolas" panose="020B0609020204030204" pitchFamily="49" charset="0"/>
              </a:rPr>
              <a:t>envid</a:t>
            </a:r>
            <a:r>
              <a:rPr lang="en-US" altLang="zh-CN" sz="1600" dirty="0">
                <a:latin typeface="Consolas" panose="020B0609020204030204" pitchFamily="49" charset="0"/>
              </a:rPr>
              <a:t>\n", e-&gt;</a:t>
            </a:r>
            <a:r>
              <a:rPr lang="en-US" altLang="zh-CN" sz="1600" dirty="0" err="1">
                <a:latin typeface="Consolas" panose="020B0609020204030204" pitchFamily="49" charset="0"/>
              </a:rPr>
              <a:t>env_id</a:t>
            </a:r>
            <a:r>
              <a:rPr lang="en-US" altLang="zh-CN" sz="1600" dirty="0">
                <a:latin typeface="Consolas" panose="020B0609020204030204" pitchFamily="49" charset="0"/>
              </a:rPr>
              <a:t>); </a:t>
            </a:r>
          </a:p>
          <a:p>
            <a:pPr marL="457200" lvl="1" indent="0">
              <a:buNone/>
            </a:pPr>
            <a:r>
              <a:rPr lang="en-US" altLang="zh-CN" sz="1600" dirty="0" err="1">
                <a:latin typeface="Consolas" panose="020B0609020204030204" pitchFamily="49" charset="0"/>
              </a:rPr>
              <a:t>printf</a:t>
            </a:r>
            <a:r>
              <a:rPr lang="en-US" altLang="zh-CN" sz="1600" dirty="0">
                <a:latin typeface="Consolas" panose="020B0609020204030204" pitchFamily="49" charset="0"/>
              </a:rPr>
              <a:t>("%08x </a:t>
            </a:r>
            <a:r>
              <a:rPr lang="en-US" altLang="zh-CN" sz="1600" dirty="0" err="1">
                <a:latin typeface="Consolas" panose="020B0609020204030204" pitchFamily="49" charset="0"/>
              </a:rPr>
              <a:t>pgfault_out</a:t>
            </a:r>
            <a:r>
              <a:rPr lang="en-US" altLang="zh-CN" sz="1600" dirty="0">
                <a:latin typeface="Consolas" panose="020B0609020204030204" pitchFamily="49" charset="0"/>
              </a:rPr>
              <a:t>\n", </a:t>
            </a:r>
            <a:r>
              <a:rPr lang="en-US" altLang="zh-CN" sz="1600" dirty="0">
                <a:solidFill>
                  <a:srgbClr val="FF0000"/>
                </a:solidFill>
                <a:latin typeface="Consolas" panose="020B0609020204030204" pitchFamily="49" charset="0"/>
              </a:rPr>
              <a:t>out</a:t>
            </a:r>
            <a:r>
              <a:rPr lang="en-US" altLang="zh-CN" sz="1600" dirty="0">
                <a:latin typeface="Consolas" panose="020B0609020204030204" pitchFamily="49" charset="0"/>
              </a:rPr>
              <a:t>); // </a:t>
            </a:r>
            <a:r>
              <a:rPr lang="zh-CN" altLang="en-US" sz="1600" dirty="0">
                <a:latin typeface="Consolas" panose="020B0609020204030204" pitchFamily="49" charset="0"/>
              </a:rPr>
              <a:t>用户空间的页面被动分配</a:t>
            </a:r>
            <a:endParaRPr lang="en-US" altLang="zh-CN" sz="1600" dirty="0">
              <a:latin typeface="Consolas" panose="020B0609020204030204" pitchFamily="49" charset="0"/>
            </a:endParaRPr>
          </a:p>
          <a:p>
            <a:pPr marL="457200" lvl="1" indent="0">
              <a:buNone/>
            </a:pPr>
            <a:r>
              <a:rPr lang="en-US" altLang="zh-CN" sz="1600" dirty="0" err="1">
                <a:latin typeface="Consolas" panose="020B0609020204030204" pitchFamily="49" charset="0"/>
              </a:rPr>
              <a:t>printf</a:t>
            </a:r>
            <a:r>
              <a:rPr lang="en-US" altLang="zh-CN" sz="1600" dirty="0">
                <a:latin typeface="Consolas" panose="020B0609020204030204" pitchFamily="49" charset="0"/>
              </a:rPr>
              <a:t>("%08x </a:t>
            </a:r>
            <a:r>
              <a:rPr lang="en-US" altLang="zh-CN" sz="1600" dirty="0" err="1">
                <a:latin typeface="Consolas" panose="020B0609020204030204" pitchFamily="49" charset="0"/>
              </a:rPr>
              <a:t>pgfault_cow</a:t>
            </a:r>
            <a:r>
              <a:rPr lang="en-US" altLang="zh-CN" sz="1600" dirty="0">
                <a:latin typeface="Consolas" panose="020B0609020204030204" pitchFamily="49" charset="0"/>
              </a:rPr>
              <a:t>\n", </a:t>
            </a:r>
            <a:r>
              <a:rPr lang="en-US" altLang="zh-CN" sz="1600" dirty="0">
                <a:solidFill>
                  <a:srgbClr val="FF0000"/>
                </a:solidFill>
                <a:latin typeface="Consolas" panose="020B0609020204030204" pitchFamily="49" charset="0"/>
              </a:rPr>
              <a:t>cow</a:t>
            </a:r>
            <a:r>
              <a:rPr lang="en-US" altLang="zh-CN" sz="1600" dirty="0">
                <a:latin typeface="Consolas" panose="020B0609020204030204" pitchFamily="49" charset="0"/>
              </a:rPr>
              <a:t>); // </a:t>
            </a:r>
            <a:r>
              <a:rPr lang="zh-CN" altLang="en-US" sz="1600" dirty="0">
                <a:latin typeface="Consolas" panose="020B0609020204030204" pitchFamily="49" charset="0"/>
              </a:rPr>
              <a:t>写时复制</a:t>
            </a:r>
          </a:p>
          <a:p>
            <a:r>
              <a:rPr lang="zh-CN" altLang="en-US" sz="2400" dirty="0"/>
              <a:t>上述标红的部分请替换为自己的提取统计数字的表达式</a:t>
            </a:r>
            <a:endParaRPr lang="en-US" altLang="zh-CN" sz="2400" dirty="0"/>
          </a:p>
        </p:txBody>
      </p:sp>
      <p:sp>
        <p:nvSpPr>
          <p:cNvPr id="9" name="标题 1">
            <a:extLst>
              <a:ext uri="{FF2B5EF4-FFF2-40B4-BE49-F238E27FC236}">
                <a16:creationId xmlns:a16="http://schemas.microsoft.com/office/drawing/2014/main" id="{7F17E39C-3D17-4CF0-A0C1-485B1E14F9A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a:t>lab4-exam-b</a:t>
            </a:r>
            <a:endParaRPr lang="en-US" altLang="zh-CN" sz="4000" dirty="0"/>
          </a:p>
        </p:txBody>
      </p:sp>
    </p:spTree>
    <p:extLst>
      <p:ext uri="{BB962C8B-B14F-4D97-AF65-F5344CB8AC3E}">
        <p14:creationId xmlns:p14="http://schemas.microsoft.com/office/powerpoint/2010/main" val="35397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892" y="498109"/>
            <a:ext cx="10515600" cy="1325563"/>
          </a:xfrm>
        </p:spPr>
        <p:txBody>
          <a:bodyPr>
            <a:normAutofit/>
          </a:bodyPr>
          <a:lstStyle/>
          <a:p>
            <a:r>
              <a:rPr lang="en-US" altLang="zh-CN" sz="4000" b="1" dirty="0"/>
              <a:t>lab4-exam-b </a:t>
            </a:r>
            <a:r>
              <a:rPr lang="zh-CN" altLang="en-US" sz="4000" dirty="0"/>
              <a:t>提交结果</a:t>
            </a:r>
          </a:p>
        </p:txBody>
      </p:sp>
      <p:pic>
        <p:nvPicPr>
          <p:cNvPr id="5" name="Picture 4">
            <a:extLst>
              <a:ext uri="{FF2B5EF4-FFF2-40B4-BE49-F238E27FC236}">
                <a16:creationId xmlns:a16="http://schemas.microsoft.com/office/drawing/2014/main" id="{546F540C-DCF7-C04B-9881-317B4AF85EED}"/>
              </a:ext>
            </a:extLst>
          </p:cNvPr>
          <p:cNvPicPr>
            <a:picLocks noChangeAspect="1"/>
          </p:cNvPicPr>
          <p:nvPr/>
        </p:nvPicPr>
        <p:blipFill rotWithShape="1">
          <a:blip r:embed="rId2"/>
          <a:srcRect r="42512"/>
          <a:stretch/>
        </p:blipFill>
        <p:spPr>
          <a:xfrm>
            <a:off x="2359803" y="2620686"/>
            <a:ext cx="6429091" cy="1616628"/>
          </a:xfrm>
          <a:prstGeom prst="rect">
            <a:avLst/>
          </a:prstGeom>
        </p:spPr>
      </p:pic>
    </p:spTree>
    <p:extLst>
      <p:ext uri="{BB962C8B-B14F-4D97-AF65-F5344CB8AC3E}">
        <p14:creationId xmlns:p14="http://schemas.microsoft.com/office/powerpoint/2010/main" val="105516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703" y="2396055"/>
            <a:ext cx="10515600" cy="1325563"/>
          </a:xfrm>
        </p:spPr>
        <p:txBody>
          <a:bodyPr/>
          <a:lstStyle/>
          <a:p>
            <a:pPr algn="ctr"/>
            <a:r>
              <a:rPr lang="en-US" altLang="zh-CN" dirty="0">
                <a:latin typeface="微软雅黑 Light" panose="020B0502040204020203" charset="-122"/>
                <a:ea typeface="微软雅黑 Light" panose="020B0502040204020203" charset="-122"/>
              </a:rPr>
              <a:t>Good Luck</a:t>
            </a:r>
            <a:r>
              <a:rPr lang="zh-CN" altLang="en-US" dirty="0">
                <a:latin typeface="微软雅黑 Light" panose="020B0502040204020203" charset="-122"/>
                <a:ea typeface="微软雅黑 Light" panose="020B0502040204020203"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测试说明</a:t>
            </a:r>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本次测试题没有额外分支，需要在</a:t>
            </a:r>
            <a:r>
              <a:rPr lang="en-US" altLang="zh-CN" b="1" dirty="0">
                <a:solidFill>
                  <a:srgbClr val="FF0000"/>
                </a:solidFill>
              </a:rPr>
              <a:t>lab4</a:t>
            </a:r>
            <a:r>
              <a:rPr lang="zh-CN" altLang="en-US" b="1" dirty="0">
                <a:solidFill>
                  <a:srgbClr val="FF0000"/>
                </a:solidFill>
              </a:rPr>
              <a:t>分支上自己创建分支。</a:t>
            </a:r>
          </a:p>
          <a:p>
            <a:pPr>
              <a:lnSpc>
                <a:spcPct val="100000"/>
              </a:lnSpc>
            </a:pPr>
            <a:r>
              <a:rPr lang="zh-CN" altLang="en-US" dirty="0"/>
              <a:t>本次测试题目分为</a:t>
            </a:r>
            <a:r>
              <a:rPr lang="en-US" altLang="zh-CN" b="1" dirty="0"/>
              <a:t>lab4-exam-a</a:t>
            </a:r>
            <a:r>
              <a:rPr lang="zh-CN" altLang="en-US" dirty="0"/>
              <a:t>和</a:t>
            </a:r>
            <a:r>
              <a:rPr lang="en-US" altLang="zh-CN" b="1" dirty="0"/>
              <a:t>lab4-exam-b</a:t>
            </a:r>
            <a:r>
              <a:rPr lang="zh-CN" altLang="en-US" dirty="0"/>
              <a:t>两道题，</a:t>
            </a:r>
            <a:r>
              <a:rPr lang="en-US" altLang="zh-CN" b="1" dirty="0"/>
              <a:t>b</a:t>
            </a:r>
            <a:r>
              <a:rPr lang="zh-CN" altLang="en-US" b="1" dirty="0"/>
              <a:t>题难度大一些</a:t>
            </a:r>
            <a:endParaRPr lang="en-US" altLang="zh-CN" b="1" dirty="0"/>
          </a:p>
          <a:p>
            <a:pPr>
              <a:lnSpc>
                <a:spcPct val="100000"/>
              </a:lnSpc>
            </a:pPr>
            <a:r>
              <a:rPr lang="zh-CN" altLang="en-US" dirty="0"/>
              <a:t>请在做题之前仔细阅读</a:t>
            </a:r>
            <a:r>
              <a:rPr lang="en-US" altLang="zh-CN" dirty="0"/>
              <a:t>PPT</a:t>
            </a:r>
            <a:r>
              <a:rPr lang="zh-CN" altLang="en-US" dirty="0"/>
              <a:t>中给的提示、注意事项、测试说明等信息</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0242" y="1361293"/>
            <a:ext cx="9477653" cy="4888588"/>
          </a:xfrm>
        </p:spPr>
        <p:txBody>
          <a:bodyPr>
            <a:normAutofit lnSpcReduction="10000"/>
          </a:bodyPr>
          <a:lstStyle/>
          <a:p>
            <a:pPr marL="0" indent="0">
              <a:buNone/>
            </a:pPr>
            <a:r>
              <a:rPr lang="zh-CN" altLang="en-US" dirty="0"/>
              <a:t>请确保你在</a:t>
            </a:r>
            <a:r>
              <a:rPr lang="en-US" altLang="zh-CN" dirty="0"/>
              <a:t>lab4</a:t>
            </a:r>
            <a:r>
              <a:rPr lang="zh-CN" altLang="en-US" dirty="0"/>
              <a:t>分支上（</a:t>
            </a:r>
            <a:r>
              <a:rPr lang="en-US" altLang="zh-CN" dirty="0"/>
              <a:t>git branch </a:t>
            </a:r>
            <a:r>
              <a:rPr lang="zh-CN" altLang="en-US" dirty="0"/>
              <a:t>查看分支）</a:t>
            </a:r>
            <a:endParaRPr lang="en-US" altLang="zh-CN" dirty="0"/>
          </a:p>
          <a:p>
            <a:pPr marL="0" indent="0">
              <a:buNone/>
            </a:pPr>
            <a:r>
              <a:rPr lang="zh-CN" altLang="en-US" dirty="0"/>
              <a:t>第一题：</a:t>
            </a:r>
            <a:endParaRPr lang="en-US" altLang="zh-CN" dirty="0"/>
          </a:p>
          <a:p>
            <a:pPr marL="0" indent="0">
              <a:buNone/>
            </a:pPr>
            <a:r>
              <a:rPr lang="en-US" altLang="zh-CN" dirty="0"/>
              <a:t>git checkout –b lab4-exam-a</a:t>
            </a:r>
          </a:p>
          <a:p>
            <a:pPr marL="0" indent="0">
              <a:buNone/>
            </a:pPr>
            <a:r>
              <a:rPr lang="en-US" altLang="zh-CN" dirty="0"/>
              <a:t>git add --all</a:t>
            </a:r>
          </a:p>
          <a:p>
            <a:pPr marL="0" indent="0">
              <a:buNone/>
            </a:pPr>
            <a:r>
              <a:rPr lang="en-US" altLang="zh-CN" dirty="0"/>
              <a:t>git commit –m ***</a:t>
            </a:r>
          </a:p>
          <a:p>
            <a:pPr marL="0" indent="0">
              <a:buNone/>
            </a:pPr>
            <a:r>
              <a:rPr lang="en-US" altLang="zh-CN" dirty="0"/>
              <a:t>git push origin lab4-exam-a:lab4-exam-a</a:t>
            </a:r>
          </a:p>
          <a:p>
            <a:pPr marL="0" indent="0">
              <a:buNone/>
            </a:pPr>
            <a:r>
              <a:rPr lang="zh-CN" altLang="en-US" dirty="0"/>
              <a:t>提交前注意</a:t>
            </a:r>
            <a:endParaRPr lang="en-US" altLang="zh-CN" dirty="0"/>
          </a:p>
          <a:p>
            <a:pPr marL="0" indent="0">
              <a:buNone/>
            </a:pPr>
            <a:r>
              <a:rPr lang="en-US" altLang="zh-CN" dirty="0"/>
              <a:t>git rm </a:t>
            </a:r>
            <a:r>
              <a:rPr lang="en-US" altLang="zh-CN" dirty="0" err="1"/>
              <a:t>fs.out</a:t>
            </a:r>
            <a:endParaRPr lang="en-US" altLang="zh-CN" dirty="0"/>
          </a:p>
          <a:p>
            <a:pPr marL="0" indent="0">
              <a:buNone/>
            </a:pPr>
            <a:r>
              <a:rPr lang="en-US" altLang="zh-CN" dirty="0"/>
              <a:t>git rm fs_.</a:t>
            </a:r>
            <a:r>
              <a:rPr lang="en-US" altLang="zh-CN" dirty="0" err="1"/>
              <a:t>img</a:t>
            </a:r>
            <a:r>
              <a:rPr lang="en-US" altLang="zh-CN" dirty="0"/>
              <a:t>_</a:t>
            </a:r>
          </a:p>
          <a:p>
            <a:pPr marL="0" indent="0">
              <a:buNone/>
            </a:pPr>
            <a:r>
              <a:rPr lang="en-US" altLang="zh-CN" dirty="0"/>
              <a:t>git rm fs2.img</a:t>
            </a:r>
          </a:p>
          <a:p>
            <a:pPr marL="0" indent="0">
              <a:buNone/>
            </a:pPr>
            <a:endParaRPr lang="en-US" altLang="zh-CN" dirty="0"/>
          </a:p>
        </p:txBody>
      </p:sp>
      <p:sp>
        <p:nvSpPr>
          <p:cNvPr id="4" name="标题 1">
            <a:extLst>
              <a:ext uri="{FF2B5EF4-FFF2-40B4-BE49-F238E27FC236}">
                <a16:creationId xmlns:a16="http://schemas.microsoft.com/office/drawing/2014/main" id="{B1502445-CB7F-4EB5-93C2-B01499F122AF}"/>
              </a:ext>
            </a:extLst>
          </p:cNvPr>
          <p:cNvSpPr>
            <a:spLocks noGrp="1"/>
          </p:cNvSpPr>
          <p:nvPr>
            <p:ph type="title"/>
          </p:nvPr>
        </p:nvSpPr>
        <p:spPr>
          <a:xfrm>
            <a:off x="838200" y="195528"/>
            <a:ext cx="10515600" cy="1325563"/>
          </a:xfrm>
        </p:spPr>
        <p:txBody>
          <a:bodyPr>
            <a:normAutofit/>
          </a:bodyPr>
          <a:lstStyle/>
          <a:p>
            <a:r>
              <a:rPr lang="zh-CN" altLang="en-US" sz="4000" dirty="0"/>
              <a:t>提交说明</a:t>
            </a:r>
            <a:r>
              <a:rPr lang="en-US" altLang="zh-CN" sz="4000" dirty="0"/>
              <a:t>(1)</a:t>
            </a:r>
          </a:p>
        </p:txBody>
      </p:sp>
    </p:spTree>
    <p:extLst>
      <p:ext uri="{BB962C8B-B14F-4D97-AF65-F5344CB8AC3E}">
        <p14:creationId xmlns:p14="http://schemas.microsoft.com/office/powerpoint/2010/main" val="264914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0242" y="1361293"/>
            <a:ext cx="9300100" cy="4888588"/>
          </a:xfrm>
        </p:spPr>
        <p:txBody>
          <a:bodyPr>
            <a:normAutofit lnSpcReduction="10000"/>
          </a:bodyPr>
          <a:lstStyle/>
          <a:p>
            <a:pPr marL="0" indent="0">
              <a:buNone/>
            </a:pPr>
            <a:r>
              <a:rPr lang="zh-CN" altLang="en-US" dirty="0"/>
              <a:t>请确保你在</a:t>
            </a:r>
            <a:r>
              <a:rPr lang="en-US" altLang="zh-CN" dirty="0"/>
              <a:t>lab4</a:t>
            </a:r>
            <a:r>
              <a:rPr lang="zh-CN" altLang="en-US" dirty="0"/>
              <a:t>分支上（</a:t>
            </a:r>
            <a:r>
              <a:rPr lang="en-US" altLang="zh-CN" dirty="0"/>
              <a:t>git branch </a:t>
            </a:r>
            <a:r>
              <a:rPr lang="zh-CN" altLang="en-US" dirty="0"/>
              <a:t>查看分支）</a:t>
            </a:r>
            <a:endParaRPr lang="en-US" altLang="zh-CN" dirty="0"/>
          </a:p>
          <a:p>
            <a:pPr marL="0" indent="0">
              <a:buNone/>
            </a:pPr>
            <a:r>
              <a:rPr lang="zh-CN" altLang="en-US" dirty="0"/>
              <a:t>第二题：</a:t>
            </a:r>
            <a:endParaRPr lang="en-US" altLang="zh-CN" dirty="0"/>
          </a:p>
          <a:p>
            <a:pPr marL="0" indent="0">
              <a:buNone/>
            </a:pPr>
            <a:r>
              <a:rPr lang="en-US" altLang="zh-CN" dirty="0"/>
              <a:t>git checkout –b lab4-exam-b</a:t>
            </a:r>
          </a:p>
          <a:p>
            <a:pPr marL="0" indent="0">
              <a:buNone/>
            </a:pPr>
            <a:r>
              <a:rPr lang="en-US" altLang="zh-CN" dirty="0"/>
              <a:t>git add --all</a:t>
            </a:r>
          </a:p>
          <a:p>
            <a:pPr marL="0" indent="0">
              <a:buNone/>
            </a:pPr>
            <a:r>
              <a:rPr lang="en-US" altLang="zh-CN" dirty="0"/>
              <a:t>git commit –m ***</a:t>
            </a:r>
          </a:p>
          <a:p>
            <a:pPr marL="0" indent="0">
              <a:buNone/>
            </a:pPr>
            <a:r>
              <a:rPr lang="en-US" altLang="zh-CN" dirty="0"/>
              <a:t>git push origin lab4-exam-b:lab4-exam-b</a:t>
            </a:r>
          </a:p>
          <a:p>
            <a:pPr marL="0" indent="0">
              <a:buNone/>
            </a:pPr>
            <a:r>
              <a:rPr lang="zh-CN" altLang="en-US" dirty="0"/>
              <a:t>提交前注意</a:t>
            </a:r>
            <a:endParaRPr lang="en-US" altLang="zh-CN" dirty="0"/>
          </a:p>
          <a:p>
            <a:pPr marL="0" indent="0">
              <a:buNone/>
            </a:pPr>
            <a:r>
              <a:rPr lang="en-US" altLang="zh-CN" dirty="0"/>
              <a:t>git rm </a:t>
            </a:r>
            <a:r>
              <a:rPr lang="en-US" altLang="zh-CN" dirty="0" err="1"/>
              <a:t>fs.out</a:t>
            </a:r>
            <a:endParaRPr lang="en-US" altLang="zh-CN" dirty="0"/>
          </a:p>
          <a:p>
            <a:pPr marL="0" indent="0">
              <a:buNone/>
            </a:pPr>
            <a:r>
              <a:rPr lang="en-US" altLang="zh-CN" dirty="0"/>
              <a:t>git rm fs_.</a:t>
            </a:r>
            <a:r>
              <a:rPr lang="en-US" altLang="zh-CN" dirty="0" err="1"/>
              <a:t>img</a:t>
            </a:r>
            <a:r>
              <a:rPr lang="en-US" altLang="zh-CN" dirty="0"/>
              <a:t>_</a:t>
            </a:r>
          </a:p>
          <a:p>
            <a:pPr marL="0" indent="0">
              <a:buNone/>
            </a:pPr>
            <a:r>
              <a:rPr lang="en-US" altLang="zh-CN" dirty="0"/>
              <a:t>git rm fs2.img</a:t>
            </a:r>
          </a:p>
          <a:p>
            <a:pPr marL="0" indent="0">
              <a:buNone/>
            </a:pPr>
            <a:endParaRPr lang="en-US" altLang="zh-CN" dirty="0"/>
          </a:p>
        </p:txBody>
      </p:sp>
      <p:sp>
        <p:nvSpPr>
          <p:cNvPr id="4" name="标题 1">
            <a:extLst>
              <a:ext uri="{FF2B5EF4-FFF2-40B4-BE49-F238E27FC236}">
                <a16:creationId xmlns:a16="http://schemas.microsoft.com/office/drawing/2014/main" id="{B1502445-CB7F-4EB5-93C2-B01499F122AF}"/>
              </a:ext>
            </a:extLst>
          </p:cNvPr>
          <p:cNvSpPr>
            <a:spLocks noGrp="1"/>
          </p:cNvSpPr>
          <p:nvPr>
            <p:ph type="title"/>
          </p:nvPr>
        </p:nvSpPr>
        <p:spPr>
          <a:xfrm>
            <a:off x="838200" y="195528"/>
            <a:ext cx="10515600" cy="1325563"/>
          </a:xfrm>
        </p:spPr>
        <p:txBody>
          <a:bodyPr>
            <a:normAutofit/>
          </a:bodyPr>
          <a:lstStyle/>
          <a:p>
            <a:r>
              <a:rPr lang="zh-CN" altLang="en-US" sz="4000" dirty="0"/>
              <a:t>提交说明</a:t>
            </a:r>
            <a:r>
              <a:rPr lang="en-US" altLang="zh-CN" sz="4000" dirty="0"/>
              <a:t>(2)</a:t>
            </a:r>
          </a:p>
        </p:txBody>
      </p:sp>
    </p:spTree>
    <p:extLst>
      <p:ext uri="{BB962C8B-B14F-4D97-AF65-F5344CB8AC3E}">
        <p14:creationId xmlns:p14="http://schemas.microsoft.com/office/powerpoint/2010/main" val="212922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C5F882-A8F0-3143-9EF2-F8527CF63041}"/>
              </a:ext>
            </a:extLst>
          </p:cNvPr>
          <p:cNvSpPr>
            <a:spLocks noGrp="1"/>
          </p:cNvSpPr>
          <p:nvPr>
            <p:ph idx="1"/>
          </p:nvPr>
        </p:nvSpPr>
        <p:spPr/>
        <p:txBody>
          <a:bodyPr/>
          <a:lstStyle/>
          <a:p>
            <a:pPr marL="0" indent="0">
              <a:buNone/>
            </a:pPr>
            <a:r>
              <a:rPr lang="zh-CN" altLang="en-US" dirty="0"/>
              <a:t>背景</a:t>
            </a:r>
            <a:endParaRPr lang="en-US" altLang="zh-CN" dirty="0"/>
          </a:p>
          <a:p>
            <a:r>
              <a:rPr lang="zh-CN" altLang="en-US" sz="2400" dirty="0"/>
              <a:t>线程是操作系统调度的最小单元。相比于进程，子线程创建后，虽然独立于父线程执行，但共享地址空间。在我们的</a:t>
            </a:r>
            <a:r>
              <a:rPr lang="en-US" altLang="zh-CN" sz="2400" dirty="0"/>
              <a:t>MOS</a:t>
            </a:r>
            <a:r>
              <a:rPr lang="zh-CN" altLang="en-US" sz="2400" dirty="0"/>
              <a:t>操作系统内部，只含有进程这一种抽象。类比</a:t>
            </a:r>
            <a:r>
              <a:rPr lang="en-US" altLang="zh-CN" sz="2400" dirty="0"/>
              <a:t>fork</a:t>
            </a:r>
            <a:r>
              <a:rPr lang="zh-CN" altLang="en-US" sz="2400" dirty="0"/>
              <a:t>的实现，我们可以实现一个函数</a:t>
            </a:r>
            <a:r>
              <a:rPr lang="en-US" altLang="zh-CN" sz="2400" dirty="0" err="1"/>
              <a:t>thread_fork</a:t>
            </a:r>
            <a:r>
              <a:rPr lang="zh-CN" altLang="en-US" sz="2400" dirty="0"/>
              <a:t> ，使其在用户态创建共享地址空间且能独立运行的进程模拟“线程”。</a:t>
            </a:r>
            <a:endParaRPr lang="en-US" sz="2400" dirty="0"/>
          </a:p>
        </p:txBody>
      </p:sp>
      <p:sp>
        <p:nvSpPr>
          <p:cNvPr id="7" name="标题 1">
            <a:extLst>
              <a:ext uri="{FF2B5EF4-FFF2-40B4-BE49-F238E27FC236}">
                <a16:creationId xmlns:a16="http://schemas.microsoft.com/office/drawing/2014/main" id="{1AC8D2E0-E642-2C43-A9AD-3C33DAD7533E}"/>
              </a:ext>
            </a:extLst>
          </p:cNvPr>
          <p:cNvSpPr>
            <a:spLocks noGrp="1"/>
          </p:cNvSpPr>
          <p:nvPr>
            <p:ph type="title"/>
          </p:nvPr>
        </p:nvSpPr>
        <p:spPr/>
        <p:txBody>
          <a:bodyPr>
            <a:normAutofit/>
          </a:bodyPr>
          <a:lstStyle/>
          <a:p>
            <a:r>
              <a:rPr lang="en-US" altLang="zh-CN" sz="4000" b="1" dirty="0"/>
              <a:t>lab4-exam-a</a:t>
            </a:r>
            <a:endParaRPr lang="en-US" altLang="zh-CN"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10029" y="1615736"/>
            <a:ext cx="10754995" cy="4983671"/>
          </a:xfrm>
        </p:spPr>
        <p:txBody>
          <a:bodyPr>
            <a:normAutofit/>
          </a:bodyPr>
          <a:lstStyle/>
          <a:p>
            <a:r>
              <a:rPr lang="zh-CN" altLang="en-US" dirty="0">
                <a:latin typeface="宋体" panose="02010600030101010101" pitchFamily="2" charset="-122"/>
                <a:cs typeface="宋体" panose="02010600030101010101" pitchFamily="2" charset="-122"/>
                <a:sym typeface="+mn-ea"/>
              </a:rPr>
              <a:t>题目要求（第一部分）：</a:t>
            </a:r>
            <a:endParaRPr lang="en-US" altLang="zh-CN" sz="1800" dirty="0">
              <a:latin typeface="宋体" panose="02010600030101010101" pitchFamily="2" charset="-122"/>
              <a:cs typeface="宋体" panose="02010600030101010101" pitchFamily="2" charset="-122"/>
            </a:endParaRPr>
          </a:p>
          <a:p>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在</a:t>
            </a:r>
            <a:r>
              <a:rPr lang="en-US" altLang="zh-CN" sz="1800" dirty="0">
                <a:latin typeface="宋体" panose="02010600030101010101" pitchFamily="2" charset="-122"/>
                <a:cs typeface="宋体" panose="02010600030101010101" pitchFamily="2" charset="-122"/>
              </a:rPr>
              <a:t>user/</a:t>
            </a:r>
            <a:r>
              <a:rPr lang="en-US" altLang="zh-CN" sz="1800" dirty="0" err="1">
                <a:latin typeface="宋体" panose="02010600030101010101" pitchFamily="2" charset="-122"/>
                <a:cs typeface="宋体" panose="02010600030101010101" pitchFamily="2" charset="-122"/>
              </a:rPr>
              <a:t>fork.c</a:t>
            </a:r>
            <a:r>
              <a:rPr lang="zh-CN" altLang="en-US" sz="1800" dirty="0">
                <a:latin typeface="宋体" panose="02010600030101010101" pitchFamily="2" charset="-122"/>
                <a:cs typeface="宋体" panose="02010600030101010101" pitchFamily="2" charset="-122"/>
              </a:rPr>
              <a:t>中实现</a:t>
            </a:r>
            <a:r>
              <a:rPr lang="en-US" altLang="zh-CN" sz="1800" dirty="0" err="1">
                <a:latin typeface="宋体" panose="02010600030101010101" pitchFamily="2" charset="-122"/>
                <a:cs typeface="宋体" panose="02010600030101010101" pitchFamily="2" charset="-122"/>
              </a:rPr>
              <a:t>thread_fork</a:t>
            </a:r>
            <a:r>
              <a:rPr lang="zh-CN" altLang="en-US" sz="1800" dirty="0">
                <a:latin typeface="宋体" panose="02010600030101010101" pitchFamily="2" charset="-122"/>
                <a:cs typeface="宋体" panose="02010600030101010101" pitchFamily="2" charset="-122"/>
              </a:rPr>
              <a:t>，函数原型如下：</a:t>
            </a:r>
            <a:endParaRPr lang="en-US" altLang="zh-CN" sz="1800" dirty="0">
              <a:latin typeface="宋体" panose="02010600030101010101" pitchFamily="2" charset="-122"/>
              <a:cs typeface="宋体" panose="02010600030101010101" pitchFamily="2" charset="-122"/>
            </a:endParaRPr>
          </a:p>
          <a:p>
            <a:pPr marL="0" indent="0" algn="ctr">
              <a:buNone/>
            </a:pPr>
            <a:r>
              <a:rPr lang="en-US" altLang="zh-CN" sz="1800" dirty="0">
                <a:latin typeface="宋体" panose="02010600030101010101" pitchFamily="2" charset="-122"/>
                <a:cs typeface="宋体" panose="02010600030101010101" pitchFamily="2" charset="-122"/>
              </a:rPr>
              <a:t>int</a:t>
            </a:r>
            <a:r>
              <a:rPr lang="zh-CN" altLang="en-US" sz="1800" dirty="0">
                <a:latin typeface="宋体" panose="02010600030101010101" pitchFamily="2" charset="-122"/>
                <a:cs typeface="宋体" panose="02010600030101010101" pitchFamily="2" charset="-122"/>
              </a:rPr>
              <a:t> </a:t>
            </a:r>
            <a:r>
              <a:rPr lang="en-US" altLang="zh-CN" sz="1800" dirty="0" err="1">
                <a:latin typeface="宋体" panose="02010600030101010101" pitchFamily="2" charset="-122"/>
                <a:cs typeface="宋体" panose="02010600030101010101" pitchFamily="2" charset="-122"/>
              </a:rPr>
              <a:t>thread_fork</a:t>
            </a:r>
            <a:r>
              <a:rPr lang="en-US" altLang="zh-CN" sz="1800" dirty="0">
                <a:latin typeface="宋体" panose="02010600030101010101" pitchFamily="2" charset="-122"/>
                <a:cs typeface="宋体" panose="02010600030101010101" pitchFamily="2" charset="-122"/>
              </a:rPr>
              <a:t>(void)</a:t>
            </a:r>
          </a:p>
          <a:p>
            <a:pPr marL="0" indent="0">
              <a:buNone/>
            </a:pPr>
            <a:r>
              <a:rPr lang="zh-CN" altLang="en-US" sz="1800" dirty="0">
                <a:latin typeface="宋体" panose="02010600030101010101" pitchFamily="2" charset="-122"/>
                <a:cs typeface="宋体" panose="02010600030101010101" pitchFamily="2" charset="-122"/>
              </a:rPr>
              <a:t>  返回值含义（同</a:t>
            </a:r>
            <a:r>
              <a:rPr lang="en-US" altLang="zh-CN" sz="1800" dirty="0">
                <a:latin typeface="宋体" panose="02010600030101010101" pitchFamily="2" charset="-122"/>
                <a:cs typeface="宋体" panose="02010600030101010101" pitchFamily="2" charset="-122"/>
              </a:rPr>
              <a:t>fork</a:t>
            </a:r>
            <a:r>
              <a:rPr lang="zh-CN" altLang="en-US" sz="1800" dirty="0">
                <a:latin typeface="宋体" panose="02010600030101010101" pitchFamily="2" charset="-122"/>
                <a:cs typeface="宋体" panose="02010600030101010101" pitchFamily="2" charset="-122"/>
              </a:rPr>
              <a:t>）：</a:t>
            </a:r>
            <a:endParaRPr lang="en-US" altLang="zh-CN" sz="1800" dirty="0">
              <a:latin typeface="宋体" panose="02010600030101010101" pitchFamily="2" charset="-122"/>
              <a:cs typeface="宋体" panose="02010600030101010101" pitchFamily="2" charset="-122"/>
            </a:endParaRPr>
          </a:p>
          <a:p>
            <a:pPr lvl="1"/>
            <a:r>
              <a:rPr lang="en-US" altLang="zh-CN" sz="1400" dirty="0">
                <a:latin typeface="宋体" panose="02010600030101010101" pitchFamily="2" charset="-122"/>
                <a:cs typeface="宋体" panose="02010600030101010101" pitchFamily="2" charset="-122"/>
              </a:rPr>
              <a:t>&gt; 0</a:t>
            </a:r>
            <a:r>
              <a:rPr lang="zh-CN" altLang="en-US" sz="1400" dirty="0">
                <a:latin typeface="宋体" panose="02010600030101010101" pitchFamily="2" charset="-122"/>
                <a:cs typeface="宋体" panose="02010600030101010101" pitchFamily="2" charset="-122"/>
              </a:rPr>
              <a:t>，返回值是子“线程”的</a:t>
            </a:r>
            <a:r>
              <a:rPr lang="en-US" altLang="zh-CN" sz="1400" dirty="0" err="1">
                <a:latin typeface="宋体" panose="02010600030101010101" pitchFamily="2" charset="-122"/>
                <a:cs typeface="宋体" panose="02010600030101010101" pitchFamily="2" charset="-122"/>
              </a:rPr>
              <a:t>pid</a:t>
            </a:r>
            <a:r>
              <a:rPr lang="zh-CN" altLang="en-US" sz="1400" dirty="0">
                <a:latin typeface="宋体" panose="02010600030101010101" pitchFamily="2" charset="-122"/>
                <a:cs typeface="宋体" panose="02010600030101010101" pitchFamily="2" charset="-122"/>
              </a:rPr>
              <a:t>，当前执行上下文是父“线程”</a:t>
            </a:r>
            <a:endParaRPr lang="en-US" altLang="zh-CN" sz="1400" dirty="0">
              <a:latin typeface="宋体" panose="02010600030101010101" pitchFamily="2" charset="-122"/>
              <a:cs typeface="宋体" panose="02010600030101010101" pitchFamily="2" charset="-122"/>
            </a:endParaRPr>
          </a:p>
          <a:p>
            <a:pPr lvl="1"/>
            <a:r>
              <a:rPr lang="en-US" altLang="zh-CN" sz="1400" dirty="0">
                <a:latin typeface="宋体" panose="02010600030101010101" pitchFamily="2" charset="-122"/>
                <a:cs typeface="宋体" panose="02010600030101010101" pitchFamily="2" charset="-122"/>
              </a:rPr>
              <a:t>=</a:t>
            </a:r>
            <a:r>
              <a:rPr lang="zh-CN" altLang="en-US" sz="1400" dirty="0">
                <a:latin typeface="宋体" panose="02010600030101010101" pitchFamily="2" charset="-122"/>
                <a:cs typeface="宋体" panose="02010600030101010101" pitchFamily="2" charset="-122"/>
              </a:rPr>
              <a:t> </a:t>
            </a:r>
            <a:r>
              <a:rPr lang="en-US" altLang="zh-CN" sz="1400" dirty="0">
                <a:latin typeface="宋体" panose="02010600030101010101" pitchFamily="2" charset="-122"/>
                <a:cs typeface="宋体" panose="02010600030101010101" pitchFamily="2" charset="-122"/>
              </a:rPr>
              <a:t>0</a:t>
            </a:r>
            <a:r>
              <a:rPr lang="zh-CN" altLang="en-US" sz="1400" dirty="0">
                <a:latin typeface="宋体" panose="02010600030101010101" pitchFamily="2" charset="-122"/>
                <a:cs typeface="宋体" panose="02010600030101010101" pitchFamily="2" charset="-122"/>
              </a:rPr>
              <a:t>，当前执行上下文是子“线程”</a:t>
            </a:r>
            <a:endParaRPr lang="en-US" altLang="zh-CN" sz="1400" dirty="0">
              <a:latin typeface="宋体" panose="02010600030101010101" pitchFamily="2" charset="-122"/>
              <a:cs typeface="宋体" panose="02010600030101010101" pitchFamily="2" charset="-122"/>
            </a:endParaRPr>
          </a:p>
          <a:p>
            <a:pPr lvl="1"/>
            <a:r>
              <a:rPr lang="en-US" altLang="zh-CN" sz="1400" dirty="0">
                <a:latin typeface="宋体" panose="02010600030101010101" pitchFamily="2" charset="-122"/>
                <a:cs typeface="宋体" panose="02010600030101010101" pitchFamily="2" charset="-122"/>
              </a:rPr>
              <a:t>&lt; 0</a:t>
            </a:r>
            <a:r>
              <a:rPr lang="zh-CN" altLang="en-US" sz="1400" dirty="0">
                <a:latin typeface="宋体" panose="02010600030101010101" pitchFamily="2" charset="-122"/>
                <a:cs typeface="宋体" panose="02010600030101010101" pitchFamily="2" charset="-122"/>
              </a:rPr>
              <a:t>，创建“线程”失败，当前执行上下文是父“线程”</a:t>
            </a:r>
            <a:endParaRPr lang="en-US" altLang="zh-CN" sz="14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在</a:t>
            </a:r>
            <a:r>
              <a:rPr lang="en-US" altLang="zh-CN" sz="1800" dirty="0">
                <a:latin typeface="宋体" panose="02010600030101010101" pitchFamily="2" charset="-122"/>
                <a:cs typeface="宋体" panose="02010600030101010101" pitchFamily="2" charset="-122"/>
              </a:rPr>
              <a:t>user/</a:t>
            </a:r>
            <a:r>
              <a:rPr lang="en-US" altLang="zh-CN" sz="1800" dirty="0" err="1">
                <a:latin typeface="宋体" panose="02010600030101010101" pitchFamily="2" charset="-122"/>
                <a:cs typeface="宋体" panose="02010600030101010101" pitchFamily="2" charset="-122"/>
              </a:rPr>
              <a:t>fork.c</a:t>
            </a:r>
            <a:r>
              <a:rPr lang="zh-CN" altLang="en-US" sz="1800" dirty="0">
                <a:latin typeface="宋体" panose="02010600030101010101" pitchFamily="2" charset="-122"/>
                <a:cs typeface="宋体" panose="02010600030101010101" pitchFamily="2" charset="-122"/>
              </a:rPr>
              <a:t>中实现</a:t>
            </a:r>
            <a:r>
              <a:rPr lang="en-US" altLang="zh-CN" sz="1800" dirty="0" err="1">
                <a:latin typeface="宋体" panose="02010600030101010101" pitchFamily="2" charset="-122"/>
                <a:cs typeface="宋体" panose="02010600030101010101" pitchFamily="2" charset="-122"/>
              </a:rPr>
              <a:t>user_getsp</a:t>
            </a:r>
            <a:r>
              <a:rPr lang="zh-CN" altLang="en-US" sz="1800" dirty="0">
                <a:latin typeface="宋体" panose="02010600030101010101" pitchFamily="2" charset="-122"/>
                <a:cs typeface="宋体" panose="02010600030101010101" pitchFamily="2" charset="-122"/>
              </a:rPr>
              <a:t>，函数原型如下：</a:t>
            </a:r>
            <a:endParaRPr lang="en-US" altLang="zh-CN" sz="1800" dirty="0">
              <a:latin typeface="宋体" panose="02010600030101010101" pitchFamily="2" charset="-122"/>
              <a:cs typeface="宋体" panose="02010600030101010101" pitchFamily="2" charset="-122"/>
            </a:endParaRPr>
          </a:p>
          <a:p>
            <a:pPr marL="0" indent="0" algn="ctr">
              <a:buNone/>
            </a:pPr>
            <a:r>
              <a:rPr lang="en-US" altLang="zh-CN" sz="1800" dirty="0" err="1">
                <a:latin typeface="宋体" panose="02010600030101010101" pitchFamily="2" charset="-122"/>
                <a:cs typeface="宋体" panose="02010600030101010101" pitchFamily="2" charset="-122"/>
              </a:rPr>
              <a:t>u_int</a:t>
            </a:r>
            <a:r>
              <a:rPr lang="en-US" altLang="zh-CN" sz="1800" dirty="0">
                <a:latin typeface="宋体" panose="02010600030101010101" pitchFamily="2" charset="-122"/>
                <a:cs typeface="宋体" panose="02010600030101010101" pitchFamily="2" charset="-122"/>
              </a:rPr>
              <a:t> </a:t>
            </a:r>
            <a:r>
              <a:rPr lang="en-US" altLang="zh-CN" sz="1800" dirty="0" err="1">
                <a:latin typeface="宋体" panose="02010600030101010101" pitchFamily="2" charset="-122"/>
                <a:cs typeface="宋体" panose="02010600030101010101" pitchFamily="2" charset="-122"/>
              </a:rPr>
              <a:t>user_getsp</a:t>
            </a:r>
            <a:r>
              <a:rPr lang="en-US" altLang="zh-CN" sz="1800" dirty="0">
                <a:latin typeface="宋体" panose="02010600030101010101" pitchFamily="2" charset="-122"/>
                <a:cs typeface="宋体" panose="02010600030101010101" pitchFamily="2" charset="-122"/>
              </a:rPr>
              <a:t>(void)</a:t>
            </a:r>
          </a:p>
          <a:p>
            <a:pPr marL="0" indent="0" algn="just">
              <a:buNone/>
            </a:pPr>
            <a:r>
              <a:rPr lang="en-US" altLang="zh-CN" sz="1800" dirty="0">
                <a:latin typeface="宋体" panose="02010600030101010101" pitchFamily="2" charset="-122"/>
                <a:cs typeface="宋体" panose="02010600030101010101" pitchFamily="2" charset="-122"/>
              </a:rPr>
              <a:t>  </a:t>
            </a:r>
            <a:r>
              <a:rPr lang="zh-CN" altLang="en-US" sz="1800" dirty="0">
                <a:latin typeface="宋体" panose="02010600030101010101" pitchFamily="2" charset="-122"/>
                <a:cs typeface="宋体" panose="02010600030101010101" pitchFamily="2" charset="-122"/>
              </a:rPr>
              <a:t>返回值含义：</a:t>
            </a:r>
            <a:endParaRPr lang="en-US" altLang="zh-CN" sz="1800" dirty="0">
              <a:latin typeface="宋体" panose="02010600030101010101" pitchFamily="2" charset="-122"/>
              <a:cs typeface="宋体" panose="02010600030101010101" pitchFamily="2" charset="-122"/>
            </a:endParaRPr>
          </a:p>
          <a:p>
            <a:pPr lvl="1" algn="just"/>
            <a:r>
              <a:rPr lang="zh-CN" altLang="en-US" sz="1400" dirty="0">
                <a:latin typeface="宋体" panose="02010600030101010101" pitchFamily="2" charset="-122"/>
                <a:cs typeface="宋体" panose="02010600030101010101" pitchFamily="2" charset="-122"/>
              </a:rPr>
              <a:t>设返回调用该函数位置的</a:t>
            </a:r>
            <a:r>
              <a:rPr lang="en-US" altLang="zh-CN" sz="1400" dirty="0" err="1">
                <a:latin typeface="宋体" panose="02010600030101010101" pitchFamily="2" charset="-122"/>
                <a:cs typeface="宋体" panose="02010600030101010101" pitchFamily="2" charset="-122"/>
              </a:rPr>
              <a:t>sp</a:t>
            </a:r>
            <a:r>
              <a:rPr lang="zh-CN" altLang="en-US" sz="1400" dirty="0">
                <a:latin typeface="宋体" panose="02010600030101010101" pitchFamily="2" charset="-122"/>
                <a:cs typeface="宋体" panose="02010600030101010101" pitchFamily="2" charset="-122"/>
              </a:rPr>
              <a:t>寄存器的值为</a:t>
            </a:r>
            <a:r>
              <a:rPr lang="en-US" altLang="zh-CN" sz="1400" dirty="0">
                <a:latin typeface="宋体" panose="02010600030101010101" pitchFamily="2" charset="-122"/>
                <a:cs typeface="宋体" panose="02010600030101010101" pitchFamily="2" charset="-122"/>
              </a:rPr>
              <a:t>SP</a:t>
            </a:r>
            <a:r>
              <a:rPr lang="zh-CN" altLang="en-US" sz="1400" dirty="0">
                <a:latin typeface="宋体" panose="02010600030101010101" pitchFamily="2" charset="-122"/>
                <a:cs typeface="宋体" panose="02010600030101010101" pitchFamily="2" charset="-122"/>
              </a:rPr>
              <a:t>（即调用该函数前的</a:t>
            </a:r>
            <a:r>
              <a:rPr lang="en-US" altLang="zh-CN" sz="1400" dirty="0" err="1">
                <a:latin typeface="宋体" panose="02010600030101010101" pitchFamily="2" charset="-122"/>
                <a:cs typeface="宋体" panose="02010600030101010101" pitchFamily="2" charset="-122"/>
              </a:rPr>
              <a:t>sp</a:t>
            </a:r>
            <a:r>
              <a:rPr lang="zh-CN" altLang="en-US" sz="1400" dirty="0">
                <a:latin typeface="宋体" panose="02010600030101010101" pitchFamily="2" charset="-122"/>
                <a:cs typeface="宋体" panose="02010600030101010101" pitchFamily="2" charset="-122"/>
              </a:rPr>
              <a:t>的值）</a:t>
            </a:r>
            <a:endParaRPr lang="en-US" altLang="zh-CN" sz="1400" dirty="0">
              <a:latin typeface="宋体" panose="02010600030101010101" pitchFamily="2" charset="-122"/>
              <a:cs typeface="宋体" panose="02010600030101010101" pitchFamily="2" charset="-122"/>
            </a:endParaRPr>
          </a:p>
          <a:p>
            <a:pPr lvl="1" algn="just"/>
            <a:r>
              <a:rPr lang="en-US" altLang="zh-CN" sz="1400" dirty="0" err="1">
                <a:latin typeface="宋体" panose="02010600030101010101" pitchFamily="2" charset="-122"/>
                <a:cs typeface="宋体" panose="02010600030101010101" pitchFamily="2" charset="-122"/>
              </a:rPr>
              <a:t>user_getsp</a:t>
            </a:r>
            <a:r>
              <a:rPr lang="zh-CN" altLang="en-US" sz="1400" dirty="0">
                <a:latin typeface="宋体" panose="02010600030101010101" pitchFamily="2" charset="-122"/>
                <a:cs typeface="宋体" panose="02010600030101010101" pitchFamily="2" charset="-122"/>
              </a:rPr>
              <a:t>函数返回</a:t>
            </a:r>
            <a:r>
              <a:rPr lang="en-US" altLang="zh-CN" sz="1400" dirty="0">
                <a:latin typeface="宋体" panose="02010600030101010101" pitchFamily="2" charset="-122"/>
                <a:cs typeface="宋体" panose="02010600030101010101" pitchFamily="2" charset="-122"/>
              </a:rPr>
              <a:t>ROUNDDOWN(SP,</a:t>
            </a:r>
            <a:r>
              <a:rPr lang="zh-CN" altLang="en-US" sz="1400" dirty="0">
                <a:latin typeface="宋体" panose="02010600030101010101" pitchFamily="2" charset="-122"/>
                <a:cs typeface="宋体" panose="02010600030101010101" pitchFamily="2" charset="-122"/>
              </a:rPr>
              <a:t> </a:t>
            </a:r>
            <a:r>
              <a:rPr lang="en-US" altLang="zh-CN" sz="1400" dirty="0">
                <a:latin typeface="宋体" panose="02010600030101010101" pitchFamily="2" charset="-122"/>
                <a:cs typeface="宋体" panose="02010600030101010101" pitchFamily="2" charset="-122"/>
              </a:rPr>
              <a:t>BY2PG)</a:t>
            </a:r>
          </a:p>
          <a:p>
            <a:r>
              <a:rPr lang="zh-CN" altLang="en-US" sz="1800">
                <a:latin typeface="宋体" panose="02010600030101010101" pitchFamily="2" charset="-122"/>
                <a:cs typeface="宋体" panose="02010600030101010101" pitchFamily="2" charset="-122"/>
              </a:rPr>
              <a:t>请</a:t>
            </a:r>
            <a:r>
              <a:rPr lang="zh-CN" altLang="en-US" sz="1800" dirty="0">
                <a:latin typeface="宋体" panose="02010600030101010101" pitchFamily="2" charset="-122"/>
                <a:cs typeface="宋体" panose="02010600030101010101" pitchFamily="2" charset="-122"/>
              </a:rPr>
              <a:t>在</a:t>
            </a:r>
            <a:r>
              <a:rPr lang="en-US" altLang="zh-CN" sz="1800" dirty="0">
                <a:latin typeface="宋体" panose="02010600030101010101" pitchFamily="2" charset="-122"/>
                <a:cs typeface="宋体" panose="02010600030101010101" pitchFamily="2" charset="-122"/>
              </a:rPr>
              <a:t>user/</a:t>
            </a:r>
            <a:r>
              <a:rPr lang="en-US" altLang="zh-CN" sz="1800" dirty="0" err="1">
                <a:latin typeface="宋体" panose="02010600030101010101" pitchFamily="2" charset="-122"/>
                <a:cs typeface="宋体" panose="02010600030101010101" pitchFamily="2" charset="-122"/>
              </a:rPr>
              <a:t>lib.h</a:t>
            </a:r>
            <a:r>
              <a:rPr lang="zh-CN" altLang="en-US" sz="1800" dirty="0">
                <a:latin typeface="宋体" panose="02010600030101010101" pitchFamily="2" charset="-122"/>
                <a:cs typeface="宋体" panose="02010600030101010101" pitchFamily="2" charset="-122"/>
              </a:rPr>
              <a:t>中添加这两个函数的声明。</a:t>
            </a:r>
            <a:endParaRPr lang="en-US" altLang="zh-CN" sz="1800" dirty="0">
              <a:latin typeface="宋体" panose="02010600030101010101" pitchFamily="2" charset="-122"/>
              <a:cs typeface="宋体" panose="02010600030101010101" pitchFamily="2" charset="-122"/>
            </a:endParaRPr>
          </a:p>
        </p:txBody>
      </p:sp>
      <p:sp>
        <p:nvSpPr>
          <p:cNvPr id="4" name="标题 1">
            <a:extLst>
              <a:ext uri="{FF2B5EF4-FFF2-40B4-BE49-F238E27FC236}">
                <a16:creationId xmlns:a16="http://schemas.microsoft.com/office/drawing/2014/main" id="{4315D594-8791-43D7-A636-A6396414D08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a:t>lab4-exam-a</a:t>
            </a:r>
            <a:endParaRPr lang="en-US" altLang="zh-C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315D594-8791-43D7-A636-A6396414D08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a:t>lab4-exam-a</a:t>
            </a:r>
            <a:endParaRPr lang="en-US" altLang="zh-CN" sz="4000" dirty="0"/>
          </a:p>
        </p:txBody>
      </p:sp>
      <p:sp>
        <p:nvSpPr>
          <p:cNvPr id="5" name="内容占位符 5">
            <a:extLst>
              <a:ext uri="{FF2B5EF4-FFF2-40B4-BE49-F238E27FC236}">
                <a16:creationId xmlns:a16="http://schemas.microsoft.com/office/drawing/2014/main" id="{A8D87BB8-4F2A-490D-AB6E-A24C25E308CC}"/>
              </a:ext>
            </a:extLst>
          </p:cNvPr>
          <p:cNvSpPr txBox="1">
            <a:spLocks/>
          </p:cNvSpPr>
          <p:nvPr/>
        </p:nvSpPr>
        <p:spPr>
          <a:xfrm>
            <a:off x="598805" y="2009385"/>
            <a:ext cx="10754995" cy="4144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宋体" panose="02010600030101010101" pitchFamily="2" charset="-122"/>
                <a:cs typeface="宋体" panose="02010600030101010101" pitchFamily="2" charset="-122"/>
                <a:sym typeface="+mn-ea"/>
              </a:rPr>
              <a:t>题目要求（第二部分）：</a:t>
            </a:r>
            <a:endParaRPr lang="en-US" altLang="zh-CN" dirty="0">
              <a:latin typeface="宋体" panose="02010600030101010101" pitchFamily="2" charset="-122"/>
              <a:cs typeface="宋体" panose="02010600030101010101" pitchFamily="2" charset="-122"/>
              <a:sym typeface="+mn-ea"/>
            </a:endParaRPr>
          </a:p>
          <a:p>
            <a:endParaRPr lang="en-US" altLang="zh-CN" sz="1800" dirty="0">
              <a:latin typeface="宋体" panose="02010600030101010101" pitchFamily="2" charset="-122"/>
              <a:cs typeface="宋体" panose="02010600030101010101" pitchFamily="2" charset="-122"/>
            </a:endParaRPr>
          </a:p>
          <a:p>
            <a:r>
              <a:rPr lang="zh-CN" altLang="en-US" sz="2400" dirty="0">
                <a:latin typeface="宋体" panose="02010600030101010101" pitchFamily="2" charset="-122"/>
                <a:cs typeface="宋体" panose="02010600030101010101" pitchFamily="2" charset="-122"/>
              </a:rPr>
              <a:t>短时间内在我们的小操作系统上封装出完善的线程机制是十分困难的，因此符合评测要求的“线程”如下（当然，完善的线程机制也是可以通过评测的）：</a:t>
            </a:r>
            <a:endParaRPr lang="en-US" altLang="zh-CN" sz="24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类似</a:t>
            </a:r>
            <a:r>
              <a:rPr lang="en-US" altLang="zh-CN" sz="1800" dirty="0">
                <a:latin typeface="宋体" panose="02010600030101010101" pitchFamily="2" charset="-122"/>
                <a:cs typeface="宋体" panose="02010600030101010101" pitchFamily="2" charset="-122"/>
              </a:rPr>
              <a:t>fork</a:t>
            </a:r>
            <a:r>
              <a:rPr lang="zh-CN" altLang="en-US" sz="1800" dirty="0">
                <a:latin typeface="宋体" panose="02010600030101010101" pitchFamily="2" charset="-122"/>
                <a:cs typeface="宋体" panose="02010600030101010101" pitchFamily="2" charset="-122"/>
              </a:rPr>
              <a:t>，父子线程从</a:t>
            </a:r>
            <a:r>
              <a:rPr lang="en-US" altLang="zh-CN" sz="1800" dirty="0" err="1">
                <a:latin typeface="宋体" panose="02010600030101010101" pitchFamily="2" charset="-122"/>
                <a:cs typeface="宋体" panose="02010600030101010101" pitchFamily="2" charset="-122"/>
              </a:rPr>
              <a:t>thread_fork</a:t>
            </a:r>
            <a:r>
              <a:rPr lang="zh-CN" altLang="en-US" sz="1800" dirty="0">
                <a:latin typeface="宋体" panose="02010600030101010101" pitchFamily="2" charset="-122"/>
                <a:cs typeface="宋体" panose="02010600030101010101" pitchFamily="2" charset="-122"/>
              </a:rPr>
              <a:t>执行后，各自独立继续执行。（即，</a:t>
            </a:r>
            <a:r>
              <a:rPr lang="zh-CN" altLang="en-US" sz="1800" dirty="0">
                <a:solidFill>
                  <a:srgbClr val="FF0000"/>
                </a:solidFill>
                <a:latin typeface="宋体" panose="02010600030101010101" pitchFamily="2" charset="-122"/>
                <a:cs typeface="宋体" panose="02010600030101010101" pitchFamily="2" charset="-122"/>
              </a:rPr>
              <a:t>“线程”栈互相独立</a:t>
            </a:r>
            <a:r>
              <a:rPr lang="zh-CN" altLang="en-US" sz="1800" dirty="0">
                <a:latin typeface="宋体" panose="02010600030101010101" pitchFamily="2" charset="-122"/>
                <a:cs typeface="宋体" panose="02010600030101010101" pitchFamily="2" charset="-122"/>
              </a:rPr>
              <a:t>）</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位于</a:t>
            </a:r>
            <a:r>
              <a:rPr lang="en-US" altLang="zh-CN" sz="1800" dirty="0">
                <a:latin typeface="宋体" panose="02010600030101010101" pitchFamily="2" charset="-122"/>
                <a:cs typeface="宋体" panose="02010600030101010101" pitchFamily="2" charset="-122"/>
              </a:rPr>
              <a:t>data</a:t>
            </a:r>
            <a:r>
              <a:rPr lang="zh-CN" altLang="en-US" sz="1800" dirty="0">
                <a:latin typeface="宋体" panose="02010600030101010101" pitchFamily="2" charset="-122"/>
                <a:cs typeface="宋体" panose="02010600030101010101" pitchFamily="2" charset="-122"/>
              </a:rPr>
              <a:t>段与</a:t>
            </a:r>
            <a:r>
              <a:rPr lang="en-US" altLang="zh-CN" sz="1800" dirty="0" err="1">
                <a:latin typeface="宋体" panose="02010600030101010101" pitchFamily="2" charset="-122"/>
                <a:cs typeface="宋体" panose="02010600030101010101" pitchFamily="2" charset="-122"/>
              </a:rPr>
              <a:t>bss</a:t>
            </a:r>
            <a:r>
              <a:rPr lang="zh-CN" altLang="en-US" sz="1800" dirty="0">
                <a:latin typeface="宋体" panose="02010600030101010101" pitchFamily="2" charset="-122"/>
                <a:cs typeface="宋体" panose="02010600030101010101" pitchFamily="2" charset="-122"/>
              </a:rPr>
              <a:t>段的变量要共享。即，一个“线程”修改后，另一个“线程”也应该检测到改变。</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不考虑</a:t>
            </a:r>
            <a:r>
              <a:rPr lang="en-US" altLang="zh-CN" sz="1800" dirty="0">
                <a:latin typeface="宋体" panose="02010600030101010101" pitchFamily="2" charset="-122"/>
                <a:cs typeface="宋体" panose="02010600030101010101" pitchFamily="2" charset="-122"/>
              </a:rPr>
              <a:t>data</a:t>
            </a:r>
            <a:r>
              <a:rPr lang="zh-CN" altLang="en-US" sz="1800" dirty="0">
                <a:latin typeface="宋体" panose="02010600030101010101" pitchFamily="2" charset="-122"/>
                <a:cs typeface="宋体" panose="02010600030101010101" pitchFamily="2" charset="-122"/>
              </a:rPr>
              <a:t>段、</a:t>
            </a:r>
            <a:r>
              <a:rPr lang="en-US" altLang="zh-CN" sz="1800" dirty="0" err="1">
                <a:latin typeface="宋体" panose="02010600030101010101" pitchFamily="2" charset="-122"/>
                <a:cs typeface="宋体" panose="02010600030101010101" pitchFamily="2" charset="-122"/>
              </a:rPr>
              <a:t>bss</a:t>
            </a:r>
            <a:r>
              <a:rPr lang="zh-CN" altLang="en-US" sz="1800" dirty="0">
                <a:latin typeface="宋体" panose="02010600030101010101" pitchFamily="2" charset="-122"/>
                <a:cs typeface="宋体" panose="02010600030101010101" pitchFamily="2" charset="-122"/>
              </a:rPr>
              <a:t>段、</a:t>
            </a:r>
            <a:r>
              <a:rPr lang="en-US" altLang="zh-CN" sz="1800" dirty="0">
                <a:latin typeface="宋体" panose="02010600030101010101" pitchFamily="2" charset="-122"/>
                <a:cs typeface="宋体" panose="02010600030101010101" pitchFamily="2" charset="-122"/>
              </a:rPr>
              <a:t>text</a:t>
            </a:r>
            <a:r>
              <a:rPr lang="zh-CN" altLang="en-US" sz="1800" dirty="0">
                <a:latin typeface="宋体" panose="02010600030101010101" pitchFamily="2" charset="-122"/>
                <a:cs typeface="宋体" panose="02010600030101010101" pitchFamily="2" charset="-122"/>
              </a:rPr>
              <a:t>段、用户栈之外的空间的共享问题。</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注意用户栈的大小可能不止</a:t>
            </a:r>
            <a:r>
              <a:rPr lang="en-US" altLang="zh-CN" sz="1800" dirty="0">
                <a:latin typeface="宋体" panose="02010600030101010101" pitchFamily="2" charset="-122"/>
                <a:cs typeface="宋体" panose="02010600030101010101" pitchFamily="2" charset="-122"/>
              </a:rPr>
              <a:t>4KB</a:t>
            </a:r>
            <a:r>
              <a:rPr lang="zh-CN" altLang="en-US" sz="1800" dirty="0">
                <a:latin typeface="宋体" panose="02010600030101010101" pitchFamily="2" charset="-122"/>
                <a:cs typeface="宋体" panose="02010600030101010101" pitchFamily="2" charset="-122"/>
              </a:rPr>
              <a:t>，需要自行获取当前用户栈的顶部指针位置</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如有汇编函数需求，请</a:t>
            </a:r>
            <a:r>
              <a:rPr lang="zh-CN" altLang="en-US" sz="1800" dirty="0">
                <a:solidFill>
                  <a:srgbClr val="FF0000"/>
                </a:solidFill>
                <a:latin typeface="宋体" panose="02010600030101010101" pitchFamily="2" charset="-122"/>
                <a:cs typeface="宋体" panose="02010600030101010101" pitchFamily="2" charset="-122"/>
              </a:rPr>
              <a:t>添加在已有的汇编文件中，不要创建新的文件</a:t>
            </a:r>
            <a:r>
              <a:rPr lang="zh-CN" altLang="en-US" sz="1800" dirty="0">
                <a:latin typeface="宋体" panose="02010600030101010101" pitchFamily="2" charset="-122"/>
                <a:cs typeface="宋体" panose="02010600030101010101" pitchFamily="2" charset="-122"/>
              </a:rPr>
              <a:t>。</a:t>
            </a:r>
            <a:endParaRPr lang="en-US" altLang="zh-CN" sz="1800" dirty="0">
              <a:latin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系统调用机制需要都能独立正常使用，且父子“线程”可以通过</a:t>
            </a:r>
            <a:r>
              <a:rPr lang="en-US" altLang="zh-CN" sz="1800" dirty="0">
                <a:latin typeface="宋体" panose="02010600030101010101" pitchFamily="2" charset="-122"/>
                <a:cs typeface="宋体" panose="02010600030101010101" pitchFamily="2" charset="-122"/>
              </a:rPr>
              <a:t>IPC</a:t>
            </a:r>
            <a:r>
              <a:rPr lang="zh-CN" altLang="en-US" sz="1800" dirty="0">
                <a:latin typeface="宋体" panose="02010600030101010101" pitchFamily="2" charset="-122"/>
                <a:cs typeface="宋体" panose="02010600030101010101" pitchFamily="2" charset="-122"/>
              </a:rPr>
              <a:t>进行同步或通信。</a:t>
            </a:r>
            <a:endParaRPr lang="en-US" altLang="zh-CN" sz="1800" dirty="0">
              <a:latin typeface="宋体" panose="02010600030101010101" pitchFamily="2" charset="-122"/>
              <a:cs typeface="宋体" panose="02010600030101010101" pitchFamily="2" charset="-122"/>
            </a:endParaRPr>
          </a:p>
          <a:p>
            <a:pPr marL="457200" lvl="1" indent="0">
              <a:buNone/>
            </a:pPr>
            <a:endParaRPr lang="en-US" altLang="zh-CN" sz="18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01925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18502" y="2086253"/>
            <a:ext cx="10754995" cy="3684233"/>
          </a:xfrm>
        </p:spPr>
        <p:txBody>
          <a:bodyPr>
            <a:normAutofit/>
          </a:bodyPr>
          <a:lstStyle/>
          <a:p>
            <a:r>
              <a:rPr lang="zh-CN" altLang="en-US" dirty="0">
                <a:latin typeface="宋体" panose="02010600030101010101" pitchFamily="2" charset="-122"/>
                <a:cs typeface="宋体" panose="02010600030101010101" pitchFamily="2" charset="-122"/>
                <a:sym typeface="+mn-ea"/>
              </a:rPr>
              <a:t>提示（这只是一些建议）：</a:t>
            </a:r>
            <a:endParaRPr lang="en-US" altLang="zh-CN" dirty="0">
              <a:latin typeface="宋体" panose="02010600030101010101" pitchFamily="2" charset="-122"/>
              <a:cs typeface="宋体" panose="02010600030101010101" pitchFamily="2" charset="-122"/>
              <a:sym typeface="+mn-ea"/>
            </a:endParaRPr>
          </a:p>
          <a:p>
            <a:r>
              <a:rPr lang="zh-CN" altLang="en-US" sz="1800" dirty="0">
                <a:latin typeface="宋体" panose="02010600030101010101" pitchFamily="2" charset="-122"/>
                <a:cs typeface="宋体" panose="02010600030101010101" pitchFamily="2" charset="-122"/>
              </a:rPr>
              <a:t>可以参考已有的</a:t>
            </a:r>
            <a:r>
              <a:rPr lang="en-US" altLang="zh-CN" sz="1800" dirty="0">
                <a:latin typeface="宋体" panose="02010600030101010101" pitchFamily="2" charset="-122"/>
                <a:cs typeface="宋体" panose="02010600030101010101" pitchFamily="2" charset="-122"/>
              </a:rPr>
              <a:t>fork</a:t>
            </a:r>
            <a:r>
              <a:rPr lang="zh-CN" altLang="en-US" sz="1800" dirty="0">
                <a:latin typeface="宋体" panose="02010600030101010101" pitchFamily="2" charset="-122"/>
                <a:cs typeface="宋体" panose="02010600030101010101" pitchFamily="2" charset="-122"/>
              </a:rPr>
              <a:t>函数</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可以使用已有的进程机制实现“线程”（可以使用</a:t>
            </a:r>
            <a:r>
              <a:rPr lang="en-US" altLang="zh-CN" sz="1800" dirty="0" err="1">
                <a:latin typeface="宋体" panose="02010600030101010101" pitchFamily="2" charset="-122"/>
                <a:cs typeface="宋体" panose="02010600030101010101" pitchFamily="2" charset="-122"/>
              </a:rPr>
              <a:t>syscall_env_alloc</a:t>
            </a:r>
            <a:r>
              <a:rPr lang="zh-CN" altLang="en-US" sz="1800" dirty="0">
                <a:latin typeface="宋体" panose="02010600030101010101" pitchFamily="2" charset="-122"/>
                <a:cs typeface="宋体" panose="02010600030101010101" pitchFamily="2" charset="-122"/>
              </a:rPr>
              <a:t>系统调用）</a:t>
            </a:r>
            <a:endParaRPr lang="en-US" altLang="zh-CN" sz="1800" dirty="0">
              <a:latin typeface="宋体" panose="02010600030101010101" pitchFamily="2" charset="-122"/>
              <a:cs typeface="宋体" panose="02010600030101010101" pitchFamily="2" charset="-122"/>
            </a:endParaRPr>
          </a:p>
          <a:p>
            <a:r>
              <a:rPr lang="en-US" altLang="zh-CN" sz="1800" dirty="0">
                <a:latin typeface="宋体" panose="02010600030101010101" pitchFamily="2" charset="-122"/>
                <a:cs typeface="宋体" panose="02010600030101010101" pitchFamily="2" charset="-122"/>
              </a:rPr>
              <a:t>Copy-on-write</a:t>
            </a:r>
            <a:r>
              <a:rPr lang="zh-CN" altLang="en-US" sz="1800" dirty="0">
                <a:latin typeface="宋体" panose="02010600030101010101" pitchFamily="2" charset="-122"/>
                <a:cs typeface="宋体" panose="02010600030101010101" pitchFamily="2" charset="-122"/>
              </a:rPr>
              <a:t>机制可以使部分父子“线程”地址空间独立。</a:t>
            </a:r>
            <a:endParaRPr lang="en-US" altLang="zh-CN" sz="1800" dirty="0">
              <a:latin typeface="宋体" panose="02010600030101010101" pitchFamily="2" charset="-122"/>
              <a:cs typeface="宋体" panose="02010600030101010101" pitchFamily="2" charset="-122"/>
            </a:endParaRPr>
          </a:p>
          <a:p>
            <a:pPr marL="0" indent="0">
              <a:buNone/>
            </a:pPr>
            <a:endParaRPr lang="en-US" altLang="zh-CN" sz="1800" dirty="0">
              <a:latin typeface="宋体" panose="02010600030101010101" pitchFamily="2" charset="-122"/>
              <a:cs typeface="宋体" panose="02010600030101010101" pitchFamily="2" charset="-122"/>
            </a:endParaRPr>
          </a:p>
          <a:p>
            <a:r>
              <a:rPr lang="zh-CN" altLang="en-US" sz="1800" dirty="0">
                <a:solidFill>
                  <a:srgbClr val="FF0000"/>
                </a:solidFill>
                <a:latin typeface="宋体" panose="02010600030101010101" pitchFamily="2" charset="-122"/>
                <a:cs typeface="宋体" panose="02010600030101010101" pitchFamily="2" charset="-122"/>
              </a:rPr>
              <a:t>注：本题中“线程”并不符合全部的线程概念。</a:t>
            </a:r>
            <a:endParaRPr lang="en-US" altLang="zh-CN" sz="1800" dirty="0">
              <a:solidFill>
                <a:srgbClr val="FF0000"/>
              </a:solidFill>
              <a:latin typeface="宋体" panose="02010600030101010101" pitchFamily="2" charset="-122"/>
              <a:cs typeface="宋体" panose="02010600030101010101" pitchFamily="2" charset="-122"/>
            </a:endParaRPr>
          </a:p>
        </p:txBody>
      </p:sp>
      <p:sp>
        <p:nvSpPr>
          <p:cNvPr id="4" name="标题 1">
            <a:extLst>
              <a:ext uri="{FF2B5EF4-FFF2-40B4-BE49-F238E27FC236}">
                <a16:creationId xmlns:a16="http://schemas.microsoft.com/office/drawing/2014/main" id="{BA11A0B5-FE57-428E-AD8D-1ACAA944F20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a:t>lab4-exam-a</a:t>
            </a:r>
            <a:endParaRPr lang="en-US" altLang="zh-CN" sz="4000" dirty="0"/>
          </a:p>
        </p:txBody>
      </p:sp>
    </p:spTree>
    <p:extLst>
      <p:ext uri="{BB962C8B-B14F-4D97-AF65-F5344CB8AC3E}">
        <p14:creationId xmlns:p14="http://schemas.microsoft.com/office/powerpoint/2010/main" val="995523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179" y="640152"/>
            <a:ext cx="10515600" cy="1325563"/>
          </a:xfrm>
        </p:spPr>
        <p:txBody>
          <a:bodyPr>
            <a:normAutofit/>
          </a:bodyPr>
          <a:lstStyle/>
          <a:p>
            <a:r>
              <a:rPr lang="en-US" altLang="zh-CN" sz="4000" b="1" dirty="0"/>
              <a:t>lab4-exam-a   </a:t>
            </a:r>
            <a:r>
              <a:rPr lang="zh-CN" altLang="en-US" sz="4000" dirty="0"/>
              <a:t>提交结果</a:t>
            </a:r>
          </a:p>
        </p:txBody>
      </p:sp>
      <p:pic>
        <p:nvPicPr>
          <p:cNvPr id="4" name="Picture 3">
            <a:extLst>
              <a:ext uri="{FF2B5EF4-FFF2-40B4-BE49-F238E27FC236}">
                <a16:creationId xmlns:a16="http://schemas.microsoft.com/office/drawing/2014/main" id="{3D9BB905-9C7C-49ED-9EB7-1234E048FEC2}"/>
              </a:ext>
            </a:extLst>
          </p:cNvPr>
          <p:cNvPicPr>
            <a:picLocks noChangeAspect="1"/>
          </p:cNvPicPr>
          <p:nvPr/>
        </p:nvPicPr>
        <p:blipFill rotWithShape="1">
          <a:blip r:embed="rId2"/>
          <a:srcRect r="42095"/>
          <a:stretch/>
        </p:blipFill>
        <p:spPr>
          <a:xfrm>
            <a:off x="3154902" y="2690605"/>
            <a:ext cx="5740153" cy="1476789"/>
          </a:xfrm>
          <a:prstGeom prst="rect">
            <a:avLst/>
          </a:prstGeom>
        </p:spPr>
      </p:pic>
    </p:spTree>
    <p:extLst>
      <p:ext uri="{BB962C8B-B14F-4D97-AF65-F5344CB8AC3E}">
        <p14:creationId xmlns:p14="http://schemas.microsoft.com/office/powerpoint/2010/main" val="16407988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b33a45c4-03b1-4f49-ae3b-f6c67d2c313a}"/>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TotalTime>
  <Words>1025</Words>
  <Application>Microsoft Office PowerPoint</Application>
  <PresentationFormat>宽屏</PresentationFormat>
  <Paragraphs>88</Paragraphs>
  <Slides>14</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微软雅黑</vt:lpstr>
      <vt:lpstr>微软雅黑 Light</vt:lpstr>
      <vt:lpstr>Arial</vt:lpstr>
      <vt:lpstr>Calibri</vt:lpstr>
      <vt:lpstr>Calibri Light</vt:lpstr>
      <vt:lpstr>Consolas</vt:lpstr>
      <vt:lpstr>Office 主题</vt:lpstr>
      <vt:lpstr>Lab4 测试题目</vt:lpstr>
      <vt:lpstr>测试说明</vt:lpstr>
      <vt:lpstr>提交说明(1)</vt:lpstr>
      <vt:lpstr>提交说明(2)</vt:lpstr>
      <vt:lpstr>lab4-exam-a</vt:lpstr>
      <vt:lpstr>PowerPoint 演示文稿</vt:lpstr>
      <vt:lpstr>PowerPoint 演示文稿</vt:lpstr>
      <vt:lpstr>PowerPoint 演示文稿</vt:lpstr>
      <vt:lpstr>lab4-exam-a   提交结果</vt:lpstr>
      <vt:lpstr>PowerPoint 演示文稿</vt:lpstr>
      <vt:lpstr>PowerPoint 演示文稿</vt:lpstr>
      <vt:lpstr>PowerPoint 演示文稿</vt:lpstr>
      <vt:lpstr>lab4-exam-b 提交结果</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Lab3 第1次课上测试</dc:title>
  <dc:creator>王柏润</dc:creator>
  <cp:lastModifiedBy>姜 佳伟</cp:lastModifiedBy>
  <cp:revision>202</cp:revision>
  <dcterms:created xsi:type="dcterms:W3CDTF">1900-01-01T00:00:00Z</dcterms:created>
  <dcterms:modified xsi:type="dcterms:W3CDTF">2020-06-23T18:22:37Z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