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1606" r:id="rId3"/>
    <p:sldId id="1541" r:id="rId5"/>
    <p:sldId id="1610" r:id="rId6"/>
    <p:sldId id="1634" r:id="rId7"/>
    <p:sldId id="1611" r:id="rId8"/>
    <p:sldId id="1628" r:id="rId9"/>
    <p:sldId id="1629" r:id="rId10"/>
    <p:sldId id="1630" r:id="rId11"/>
    <p:sldId id="1632" r:id="rId12"/>
  </p:sldIdLst>
  <p:sldSz cx="9144000" cy="6858000" type="screen4x3"/>
  <p:notesSz cx="68580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/>
        <a:cs typeface="华文仿宋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/>
        <a:cs typeface="华文仿宋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/>
        <a:cs typeface="华文仿宋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/>
        <a:cs typeface="华文仿宋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/>
        <a:cs typeface="华文仿宋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/>
        <a:cs typeface="华文仿宋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/>
        <a:cs typeface="华文仿宋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/>
        <a:cs typeface="华文仿宋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/>
        <a:cs typeface="华文仿宋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319"/>
    <a:srgbClr val="3333CC"/>
    <a:srgbClr val="009999"/>
    <a:srgbClr val="0099CC"/>
    <a:srgbClr val="99CCFF"/>
    <a:srgbClr val="C0C0C0"/>
    <a:srgbClr val="FFFFCC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59" autoAdjust="0"/>
    <p:restoredTop sz="85081" autoAdjust="0"/>
  </p:normalViewPr>
  <p:slideViewPr>
    <p:cSldViewPr snapToGrid="0">
      <p:cViewPr varScale="1">
        <p:scale>
          <a:sx n="73" d="100"/>
          <a:sy n="73" d="100"/>
        </p:scale>
        <p:origin x="1152" y="62"/>
      </p:cViewPr>
      <p:guideLst>
        <p:guide orient="horz" pos="2160"/>
        <p:guide pos="2908"/>
      </p:guideLst>
    </p:cSldViewPr>
  </p:slideViewPr>
  <p:outlineViewPr>
    <p:cViewPr>
      <p:scale>
        <a:sx n="33" d="100"/>
        <a:sy n="33" d="100"/>
      </p:scale>
      <p:origin x="0" y="52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010"/>
    </p:cViewPr>
  </p:sorterViewPr>
  <p:notesViewPr>
    <p:cSldViewPr snapToGrid="0">
      <p:cViewPr varScale="1">
        <p:scale>
          <a:sx n="80" d="100"/>
          <a:sy n="80" d="100"/>
        </p:scale>
        <p:origin x="-2106" y="-102"/>
      </p:cViewPr>
      <p:guideLst>
        <p:guide orient="horz" pos="2904"/>
        <p:guide pos="218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C82B94DB-91B2-48A0-BAB1-7AC5813B0FE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7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A4FA5199-6272-4107-B9EC-04DAA56CCC4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2188F-5128-4929-AAA2-04E11469B6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/>
          <p:cNvGraphicFramePr>
            <a:graphicFrameLocks noChangeAspect="1"/>
          </p:cNvGraphicFramePr>
          <p:nvPr/>
        </p:nvGraphicFramePr>
        <p:xfrm>
          <a:off x="0" y="16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32" name="BMP 图像" r:id="rId2" imgW="9163050" imgH="704850" progId="PBrush">
                  <p:embed/>
                </p:oleObj>
              </mc:Choice>
              <mc:Fallback>
                <p:oleObj name="BMP 图像" r:id="rId2" imgW="9163050" imgH="704850" progId="PBrush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2FF86-1C38-4121-AD9B-A6BA7EEBFEA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6D429-5464-4809-913A-4436523C9EE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FB509-6A30-49FF-A099-72772AAB852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497" y="6445492"/>
            <a:ext cx="8429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北京航空航天大学</a:t>
            </a:r>
            <a:r>
              <a:rPr lang="zh-CN" altLang="en-US" sz="1600" b="1" baseline="0" dirty="0"/>
              <a:t>                                计算机学院</a:t>
            </a:r>
            <a:endParaRPr lang="zh-CN" altLang="en-US" sz="1600" b="1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83DF9-294A-46B2-B2A9-741C745746A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E8F7A-5601-41C2-983E-AE6A3280D32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9B91F-4CD0-4CB9-AB06-EDE3346DC62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CF00F-797F-4394-B7CB-80B8BEE5697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6FA83-D2BE-4E13-AFDF-E4D06E854AC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itchFamily="2" charset="-122"/>
                <a:cs typeface="+mn-cs"/>
              </a:rPr>
              <a:t>计算机学院</a:t>
            </a:r>
            <a:endParaRPr lang="zh-CN" altLang="en-US" sz="2400">
              <a:solidFill>
                <a:schemeClr val="bg1"/>
              </a:solidFill>
              <a:ea typeface="华文行楷" pitchFamily="2" charset="-122"/>
              <a:cs typeface="+mn-cs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fld id="{C4BC2169-558D-414C-A7F6-90D670A3397E}" type="slidenum">
              <a:rPr lang="zh-CN" altLang="en-US" sz="1600">
                <a:solidFill>
                  <a:schemeClr val="bg1"/>
                </a:solidFill>
                <a:ea typeface="宋体" panose="02010600030101010101" pitchFamily="2" charset="-122"/>
                <a:cs typeface="+mn-cs"/>
              </a:rPr>
            </a:fld>
            <a:endParaRPr lang="en-US" altLang="zh-CN" sz="1600">
              <a:solidFill>
                <a:schemeClr val="bg1"/>
              </a:solidFill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华文中宋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  <a:cs typeface="华文中宋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  <a:cs typeface="华文中宋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  <a:cs typeface="华文中宋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  <a:cs typeface="华文中宋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anose="05000000000000000000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华文仿宋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  <a:cs typeface="华文仿宋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  <a:cs typeface="华文仿宋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sz="2000" b="1">
          <a:solidFill>
            <a:schemeClr val="tx1"/>
          </a:solidFill>
          <a:latin typeface="+mn-lt"/>
          <a:ea typeface="+mn-ea"/>
          <a:cs typeface="华文仿宋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  <a:cs typeface="华文仿宋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60458"/>
            <a:ext cx="7772400" cy="19370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操作系统实验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>
                <a:latin typeface="Consolas" panose="020B0609020204030204" pitchFamily="49" charset="0"/>
              </a:rPr>
              <a:t>lab6</a:t>
            </a:r>
            <a:r>
              <a:rPr lang="zh-CN" altLang="en-US" dirty="0">
                <a:latin typeface="Consolas" panose="020B0609020204030204" pitchFamily="49" charset="0"/>
              </a:rPr>
              <a:t> 管道和</a:t>
            </a:r>
            <a:r>
              <a:rPr lang="en-US" altLang="zh-CN" dirty="0">
                <a:latin typeface="Consolas" panose="020B0609020204030204" pitchFamily="49" charset="0"/>
              </a:rPr>
              <a:t>shell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sz="3200" dirty="0"/>
              <a:t>实验内容</a:t>
            </a:r>
            <a:endParaRPr lang="en-US" altLang="zh-CN" sz="3200" dirty="0"/>
          </a:p>
          <a:p>
            <a:pPr lvl="1"/>
            <a:r>
              <a:rPr lang="zh-CN" altLang="en-US" sz="3000" dirty="0"/>
              <a:t>完成</a:t>
            </a:r>
            <a:r>
              <a:rPr lang="en-US" altLang="zh-CN" sz="3000" dirty="0"/>
              <a:t>Pipe</a:t>
            </a:r>
            <a:r>
              <a:rPr lang="zh-CN" altLang="en-US" sz="3000" dirty="0"/>
              <a:t>的填写及避免管道的竞争</a:t>
            </a:r>
            <a:endParaRPr lang="en-US" altLang="zh-CN" sz="3000" dirty="0"/>
          </a:p>
          <a:p>
            <a:pPr lvl="1"/>
            <a:r>
              <a:rPr lang="zh-CN" altLang="en-US" sz="3000" dirty="0"/>
              <a:t>完成</a:t>
            </a:r>
            <a:r>
              <a:rPr lang="en-US" altLang="zh-CN" sz="3000" dirty="0"/>
              <a:t>shell</a:t>
            </a:r>
            <a:r>
              <a:rPr lang="zh-CN" altLang="en-US" sz="3000" dirty="0"/>
              <a:t>部分编写</a:t>
            </a:r>
            <a:r>
              <a:rPr lang="en-US" altLang="zh-CN" sz="3000" dirty="0"/>
              <a:t>(spawn .. </a:t>
            </a:r>
            <a:r>
              <a:rPr lang="en-US" altLang="zh-CN" sz="3000" dirty="0" err="1"/>
              <a:t>runcmd</a:t>
            </a:r>
            <a:r>
              <a:rPr lang="en-US" altLang="zh-CN" sz="3000" dirty="0"/>
              <a:t>)</a:t>
            </a:r>
            <a:r>
              <a:rPr lang="zh-CN" altLang="en-US" sz="3000" dirty="0"/>
              <a:t>，实现重定向和调用“应用程序”</a:t>
            </a:r>
            <a:endParaRPr lang="en-US" altLang="zh-CN" sz="3000" dirty="0"/>
          </a:p>
          <a:p>
            <a:r>
              <a:rPr lang="zh-CN" altLang="en-US" sz="3200" dirty="0"/>
              <a:t>课下测试</a:t>
            </a:r>
            <a:endParaRPr lang="en-US" altLang="zh-CN" sz="3200" dirty="0"/>
          </a:p>
          <a:p>
            <a:pPr lvl="1"/>
            <a:endParaRPr lang="en-US" altLang="zh-CN" sz="3000" dirty="0"/>
          </a:p>
          <a:p>
            <a:pPr lvl="1"/>
            <a:endParaRPr lang="en-US" altLang="zh-CN" sz="3000" dirty="0"/>
          </a:p>
          <a:p>
            <a:pPr lvl="1"/>
            <a:endParaRPr lang="en-US" altLang="zh-CN" sz="3000" dirty="0"/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管道的读写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9512" y="1076496"/>
            <a:ext cx="7312875" cy="3847295"/>
          </a:xfrm>
        </p:spPr>
        <p:txBody>
          <a:bodyPr/>
          <a:lstStyle/>
          <a:p>
            <a:r>
              <a:rPr lang="en-US" sz="3600" dirty="0"/>
              <a:t>user/</a:t>
            </a:r>
            <a:r>
              <a:rPr lang="en-US" sz="3600" dirty="0" err="1"/>
              <a:t>pipe.c</a:t>
            </a:r>
            <a:endParaRPr lang="en-US" sz="3600" dirty="0"/>
          </a:p>
          <a:p>
            <a:r>
              <a:rPr lang="en-US" sz="3600" dirty="0"/>
              <a:t>Pipe: comman1 | comand2 …</a:t>
            </a:r>
            <a:endParaRPr lang="en-US" sz="3600" dirty="0"/>
          </a:p>
          <a:p>
            <a:pPr lvl="1"/>
            <a:r>
              <a:rPr lang="en-US" sz="3400" dirty="0"/>
              <a:t>1</a:t>
            </a:r>
            <a:r>
              <a:rPr lang="zh-CN" altLang="en-US" sz="3400" dirty="0"/>
              <a:t>的输出 会作为</a:t>
            </a:r>
            <a:r>
              <a:rPr lang="en-US" altLang="zh-CN" sz="3400" dirty="0"/>
              <a:t>2 </a:t>
            </a:r>
            <a:r>
              <a:rPr lang="zh-CN" altLang="en-US" sz="3400" dirty="0"/>
              <a:t>的输入，需要共享一段内存区</a:t>
            </a:r>
            <a:endParaRPr lang="en-US" sz="3400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854710" y="3856355"/>
            <a:ext cx="7097395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Exercise 6.1 </a:t>
            </a:r>
            <a:r>
              <a:rPr lang="zh-CN" altLang="en-US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修改</a:t>
            </a:r>
            <a:r>
              <a:rPr lang="en-US" altLang="zh-CN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fork</a:t>
            </a:r>
            <a:r>
              <a:rPr lang="zh-CN" altLang="en-US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系统调用，使得管道缓冲区是父子进程共享的</a:t>
            </a:r>
            <a:endParaRPr lang="zh-CN" altLang="en-US" dirty="0"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54710" y="5190490"/>
            <a:ext cx="66611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Exercise 6.2 </a:t>
            </a:r>
            <a:r>
              <a:rPr lang="zh-CN" altLang="en-US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完成</a:t>
            </a:r>
            <a:r>
              <a:rPr lang="en-US" altLang="zh-CN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pipe.c</a:t>
            </a:r>
            <a:r>
              <a:rPr lang="zh-CN" altLang="en-US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中的</a:t>
            </a:r>
            <a:r>
              <a:rPr lang="en-US" altLang="zh-CN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piperead, pipewrite, _pipeisclosed</a:t>
            </a:r>
            <a:r>
              <a:rPr lang="zh-CN" altLang="en-US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函数，实现管道的读写</a:t>
            </a:r>
            <a:endParaRPr lang="zh-CN" altLang="en-US" sz="2000" b="1" dirty="0">
              <a:solidFill>
                <a:srgbClr val="FF9A00"/>
              </a:solidFill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管道的竞争与同步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/>
              <a:t>user/fd.c,user/pipe.c</a:t>
            </a:r>
            <a:endParaRPr lang="en-US" altLang="zh-CN" sz="3200"/>
          </a:p>
          <a:p>
            <a:pPr lvl="1"/>
            <a:r>
              <a:rPr lang="en-US" altLang="zh-CN" sz="3200"/>
              <a:t>close,pipeclose: </a:t>
            </a:r>
            <a:r>
              <a:rPr lang="zh-CN" altLang="en-US" sz="3200"/>
              <a:t>管道关闭的过程</a:t>
            </a:r>
            <a:endParaRPr lang="en-US" altLang="zh-CN" sz="3200"/>
          </a:p>
          <a:p>
            <a:r>
              <a:rPr lang="en-US" altLang="zh-CN" sz="3200"/>
              <a:t>user/fd.c</a:t>
            </a:r>
            <a:endParaRPr lang="en-US" altLang="zh-CN" sz="3200"/>
          </a:p>
          <a:p>
            <a:pPr lvl="1"/>
            <a:r>
              <a:rPr lang="en-US" altLang="zh-CN" sz="2950"/>
              <a:t>dup</a:t>
            </a:r>
            <a:r>
              <a:rPr lang="zh-CN" altLang="en-US" sz="2950"/>
              <a:t>：管道复制的过程</a:t>
            </a:r>
            <a:endParaRPr lang="en-US" altLang="zh-CN" sz="3200"/>
          </a:p>
          <a:p>
            <a:r>
              <a:rPr lang="en-US" altLang="zh-CN" sz="3200"/>
              <a:t>env_runs:</a:t>
            </a:r>
            <a:r>
              <a:rPr lang="zh-CN" altLang="en-US" sz="3200"/>
              <a:t>记录一个进程</a:t>
            </a:r>
            <a:r>
              <a:rPr lang="en-US" altLang="zh-CN" sz="3200"/>
              <a:t>env_run</a:t>
            </a:r>
            <a:r>
              <a:rPr lang="zh-CN" altLang="en-US" sz="3200"/>
              <a:t>的次数</a:t>
            </a:r>
            <a:endParaRPr lang="en-US" altLang="zh-CN" sz="3200"/>
          </a:p>
          <a:p>
            <a:pPr lvl="1"/>
            <a:r>
              <a:rPr lang="en-US" altLang="zh-CN" sz="3200"/>
              <a:t>dup: </a:t>
            </a:r>
            <a:r>
              <a:rPr lang="zh-CN" altLang="en-US" sz="3200"/>
              <a:t>管道复制的过程</a:t>
            </a:r>
            <a:endParaRPr lang="zh-CN" altLang="en-US" sz="3200"/>
          </a:p>
          <a:p>
            <a:pPr marL="457200" lvl="1" indent="0">
              <a:buNone/>
            </a:pPr>
            <a:endParaRPr lang="zh-CN" altLang="en-US" sz="3200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4490" y="4565650"/>
            <a:ext cx="8413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Exercise 6.3 </a:t>
            </a:r>
            <a:r>
              <a:rPr lang="zh-CN" altLang="en-US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修改</a:t>
            </a:r>
            <a:r>
              <a:rPr lang="en-US" altLang="zh-CN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user/pipe.c</a:t>
            </a:r>
            <a:r>
              <a:rPr lang="zh-CN" altLang="en-US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中的</a:t>
            </a:r>
            <a:r>
              <a:rPr lang="en-US" altLang="zh-CN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pipeclose</a:t>
            </a:r>
            <a:r>
              <a:rPr lang="zh-CN" altLang="en-US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函数以及</a:t>
            </a:r>
            <a:r>
              <a:rPr lang="en-US" altLang="zh-CN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user/fd.c</a:t>
            </a:r>
            <a:r>
              <a:rPr lang="zh-CN" altLang="en-US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中的</a:t>
            </a:r>
            <a:r>
              <a:rPr lang="en-US" altLang="zh-CN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dup</a:t>
            </a:r>
            <a:r>
              <a:rPr lang="zh-CN" altLang="en-US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函数，避免管道竞争</a:t>
            </a:r>
            <a:endParaRPr lang="zh-CN" altLang="en-US" sz="2000" b="1" dirty="0">
              <a:solidFill>
                <a:srgbClr val="FF9A00"/>
              </a:solidFill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0685" y="5429250"/>
            <a:ext cx="8431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Exercise 6.4 </a:t>
            </a:r>
            <a:r>
              <a:rPr lang="zh-CN" altLang="en-US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利用</a:t>
            </a:r>
            <a:r>
              <a:rPr lang="en-US" altLang="zh-CN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env</a:t>
            </a:r>
            <a:r>
              <a:rPr lang="zh-CN" altLang="en-US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结构体的成员</a:t>
            </a:r>
            <a:r>
              <a:rPr lang="en-US" altLang="zh-CN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env_runs</a:t>
            </a:r>
            <a:r>
              <a:rPr lang="zh-CN" altLang="en-US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，修改</a:t>
            </a:r>
            <a:r>
              <a:rPr lang="en-US" altLang="zh-CN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user/pipe.c</a:t>
            </a:r>
            <a:r>
              <a:rPr lang="zh-CN" altLang="en-US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中</a:t>
            </a:r>
            <a:r>
              <a:rPr lang="en-US" altLang="zh-CN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_pipeisclose</a:t>
            </a:r>
            <a:r>
              <a:rPr lang="zh-CN" altLang="en-US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函数</a:t>
            </a:r>
            <a:r>
              <a:rPr lang="en-US" altLang="zh-CN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,</a:t>
            </a:r>
            <a:r>
              <a:rPr lang="zh-CN" altLang="en-US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使得管道读同步</a:t>
            </a:r>
            <a:endParaRPr lang="zh-CN" altLang="en-US" sz="2000" b="1" dirty="0">
              <a:solidFill>
                <a:srgbClr val="FF9A00"/>
              </a:solidFill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50" y="231228"/>
            <a:ext cx="8394700" cy="533400"/>
          </a:xfrm>
        </p:spPr>
        <p:txBody>
          <a:bodyPr/>
          <a:lstStyle/>
          <a:p>
            <a:r>
              <a:rPr lang="en-US" dirty="0"/>
              <a:t>shell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402" y="953147"/>
            <a:ext cx="7587543" cy="2807595"/>
          </a:xfrm>
        </p:spPr>
        <p:txBody>
          <a:bodyPr/>
          <a:lstStyle/>
          <a:p>
            <a:r>
              <a:rPr kumimoji="1" lang="en-US" altLang="zh-CN" sz="3600" dirty="0"/>
              <a:t>user/</a:t>
            </a:r>
            <a:r>
              <a:rPr kumimoji="1" lang="en-US" altLang="zh-CN" sz="3600" dirty="0" err="1"/>
              <a:t>spawn.c</a:t>
            </a:r>
            <a:endParaRPr kumimoji="1" lang="en-US" altLang="zh-CN" sz="3600" dirty="0"/>
          </a:p>
          <a:p>
            <a:r>
              <a:rPr kumimoji="1" lang="zh-CN" altLang="en-US" sz="3400" dirty="0"/>
              <a:t>实现了从磁盘中读取相应文件到内存并创建进程加载执行。</a:t>
            </a:r>
            <a:endParaRPr kumimoji="1" lang="en-US" altLang="zh-CN" sz="3400" dirty="0"/>
          </a:p>
          <a:p>
            <a:pPr lvl="1"/>
            <a:r>
              <a:rPr kumimoji="1" lang="en-US" altLang="zh-CN" sz="3200" dirty="0"/>
              <a:t>Note1 </a:t>
            </a:r>
            <a:r>
              <a:rPr kumimoji="1" lang="zh-CN" altLang="en-US" sz="3200" dirty="0"/>
              <a:t>：文件信息如何读取</a:t>
            </a:r>
            <a:r>
              <a:rPr kumimoji="1" lang="en-US" altLang="zh-CN" sz="3200" dirty="0"/>
              <a:t>(</a:t>
            </a:r>
            <a:r>
              <a:rPr kumimoji="1" lang="zh-CN" altLang="en-US" sz="3200" dirty="0"/>
              <a:t>灵活运用加载文件时返回的文件描述块</a:t>
            </a:r>
            <a:r>
              <a:rPr kumimoji="1" lang="en-US" altLang="zh-CN" sz="3200" dirty="0"/>
              <a:t>)</a:t>
            </a:r>
            <a:endParaRPr kumimoji="1" lang="en-US" altLang="zh-CN" sz="3200" dirty="0"/>
          </a:p>
          <a:p>
            <a:pPr lvl="2"/>
            <a:r>
              <a:rPr kumimoji="1" lang="en-US" altLang="zh-CN" sz="2800" dirty="0"/>
              <a:t>Spawn</a:t>
            </a:r>
            <a:r>
              <a:rPr kumimoji="1" lang="zh-CN" altLang="en-US" sz="2800" dirty="0"/>
              <a:t>时最好保证调用的是可执行二进制文件？</a:t>
            </a:r>
            <a:endParaRPr kumimoji="1" lang="en-US" altLang="zh-CN" sz="2400" dirty="0"/>
          </a:p>
          <a:p>
            <a:pPr lvl="2"/>
            <a:r>
              <a:rPr kumimoji="1" lang="zh-CN" altLang="en-US" sz="2400" dirty="0">
                <a:solidFill>
                  <a:srgbClr val="FF0000"/>
                </a:solidFill>
              </a:rPr>
              <a:t>在之前的</a:t>
            </a:r>
            <a:r>
              <a:rPr kumimoji="1" lang="en-US" altLang="zh-CN" sz="2400" dirty="0">
                <a:solidFill>
                  <a:srgbClr val="FF0000"/>
                </a:solidFill>
              </a:rPr>
              <a:t>lab3/4/5</a:t>
            </a:r>
            <a:r>
              <a:rPr kumimoji="1" lang="zh-CN" altLang="en-US" sz="2400" dirty="0">
                <a:solidFill>
                  <a:srgbClr val="FF0000"/>
                </a:solidFill>
              </a:rPr>
              <a:t>中，我们也创建了进程，区别在哪</a:t>
            </a:r>
            <a:r>
              <a:rPr kumimoji="1" lang="zh-CN" altLang="en-US" sz="2400" dirty="0"/>
              <a:t>？</a:t>
            </a:r>
            <a:endParaRPr kumimoji="1" lang="en-US" altLang="zh-CN" sz="2400" dirty="0"/>
          </a:p>
          <a:p>
            <a:pPr lvl="2"/>
            <a:r>
              <a:rPr kumimoji="1" lang="zh-CN" altLang="en-US" sz="2400" dirty="0"/>
              <a:t>执行时的命令行参数如何传递的、共享内存如何处理的？（本部分不需要填写，但请认真阅读源码并理解）</a:t>
            </a:r>
            <a:endParaRPr kumimoji="1" lang="en-US" altLang="zh-CN" sz="2400" dirty="0"/>
          </a:p>
          <a:p>
            <a:pPr lvl="1"/>
            <a:endParaRPr kumimoji="1" lang="en-US" altLang="zh-CN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4106545" y="503555"/>
            <a:ext cx="48736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Exercise 6.5 </a:t>
            </a:r>
            <a:r>
              <a:rPr lang="zh-CN" altLang="en-US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根据注释，完成</a:t>
            </a:r>
            <a:r>
              <a:rPr lang="en-US" altLang="zh-CN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user/spawn.c</a:t>
            </a:r>
            <a:r>
              <a:rPr lang="zh-CN" altLang="en-US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中的</a:t>
            </a:r>
            <a:r>
              <a:rPr lang="en-US" altLang="zh-CN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spawn</a:t>
            </a:r>
            <a:r>
              <a:rPr lang="zh-CN" altLang="en-US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函数。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50" y="231228"/>
            <a:ext cx="8394700" cy="533400"/>
          </a:xfrm>
        </p:spPr>
        <p:txBody>
          <a:bodyPr/>
          <a:lstStyle/>
          <a:p>
            <a:r>
              <a:rPr lang="en-US" dirty="0"/>
              <a:t>shell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402" y="953147"/>
            <a:ext cx="7587543" cy="2807595"/>
          </a:xfrm>
        </p:spPr>
        <p:txBody>
          <a:bodyPr/>
          <a:lstStyle/>
          <a:p>
            <a:r>
              <a:rPr kumimoji="1" lang="en-US" altLang="zh-CN" sz="3600" dirty="0"/>
              <a:t>user/</a:t>
            </a:r>
            <a:r>
              <a:rPr kumimoji="1" lang="en-US" altLang="zh-CN" sz="3600" dirty="0" err="1"/>
              <a:t>sh.c</a:t>
            </a:r>
            <a:endParaRPr kumimoji="1" lang="en-US" altLang="zh-CN" sz="3600" dirty="0"/>
          </a:p>
          <a:p>
            <a:r>
              <a:rPr kumimoji="1" lang="zh-CN" altLang="en-US" sz="3400" dirty="0"/>
              <a:t>一个简易的</a:t>
            </a:r>
            <a:r>
              <a:rPr kumimoji="1" lang="en-US" altLang="zh-CN" sz="3400" dirty="0"/>
              <a:t>shell</a:t>
            </a:r>
            <a:r>
              <a:rPr kumimoji="1" lang="zh-CN" altLang="en-US" sz="3400" dirty="0"/>
              <a:t>，通过读取命令，</a:t>
            </a:r>
            <a:r>
              <a:rPr kumimoji="1" lang="en-US" altLang="zh-CN" sz="3400" dirty="0"/>
              <a:t>spawn</a:t>
            </a:r>
            <a:r>
              <a:rPr kumimoji="1" lang="zh-CN" altLang="en-US" sz="3400" dirty="0"/>
              <a:t>相应的进程。</a:t>
            </a:r>
            <a:endParaRPr kumimoji="1" lang="en-US" altLang="zh-CN" sz="3400" dirty="0"/>
          </a:p>
          <a:p>
            <a:pPr lvl="1"/>
            <a:r>
              <a:rPr kumimoji="1" lang="zh-CN" altLang="en-US" sz="3200" dirty="0"/>
              <a:t>支持</a:t>
            </a:r>
            <a:r>
              <a:rPr kumimoji="1" lang="zh-CN" altLang="en-US" sz="3200" dirty="0">
                <a:solidFill>
                  <a:srgbClr val="FF0000"/>
                </a:solidFill>
              </a:rPr>
              <a:t>管道</a:t>
            </a:r>
            <a:r>
              <a:rPr kumimoji="1" lang="zh-CN" altLang="en-US" sz="3200" dirty="0"/>
              <a:t>和</a:t>
            </a:r>
            <a:r>
              <a:rPr kumimoji="1" lang="zh-CN" altLang="en-US" sz="3200" dirty="0">
                <a:solidFill>
                  <a:srgbClr val="FF0000"/>
                </a:solidFill>
              </a:rPr>
              <a:t>重定向 </a:t>
            </a:r>
            <a:r>
              <a:rPr kumimoji="1" lang="en-US" altLang="zh-CN" sz="3200" dirty="0">
                <a:solidFill>
                  <a:srgbClr val="FF0000"/>
                </a:solidFill>
              </a:rPr>
              <a:t>( &lt; &gt; |)</a:t>
            </a:r>
            <a:endParaRPr kumimoji="1" lang="en-US" altLang="zh-CN" sz="3200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理解</a:t>
            </a:r>
            <a:r>
              <a:rPr kumimoji="1" lang="en-US" altLang="zh-CN" dirty="0" err="1"/>
              <a:t>sh.c</a:t>
            </a:r>
            <a:r>
              <a:rPr kumimoji="1" lang="zh-CN" altLang="en-US" dirty="0"/>
              <a:t>运行原理：</a:t>
            </a:r>
            <a:r>
              <a:rPr kumimoji="1" lang="en-US" altLang="zh-CN" dirty="0" err="1"/>
              <a:t>fork+spawn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提供了</a:t>
            </a:r>
            <a:r>
              <a:rPr kumimoji="1" lang="en-US" altLang="zh-CN" dirty="0" err="1"/>
              <a:t>user_app</a:t>
            </a:r>
            <a:r>
              <a:rPr kumimoji="1" lang="en-US" altLang="zh-CN" dirty="0"/>
              <a:t> : </a:t>
            </a:r>
            <a:r>
              <a:rPr kumimoji="1" lang="en-US" altLang="zh-CN" dirty="0" err="1"/>
              <a:t>ls.c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cat.c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num.c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echo.c</a:t>
            </a:r>
            <a:r>
              <a:rPr kumimoji="1" lang="en-US" altLang="zh-CN" dirty="0"/>
              <a:t> </a:t>
            </a:r>
            <a:r>
              <a:rPr kumimoji="1" lang="zh-CN" altLang="en-US" dirty="0"/>
              <a:t>感兴趣可以自己试着写一两个并加载执行。</a:t>
            </a:r>
            <a:endParaRPr kumimoji="1" lang="en-US" altLang="zh-CN" sz="2400" dirty="0"/>
          </a:p>
          <a:p>
            <a:pPr lvl="1"/>
            <a:r>
              <a:rPr kumimoji="1" lang="zh-CN" altLang="en-US" sz="3200" dirty="0">
                <a:solidFill>
                  <a:srgbClr val="FF0000"/>
                </a:solidFill>
              </a:rPr>
              <a:t>掌握在</a:t>
            </a:r>
            <a:r>
              <a:rPr kumimoji="1" lang="en-US" altLang="zh-CN" sz="3200" dirty="0" err="1">
                <a:solidFill>
                  <a:srgbClr val="FF0000"/>
                </a:solidFill>
              </a:rPr>
              <a:t>fs.img</a:t>
            </a:r>
            <a:r>
              <a:rPr kumimoji="1" lang="zh-CN" altLang="en-US" sz="3200" dirty="0">
                <a:solidFill>
                  <a:srgbClr val="FF0000"/>
                </a:solidFill>
              </a:rPr>
              <a:t>中新增文件，并测试重定向功能</a:t>
            </a:r>
            <a:endParaRPr kumimoji="1"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22015" y="444500"/>
            <a:ext cx="4848225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Exercise 6.6 </a:t>
            </a:r>
            <a:r>
              <a:rPr lang="zh-CN" altLang="en-US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根据注释，完成</a:t>
            </a:r>
            <a:r>
              <a:rPr lang="en-US" altLang="zh-CN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user/sh.c</a:t>
            </a:r>
            <a:r>
              <a:rPr lang="zh-CN" altLang="en-US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中的</a:t>
            </a:r>
            <a:r>
              <a:rPr lang="en-US" altLang="zh-CN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runcmd</a:t>
            </a:r>
            <a:r>
              <a:rPr lang="zh-CN" altLang="en-US" sz="2000" b="1" dirty="0">
                <a:solidFill>
                  <a:srgbClr val="FF9A00"/>
                </a:solidFill>
                <a:cs typeface="Times New Roman" panose="02020603050405020304" pitchFamily="18" charset="0"/>
                <a:sym typeface="+mn-ea"/>
              </a:rPr>
              <a:t>函数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</a:t>
            </a:r>
            <a:r>
              <a:rPr lang="zh-CN" altLang="en-US" dirty="0"/>
              <a:t>测试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管道测试：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提供了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testpipe.c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testpiperace.c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，在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init.c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下创建这两个进程，出现两次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pipe test pass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，以及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race didn’t happen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提供了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testptelibrary.c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，测试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fork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和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spawn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下共享内存设置的合理性。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</a:t>
            </a:r>
            <a:r>
              <a:rPr lang="zh-CN" altLang="en-US" dirty="0"/>
              <a:t>测试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测试：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init.c</a:t>
            </a:r>
            <a:r>
              <a:rPr lang="zh-CN" altLang="en-US" dirty="0"/>
              <a:t>下创建进程</a:t>
            </a:r>
            <a:r>
              <a:rPr lang="en-US" altLang="zh-CN" dirty="0" err="1"/>
              <a:t>fs_serv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user_icode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请务必注意创建顺序（原因？）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olidFill>
                  <a:srgbClr val="FF0000"/>
                </a:solidFill>
              </a:rPr>
              <a:t>user/</a:t>
            </a:r>
            <a:r>
              <a:rPr lang="en-US" dirty="0" err="1">
                <a:solidFill>
                  <a:srgbClr val="FF0000"/>
                </a:solidFill>
              </a:rPr>
              <a:t>icode.c</a:t>
            </a:r>
            <a:r>
              <a:rPr lang="zh-CN" altLang="en-US" dirty="0">
                <a:solidFill>
                  <a:srgbClr val="FF0000"/>
                </a:solidFill>
              </a:rPr>
              <a:t>，先进行了简单的文件系统测试，随后通过</a:t>
            </a:r>
            <a:r>
              <a:rPr lang="en-US" altLang="zh-CN" dirty="0">
                <a:solidFill>
                  <a:srgbClr val="FF0000"/>
                </a:solidFill>
              </a:rPr>
              <a:t>spawn</a:t>
            </a:r>
            <a:r>
              <a:rPr lang="zh-CN" altLang="en-US" dirty="0">
                <a:solidFill>
                  <a:srgbClr val="FF0000"/>
                </a:solidFill>
              </a:rPr>
              <a:t>进入</a:t>
            </a:r>
            <a:r>
              <a:rPr lang="en-US" altLang="zh-CN" dirty="0">
                <a:solidFill>
                  <a:srgbClr val="FF0000"/>
                </a:solidFill>
              </a:rPr>
              <a:t>user/</a:t>
            </a:r>
            <a:r>
              <a:rPr lang="en-US" altLang="zh-CN" dirty="0" err="1">
                <a:solidFill>
                  <a:srgbClr val="FF0000"/>
                </a:solidFill>
              </a:rPr>
              <a:t>init.c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 err="1">
                <a:solidFill>
                  <a:srgbClr val="FF0000"/>
                </a:solidFill>
              </a:rPr>
              <a:t>init.b</a:t>
            </a:r>
            <a:r>
              <a:rPr lang="zh-CN" altLang="en-US" dirty="0">
                <a:solidFill>
                  <a:srgbClr val="FF0000"/>
                </a:solidFill>
              </a:rPr>
              <a:t>等文件在</a:t>
            </a:r>
            <a:r>
              <a:rPr lang="en-US" altLang="zh-CN" dirty="0" err="1">
                <a:solidFill>
                  <a:srgbClr val="FF0000"/>
                </a:solidFill>
              </a:rPr>
              <a:t>Makefile</a:t>
            </a:r>
            <a:r>
              <a:rPr lang="zh-CN" altLang="en-US" dirty="0">
                <a:solidFill>
                  <a:srgbClr val="FF0000"/>
                </a:solidFill>
              </a:rPr>
              <a:t>阶段烧录在</a:t>
            </a:r>
            <a:r>
              <a:rPr lang="en-US" altLang="zh-CN" dirty="0" err="1">
                <a:solidFill>
                  <a:srgbClr val="FF0000"/>
                </a:solidFill>
              </a:rPr>
              <a:t>fs.img</a:t>
            </a:r>
            <a:r>
              <a:rPr lang="zh-CN" altLang="en-US" dirty="0">
                <a:solidFill>
                  <a:srgbClr val="FF0000"/>
                </a:solidFill>
              </a:rPr>
              <a:t>中，在</a:t>
            </a:r>
            <a:r>
              <a:rPr lang="en-US" altLang="zh-CN" dirty="0">
                <a:solidFill>
                  <a:srgbClr val="FF0000"/>
                </a:solidFill>
              </a:rPr>
              <a:t>user</a:t>
            </a:r>
            <a:r>
              <a:rPr lang="zh-CN" altLang="en-US" dirty="0">
                <a:solidFill>
                  <a:srgbClr val="FF0000"/>
                </a:solidFill>
              </a:rPr>
              <a:t>下也能找到）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init.c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中测试</a:t>
            </a:r>
            <a:r>
              <a:rPr lang="en-US" altLang="zh-CN" dirty="0">
                <a:solidFill>
                  <a:srgbClr val="FF0000"/>
                </a:solidFill>
              </a:rPr>
              <a:t>spawn</a:t>
            </a:r>
            <a:r>
              <a:rPr lang="zh-CN" altLang="en-US" dirty="0">
                <a:solidFill>
                  <a:srgbClr val="FF0000"/>
                </a:solidFill>
              </a:rPr>
              <a:t>，并循环调用</a:t>
            </a:r>
            <a:r>
              <a:rPr lang="en-US" altLang="zh-CN" dirty="0" err="1">
                <a:solidFill>
                  <a:srgbClr val="FF0000"/>
                </a:solidFill>
              </a:rPr>
              <a:t>sh.b</a:t>
            </a:r>
            <a:r>
              <a:rPr lang="zh-CN" altLang="en-US" dirty="0">
                <a:solidFill>
                  <a:srgbClr val="FF0000"/>
                </a:solidFill>
              </a:rPr>
              <a:t>，终于，进入了可以交互的</a:t>
            </a:r>
            <a:r>
              <a:rPr lang="en-US" altLang="zh-CN" dirty="0">
                <a:solidFill>
                  <a:srgbClr val="FF0000"/>
                </a:solidFill>
              </a:rPr>
              <a:t>shell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课下测试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dirty="0">
                <a:ln/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</a:t>
            </a:r>
            <a:endParaRPr lang="en-US" altLang="zh-CN" dirty="0">
              <a:ln/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dirty="0">
                <a:ln/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自己多设置中间输出，思考宕机的原因</a:t>
            </a:r>
            <a:endParaRPr lang="en-US" altLang="zh-CN" dirty="0">
              <a:ln/>
              <a:solidFill>
                <a:schemeClr val="accent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dirty="0">
                <a:ln/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充分测试再提交，全部评测点可以本地化实现。</a:t>
            </a:r>
            <a:endParaRPr lang="en-US" altLang="zh-CN" dirty="0">
              <a:ln/>
              <a:solidFill>
                <a:schemeClr val="accent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dirty="0">
                <a:ln/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zh-CN" altLang="en-US" dirty="0">
                <a:ln/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部分评测提交，最好注释掉</a:t>
            </a:r>
            <a:r>
              <a:rPr lang="en-US" altLang="zh-CN" dirty="0" err="1">
                <a:ln/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writef</a:t>
            </a:r>
            <a:r>
              <a:rPr lang="en-US" altLang="zh-CN" dirty="0">
                <a:ln/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(“:::…</a:t>
            </a:r>
            <a:r>
              <a:rPr lang="en-US" altLang="zh-CN" dirty="0" err="1">
                <a:ln/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supershell</a:t>
            </a:r>
            <a:r>
              <a:rPr lang="en-US" altLang="zh-CN" dirty="0">
                <a:ln/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…”)</a:t>
            </a:r>
            <a:r>
              <a:rPr lang="zh-CN" altLang="en-US" dirty="0">
                <a:ln/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部分内容</a:t>
            </a:r>
            <a:endParaRPr lang="zh-CN" altLang="en-US" dirty="0">
              <a:ln/>
              <a:solidFill>
                <a:schemeClr val="accent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dirty="0">
                <a:ln/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使用如下命令运行（</a:t>
            </a:r>
            <a:r>
              <a:rPr lang="zh-CN" altLang="en-US" dirty="0">
                <a:ln/>
                <a:solidFill>
                  <a:schemeClr val="accent4"/>
                </a:solidFill>
                <a:effectLst/>
                <a:sym typeface="+mn-ea"/>
              </a:rPr>
              <a:t>其中 </a:t>
            </a:r>
            <a:r>
              <a:rPr lang="en-US" altLang="zh-CN" dirty="0">
                <a:ln/>
                <a:solidFill>
                  <a:schemeClr val="accent4"/>
                </a:solidFill>
                <a:effectLst/>
                <a:sym typeface="+mn-ea"/>
              </a:rPr>
              <a:t>elf-file </a:t>
            </a:r>
            <a:r>
              <a:rPr lang="zh-CN" altLang="en-US" dirty="0">
                <a:ln/>
                <a:solidFill>
                  <a:schemeClr val="accent4"/>
                </a:solidFill>
                <a:effectLst/>
                <a:sym typeface="+mn-ea"/>
              </a:rPr>
              <a:t>是你编译生成的 </a:t>
            </a:r>
            <a:r>
              <a:rPr lang="en-US" altLang="zh-CN" dirty="0" err="1">
                <a:ln/>
                <a:solidFill>
                  <a:schemeClr val="accent4"/>
                </a:solidFill>
                <a:effectLst/>
                <a:sym typeface="+mn-ea"/>
              </a:rPr>
              <a:t>vmlinux</a:t>
            </a:r>
            <a:r>
              <a:rPr lang="en-US" altLang="zh-CN" dirty="0">
                <a:ln/>
                <a:solidFill>
                  <a:schemeClr val="accent4"/>
                </a:solidFill>
                <a:effectLst/>
                <a:sym typeface="+mn-ea"/>
              </a:rPr>
              <a:t> </a:t>
            </a:r>
            <a:r>
              <a:rPr lang="zh-CN" altLang="en-US" dirty="0">
                <a:ln/>
                <a:solidFill>
                  <a:schemeClr val="accent4"/>
                </a:solidFill>
                <a:effectLst/>
                <a:sym typeface="+mn-ea"/>
              </a:rPr>
              <a:t>文件的路径）</a:t>
            </a:r>
            <a:r>
              <a:rPr lang="zh-CN" altLang="en-US" dirty="0">
                <a:ln/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：</a:t>
            </a:r>
            <a:endParaRPr lang="en-US" altLang="zh-CN" dirty="0">
              <a:ln/>
              <a:solidFill>
                <a:schemeClr val="accent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altLang="zh-CN" b="0" i="1" dirty="0" err="1">
                <a:ln/>
                <a:solidFill>
                  <a:schemeClr val="accent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gxemul</a:t>
            </a:r>
            <a:r>
              <a:rPr lang="en-US" altLang="zh-CN" b="0" i="1" dirty="0">
                <a:ln/>
                <a:solidFill>
                  <a:schemeClr val="accent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 -E </a:t>
            </a:r>
            <a:r>
              <a:rPr lang="en-US" altLang="zh-CN" b="0" i="1" dirty="0" err="1">
                <a:ln/>
                <a:solidFill>
                  <a:schemeClr val="accent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testmips</a:t>
            </a:r>
            <a:r>
              <a:rPr lang="en-US" altLang="zh-CN" b="0" i="1" dirty="0">
                <a:ln/>
                <a:solidFill>
                  <a:schemeClr val="accent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 -C R3000 -M 64 -d</a:t>
            </a:r>
            <a:r>
              <a:rPr lang="zh-CN" altLang="en-US" b="0" i="1" dirty="0">
                <a:ln/>
                <a:solidFill>
                  <a:schemeClr val="accent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 </a:t>
            </a:r>
            <a:r>
              <a:rPr lang="en-US" altLang="zh-CN" b="0" i="1" dirty="0" err="1">
                <a:ln/>
                <a:solidFill>
                  <a:schemeClr val="accent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gxemul</a:t>
            </a:r>
            <a:r>
              <a:rPr lang="en-US" altLang="zh-CN" b="0" i="1" dirty="0">
                <a:ln/>
                <a:solidFill>
                  <a:schemeClr val="accent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/</a:t>
            </a:r>
            <a:r>
              <a:rPr lang="en-US" altLang="zh-CN" b="0" i="1" dirty="0" err="1">
                <a:ln/>
                <a:solidFill>
                  <a:schemeClr val="accent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fs.img</a:t>
            </a:r>
            <a:r>
              <a:rPr lang="en-US" altLang="zh-CN" b="0" i="1" dirty="0">
                <a:ln/>
                <a:solidFill>
                  <a:schemeClr val="accent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 </a:t>
            </a:r>
            <a:r>
              <a:rPr lang="en-US" altLang="zh-CN" b="0" i="1">
                <a:ln/>
                <a:solidFill>
                  <a:schemeClr val="accent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elf-file </a:t>
            </a:r>
            <a:endParaRPr lang="en-US" altLang="zh-CN" b="0" i="1">
              <a:ln/>
              <a:solidFill>
                <a:schemeClr val="accent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1" indent="0">
              <a:buNone/>
            </a:pPr>
            <a:endParaRPr lang="en-US" altLang="zh-CN" b="0" i="1" dirty="0">
              <a:ln/>
              <a:solidFill>
                <a:schemeClr val="accent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1" indent="0">
              <a:buNone/>
            </a:pPr>
            <a:r>
              <a:rPr lang="zh-CN" altLang="en-US" dirty="0">
                <a:ln/>
                <a:solidFill>
                  <a:schemeClr val="accent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注意提交的时候要把</a:t>
            </a:r>
            <a:r>
              <a:rPr lang="en-US" altLang="zh-CN" dirty="0" err="1">
                <a:ln/>
                <a:solidFill>
                  <a:schemeClr val="accent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gxemul</a:t>
            </a:r>
            <a:r>
              <a:rPr lang="en-US" altLang="zh-CN" dirty="0">
                <a:ln/>
                <a:solidFill>
                  <a:schemeClr val="accent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/</a:t>
            </a:r>
            <a:r>
              <a:rPr lang="en-US" altLang="zh-CN" dirty="0" err="1">
                <a:ln/>
                <a:solidFill>
                  <a:schemeClr val="accent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fs.img</a:t>
            </a:r>
            <a:r>
              <a:rPr lang="zh-CN" altLang="en-US" dirty="0">
                <a:ln/>
                <a:solidFill>
                  <a:schemeClr val="accent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删除</a:t>
            </a:r>
            <a:endParaRPr lang="zh-CN" altLang="en-US" dirty="0">
              <a:ln/>
              <a:solidFill>
                <a:schemeClr val="accent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  <a:sym typeface="+mn-ea"/>
            </a:endParaRP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0</TotalTime>
  <Words>1484</Words>
  <Application>WPS 演示</Application>
  <PresentationFormat>全屏显示(4:3)</PresentationFormat>
  <Paragraphs>88</Paragraphs>
  <Slides>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Arial</vt:lpstr>
      <vt:lpstr>宋体</vt:lpstr>
      <vt:lpstr>Wingdings</vt:lpstr>
      <vt:lpstr>Times New Roman</vt:lpstr>
      <vt:lpstr>华文仿宋</vt:lpstr>
      <vt:lpstr>华文行楷</vt:lpstr>
      <vt:lpstr>华文中宋</vt:lpstr>
      <vt:lpstr>华文中宋</vt:lpstr>
      <vt:lpstr>Consolas</vt:lpstr>
      <vt:lpstr>Calibri</vt:lpstr>
      <vt:lpstr>Calibri Light</vt:lpstr>
      <vt:lpstr>微软雅黑</vt:lpstr>
      <vt:lpstr>Arial Unicode MS</vt:lpstr>
      <vt:lpstr>仿宋</vt:lpstr>
      <vt:lpstr>华文中宋</vt:lpstr>
      <vt:lpstr>华文仿宋</vt:lpstr>
      <vt:lpstr>Grid</vt:lpstr>
      <vt:lpstr>PBrush</vt:lpstr>
      <vt:lpstr>操作系统实验  lab6 管道和shell</vt:lpstr>
      <vt:lpstr>内容提要</vt:lpstr>
      <vt:lpstr>管道</vt:lpstr>
      <vt:lpstr>PowerPoint 演示文稿</vt:lpstr>
      <vt:lpstr>shell</vt:lpstr>
      <vt:lpstr>shell</vt:lpstr>
      <vt:lpstr>课下测试</vt:lpstr>
      <vt:lpstr>课下测试</vt:lpstr>
      <vt:lpstr>课下测试</vt:lpstr>
    </vt:vector>
  </TitlesOfParts>
  <Company>BUAA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863课题“网络环境的系统软件核心技术 及运行平台”成果汇报</dc:title>
  <dc:creator>Ma Dian Fu</dc:creator>
  <cp:lastModifiedBy>Sebastian Vettel</cp:lastModifiedBy>
  <cp:revision>3071</cp:revision>
  <dcterms:created xsi:type="dcterms:W3CDTF">2004-03-10T10:42:00Z</dcterms:created>
  <dcterms:modified xsi:type="dcterms:W3CDTF">2020-05-18T02:12:14Z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