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7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d5c0aa7f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d5c0aa7f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f6265dbc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f6265db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f6265dbc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f6265db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f6265dbc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f6265dbc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f6265db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f6265db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f6265dbc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f6265dbc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f6265dbc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f6265dbc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f6265dbc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f6265dbc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f6265dbc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f6265dbc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f6265dbc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f6265dbc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cec763a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ccec763a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M：Model	--&gt; 資料操作、邏輯運算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V ：View		--&gt;使用者看到的介面(HTML)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C：Controller	--&gt;處理使用者引發的事件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</a:rPr>
              <a:t>優點：簡化應用程式的開發與增強程式的可維護性</a:t>
            </a:r>
            <a:endParaRPr sz="1350">
              <a:solidFill>
                <a:srgbClr val="3032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50">
                <a:solidFill>
                  <a:srgbClr val="303233"/>
                </a:solidFill>
                <a:highlight>
                  <a:srgbClr val="FFFFFF"/>
                </a:highlight>
              </a:rPr>
              <a:t>缺點：沒有明確的定義，所以完全理解MVC並不是很容易。使用MVC需要精心的規劃，由於它內部原理比較複雜，所以需要花費一些時間去思考</a:t>
            </a:r>
            <a:endParaRPr sz="1350">
              <a:solidFill>
                <a:srgbClr val="3032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f6265dbc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f6265dbc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f6265dbc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f6265dbc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f6265dbc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f6265dbc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f6265dbc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f6265dbc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f6265dbc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f6265dbc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f6265dbc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f6265dbc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5daa280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5daa280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5daa280b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5daa280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5daa280b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5daa280b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cec763a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cec763a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09ebacb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09ebacb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ccec763a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ccec763a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5c0aa7f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5c0aa7f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d5c0aa7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d5c0aa7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d5c0aa7f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d5c0aa7f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5c0aa7f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d5c0aa7f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hyperlink" Target="https://www.kingstone.com.tw/book?pnode=header_megaproduct_book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5.xml"/><Relationship Id="rId4" Type="http://schemas.openxmlformats.org/officeDocument/2006/relationships/image" Target="../media/image1.png"/><Relationship Id="rId5" Type="http://schemas.openxmlformats.org/officeDocument/2006/relationships/hyperlink" Target="https://www.kingstone.com.tw/book?pnode=header_megaproduct_book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hyperlink" Target="https://docs.google.com/document/d/1srPeIlrjBJvs5c8BHkCq8S2arbK26A5Xb0JUqJzDO5I/edi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ithelp.ithome.com.tw/users/20105694/ironman/1329?page=1" TargetMode="External"/><Relationship Id="rId4" Type="http://schemas.openxmlformats.org/officeDocument/2006/relationships/hyperlink" Target="https://www.w3schools.com/" TargetMode="External"/><Relationship Id="rId5" Type="http://schemas.openxmlformats.org/officeDocument/2006/relationships/hyperlink" Target="https://www.w3school.com.cn/index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jqueryui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slide" Target="/ppt/slides/slide2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MVC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基本概念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建立MVC專案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2980350" y="3376900"/>
            <a:ext cx="69222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20057"/>
          <a:stretch/>
        </p:blipFill>
        <p:spPr>
          <a:xfrm>
            <a:off x="3317974" y="1266325"/>
            <a:ext cx="2508052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建立Controller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14561" l="0" r="0" t="24099"/>
          <a:stretch/>
        </p:blipFill>
        <p:spPr>
          <a:xfrm>
            <a:off x="551513" y="1266325"/>
            <a:ext cx="8040975" cy="3142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建立Controller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201" y="1266325"/>
            <a:ext cx="5855597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建立Controller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500">
                <a:solidFill>
                  <a:srgbClr val="FF0000"/>
                </a:solidFill>
              </a:rPr>
              <a:t>※ Controller </a:t>
            </a:r>
            <a:r>
              <a:rPr lang="zh-TW" sz="3500">
                <a:solidFill>
                  <a:srgbClr val="FF0000"/>
                </a:solidFill>
              </a:rPr>
              <a:t>一定要保留</a:t>
            </a:r>
            <a:endParaRPr sz="3500">
              <a:solidFill>
                <a:srgbClr val="FF0000"/>
              </a:solidFill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13" y="1693076"/>
            <a:ext cx="7759775" cy="15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建立Controller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25" y="1303188"/>
            <a:ext cx="281940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 rotWithShape="1">
          <a:blip r:embed="rId4">
            <a:alphaModFix/>
          </a:blip>
          <a:srcRect b="11777" l="0" r="11371" t="0"/>
          <a:stretch/>
        </p:blipFill>
        <p:spPr>
          <a:xfrm>
            <a:off x="3432575" y="1303200"/>
            <a:ext cx="5185267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建立View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75" y="1266325"/>
            <a:ext cx="8201050" cy="28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建立View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614" y="1304823"/>
            <a:ext cx="6080772" cy="33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建立View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77" y="1708000"/>
            <a:ext cx="3784512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 rotWithShape="1">
          <a:blip r:embed="rId4">
            <a:alphaModFix/>
          </a:blip>
          <a:srcRect b="19191" l="1704" r="9979" t="0"/>
          <a:stretch/>
        </p:blipFill>
        <p:spPr>
          <a:xfrm>
            <a:off x="4362200" y="1943725"/>
            <a:ext cx="4336001" cy="18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開啟</a:t>
            </a:r>
            <a:r>
              <a:rPr lang="zh-TW"/>
              <a:t>View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15796" l="0" r="20666" t="0"/>
          <a:stretch/>
        </p:blipFill>
        <p:spPr>
          <a:xfrm>
            <a:off x="2105041" y="1422563"/>
            <a:ext cx="4933918" cy="29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>
            <a:hlinkClick r:id="rId4"/>
          </p:cNvPr>
          <p:cNvSpPr/>
          <p:nvPr/>
        </p:nvSpPr>
        <p:spPr>
          <a:xfrm>
            <a:off x="7721300" y="4453675"/>
            <a:ext cx="435672" cy="278316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_ViewStart.cshtml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87" y="1990725"/>
            <a:ext cx="7946225" cy="15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MVC</a:t>
            </a:r>
            <a:r>
              <a:rPr lang="zh-TW"/>
              <a:t>是什麼?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Ｍ</a:t>
            </a:r>
            <a:r>
              <a:rPr lang="zh-TW" sz="3600"/>
              <a:t>：Model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3600"/>
              <a:t>Ｖ：View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600"/>
              <a:t>Ｃ：Controller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_Layout.cshtml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14376" l="0" r="0" t="0"/>
          <a:stretch/>
        </p:blipFill>
        <p:spPr>
          <a:xfrm>
            <a:off x="1192654" y="1266325"/>
            <a:ext cx="6758693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畫面顯示流程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Controller →  _ViewStart.cshtml 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600"/>
              <a:t>→ View → _Layout.cshtml</a:t>
            </a:r>
            <a:endParaRPr sz="3600"/>
          </a:p>
        </p:txBody>
      </p:sp>
      <p:pic>
        <p:nvPicPr>
          <p:cNvPr id="216" name="Google Shape;216;p33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285" y="3809050"/>
            <a:ext cx="1594450" cy="75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>
            <a:hlinkClick r:id="rId5"/>
          </p:cNvPr>
          <p:cNvSpPr/>
          <p:nvPr/>
        </p:nvSpPr>
        <p:spPr>
          <a:xfrm>
            <a:off x="3182925" y="4211625"/>
            <a:ext cx="435672" cy="278316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附加View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600"/>
              <a:t>@Html.Partial("")</a:t>
            </a:r>
            <a:endParaRPr sz="3600"/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050" y="1865400"/>
            <a:ext cx="5303525" cy="286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>
            <a:hlinkClick r:id="rId4"/>
          </p:cNvPr>
          <p:cNvSpPr/>
          <p:nvPr/>
        </p:nvSpPr>
        <p:spPr>
          <a:xfrm>
            <a:off x="7152500" y="4078500"/>
            <a:ext cx="508248" cy="363096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JavaScript</a:t>
            </a:r>
            <a:r>
              <a:rPr lang="zh-TW"/>
              <a:t>、JQuery</a:t>
            </a:r>
            <a:endParaRPr/>
          </a:p>
        </p:txBody>
      </p:sp>
      <p:sp>
        <p:nvSpPr>
          <p:cNvPr id="231" name="Google Shape;231;p3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基本應用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JavaScript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3025"/>
            <a:ext cx="8520601" cy="2167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JQuery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500">
                <a:solidFill>
                  <a:srgbClr val="FF0000"/>
                </a:solidFill>
              </a:rPr>
              <a:t>※需要引用jquery.js檔案</a:t>
            </a:r>
            <a:endParaRPr sz="3500">
              <a:solidFill>
                <a:srgbClr val="FF0000"/>
              </a:solidFill>
            </a:endParaRPr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00" y="2276475"/>
            <a:ext cx="8413400" cy="12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00" y="1742475"/>
            <a:ext cx="8289825" cy="4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</a:t>
            </a:r>
            <a:endParaRPr/>
          </a:p>
        </p:txBody>
      </p:sp>
      <p:sp>
        <p:nvSpPr>
          <p:cNvPr id="252" name="Google Shape;252;p3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學習網站、外掛套件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學習網站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u="sng">
                <a:solidFill>
                  <a:schemeClr val="hlink"/>
                </a:solidFill>
                <a:hlinkClick r:id="rId3"/>
              </a:rPr>
              <a:t>MVC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500" u="sng">
                <a:solidFill>
                  <a:schemeClr val="hlink"/>
                </a:solidFill>
                <a:hlinkClick r:id="rId4"/>
              </a:rPr>
              <a:t>W3Schools-英文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500" u="sng">
                <a:solidFill>
                  <a:schemeClr val="hlink"/>
                </a:solidFill>
                <a:hlinkClick r:id="rId5"/>
              </a:rPr>
              <a:t>W3Schools-中文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外掛套件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u="sng">
                <a:solidFill>
                  <a:schemeClr val="hlink"/>
                </a:solidFill>
                <a:hlinkClick r:id="rId3"/>
              </a:rPr>
              <a:t>JQueryUI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Web表單  vs  MVC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Controller:</a:t>
            </a:r>
            <a:r>
              <a:rPr lang="zh-TW"/>
              <a:t>Employee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View:Index.cshtml(從Controller建立)、ShowEmployee.cshtml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938" y="2407025"/>
            <a:ext cx="5478724" cy="2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3187550" y="2470075"/>
            <a:ext cx="5545500" cy="89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034525" y="3360725"/>
            <a:ext cx="5621400" cy="1176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32425" y="2533825"/>
            <a:ext cx="2465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Index.cshtml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11700" y="3641425"/>
            <a:ext cx="2654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ShowEmployee.cshtml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Web表單  vs  MVC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7856" r="4654" t="0"/>
          <a:stretch/>
        </p:blipFill>
        <p:spPr>
          <a:xfrm>
            <a:off x="5518525" y="1416250"/>
            <a:ext cx="278325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97" y="2412337"/>
            <a:ext cx="4415000" cy="10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MVC運作方式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63" y="1076225"/>
            <a:ext cx="8045675" cy="38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>
            <a:hlinkClick action="ppaction://hlinksldjump" r:id="rId4"/>
          </p:cNvPr>
          <p:cNvSpPr/>
          <p:nvPr/>
        </p:nvSpPr>
        <p:spPr>
          <a:xfrm>
            <a:off x="8169100" y="4489975"/>
            <a:ext cx="425736" cy="302508"/>
          </a:xfrm>
          <a:prstGeom prst="cloud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MVC</a:t>
            </a:r>
            <a:endParaRPr/>
          </a:p>
        </p:txBody>
      </p:sp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專案建立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建立MVC專案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2980350" y="3376900"/>
            <a:ext cx="69222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228" y="1276350"/>
            <a:ext cx="6731544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建立MVC專案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2980350" y="3376900"/>
            <a:ext cx="69222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199" y="1295400"/>
            <a:ext cx="585558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建立MVC專案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325" y="1266325"/>
            <a:ext cx="5143525" cy="33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