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PT Sans Narrow"/>
      <p:regular r:id="rId59"/>
      <p:bold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5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PTSansNarrow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a70f219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a70f219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1a70f2195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1a70f219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a70f219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a70f219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1a70f219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1a70f219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d26f1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1d26f1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d26f1c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d26f1c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a70f219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a70f219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52234d9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852234d9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852234d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852234d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52234d9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52234d9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52234d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52234d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852234d9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852234d9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852234d9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852234d9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852234d9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852234d9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852234d9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852234d9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852234d9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852234d9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852234d9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852234d9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852234d9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852234d9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852234d9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852234d9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852234d9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852234d9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17933a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17933a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852234d9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852234d9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17933aa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17933aa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17933aa2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17933aa2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17933aa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17933aa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17933aa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17933aa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1a70f219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1a70f219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1a70f219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1a70f219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852234d9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852234d9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852234d9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852234d9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852234d9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852234d9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17933aa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17933aa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52234d9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52234d9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17933aa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17933aa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修改App_Start/WebApiConfig.cs  或者修改Postman URL路徑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17933aa2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17933aa2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17933aa2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17933aa2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17933aa2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17933aa2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17933aa2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17933aa2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17933aa2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17933aa2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17933aa2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17933aa2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 →  </a:t>
            </a:r>
            <a:r>
              <a:rPr lang="zh-TW"/>
              <a:t>可以自定義名稱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17933aa2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17933aa2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→ </a:t>
            </a:r>
            <a:r>
              <a:rPr lang="zh-TW"/>
              <a:t>可以自定義名稱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1a70f219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1a70f219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1a70f219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1a70f219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52234d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52234d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1a70f219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1a70f219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17933aa2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17933aa2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17933aa2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17933aa2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17933aa2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17933aa2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52234d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852234d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52234d9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852234d9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52234d9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52234d9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52234d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52234d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6191/Default/GetInfoLis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postman.com/downloads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blog.wu-boy.com/2011/04/%E4%BD%A0%E4%B8%8D%E5%8F%AF%E4%B8%8D%E7%9F%A5%E7%9A%84-json-%E5%9F%BA%E6%9C%AC%E4%BB%8B%E7%B4%B9/comment-page-1/" TargetMode="External"/><Relationship Id="rId4" Type="http://schemas.openxmlformats.org/officeDocument/2006/relationships/hyperlink" Target="https://blog.wu-boy.com/2011/04/%E4%BD%A0%E4%B8%8D%E5%8F%AF%E4%B8%8D%E7%9F%A5%E7%9A%84-json-%E5%9F%BA%E6%9C%AC%E4%BB%8B%E7%B4%B9/comment-page-1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jsoneditoronlin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API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基礎教學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新增Model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55" y="1266323"/>
            <a:ext cx="6405890" cy="34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新增Model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195" y="1266325"/>
            <a:ext cx="5855609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呼叫web api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string swebapi = $"</a:t>
            </a:r>
            <a:r>
              <a:rPr lang="zh-TW" sz="1300" u="sng">
                <a:solidFill>
                  <a:schemeClr val="hlink"/>
                </a:solidFill>
                <a:hlinkClick r:id="rId3"/>
              </a:rPr>
              <a:t>http://localhost:6191/Default/</a:t>
            </a:r>
            <a:r>
              <a:rPr lang="zh-TW" sz="1300"/>
              <a:t>";  //web api 路徑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300"/>
              <a:t> swebapi = string.Format(swebapi + "{0}?name={1}", "Save", name);//參數直接帶在後面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300"/>
              <a:t>using (HttpClientHandler handler = new HttpClientHandler())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300"/>
              <a:t>using (HttpClient client = new HttpClient(handler))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300"/>
              <a:t>using (HttpResponseMessage response = client.PostAsync(swebapi, null).Result)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300"/>
              <a:t> {</a:t>
            </a:r>
            <a:endParaRPr sz="13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300"/>
              <a:t>var vt = response.Content.ReadAsStringAsync().Result;  //接收 web api回傳資料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300"/>
              <a:t>}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建立資料庫</a:t>
            </a:r>
            <a:endParaRPr/>
          </a:p>
        </p:txBody>
      </p:sp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新增資料庫、匯入資料表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修改資料庫設定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61" y="1301700"/>
            <a:ext cx="2736228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350" y="1266325"/>
            <a:ext cx="3930437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修改資料庫設定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25" y="1266325"/>
            <a:ext cx="1855500" cy="32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b="29861" l="13687" r="49870" t="16478"/>
          <a:stretch/>
        </p:blipFill>
        <p:spPr>
          <a:xfrm>
            <a:off x="2285225" y="1416050"/>
            <a:ext cx="3332299" cy="276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5">
            <a:alphaModFix/>
          </a:blip>
          <a:srcRect b="14923" l="13954" r="50143" t="31414"/>
          <a:stretch/>
        </p:blipFill>
        <p:spPr>
          <a:xfrm>
            <a:off x="5617525" y="1416050"/>
            <a:ext cx="3282773" cy="27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新增資料庫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zh-TW" sz="3100"/>
              <a:t>執行新增資料庫語法</a:t>
            </a:r>
            <a:endParaRPr sz="3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100"/>
              <a:t>CREATE DATABASE  MVC_Test</a:t>
            </a:r>
            <a:endParaRPr sz="3100"/>
          </a:p>
          <a:p>
            <a:pPr indent="-425450" lvl="0" marL="457200" rtl="0" algn="l">
              <a:spcBef>
                <a:spcPts val="1600"/>
              </a:spcBef>
              <a:spcAft>
                <a:spcPts val="0"/>
              </a:spcAft>
              <a:buSzPts val="3100"/>
              <a:buAutoNum type="arabicPeriod"/>
            </a:pPr>
            <a:r>
              <a:rPr lang="zh-TW" sz="3100"/>
              <a:t>開啟DB檔案，複製語法執行</a:t>
            </a:r>
            <a:endParaRPr sz="3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Entity Framework</a:t>
            </a:r>
            <a:endParaRPr/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資料庫連結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</a:t>
            </a:r>
            <a:r>
              <a:rPr lang="zh-TW"/>
              <a:t>建立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75" y="1266325"/>
            <a:ext cx="5732850" cy="32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EF建立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00" y="1407950"/>
            <a:ext cx="5031325" cy="29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075" y="3018225"/>
            <a:ext cx="3199200" cy="8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專案建立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269850"/>
            <a:ext cx="71628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EF建立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1714488"/>
            <a:ext cx="74009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EF建立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057" y="1266325"/>
            <a:ext cx="548388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EF建立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185" y="1266324"/>
            <a:ext cx="631163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EF建立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21494"/>
          <a:stretch/>
        </p:blipFill>
        <p:spPr>
          <a:xfrm>
            <a:off x="2158777" y="1266325"/>
            <a:ext cx="482644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EF建立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453" y="1266325"/>
            <a:ext cx="378909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EF建立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868" y="1266325"/>
            <a:ext cx="3596265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EF建立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394" y="1266325"/>
            <a:ext cx="3973212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</a:t>
            </a:r>
            <a:r>
              <a:rPr lang="zh-TW"/>
              <a:t>更新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363" y="1266325"/>
            <a:ext cx="406527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EF更新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089" y="1314500"/>
            <a:ext cx="3733821" cy="32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使用EF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63" y="1592500"/>
            <a:ext cx="8398674" cy="20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專案建立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01" y="1266325"/>
            <a:ext cx="5855597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使用EF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62" y="1555600"/>
            <a:ext cx="7176476" cy="28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NuGet</a:t>
            </a:r>
            <a:endParaRPr/>
          </a:p>
        </p:txBody>
      </p:sp>
      <p:sp>
        <p:nvSpPr>
          <p:cNvPr id="276" name="Google Shape;276;p4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Newtonsoft.Json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r>
              <a:rPr lang="zh-TW"/>
              <a:t>Newtonsoft.Json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474" y="1266325"/>
            <a:ext cx="4973051" cy="33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r>
              <a:rPr lang="zh-TW"/>
              <a:t>Newtonsoft.Json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99" y="1650200"/>
            <a:ext cx="8305601" cy="24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序列化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JsonConvert.SerializeObject(物件)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01" y="1656200"/>
            <a:ext cx="6825101" cy="2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反序列化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JsonConvert.DeserializeObject&lt;物件&gt;(序列化字串);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7" y="1816927"/>
            <a:ext cx="8238924" cy="19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Postman</a:t>
            </a:r>
            <a:endParaRPr/>
          </a:p>
        </p:txBody>
      </p:sp>
      <p:sp>
        <p:nvSpPr>
          <p:cNvPr id="310" name="Google Shape;310;p4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安裝、使用教學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https://www.postman.com/downloads/</a:t>
            </a:r>
            <a:endParaRPr sz="5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endParaRPr/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35" y="1266325"/>
            <a:ext cx="5491131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WebApi Debug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467" y="1266325"/>
            <a:ext cx="3651066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專案建立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651" y="1266325"/>
            <a:ext cx="5140699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WebApi Debug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75" y="1266325"/>
            <a:ext cx="461172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WebApi Debug-連不到修改方式一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75" y="1266325"/>
            <a:ext cx="8057850" cy="31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WebApi Debug-連不到修改方式一</a:t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384" y="1266325"/>
            <a:ext cx="5471232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WebApi Debug-連不到修改方式二</a:t>
            </a:r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55"/>
          <p:cNvPicPr preferRelativeResize="0"/>
          <p:nvPr/>
        </p:nvPicPr>
        <p:blipFill rotWithShape="1">
          <a:blip r:embed="rId3">
            <a:alphaModFix/>
          </a:blip>
          <a:srcRect b="49441" l="0" r="0" t="0"/>
          <a:stretch/>
        </p:blipFill>
        <p:spPr>
          <a:xfrm>
            <a:off x="503500" y="1821650"/>
            <a:ext cx="5358224" cy="26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5"/>
          <p:cNvPicPr preferRelativeResize="0"/>
          <p:nvPr/>
        </p:nvPicPr>
        <p:blipFill rotWithShape="1">
          <a:blip r:embed="rId3">
            <a:alphaModFix/>
          </a:blip>
          <a:srcRect b="0" l="0" r="0" t="49836"/>
          <a:stretch/>
        </p:blipFill>
        <p:spPr>
          <a:xfrm>
            <a:off x="3662200" y="1911787"/>
            <a:ext cx="5029101" cy="244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SQL、Linq、Lambda</a:t>
            </a:r>
            <a:endParaRPr/>
          </a:p>
        </p:txBody>
      </p:sp>
      <p:sp>
        <p:nvSpPr>
          <p:cNvPr id="365" name="Google Shape;365;p5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寫法比較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select </a:t>
            </a:r>
            <a:r>
              <a:rPr lang="zh-TW" sz="3500"/>
              <a:t>欄位 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500"/>
              <a:t>from 資料表  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500"/>
              <a:t>where 條件 </a:t>
            </a:r>
            <a:endParaRPr sz="3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Linq</a:t>
            </a:r>
            <a:endParaRPr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from a in </a:t>
            </a:r>
            <a:r>
              <a:rPr lang="zh-TW" sz="3500"/>
              <a:t>資料表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500"/>
              <a:t>where </a:t>
            </a:r>
            <a:r>
              <a:rPr lang="zh-TW" sz="3500"/>
              <a:t>條件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500"/>
              <a:t>select 要篩選欄位</a:t>
            </a:r>
            <a:endParaRPr sz="3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Lambda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500"/>
              <a:t>資料表.where(a=&gt;條件).select(a=&gt;欄位)</a:t>
            </a:r>
            <a:endParaRPr sz="3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Json</a:t>
            </a:r>
            <a:endParaRPr/>
          </a:p>
        </p:txBody>
      </p:sp>
      <p:sp>
        <p:nvSpPr>
          <p:cNvPr id="389" name="Google Shape;389;p6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基本介紹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 JSON</a:t>
            </a:r>
            <a:endParaRPr/>
          </a:p>
        </p:txBody>
      </p:sp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以純文字為基底去儲存和傳送簡單結構資料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優點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相容性高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格式容易瞭解，閱讀及修改方便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許多程式都支援函式庫讀取或修改 JSON 資料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專案建立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762" y="1266326"/>
            <a:ext cx="350847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Json</a:t>
            </a:r>
            <a:r>
              <a:rPr lang="zh-TW"/>
              <a:t>字串</a:t>
            </a:r>
            <a:endParaRPr/>
          </a:p>
        </p:txBody>
      </p:sp>
      <p:sp>
        <p:nvSpPr>
          <p:cNvPr id="401" name="Google Shape;401;p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"ID": 1,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"Name": "小明",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"Phone": "0987654321",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"Gender": "男"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}</a:t>
            </a:r>
            <a:endParaRPr/>
          </a:p>
        </p:txBody>
      </p:sp>
      <p:pic>
        <p:nvPicPr>
          <p:cNvPr id="402" name="Google Shape;40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900" y="1568063"/>
            <a:ext cx="44958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</a:t>
            </a:r>
            <a:endParaRPr/>
          </a:p>
        </p:txBody>
      </p:sp>
      <p:sp>
        <p:nvSpPr>
          <p:cNvPr id="408" name="Google Shape;408;p6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學習網站、工具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學習網站</a:t>
            </a:r>
            <a:endParaRPr/>
          </a:p>
        </p:txBody>
      </p:sp>
      <p:sp>
        <p:nvSpPr>
          <p:cNvPr id="414" name="Google Shape;414;p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500" u="sng">
                <a:solidFill>
                  <a:schemeClr val="hlink"/>
                </a:solidFill>
                <a:hlinkClick r:id="rId3"/>
              </a:rPr>
              <a:t>Json</a:t>
            </a:r>
            <a:r>
              <a:rPr lang="zh-TW" sz="3500" u="sng">
                <a:solidFill>
                  <a:schemeClr val="hlink"/>
                </a:solidFill>
                <a:hlinkClick r:id="rId4"/>
              </a:rPr>
              <a:t>基本介紹</a:t>
            </a:r>
            <a:endParaRPr sz="35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工具</a:t>
            </a:r>
            <a:endParaRPr/>
          </a:p>
        </p:txBody>
      </p:sp>
      <p:sp>
        <p:nvSpPr>
          <p:cNvPr id="420" name="Google Shape;420;p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500" u="sng">
                <a:solidFill>
                  <a:schemeClr val="hlink"/>
                </a:solidFill>
                <a:hlinkClick r:id="rId3"/>
              </a:rPr>
              <a:t>Json字串反序列化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新增Controller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37" y="1266325"/>
            <a:ext cx="8330125" cy="30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新增Controller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195" y="1266325"/>
            <a:ext cx="5855609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新增Controller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500">
                <a:solidFill>
                  <a:srgbClr val="FF0000"/>
                </a:solidFill>
              </a:rPr>
              <a:t>※ Controller 一定要保留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862138"/>
            <a:ext cx="69913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新增Controller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8" y="1355900"/>
            <a:ext cx="8127024" cy="28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