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91" r:id="rId4"/>
    <p:sldId id="292" r:id="rId5"/>
    <p:sldId id="309" r:id="rId6"/>
    <p:sldId id="293" r:id="rId7"/>
    <p:sldId id="297" r:id="rId8"/>
    <p:sldId id="295" r:id="rId9"/>
    <p:sldId id="308" r:id="rId10"/>
    <p:sldId id="298" r:id="rId11"/>
    <p:sldId id="299" r:id="rId12"/>
    <p:sldId id="300" r:id="rId13"/>
    <p:sldId id="303" r:id="rId14"/>
    <p:sldId id="310" r:id="rId15"/>
    <p:sldId id="311" r:id="rId16"/>
    <p:sldId id="312" r:id="rId17"/>
    <p:sldId id="304" r:id="rId18"/>
    <p:sldId id="305" r:id="rId19"/>
    <p:sldId id="313" r:id="rId20"/>
    <p:sldId id="263" r:id="rId21"/>
    <p:sldId id="315" r:id="rId22"/>
    <p:sldId id="314" r:id="rId23"/>
    <p:sldId id="316" r:id="rId24"/>
    <p:sldId id="307" r:id="rId25"/>
    <p:sldId id="274" r:id="rId26"/>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3"/>
    <p:restoredTop sz="94720"/>
  </p:normalViewPr>
  <p:slideViewPr>
    <p:cSldViewPr snapToGrid="0">
      <p:cViewPr>
        <p:scale>
          <a:sx n="221" d="100"/>
          <a:sy n="221" d="100"/>
        </p:scale>
        <p:origin x="-2632" y="-64"/>
      </p:cViewPr>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41D02D-D25B-440D-A84F-7DD2052E3D8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8CC25E4-52FD-4695-B81B-B806B47A3D8F}">
      <dgm:prSet custT="1"/>
      <dgm:spPr/>
      <dgm:t>
        <a:bodyPr/>
        <a:lstStyle/>
        <a:p>
          <a:pPr algn="just">
            <a:lnSpc>
              <a:spcPct val="100000"/>
            </a:lnSpc>
          </a:pPr>
          <a:r>
            <a:rPr lang="en-US" sz="1800" dirty="0"/>
            <a:t>Employee churn analysis refers to the process of examining and evaluating the factors that contribute to employees leaving an organization voluntarily or involuntarily. Also known as employee turnover or attrition, employee churn is a critical metric for businesses to understand, as high turnover rates can be costly and disruptive.</a:t>
          </a:r>
        </a:p>
      </dgm:t>
    </dgm:pt>
    <dgm:pt modelId="{D7A50E81-3048-4CFF-ABEE-A314E3362C80}" type="parTrans" cxnId="{7EFB56CE-19E4-4CB7-A103-51F3910BA872}">
      <dgm:prSet/>
      <dgm:spPr/>
      <dgm:t>
        <a:bodyPr/>
        <a:lstStyle/>
        <a:p>
          <a:endParaRPr lang="en-US"/>
        </a:p>
      </dgm:t>
    </dgm:pt>
    <dgm:pt modelId="{1537D1EF-865D-4ECD-91C2-34882DF6308F}" type="sibTrans" cxnId="{7EFB56CE-19E4-4CB7-A103-51F3910BA872}">
      <dgm:prSet/>
      <dgm:spPr/>
      <dgm:t>
        <a:bodyPr/>
        <a:lstStyle/>
        <a:p>
          <a:pPr>
            <a:lnSpc>
              <a:spcPct val="100000"/>
            </a:lnSpc>
          </a:pPr>
          <a:endParaRPr lang="en-US"/>
        </a:p>
      </dgm:t>
    </dgm:pt>
    <dgm:pt modelId="{BFF6CE1A-4BE7-40AF-B3AE-81DE341813D5}">
      <dgm:prSet/>
      <dgm:spPr/>
      <dgm:t>
        <a:bodyPr/>
        <a:lstStyle/>
        <a:p>
          <a:pPr algn="just">
            <a:lnSpc>
              <a:spcPct val="100000"/>
            </a:lnSpc>
          </a:pPr>
          <a:r>
            <a:rPr lang="en-US" dirty="0"/>
            <a:t>The analysis involves studying patterns, trends, and reasons behind employees leaving the company. It aims to identify the root causes of turnover, assess the impact on the organization, and develop strategies to reduce or manage employee churn. </a:t>
          </a:r>
        </a:p>
      </dgm:t>
    </dgm:pt>
    <dgm:pt modelId="{0A7781FA-FDA4-4A85-9855-C2DB8CEA5C7E}" type="parTrans" cxnId="{B559590F-4D2A-4DB2-9E7F-E901DC187BBA}">
      <dgm:prSet/>
      <dgm:spPr/>
      <dgm:t>
        <a:bodyPr/>
        <a:lstStyle/>
        <a:p>
          <a:endParaRPr lang="en-US"/>
        </a:p>
      </dgm:t>
    </dgm:pt>
    <dgm:pt modelId="{98CD98D7-A084-40E0-ADAE-10B3DB327007}" type="sibTrans" cxnId="{B559590F-4D2A-4DB2-9E7F-E901DC187BBA}">
      <dgm:prSet/>
      <dgm:spPr/>
      <dgm:t>
        <a:bodyPr/>
        <a:lstStyle/>
        <a:p>
          <a:endParaRPr lang="en-US"/>
        </a:p>
      </dgm:t>
    </dgm:pt>
    <dgm:pt modelId="{864BB573-8EE0-48C9-8E3C-84AC43E4A89F}" type="pres">
      <dgm:prSet presAssocID="{4E41D02D-D25B-440D-A84F-7DD2052E3D83}" presName="root" presStyleCnt="0">
        <dgm:presLayoutVars>
          <dgm:dir/>
          <dgm:resizeHandles val="exact"/>
        </dgm:presLayoutVars>
      </dgm:prSet>
      <dgm:spPr/>
    </dgm:pt>
    <dgm:pt modelId="{1AF37E6E-3DA0-49AF-BAFD-406CB0D44FBE}" type="pres">
      <dgm:prSet presAssocID="{C8CC25E4-52FD-4695-B81B-B806B47A3D8F}" presName="compNode" presStyleCnt="0"/>
      <dgm:spPr/>
    </dgm:pt>
    <dgm:pt modelId="{9BC994CA-78A2-4A8E-8F18-7BE39D991D6F}" type="pres">
      <dgm:prSet presAssocID="{C8CC25E4-52FD-4695-B81B-B806B47A3D8F}" presName="bgRect" presStyleLbl="bgShp" presStyleIdx="0" presStyleCnt="2"/>
      <dgm:spPr/>
    </dgm:pt>
    <dgm:pt modelId="{503C5C2B-79BC-44CD-9492-C9CF4C1ED68C}" type="pres">
      <dgm:prSet presAssocID="{C8CC25E4-52FD-4695-B81B-B806B47A3D8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ffice Worker"/>
        </a:ext>
      </dgm:extLst>
    </dgm:pt>
    <dgm:pt modelId="{F631F0CA-DAD7-479E-9B3E-28E23929F8D7}" type="pres">
      <dgm:prSet presAssocID="{C8CC25E4-52FD-4695-B81B-B806B47A3D8F}" presName="spaceRect" presStyleCnt="0"/>
      <dgm:spPr/>
    </dgm:pt>
    <dgm:pt modelId="{6B40A135-91AD-499B-B29E-9821DC64F71F}" type="pres">
      <dgm:prSet presAssocID="{C8CC25E4-52FD-4695-B81B-B806B47A3D8F}" presName="parTx" presStyleLbl="revTx" presStyleIdx="0" presStyleCnt="2" custScaleY="144757">
        <dgm:presLayoutVars>
          <dgm:chMax val="0"/>
          <dgm:chPref val="0"/>
        </dgm:presLayoutVars>
      </dgm:prSet>
      <dgm:spPr/>
    </dgm:pt>
    <dgm:pt modelId="{EA401110-4AA0-48AD-9482-9C001B4FBF75}" type="pres">
      <dgm:prSet presAssocID="{1537D1EF-865D-4ECD-91C2-34882DF6308F}" presName="sibTrans" presStyleCnt="0"/>
      <dgm:spPr/>
    </dgm:pt>
    <dgm:pt modelId="{183F06B9-247E-40DA-A0A6-6E160535CED1}" type="pres">
      <dgm:prSet presAssocID="{BFF6CE1A-4BE7-40AF-B3AE-81DE341813D5}" presName="compNode" presStyleCnt="0"/>
      <dgm:spPr/>
    </dgm:pt>
    <dgm:pt modelId="{CE879076-8AC6-4F29-A06E-B73C1E2C4D5B}" type="pres">
      <dgm:prSet presAssocID="{BFF6CE1A-4BE7-40AF-B3AE-81DE341813D5}" presName="bgRect" presStyleLbl="bgShp" presStyleIdx="1" presStyleCnt="2"/>
      <dgm:spPr/>
    </dgm:pt>
    <dgm:pt modelId="{AF3676C2-11AB-4AE3-8998-4BCB7B118C84}" type="pres">
      <dgm:prSet presAssocID="{BFF6CE1A-4BE7-40AF-B3AE-81DE341813D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5626233D-432E-44C9-99CA-63F76B601722}" type="pres">
      <dgm:prSet presAssocID="{BFF6CE1A-4BE7-40AF-B3AE-81DE341813D5}" presName="spaceRect" presStyleCnt="0"/>
      <dgm:spPr/>
    </dgm:pt>
    <dgm:pt modelId="{FE16573D-BE0A-4FFE-B160-3FE00BA574CA}" type="pres">
      <dgm:prSet presAssocID="{BFF6CE1A-4BE7-40AF-B3AE-81DE341813D5}" presName="parTx" presStyleLbl="revTx" presStyleIdx="1" presStyleCnt="2">
        <dgm:presLayoutVars>
          <dgm:chMax val="0"/>
          <dgm:chPref val="0"/>
        </dgm:presLayoutVars>
      </dgm:prSet>
      <dgm:spPr/>
    </dgm:pt>
  </dgm:ptLst>
  <dgm:cxnLst>
    <dgm:cxn modelId="{B559590F-4D2A-4DB2-9E7F-E901DC187BBA}" srcId="{4E41D02D-D25B-440D-A84F-7DD2052E3D83}" destId="{BFF6CE1A-4BE7-40AF-B3AE-81DE341813D5}" srcOrd="1" destOrd="0" parTransId="{0A7781FA-FDA4-4A85-9855-C2DB8CEA5C7E}" sibTransId="{98CD98D7-A084-40E0-ADAE-10B3DB327007}"/>
    <dgm:cxn modelId="{01965657-A34D-A74C-AABD-5BFFBBFA9BD5}" type="presOf" srcId="{BFF6CE1A-4BE7-40AF-B3AE-81DE341813D5}" destId="{FE16573D-BE0A-4FFE-B160-3FE00BA574CA}" srcOrd="0" destOrd="0" presId="urn:microsoft.com/office/officeart/2018/2/layout/IconVerticalSolidList"/>
    <dgm:cxn modelId="{F15D28A0-8CD3-D649-A0AA-D2BC5702109A}" type="presOf" srcId="{4E41D02D-D25B-440D-A84F-7DD2052E3D83}" destId="{864BB573-8EE0-48C9-8E3C-84AC43E4A89F}" srcOrd="0" destOrd="0" presId="urn:microsoft.com/office/officeart/2018/2/layout/IconVerticalSolidList"/>
    <dgm:cxn modelId="{F39AADB3-841D-6449-86F1-A78EC24E67FA}" type="presOf" srcId="{C8CC25E4-52FD-4695-B81B-B806B47A3D8F}" destId="{6B40A135-91AD-499B-B29E-9821DC64F71F}" srcOrd="0" destOrd="0" presId="urn:microsoft.com/office/officeart/2018/2/layout/IconVerticalSolidList"/>
    <dgm:cxn modelId="{7EFB56CE-19E4-4CB7-A103-51F3910BA872}" srcId="{4E41D02D-D25B-440D-A84F-7DD2052E3D83}" destId="{C8CC25E4-52FD-4695-B81B-B806B47A3D8F}" srcOrd="0" destOrd="0" parTransId="{D7A50E81-3048-4CFF-ABEE-A314E3362C80}" sibTransId="{1537D1EF-865D-4ECD-91C2-34882DF6308F}"/>
    <dgm:cxn modelId="{374E7629-453E-BA45-89D9-5D8BBE144D6A}" type="presParOf" srcId="{864BB573-8EE0-48C9-8E3C-84AC43E4A89F}" destId="{1AF37E6E-3DA0-49AF-BAFD-406CB0D44FBE}" srcOrd="0" destOrd="0" presId="urn:microsoft.com/office/officeart/2018/2/layout/IconVerticalSolidList"/>
    <dgm:cxn modelId="{D1905BA5-74F3-6B4F-AFF0-DCBF13D1A2AF}" type="presParOf" srcId="{1AF37E6E-3DA0-49AF-BAFD-406CB0D44FBE}" destId="{9BC994CA-78A2-4A8E-8F18-7BE39D991D6F}" srcOrd="0" destOrd="0" presId="urn:microsoft.com/office/officeart/2018/2/layout/IconVerticalSolidList"/>
    <dgm:cxn modelId="{419FD8EB-F305-1343-A649-C3459D71DB4A}" type="presParOf" srcId="{1AF37E6E-3DA0-49AF-BAFD-406CB0D44FBE}" destId="{503C5C2B-79BC-44CD-9492-C9CF4C1ED68C}" srcOrd="1" destOrd="0" presId="urn:microsoft.com/office/officeart/2018/2/layout/IconVerticalSolidList"/>
    <dgm:cxn modelId="{696BF136-B5B4-D248-B1C4-08E6D8564008}" type="presParOf" srcId="{1AF37E6E-3DA0-49AF-BAFD-406CB0D44FBE}" destId="{F631F0CA-DAD7-479E-9B3E-28E23929F8D7}" srcOrd="2" destOrd="0" presId="urn:microsoft.com/office/officeart/2018/2/layout/IconVerticalSolidList"/>
    <dgm:cxn modelId="{DFB08936-A3F8-8941-B123-AF397908003C}" type="presParOf" srcId="{1AF37E6E-3DA0-49AF-BAFD-406CB0D44FBE}" destId="{6B40A135-91AD-499B-B29E-9821DC64F71F}" srcOrd="3" destOrd="0" presId="urn:microsoft.com/office/officeart/2018/2/layout/IconVerticalSolidList"/>
    <dgm:cxn modelId="{35B9BAE6-5532-F541-B98A-44B0D07BC4BD}" type="presParOf" srcId="{864BB573-8EE0-48C9-8E3C-84AC43E4A89F}" destId="{EA401110-4AA0-48AD-9482-9C001B4FBF75}" srcOrd="1" destOrd="0" presId="urn:microsoft.com/office/officeart/2018/2/layout/IconVerticalSolidList"/>
    <dgm:cxn modelId="{0C6825F4-C928-7242-9E66-C70647B24E61}" type="presParOf" srcId="{864BB573-8EE0-48C9-8E3C-84AC43E4A89F}" destId="{183F06B9-247E-40DA-A0A6-6E160535CED1}" srcOrd="2" destOrd="0" presId="urn:microsoft.com/office/officeart/2018/2/layout/IconVerticalSolidList"/>
    <dgm:cxn modelId="{6E7EFAD9-FA7F-804F-88EF-A2208B595AC9}" type="presParOf" srcId="{183F06B9-247E-40DA-A0A6-6E160535CED1}" destId="{CE879076-8AC6-4F29-A06E-B73C1E2C4D5B}" srcOrd="0" destOrd="0" presId="urn:microsoft.com/office/officeart/2018/2/layout/IconVerticalSolidList"/>
    <dgm:cxn modelId="{5857FEF0-8A02-9F42-A54F-02D4651615BE}" type="presParOf" srcId="{183F06B9-247E-40DA-A0A6-6E160535CED1}" destId="{AF3676C2-11AB-4AE3-8998-4BCB7B118C84}" srcOrd="1" destOrd="0" presId="urn:microsoft.com/office/officeart/2018/2/layout/IconVerticalSolidList"/>
    <dgm:cxn modelId="{2C827B71-C027-6948-A036-C9F1673ECE1A}" type="presParOf" srcId="{183F06B9-247E-40DA-A0A6-6E160535CED1}" destId="{5626233D-432E-44C9-99CA-63F76B601722}" srcOrd="2" destOrd="0" presId="urn:microsoft.com/office/officeart/2018/2/layout/IconVerticalSolidList"/>
    <dgm:cxn modelId="{1F7D01EF-2BDD-9C46-BC30-8D920C868763}" type="presParOf" srcId="{183F06B9-247E-40DA-A0A6-6E160535CED1}" destId="{FE16573D-BE0A-4FFE-B160-3FE00BA574C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994CA-78A2-4A8E-8F18-7BE39D991D6F}">
      <dsp:nvSpPr>
        <dsp:cNvPr id="0" name=""/>
        <dsp:cNvSpPr/>
      </dsp:nvSpPr>
      <dsp:spPr>
        <a:xfrm>
          <a:off x="0" y="848587"/>
          <a:ext cx="10933501" cy="15666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3C5C2B-79BC-44CD-9492-C9CF4C1ED68C}">
      <dsp:nvSpPr>
        <dsp:cNvPr id="0" name=""/>
        <dsp:cNvSpPr/>
      </dsp:nvSpPr>
      <dsp:spPr>
        <a:xfrm>
          <a:off x="473903" y="1201077"/>
          <a:ext cx="861642" cy="8616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40A135-91AD-499B-B29E-9821DC64F71F}">
      <dsp:nvSpPr>
        <dsp:cNvPr id="0" name=""/>
        <dsp:cNvSpPr/>
      </dsp:nvSpPr>
      <dsp:spPr>
        <a:xfrm>
          <a:off x="1809448" y="498000"/>
          <a:ext cx="9124052" cy="2267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801" tIns="165801" rIns="165801" bIns="165801" numCol="1" spcCol="1270" anchor="ctr" anchorCtr="0">
          <a:noAutofit/>
        </a:bodyPr>
        <a:lstStyle/>
        <a:p>
          <a:pPr marL="0" lvl="0" indent="0" algn="just" defTabSz="800100">
            <a:lnSpc>
              <a:spcPct val="100000"/>
            </a:lnSpc>
            <a:spcBef>
              <a:spcPct val="0"/>
            </a:spcBef>
            <a:spcAft>
              <a:spcPct val="35000"/>
            </a:spcAft>
            <a:buNone/>
          </a:pPr>
          <a:r>
            <a:rPr lang="en-US" sz="1800" kern="1200" dirty="0"/>
            <a:t>Employee churn analysis refers to the process of examining and evaluating the factors that contribute to employees leaving an organization voluntarily or involuntarily. Also known as employee turnover or attrition, employee churn is a critical metric for businesses to understand, as high turnover rates can be costly and disruptive.</a:t>
          </a:r>
        </a:p>
      </dsp:txBody>
      <dsp:txXfrm>
        <a:off x="1809448" y="498000"/>
        <a:ext cx="9124052" cy="2267795"/>
      </dsp:txXfrm>
    </dsp:sp>
    <dsp:sp modelId="{CE879076-8AC6-4F29-A06E-B73C1E2C4D5B}">
      <dsp:nvSpPr>
        <dsp:cNvPr id="0" name=""/>
        <dsp:cNvSpPr/>
      </dsp:nvSpPr>
      <dsp:spPr>
        <a:xfrm>
          <a:off x="0" y="3157451"/>
          <a:ext cx="10933501" cy="15666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3676C2-11AB-4AE3-8998-4BCB7B118C84}">
      <dsp:nvSpPr>
        <dsp:cNvPr id="0" name=""/>
        <dsp:cNvSpPr/>
      </dsp:nvSpPr>
      <dsp:spPr>
        <a:xfrm>
          <a:off x="473903" y="3509941"/>
          <a:ext cx="861642" cy="8616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16573D-BE0A-4FFE-B160-3FE00BA574CA}">
      <dsp:nvSpPr>
        <dsp:cNvPr id="0" name=""/>
        <dsp:cNvSpPr/>
      </dsp:nvSpPr>
      <dsp:spPr>
        <a:xfrm>
          <a:off x="1809448" y="3157451"/>
          <a:ext cx="9124052" cy="1566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801" tIns="165801" rIns="165801" bIns="165801" numCol="1" spcCol="1270" anchor="ctr" anchorCtr="0">
          <a:noAutofit/>
        </a:bodyPr>
        <a:lstStyle/>
        <a:p>
          <a:pPr marL="0" lvl="0" indent="0" algn="just" defTabSz="844550">
            <a:lnSpc>
              <a:spcPct val="100000"/>
            </a:lnSpc>
            <a:spcBef>
              <a:spcPct val="0"/>
            </a:spcBef>
            <a:spcAft>
              <a:spcPct val="35000"/>
            </a:spcAft>
            <a:buNone/>
          </a:pPr>
          <a:r>
            <a:rPr lang="en-US" sz="1900" kern="1200" dirty="0"/>
            <a:t>The analysis involves studying patterns, trends, and reasons behind employees leaving the company. It aims to identify the root causes of turnover, assess the impact on the organization, and develop strategies to reduce or manage employee churn. </a:t>
          </a:r>
        </a:p>
      </dsp:txBody>
      <dsp:txXfrm>
        <a:off x="1809448" y="3157451"/>
        <a:ext cx="9124052" cy="156662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26C6F-AADA-EE40-AAD9-E5108EB14BF4}" type="datetimeFigureOut">
              <a:rPr lang="en-TR" smtClean="0"/>
              <a:t>16.11.2023</a:t>
            </a:fld>
            <a:endParaRPr lang="en-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E435D0-9ED9-2E40-B2E2-DEE8A6CFFF21}" type="slidenum">
              <a:rPr lang="en-TR" smtClean="0"/>
              <a:t>‹#›</a:t>
            </a:fld>
            <a:endParaRPr lang="en-TR"/>
          </a:p>
        </p:txBody>
      </p:sp>
    </p:spTree>
    <p:extLst>
      <p:ext uri="{BB962C8B-B14F-4D97-AF65-F5344CB8AC3E}">
        <p14:creationId xmlns:p14="http://schemas.microsoft.com/office/powerpoint/2010/main" val="3801273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44E435D0-9ED9-2E40-B2E2-DEE8A6CFFF21}" type="slidenum">
              <a:rPr lang="en-TR" smtClean="0"/>
              <a:t>7</a:t>
            </a:fld>
            <a:endParaRPr lang="en-TR"/>
          </a:p>
        </p:txBody>
      </p:sp>
    </p:spTree>
    <p:extLst>
      <p:ext uri="{BB962C8B-B14F-4D97-AF65-F5344CB8AC3E}">
        <p14:creationId xmlns:p14="http://schemas.microsoft.com/office/powerpoint/2010/main" val="2429782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44E435D0-9ED9-2E40-B2E2-DEE8A6CFFF21}" type="slidenum">
              <a:rPr lang="en-TR" smtClean="0"/>
              <a:t>20</a:t>
            </a:fld>
            <a:endParaRPr lang="en-TR"/>
          </a:p>
        </p:txBody>
      </p:sp>
    </p:spTree>
    <p:extLst>
      <p:ext uri="{BB962C8B-B14F-4D97-AF65-F5344CB8AC3E}">
        <p14:creationId xmlns:p14="http://schemas.microsoft.com/office/powerpoint/2010/main" val="1085583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8201-1FEC-A7C6-F85A-64DF06BC87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18ECFA6E-02F1-664D-810E-717B9D80C3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C884B52F-6FEE-779C-8F48-D775F7FA21F6}"/>
              </a:ext>
            </a:extLst>
          </p:cNvPr>
          <p:cNvSpPr>
            <a:spLocks noGrp="1"/>
          </p:cNvSpPr>
          <p:nvPr>
            <p:ph type="dt" sz="half" idx="10"/>
          </p:nvPr>
        </p:nvSpPr>
        <p:spPr/>
        <p:txBody>
          <a:bodyPr/>
          <a:lstStyle/>
          <a:p>
            <a:fld id="{1F19ACCD-9051-C840-806D-C4014E7E8C21}" type="datetimeFigureOut">
              <a:rPr lang="en-TR" smtClean="0"/>
              <a:t>16.11.2023</a:t>
            </a:fld>
            <a:endParaRPr lang="en-TR"/>
          </a:p>
        </p:txBody>
      </p:sp>
      <p:sp>
        <p:nvSpPr>
          <p:cNvPr id="5" name="Footer Placeholder 4">
            <a:extLst>
              <a:ext uri="{FF2B5EF4-FFF2-40B4-BE49-F238E27FC236}">
                <a16:creationId xmlns:a16="http://schemas.microsoft.com/office/drawing/2014/main" id="{D5DE718E-75E8-8CCC-2BFD-7EAAAEE6C6B9}"/>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A263F088-EE39-95A6-2552-D489ACD202CD}"/>
              </a:ext>
            </a:extLst>
          </p:cNvPr>
          <p:cNvSpPr>
            <a:spLocks noGrp="1"/>
          </p:cNvSpPr>
          <p:nvPr>
            <p:ph type="sldNum" sz="quarter" idx="12"/>
          </p:nvPr>
        </p:nvSpPr>
        <p:spPr/>
        <p:txBody>
          <a:bodyPr/>
          <a:lstStyle/>
          <a:p>
            <a:fld id="{56354C3B-542E-0546-BB2D-AA7609BF8A22}" type="slidenum">
              <a:rPr lang="en-TR" smtClean="0"/>
              <a:t>‹#›</a:t>
            </a:fld>
            <a:endParaRPr lang="en-TR"/>
          </a:p>
        </p:txBody>
      </p:sp>
    </p:spTree>
    <p:extLst>
      <p:ext uri="{BB962C8B-B14F-4D97-AF65-F5344CB8AC3E}">
        <p14:creationId xmlns:p14="http://schemas.microsoft.com/office/powerpoint/2010/main" val="3980684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44259-3507-E124-8B01-3268757AFC83}"/>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2ABDBB2B-FB4B-06B3-9802-659B6B5A81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C26D79D8-1445-6D7A-0261-9EA7EC1860B9}"/>
              </a:ext>
            </a:extLst>
          </p:cNvPr>
          <p:cNvSpPr>
            <a:spLocks noGrp="1"/>
          </p:cNvSpPr>
          <p:nvPr>
            <p:ph type="dt" sz="half" idx="10"/>
          </p:nvPr>
        </p:nvSpPr>
        <p:spPr/>
        <p:txBody>
          <a:bodyPr/>
          <a:lstStyle/>
          <a:p>
            <a:fld id="{1F19ACCD-9051-C840-806D-C4014E7E8C21}" type="datetimeFigureOut">
              <a:rPr lang="en-TR" smtClean="0"/>
              <a:t>16.11.2023</a:t>
            </a:fld>
            <a:endParaRPr lang="en-TR"/>
          </a:p>
        </p:txBody>
      </p:sp>
      <p:sp>
        <p:nvSpPr>
          <p:cNvPr id="5" name="Footer Placeholder 4">
            <a:extLst>
              <a:ext uri="{FF2B5EF4-FFF2-40B4-BE49-F238E27FC236}">
                <a16:creationId xmlns:a16="http://schemas.microsoft.com/office/drawing/2014/main" id="{45EE2ED5-A87B-7BB4-E8E3-617ADEB54B9C}"/>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0D732661-E90F-79DC-2DCF-1E175A5CB9F2}"/>
              </a:ext>
            </a:extLst>
          </p:cNvPr>
          <p:cNvSpPr>
            <a:spLocks noGrp="1"/>
          </p:cNvSpPr>
          <p:nvPr>
            <p:ph type="sldNum" sz="quarter" idx="12"/>
          </p:nvPr>
        </p:nvSpPr>
        <p:spPr/>
        <p:txBody>
          <a:bodyPr/>
          <a:lstStyle/>
          <a:p>
            <a:fld id="{56354C3B-542E-0546-BB2D-AA7609BF8A22}" type="slidenum">
              <a:rPr lang="en-TR" smtClean="0"/>
              <a:t>‹#›</a:t>
            </a:fld>
            <a:endParaRPr lang="en-TR"/>
          </a:p>
        </p:txBody>
      </p:sp>
    </p:spTree>
    <p:extLst>
      <p:ext uri="{BB962C8B-B14F-4D97-AF65-F5344CB8AC3E}">
        <p14:creationId xmlns:p14="http://schemas.microsoft.com/office/powerpoint/2010/main" val="1171845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7766B4-5912-B989-D240-D543CAD7F0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C893FE67-6865-253C-F3D4-05882E7BFB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000D6B96-8931-65EA-BAC6-AA595376BAF0}"/>
              </a:ext>
            </a:extLst>
          </p:cNvPr>
          <p:cNvSpPr>
            <a:spLocks noGrp="1"/>
          </p:cNvSpPr>
          <p:nvPr>
            <p:ph type="dt" sz="half" idx="10"/>
          </p:nvPr>
        </p:nvSpPr>
        <p:spPr/>
        <p:txBody>
          <a:bodyPr/>
          <a:lstStyle/>
          <a:p>
            <a:fld id="{1F19ACCD-9051-C840-806D-C4014E7E8C21}" type="datetimeFigureOut">
              <a:rPr lang="en-TR" smtClean="0"/>
              <a:t>16.11.2023</a:t>
            </a:fld>
            <a:endParaRPr lang="en-TR"/>
          </a:p>
        </p:txBody>
      </p:sp>
      <p:sp>
        <p:nvSpPr>
          <p:cNvPr id="5" name="Footer Placeholder 4">
            <a:extLst>
              <a:ext uri="{FF2B5EF4-FFF2-40B4-BE49-F238E27FC236}">
                <a16:creationId xmlns:a16="http://schemas.microsoft.com/office/drawing/2014/main" id="{481E80AA-9C8B-19E5-590E-8C8E8B558180}"/>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2A3D0A8F-8AB9-5EF8-4E28-13B6A0CF13A2}"/>
              </a:ext>
            </a:extLst>
          </p:cNvPr>
          <p:cNvSpPr>
            <a:spLocks noGrp="1"/>
          </p:cNvSpPr>
          <p:nvPr>
            <p:ph type="sldNum" sz="quarter" idx="12"/>
          </p:nvPr>
        </p:nvSpPr>
        <p:spPr/>
        <p:txBody>
          <a:bodyPr/>
          <a:lstStyle/>
          <a:p>
            <a:fld id="{56354C3B-542E-0546-BB2D-AA7609BF8A22}" type="slidenum">
              <a:rPr lang="en-TR" smtClean="0"/>
              <a:t>‹#›</a:t>
            </a:fld>
            <a:endParaRPr lang="en-TR"/>
          </a:p>
        </p:txBody>
      </p:sp>
    </p:spTree>
    <p:extLst>
      <p:ext uri="{BB962C8B-B14F-4D97-AF65-F5344CB8AC3E}">
        <p14:creationId xmlns:p14="http://schemas.microsoft.com/office/powerpoint/2010/main" val="3100874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51D1-2B09-3583-E5FA-3EA192D2900A}"/>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D40BC085-6DC7-1B8D-0CB6-7EC3187396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F03AF66B-79CE-CC1F-C7A4-BF204AED3036}"/>
              </a:ext>
            </a:extLst>
          </p:cNvPr>
          <p:cNvSpPr>
            <a:spLocks noGrp="1"/>
          </p:cNvSpPr>
          <p:nvPr>
            <p:ph type="dt" sz="half" idx="10"/>
          </p:nvPr>
        </p:nvSpPr>
        <p:spPr/>
        <p:txBody>
          <a:bodyPr/>
          <a:lstStyle/>
          <a:p>
            <a:fld id="{1F19ACCD-9051-C840-806D-C4014E7E8C21}" type="datetimeFigureOut">
              <a:rPr lang="en-TR" smtClean="0"/>
              <a:t>16.11.2023</a:t>
            </a:fld>
            <a:endParaRPr lang="en-TR"/>
          </a:p>
        </p:txBody>
      </p:sp>
      <p:sp>
        <p:nvSpPr>
          <p:cNvPr id="5" name="Footer Placeholder 4">
            <a:extLst>
              <a:ext uri="{FF2B5EF4-FFF2-40B4-BE49-F238E27FC236}">
                <a16:creationId xmlns:a16="http://schemas.microsoft.com/office/drawing/2014/main" id="{99E9EC47-551D-E22F-8540-CD5E31067FCE}"/>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02D6116B-CB4B-AD96-6C44-9D421A9A3687}"/>
              </a:ext>
            </a:extLst>
          </p:cNvPr>
          <p:cNvSpPr>
            <a:spLocks noGrp="1"/>
          </p:cNvSpPr>
          <p:nvPr>
            <p:ph type="sldNum" sz="quarter" idx="12"/>
          </p:nvPr>
        </p:nvSpPr>
        <p:spPr/>
        <p:txBody>
          <a:bodyPr/>
          <a:lstStyle/>
          <a:p>
            <a:fld id="{56354C3B-542E-0546-BB2D-AA7609BF8A22}" type="slidenum">
              <a:rPr lang="en-TR" smtClean="0"/>
              <a:t>‹#›</a:t>
            </a:fld>
            <a:endParaRPr lang="en-TR"/>
          </a:p>
        </p:txBody>
      </p:sp>
    </p:spTree>
    <p:extLst>
      <p:ext uri="{BB962C8B-B14F-4D97-AF65-F5344CB8AC3E}">
        <p14:creationId xmlns:p14="http://schemas.microsoft.com/office/powerpoint/2010/main" val="2246859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30BFF-ABCC-4F7F-9739-25BC3F2D78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762E5270-4AAA-6C87-1E1C-0BB0A60F09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0BD410-4CE0-8D36-0C1E-5539885E3BF2}"/>
              </a:ext>
            </a:extLst>
          </p:cNvPr>
          <p:cNvSpPr>
            <a:spLocks noGrp="1"/>
          </p:cNvSpPr>
          <p:nvPr>
            <p:ph type="dt" sz="half" idx="10"/>
          </p:nvPr>
        </p:nvSpPr>
        <p:spPr/>
        <p:txBody>
          <a:bodyPr/>
          <a:lstStyle/>
          <a:p>
            <a:fld id="{1F19ACCD-9051-C840-806D-C4014E7E8C21}" type="datetimeFigureOut">
              <a:rPr lang="en-TR" smtClean="0"/>
              <a:t>16.11.2023</a:t>
            </a:fld>
            <a:endParaRPr lang="en-TR"/>
          </a:p>
        </p:txBody>
      </p:sp>
      <p:sp>
        <p:nvSpPr>
          <p:cNvPr id="5" name="Footer Placeholder 4">
            <a:extLst>
              <a:ext uri="{FF2B5EF4-FFF2-40B4-BE49-F238E27FC236}">
                <a16:creationId xmlns:a16="http://schemas.microsoft.com/office/drawing/2014/main" id="{544C7DAD-17CF-A264-DC29-AFE901FB849F}"/>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71DE791F-EB57-FB37-0E5D-7FCFDA5BD6E6}"/>
              </a:ext>
            </a:extLst>
          </p:cNvPr>
          <p:cNvSpPr>
            <a:spLocks noGrp="1"/>
          </p:cNvSpPr>
          <p:nvPr>
            <p:ph type="sldNum" sz="quarter" idx="12"/>
          </p:nvPr>
        </p:nvSpPr>
        <p:spPr/>
        <p:txBody>
          <a:bodyPr/>
          <a:lstStyle/>
          <a:p>
            <a:fld id="{56354C3B-542E-0546-BB2D-AA7609BF8A22}" type="slidenum">
              <a:rPr lang="en-TR" smtClean="0"/>
              <a:t>‹#›</a:t>
            </a:fld>
            <a:endParaRPr lang="en-TR"/>
          </a:p>
        </p:txBody>
      </p:sp>
    </p:spTree>
    <p:extLst>
      <p:ext uri="{BB962C8B-B14F-4D97-AF65-F5344CB8AC3E}">
        <p14:creationId xmlns:p14="http://schemas.microsoft.com/office/powerpoint/2010/main" val="360461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F61BB-B450-3E3D-50E4-114C703C10EE}"/>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32185246-20F8-DB61-6F9B-C3128A3A7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996AF22C-E7C4-DC01-4866-92B854F6B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FBF75ACF-7B82-0315-CCFD-E4A4260C3709}"/>
              </a:ext>
            </a:extLst>
          </p:cNvPr>
          <p:cNvSpPr>
            <a:spLocks noGrp="1"/>
          </p:cNvSpPr>
          <p:nvPr>
            <p:ph type="dt" sz="half" idx="10"/>
          </p:nvPr>
        </p:nvSpPr>
        <p:spPr/>
        <p:txBody>
          <a:bodyPr/>
          <a:lstStyle/>
          <a:p>
            <a:fld id="{1F19ACCD-9051-C840-806D-C4014E7E8C21}" type="datetimeFigureOut">
              <a:rPr lang="en-TR" smtClean="0"/>
              <a:t>16.11.2023</a:t>
            </a:fld>
            <a:endParaRPr lang="en-TR"/>
          </a:p>
        </p:txBody>
      </p:sp>
      <p:sp>
        <p:nvSpPr>
          <p:cNvPr id="6" name="Footer Placeholder 5">
            <a:extLst>
              <a:ext uri="{FF2B5EF4-FFF2-40B4-BE49-F238E27FC236}">
                <a16:creationId xmlns:a16="http://schemas.microsoft.com/office/drawing/2014/main" id="{5D147A65-9EE0-1B40-F0E7-976817A1D2D4}"/>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E6E09E3A-197D-D932-6A9E-8AE5180EDC47}"/>
              </a:ext>
            </a:extLst>
          </p:cNvPr>
          <p:cNvSpPr>
            <a:spLocks noGrp="1"/>
          </p:cNvSpPr>
          <p:nvPr>
            <p:ph type="sldNum" sz="quarter" idx="12"/>
          </p:nvPr>
        </p:nvSpPr>
        <p:spPr/>
        <p:txBody>
          <a:bodyPr/>
          <a:lstStyle/>
          <a:p>
            <a:fld id="{56354C3B-542E-0546-BB2D-AA7609BF8A22}" type="slidenum">
              <a:rPr lang="en-TR" smtClean="0"/>
              <a:t>‹#›</a:t>
            </a:fld>
            <a:endParaRPr lang="en-TR"/>
          </a:p>
        </p:txBody>
      </p:sp>
    </p:spTree>
    <p:extLst>
      <p:ext uri="{BB962C8B-B14F-4D97-AF65-F5344CB8AC3E}">
        <p14:creationId xmlns:p14="http://schemas.microsoft.com/office/powerpoint/2010/main" val="696773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52A48-37F8-9D15-8B36-A290A739FECF}"/>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E705ECA2-930C-D5FC-4ADC-ACB5E039BB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F28636-BDE1-19F1-FD66-B02A86E7AA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4A7746A3-170A-F33A-98DF-7D1E2B93E7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AC9732-1962-18A7-1FF3-39ED1E796D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D824BCE6-0918-4EB5-85E0-A057E1540C0E}"/>
              </a:ext>
            </a:extLst>
          </p:cNvPr>
          <p:cNvSpPr>
            <a:spLocks noGrp="1"/>
          </p:cNvSpPr>
          <p:nvPr>
            <p:ph type="dt" sz="half" idx="10"/>
          </p:nvPr>
        </p:nvSpPr>
        <p:spPr/>
        <p:txBody>
          <a:bodyPr/>
          <a:lstStyle/>
          <a:p>
            <a:fld id="{1F19ACCD-9051-C840-806D-C4014E7E8C21}" type="datetimeFigureOut">
              <a:rPr lang="en-TR" smtClean="0"/>
              <a:t>16.11.2023</a:t>
            </a:fld>
            <a:endParaRPr lang="en-TR"/>
          </a:p>
        </p:txBody>
      </p:sp>
      <p:sp>
        <p:nvSpPr>
          <p:cNvPr id="8" name="Footer Placeholder 7">
            <a:extLst>
              <a:ext uri="{FF2B5EF4-FFF2-40B4-BE49-F238E27FC236}">
                <a16:creationId xmlns:a16="http://schemas.microsoft.com/office/drawing/2014/main" id="{8C588E9B-F9FF-C038-2E4C-637DB1110A7C}"/>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C11EB94D-A525-22E2-8EEA-A5A73BEFA843}"/>
              </a:ext>
            </a:extLst>
          </p:cNvPr>
          <p:cNvSpPr>
            <a:spLocks noGrp="1"/>
          </p:cNvSpPr>
          <p:nvPr>
            <p:ph type="sldNum" sz="quarter" idx="12"/>
          </p:nvPr>
        </p:nvSpPr>
        <p:spPr/>
        <p:txBody>
          <a:bodyPr/>
          <a:lstStyle/>
          <a:p>
            <a:fld id="{56354C3B-542E-0546-BB2D-AA7609BF8A22}" type="slidenum">
              <a:rPr lang="en-TR" smtClean="0"/>
              <a:t>‹#›</a:t>
            </a:fld>
            <a:endParaRPr lang="en-TR"/>
          </a:p>
        </p:txBody>
      </p:sp>
    </p:spTree>
    <p:extLst>
      <p:ext uri="{BB962C8B-B14F-4D97-AF65-F5344CB8AC3E}">
        <p14:creationId xmlns:p14="http://schemas.microsoft.com/office/powerpoint/2010/main" val="429167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8BAA9-2A53-FFF4-1E3A-03553C146F77}"/>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BE59AD7A-93CE-7AB8-7649-806C55503A40}"/>
              </a:ext>
            </a:extLst>
          </p:cNvPr>
          <p:cNvSpPr>
            <a:spLocks noGrp="1"/>
          </p:cNvSpPr>
          <p:nvPr>
            <p:ph type="dt" sz="half" idx="10"/>
          </p:nvPr>
        </p:nvSpPr>
        <p:spPr/>
        <p:txBody>
          <a:bodyPr/>
          <a:lstStyle/>
          <a:p>
            <a:fld id="{1F19ACCD-9051-C840-806D-C4014E7E8C21}" type="datetimeFigureOut">
              <a:rPr lang="en-TR" smtClean="0"/>
              <a:t>16.11.2023</a:t>
            </a:fld>
            <a:endParaRPr lang="en-TR"/>
          </a:p>
        </p:txBody>
      </p:sp>
      <p:sp>
        <p:nvSpPr>
          <p:cNvPr id="4" name="Footer Placeholder 3">
            <a:extLst>
              <a:ext uri="{FF2B5EF4-FFF2-40B4-BE49-F238E27FC236}">
                <a16:creationId xmlns:a16="http://schemas.microsoft.com/office/drawing/2014/main" id="{6C36C616-4A24-F1B3-E049-555EF4D8E524}"/>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E5FE6E3E-3999-FC31-F4AB-C6A2C7100118}"/>
              </a:ext>
            </a:extLst>
          </p:cNvPr>
          <p:cNvSpPr>
            <a:spLocks noGrp="1"/>
          </p:cNvSpPr>
          <p:nvPr>
            <p:ph type="sldNum" sz="quarter" idx="12"/>
          </p:nvPr>
        </p:nvSpPr>
        <p:spPr/>
        <p:txBody>
          <a:bodyPr/>
          <a:lstStyle/>
          <a:p>
            <a:fld id="{56354C3B-542E-0546-BB2D-AA7609BF8A22}" type="slidenum">
              <a:rPr lang="en-TR" smtClean="0"/>
              <a:t>‹#›</a:t>
            </a:fld>
            <a:endParaRPr lang="en-TR"/>
          </a:p>
        </p:txBody>
      </p:sp>
    </p:spTree>
    <p:extLst>
      <p:ext uri="{BB962C8B-B14F-4D97-AF65-F5344CB8AC3E}">
        <p14:creationId xmlns:p14="http://schemas.microsoft.com/office/powerpoint/2010/main" val="3381298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64755F-DAC0-221B-6F82-9FCDBD25F248}"/>
              </a:ext>
            </a:extLst>
          </p:cNvPr>
          <p:cNvSpPr>
            <a:spLocks noGrp="1"/>
          </p:cNvSpPr>
          <p:nvPr>
            <p:ph type="dt" sz="half" idx="10"/>
          </p:nvPr>
        </p:nvSpPr>
        <p:spPr/>
        <p:txBody>
          <a:bodyPr/>
          <a:lstStyle/>
          <a:p>
            <a:fld id="{1F19ACCD-9051-C840-806D-C4014E7E8C21}" type="datetimeFigureOut">
              <a:rPr lang="en-TR" smtClean="0"/>
              <a:t>16.11.2023</a:t>
            </a:fld>
            <a:endParaRPr lang="en-TR"/>
          </a:p>
        </p:txBody>
      </p:sp>
      <p:sp>
        <p:nvSpPr>
          <p:cNvPr id="3" name="Footer Placeholder 2">
            <a:extLst>
              <a:ext uri="{FF2B5EF4-FFF2-40B4-BE49-F238E27FC236}">
                <a16:creationId xmlns:a16="http://schemas.microsoft.com/office/drawing/2014/main" id="{018C8C5F-D2BD-C7A8-AFB4-A643FE08E104}"/>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99551D0E-BF1A-05DF-91F7-A2050ABE87FB}"/>
              </a:ext>
            </a:extLst>
          </p:cNvPr>
          <p:cNvSpPr>
            <a:spLocks noGrp="1"/>
          </p:cNvSpPr>
          <p:nvPr>
            <p:ph type="sldNum" sz="quarter" idx="12"/>
          </p:nvPr>
        </p:nvSpPr>
        <p:spPr/>
        <p:txBody>
          <a:bodyPr/>
          <a:lstStyle/>
          <a:p>
            <a:fld id="{56354C3B-542E-0546-BB2D-AA7609BF8A22}" type="slidenum">
              <a:rPr lang="en-TR" smtClean="0"/>
              <a:t>‹#›</a:t>
            </a:fld>
            <a:endParaRPr lang="en-TR"/>
          </a:p>
        </p:txBody>
      </p:sp>
    </p:spTree>
    <p:extLst>
      <p:ext uri="{BB962C8B-B14F-4D97-AF65-F5344CB8AC3E}">
        <p14:creationId xmlns:p14="http://schemas.microsoft.com/office/powerpoint/2010/main" val="2599625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0748E-87CA-A85B-AA0C-D792391AFC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DAE16F75-342D-FB4A-0D9B-0CD26A4F41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03CA8773-BB89-B57E-C6E9-3AB2AA66C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A33560-C225-AE00-DD34-A85134264382}"/>
              </a:ext>
            </a:extLst>
          </p:cNvPr>
          <p:cNvSpPr>
            <a:spLocks noGrp="1"/>
          </p:cNvSpPr>
          <p:nvPr>
            <p:ph type="dt" sz="half" idx="10"/>
          </p:nvPr>
        </p:nvSpPr>
        <p:spPr/>
        <p:txBody>
          <a:bodyPr/>
          <a:lstStyle/>
          <a:p>
            <a:fld id="{1F19ACCD-9051-C840-806D-C4014E7E8C21}" type="datetimeFigureOut">
              <a:rPr lang="en-TR" smtClean="0"/>
              <a:t>16.11.2023</a:t>
            </a:fld>
            <a:endParaRPr lang="en-TR"/>
          </a:p>
        </p:txBody>
      </p:sp>
      <p:sp>
        <p:nvSpPr>
          <p:cNvPr id="6" name="Footer Placeholder 5">
            <a:extLst>
              <a:ext uri="{FF2B5EF4-FFF2-40B4-BE49-F238E27FC236}">
                <a16:creationId xmlns:a16="http://schemas.microsoft.com/office/drawing/2014/main" id="{22D01F37-5EAF-4744-12B8-753EC6C726F0}"/>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EA905A3E-7076-9431-01E0-671A4F955E66}"/>
              </a:ext>
            </a:extLst>
          </p:cNvPr>
          <p:cNvSpPr>
            <a:spLocks noGrp="1"/>
          </p:cNvSpPr>
          <p:nvPr>
            <p:ph type="sldNum" sz="quarter" idx="12"/>
          </p:nvPr>
        </p:nvSpPr>
        <p:spPr/>
        <p:txBody>
          <a:bodyPr/>
          <a:lstStyle/>
          <a:p>
            <a:fld id="{56354C3B-542E-0546-BB2D-AA7609BF8A22}" type="slidenum">
              <a:rPr lang="en-TR" smtClean="0"/>
              <a:t>‹#›</a:t>
            </a:fld>
            <a:endParaRPr lang="en-TR"/>
          </a:p>
        </p:txBody>
      </p:sp>
    </p:spTree>
    <p:extLst>
      <p:ext uri="{BB962C8B-B14F-4D97-AF65-F5344CB8AC3E}">
        <p14:creationId xmlns:p14="http://schemas.microsoft.com/office/powerpoint/2010/main" val="3871563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ECF76-7288-0098-23AF-9CEEA4B724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D628F771-CDE6-BBA2-884C-F7A54F4FFB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A90C42D4-C449-6A49-3097-826D8E41C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E0772F-FA4B-24EF-016A-95072771D206}"/>
              </a:ext>
            </a:extLst>
          </p:cNvPr>
          <p:cNvSpPr>
            <a:spLocks noGrp="1"/>
          </p:cNvSpPr>
          <p:nvPr>
            <p:ph type="dt" sz="half" idx="10"/>
          </p:nvPr>
        </p:nvSpPr>
        <p:spPr/>
        <p:txBody>
          <a:bodyPr/>
          <a:lstStyle/>
          <a:p>
            <a:fld id="{1F19ACCD-9051-C840-806D-C4014E7E8C21}" type="datetimeFigureOut">
              <a:rPr lang="en-TR" smtClean="0"/>
              <a:t>16.11.2023</a:t>
            </a:fld>
            <a:endParaRPr lang="en-TR"/>
          </a:p>
        </p:txBody>
      </p:sp>
      <p:sp>
        <p:nvSpPr>
          <p:cNvPr id="6" name="Footer Placeholder 5">
            <a:extLst>
              <a:ext uri="{FF2B5EF4-FFF2-40B4-BE49-F238E27FC236}">
                <a16:creationId xmlns:a16="http://schemas.microsoft.com/office/drawing/2014/main" id="{B165097D-2E84-0710-B7FA-A15DDA2DA795}"/>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FE3C5FE6-9B07-6EB7-6D9F-DF4472E83332}"/>
              </a:ext>
            </a:extLst>
          </p:cNvPr>
          <p:cNvSpPr>
            <a:spLocks noGrp="1"/>
          </p:cNvSpPr>
          <p:nvPr>
            <p:ph type="sldNum" sz="quarter" idx="12"/>
          </p:nvPr>
        </p:nvSpPr>
        <p:spPr/>
        <p:txBody>
          <a:bodyPr/>
          <a:lstStyle/>
          <a:p>
            <a:fld id="{56354C3B-542E-0546-BB2D-AA7609BF8A22}" type="slidenum">
              <a:rPr lang="en-TR" smtClean="0"/>
              <a:t>‹#›</a:t>
            </a:fld>
            <a:endParaRPr lang="en-TR"/>
          </a:p>
        </p:txBody>
      </p:sp>
    </p:spTree>
    <p:extLst>
      <p:ext uri="{BB962C8B-B14F-4D97-AF65-F5344CB8AC3E}">
        <p14:creationId xmlns:p14="http://schemas.microsoft.com/office/powerpoint/2010/main" val="292599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2A47F8-8344-F290-D531-A96EC0AD74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8022B9C1-D9B0-E245-9D9C-45212BEAB2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C87A4CC3-8010-7A48-3EFA-A8C98A8BF3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19ACCD-9051-C840-806D-C4014E7E8C21}" type="datetimeFigureOut">
              <a:rPr lang="en-TR" smtClean="0"/>
              <a:t>16.11.2023</a:t>
            </a:fld>
            <a:endParaRPr lang="en-TR"/>
          </a:p>
        </p:txBody>
      </p:sp>
      <p:sp>
        <p:nvSpPr>
          <p:cNvPr id="5" name="Footer Placeholder 4">
            <a:extLst>
              <a:ext uri="{FF2B5EF4-FFF2-40B4-BE49-F238E27FC236}">
                <a16:creationId xmlns:a16="http://schemas.microsoft.com/office/drawing/2014/main" id="{07E769CC-2D15-D8E4-7B03-116115104E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R"/>
          </a:p>
        </p:txBody>
      </p:sp>
      <p:sp>
        <p:nvSpPr>
          <p:cNvPr id="6" name="Slide Number Placeholder 5">
            <a:extLst>
              <a:ext uri="{FF2B5EF4-FFF2-40B4-BE49-F238E27FC236}">
                <a16:creationId xmlns:a16="http://schemas.microsoft.com/office/drawing/2014/main" id="{715DC5C6-A01E-0B21-7E36-B64197F6EF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354C3B-542E-0546-BB2D-AA7609BF8A22}" type="slidenum">
              <a:rPr lang="en-TR" smtClean="0"/>
              <a:t>‹#›</a:t>
            </a:fld>
            <a:endParaRPr lang="en-TR"/>
          </a:p>
        </p:txBody>
      </p:sp>
    </p:spTree>
    <p:extLst>
      <p:ext uri="{BB962C8B-B14F-4D97-AF65-F5344CB8AC3E}">
        <p14:creationId xmlns:p14="http://schemas.microsoft.com/office/powerpoint/2010/main" val="718089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1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60.png"/></Relationships>
</file>

<file path=ppt/slides/_rels/slide1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32.sv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28.sv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slides/_rels/slide1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40.sv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70.svg"/><Relationship Id="rId5" Type="http://schemas.openxmlformats.org/officeDocument/2006/relationships/image" Target="../media/image69.png"/><Relationship Id="rId4" Type="http://schemas.openxmlformats.org/officeDocument/2006/relationships/image" Target="../media/image44.sv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2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svg"/><Relationship Id="rId4" Type="http://schemas.openxmlformats.org/officeDocument/2006/relationships/image" Target="../media/image74.png"/></Relationships>
</file>

<file path=ppt/slides/_rels/slide21.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34.svg"/><Relationship Id="rId7" Type="http://schemas.openxmlformats.org/officeDocument/2006/relationships/image" Target="../media/image22.sv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8.svg"/><Relationship Id="rId4" Type="http://schemas.openxmlformats.org/officeDocument/2006/relationships/image" Target="../media/image27.png"/><Relationship Id="rId9" Type="http://schemas.openxmlformats.org/officeDocument/2006/relationships/image" Target="../media/image70.svg"/></Relationships>
</file>

<file path=ppt/slides/_rels/slide22.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sv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2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hyperlink" Target="https://arxiv.org/pdf/1512.06430.pdf" TargetMode="External"/><Relationship Id="rId1" Type="http://schemas.openxmlformats.org/officeDocument/2006/relationships/slideLayout" Target="../slideLayouts/slideLayout2.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86.svg"/></Relationships>
</file>

<file path=ppt/slides/_rels/slide2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18" Type="http://schemas.openxmlformats.org/officeDocument/2006/relationships/image" Target="../media/image43.png"/><Relationship Id="rId3" Type="http://schemas.openxmlformats.org/officeDocument/2006/relationships/image" Target="../media/image28.svg"/><Relationship Id="rId21" Type="http://schemas.openxmlformats.org/officeDocument/2006/relationships/image" Target="../media/image46.svg"/><Relationship Id="rId7" Type="http://schemas.openxmlformats.org/officeDocument/2006/relationships/image" Target="../media/image32.svg"/><Relationship Id="rId12" Type="http://schemas.openxmlformats.org/officeDocument/2006/relationships/image" Target="../media/image37.png"/><Relationship Id="rId17" Type="http://schemas.openxmlformats.org/officeDocument/2006/relationships/image" Target="../media/image42.svg"/><Relationship Id="rId2" Type="http://schemas.openxmlformats.org/officeDocument/2006/relationships/image" Target="../media/image27.png"/><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30.svg"/><Relationship Id="rId15" Type="http://schemas.openxmlformats.org/officeDocument/2006/relationships/image" Target="../media/image40.svg"/><Relationship Id="rId23" Type="http://schemas.openxmlformats.org/officeDocument/2006/relationships/image" Target="../media/image48.svg"/><Relationship Id="rId10" Type="http://schemas.openxmlformats.org/officeDocument/2006/relationships/image" Target="../media/image35.png"/><Relationship Id="rId19" Type="http://schemas.openxmlformats.org/officeDocument/2006/relationships/image" Target="../media/image44.svg"/><Relationship Id="rId4" Type="http://schemas.openxmlformats.org/officeDocument/2006/relationships/image" Target="../media/image29.png"/><Relationship Id="rId9" Type="http://schemas.openxmlformats.org/officeDocument/2006/relationships/image" Target="../media/image34.svg"/><Relationship Id="rId14" Type="http://schemas.openxmlformats.org/officeDocument/2006/relationships/image" Target="../media/image39.png"/><Relationship Id="rId22" Type="http://schemas.openxmlformats.org/officeDocument/2006/relationships/image" Target="../media/image47.png"/></Relationships>
</file>

<file path=ppt/slides/_rels/slide7.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50.svg"/></Relationships>
</file>

<file path=ppt/slides/_rels/slide8.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6" name="Content Placeholder 4" descr="A black and white image of people in different situations&#10;&#10;Description automatically generated">
            <a:extLst>
              <a:ext uri="{FF2B5EF4-FFF2-40B4-BE49-F238E27FC236}">
                <a16:creationId xmlns:a16="http://schemas.microsoft.com/office/drawing/2014/main" id="{37F944BC-425C-B5F2-24B9-FD367B9A9838}"/>
              </a:ext>
            </a:extLst>
          </p:cNvPr>
          <p:cNvPicPr>
            <a:picLocks noChangeAspect="1"/>
          </p:cNvPicPr>
          <p:nvPr/>
        </p:nvPicPr>
        <p:blipFill rotWithShape="1">
          <a:blip r:embed="rId2"/>
          <a:srcRect l="2691"/>
          <a:stretch/>
        </p:blipFill>
        <p:spPr>
          <a:xfrm>
            <a:off x="1524" y="10"/>
            <a:ext cx="12188952" cy="6857990"/>
          </a:xfrm>
          <a:prstGeom prst="rect">
            <a:avLst/>
          </a:prstGeom>
        </p:spPr>
      </p:pic>
      <p:sp>
        <p:nvSpPr>
          <p:cNvPr id="40" name="Freeform: Shape 39">
            <a:extLst>
              <a:ext uri="{FF2B5EF4-FFF2-40B4-BE49-F238E27FC236}">
                <a16:creationId xmlns:a16="http://schemas.microsoft.com/office/drawing/2014/main" id="{1BE70332-ECAF-47BB-8C7B-BD049452F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0337" y="875758"/>
            <a:ext cx="5219885" cy="510953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716D9361-A35A-4DC8-AAB9-04FD2D6FE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986" y="673591"/>
            <a:ext cx="5565913" cy="541540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Freeform: Shape 43">
            <a:extLst>
              <a:ext uri="{FF2B5EF4-FFF2-40B4-BE49-F238E27FC236}">
                <a16:creationId xmlns:a16="http://schemas.microsoft.com/office/drawing/2014/main" id="{87FC31AD-FBB3-4219-A758-D6F7594A0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734" y="1041621"/>
            <a:ext cx="4953365" cy="480152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eiryo"/>
            </a:endParaRPr>
          </a:p>
        </p:txBody>
      </p:sp>
      <p:sp>
        <p:nvSpPr>
          <p:cNvPr id="2" name="Title 1">
            <a:extLst>
              <a:ext uri="{FF2B5EF4-FFF2-40B4-BE49-F238E27FC236}">
                <a16:creationId xmlns:a16="http://schemas.microsoft.com/office/drawing/2014/main" id="{338BBB5D-3A08-92C8-C8E5-A12AC5855FC9}"/>
              </a:ext>
            </a:extLst>
          </p:cNvPr>
          <p:cNvSpPr>
            <a:spLocks noGrp="1"/>
          </p:cNvSpPr>
          <p:nvPr>
            <p:ph type="ctrTitle"/>
          </p:nvPr>
        </p:nvSpPr>
        <p:spPr>
          <a:xfrm>
            <a:off x="1416871" y="1685677"/>
            <a:ext cx="4181444" cy="2362673"/>
          </a:xfrm>
        </p:spPr>
        <p:txBody>
          <a:bodyPr anchor="b">
            <a:normAutofit/>
          </a:bodyPr>
          <a:lstStyle/>
          <a:p>
            <a:r>
              <a:rPr lang="en-US" sz="5400" dirty="0">
                <a:solidFill>
                  <a:schemeClr val="tx1">
                    <a:lumMod val="75000"/>
                    <a:lumOff val="25000"/>
                  </a:schemeClr>
                </a:solidFill>
              </a:rPr>
              <a:t>E</a:t>
            </a:r>
            <a:r>
              <a:rPr lang="en-TR" sz="5400" dirty="0">
                <a:solidFill>
                  <a:schemeClr val="tx1">
                    <a:lumMod val="75000"/>
                    <a:lumOff val="25000"/>
                  </a:schemeClr>
                </a:solidFill>
              </a:rPr>
              <a:t>mployee Churn Analysis</a:t>
            </a:r>
          </a:p>
        </p:txBody>
      </p:sp>
      <p:sp>
        <p:nvSpPr>
          <p:cNvPr id="3" name="Subtitle 2">
            <a:extLst>
              <a:ext uri="{FF2B5EF4-FFF2-40B4-BE49-F238E27FC236}">
                <a16:creationId xmlns:a16="http://schemas.microsoft.com/office/drawing/2014/main" id="{BF48C09A-113C-0A02-A88C-C9D553A83AEA}"/>
              </a:ext>
            </a:extLst>
          </p:cNvPr>
          <p:cNvSpPr>
            <a:spLocks noGrp="1"/>
          </p:cNvSpPr>
          <p:nvPr>
            <p:ph type="subTitle" idx="1"/>
          </p:nvPr>
        </p:nvSpPr>
        <p:spPr>
          <a:xfrm>
            <a:off x="1865648" y="4202811"/>
            <a:ext cx="3283888" cy="816301"/>
          </a:xfrm>
        </p:spPr>
        <p:txBody>
          <a:bodyPr anchor="t">
            <a:normAutofit/>
          </a:bodyPr>
          <a:lstStyle/>
          <a:p>
            <a:r>
              <a:rPr lang="en-US" sz="1300">
                <a:solidFill>
                  <a:schemeClr val="tx1">
                    <a:lumMod val="75000"/>
                    <a:lumOff val="25000"/>
                  </a:schemeClr>
                </a:solidFill>
              </a:rPr>
              <a:t>G</a:t>
            </a:r>
            <a:r>
              <a:rPr lang="en-TR" sz="1300">
                <a:solidFill>
                  <a:schemeClr val="tx1">
                    <a:lumMod val="75000"/>
                    <a:lumOff val="25000"/>
                  </a:schemeClr>
                </a:solidFill>
              </a:rPr>
              <a:t>roup G1</a:t>
            </a:r>
          </a:p>
          <a:p>
            <a:r>
              <a:rPr lang="en-TR" sz="1300">
                <a:solidFill>
                  <a:schemeClr val="tx1">
                    <a:lumMod val="75000"/>
                    <a:lumOff val="25000"/>
                  </a:schemeClr>
                </a:solidFill>
              </a:rPr>
              <a:t>Albert, Gizem, İhsan, İpek, Osman, Safiye</a:t>
            </a:r>
          </a:p>
        </p:txBody>
      </p:sp>
      <p:pic>
        <p:nvPicPr>
          <p:cNvPr id="4" name="Picture 3" descr="A black text on a white background&#10;&#10;Description automatically generated">
            <a:extLst>
              <a:ext uri="{FF2B5EF4-FFF2-40B4-BE49-F238E27FC236}">
                <a16:creationId xmlns:a16="http://schemas.microsoft.com/office/drawing/2014/main" id="{832693C9-D1E9-0D9B-68D8-CAFE81705793}"/>
              </a:ext>
            </a:extLst>
          </p:cNvPr>
          <p:cNvPicPr>
            <a:picLocks noChangeAspect="1"/>
          </p:cNvPicPr>
          <p:nvPr/>
        </p:nvPicPr>
        <p:blipFill>
          <a:blip r:embed="rId3"/>
          <a:stretch>
            <a:fillRect/>
          </a:stretch>
        </p:blipFill>
        <p:spPr>
          <a:xfrm>
            <a:off x="2505297" y="5997603"/>
            <a:ext cx="1743432" cy="775548"/>
          </a:xfrm>
          <a:prstGeom prst="rect">
            <a:avLst/>
          </a:prstGeom>
        </p:spPr>
      </p:pic>
    </p:spTree>
    <p:extLst>
      <p:ext uri="{BB962C8B-B14F-4D97-AF65-F5344CB8AC3E}">
        <p14:creationId xmlns:p14="http://schemas.microsoft.com/office/powerpoint/2010/main" val="133122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014EDD-7656-A649-46F3-53B62902A46E}"/>
              </a:ext>
            </a:extLst>
          </p:cNvPr>
          <p:cNvSpPr txBox="1"/>
          <p:nvPr/>
        </p:nvSpPr>
        <p:spPr>
          <a:xfrm>
            <a:off x="6967869" y="4320550"/>
            <a:ext cx="4947683" cy="2002728"/>
          </a:xfrm>
          <a:prstGeom prst="rect">
            <a:avLst/>
          </a:prstGeom>
          <a:noFill/>
        </p:spPr>
        <p:txBody>
          <a:bodyPr wrap="square">
            <a:spAutoFit/>
          </a:bodyPr>
          <a:lstStyle/>
          <a:p>
            <a:pPr algn="just" fontAlgn="base">
              <a:lnSpc>
                <a:spcPct val="150000"/>
              </a:lnSpc>
            </a:pPr>
            <a:r>
              <a:rPr lang="en-US" sz="1200" b="1" i="0" u="none" strike="noStrike" dirty="0">
                <a:solidFill>
                  <a:schemeClr val="tx1">
                    <a:lumMod val="65000"/>
                    <a:lumOff val="35000"/>
                  </a:schemeClr>
                </a:solidFill>
                <a:effectLst/>
                <a:latin typeface="+mj-lt"/>
              </a:rPr>
              <a:t>Satisfaction</a:t>
            </a:r>
            <a:r>
              <a:rPr lang="en-US" sz="1200" b="0" i="0" u="none" strike="noStrike" dirty="0">
                <a:solidFill>
                  <a:schemeClr val="tx1">
                    <a:lumMod val="65000"/>
                    <a:lumOff val="35000"/>
                  </a:schemeClr>
                </a:solidFill>
                <a:effectLst/>
                <a:latin typeface="+mj-lt"/>
              </a:rPr>
              <a:t> </a:t>
            </a:r>
            <a:r>
              <a:rPr lang="en-US" sz="1200" b="1" i="0" u="none" strike="noStrike" dirty="0">
                <a:solidFill>
                  <a:schemeClr val="tx1">
                    <a:lumMod val="65000"/>
                    <a:lumOff val="35000"/>
                  </a:schemeClr>
                </a:solidFill>
                <a:effectLst/>
                <a:latin typeface="+mj-lt"/>
              </a:rPr>
              <a:t>level</a:t>
            </a:r>
            <a:r>
              <a:rPr lang="en-US" sz="1200" b="0" i="0" u="none" strike="noStrike" dirty="0">
                <a:solidFill>
                  <a:schemeClr val="tx1">
                    <a:lumMod val="65000"/>
                    <a:lumOff val="35000"/>
                  </a:schemeClr>
                </a:solidFill>
                <a:effectLst/>
                <a:latin typeface="+mj-lt"/>
              </a:rPr>
              <a:t>: Most employees are highly satisfied.</a:t>
            </a:r>
          </a:p>
          <a:p>
            <a:pPr algn="just" fontAlgn="base">
              <a:lnSpc>
                <a:spcPct val="150000"/>
              </a:lnSpc>
            </a:pPr>
            <a:r>
              <a:rPr lang="en-US" sz="1200" b="1" i="0" u="none" strike="noStrike" dirty="0">
                <a:solidFill>
                  <a:schemeClr val="tx1">
                    <a:lumMod val="65000"/>
                    <a:lumOff val="35000"/>
                  </a:schemeClr>
                </a:solidFill>
                <a:effectLst/>
                <a:latin typeface="+mj-lt"/>
              </a:rPr>
              <a:t>Last</a:t>
            </a:r>
            <a:r>
              <a:rPr lang="en-US" sz="1200" b="0" i="0" u="none" strike="noStrike" dirty="0">
                <a:solidFill>
                  <a:schemeClr val="tx1">
                    <a:lumMod val="65000"/>
                    <a:lumOff val="35000"/>
                  </a:schemeClr>
                </a:solidFill>
                <a:effectLst/>
                <a:latin typeface="+mj-lt"/>
              </a:rPr>
              <a:t> </a:t>
            </a:r>
            <a:r>
              <a:rPr lang="en-US" sz="1200" b="1" i="0" u="none" strike="noStrike" dirty="0">
                <a:solidFill>
                  <a:schemeClr val="tx1">
                    <a:lumMod val="65000"/>
                    <a:lumOff val="35000"/>
                  </a:schemeClr>
                </a:solidFill>
                <a:effectLst/>
                <a:latin typeface="+mj-lt"/>
              </a:rPr>
              <a:t>evaluation</a:t>
            </a:r>
            <a:r>
              <a:rPr lang="en-US" sz="1200" b="0" i="0" u="none" strike="noStrike" dirty="0">
                <a:solidFill>
                  <a:schemeClr val="tx1">
                    <a:lumMod val="65000"/>
                    <a:lumOff val="35000"/>
                  </a:schemeClr>
                </a:solidFill>
                <a:effectLst/>
                <a:latin typeface="+mj-lt"/>
              </a:rPr>
              <a:t>: Most employees are good performers with 75% </a:t>
            </a:r>
          </a:p>
          <a:p>
            <a:pPr algn="just" fontAlgn="base">
              <a:lnSpc>
                <a:spcPct val="150000"/>
              </a:lnSpc>
            </a:pPr>
            <a:r>
              <a:rPr lang="en-US" sz="1200" b="0" i="0" u="none" strike="noStrike" dirty="0">
                <a:solidFill>
                  <a:schemeClr val="tx1">
                    <a:lumMod val="65000"/>
                    <a:lumOff val="35000"/>
                  </a:schemeClr>
                </a:solidFill>
                <a:effectLst/>
                <a:latin typeface="+mj-lt"/>
              </a:rPr>
              <a:t>of the data set being evaluated between 56%-87%.</a:t>
            </a:r>
          </a:p>
          <a:p>
            <a:pPr algn="just" fontAlgn="base">
              <a:lnSpc>
                <a:spcPct val="150000"/>
              </a:lnSpc>
            </a:pPr>
            <a:r>
              <a:rPr lang="en-US" sz="1200" b="1" i="0" u="none" strike="noStrike" dirty="0">
                <a:solidFill>
                  <a:schemeClr val="tx1">
                    <a:lumMod val="65000"/>
                    <a:lumOff val="35000"/>
                  </a:schemeClr>
                </a:solidFill>
                <a:effectLst/>
                <a:latin typeface="+mj-lt"/>
              </a:rPr>
              <a:t>Number</a:t>
            </a:r>
            <a:r>
              <a:rPr lang="en-US" sz="1200" b="0" i="0" u="none" strike="noStrike" dirty="0">
                <a:solidFill>
                  <a:schemeClr val="tx1">
                    <a:lumMod val="65000"/>
                    <a:lumOff val="35000"/>
                  </a:schemeClr>
                </a:solidFill>
                <a:effectLst/>
                <a:latin typeface="+mj-lt"/>
              </a:rPr>
              <a:t> </a:t>
            </a:r>
            <a:r>
              <a:rPr lang="en-US" sz="1200" b="1" i="0" u="none" strike="noStrike" dirty="0">
                <a:solidFill>
                  <a:schemeClr val="tx1">
                    <a:lumMod val="65000"/>
                    <a:lumOff val="35000"/>
                  </a:schemeClr>
                </a:solidFill>
                <a:effectLst/>
                <a:latin typeface="+mj-lt"/>
              </a:rPr>
              <a:t>of</a:t>
            </a:r>
            <a:r>
              <a:rPr lang="en-US" sz="1200" b="0" i="0" u="none" strike="noStrike" dirty="0">
                <a:solidFill>
                  <a:schemeClr val="tx1">
                    <a:lumMod val="65000"/>
                    <a:lumOff val="35000"/>
                  </a:schemeClr>
                </a:solidFill>
                <a:effectLst/>
                <a:latin typeface="+mj-lt"/>
              </a:rPr>
              <a:t> </a:t>
            </a:r>
            <a:r>
              <a:rPr lang="en-US" sz="1200" b="1" i="0" u="none" strike="noStrike" dirty="0">
                <a:solidFill>
                  <a:schemeClr val="tx1">
                    <a:lumMod val="65000"/>
                    <a:lumOff val="35000"/>
                  </a:schemeClr>
                </a:solidFill>
                <a:effectLst/>
                <a:latin typeface="+mj-lt"/>
              </a:rPr>
              <a:t>projects</a:t>
            </a:r>
            <a:r>
              <a:rPr lang="en-US" sz="1200" b="0" i="0" u="none" strike="noStrike" dirty="0">
                <a:solidFill>
                  <a:schemeClr val="tx1">
                    <a:lumMod val="65000"/>
                    <a:lumOff val="35000"/>
                  </a:schemeClr>
                </a:solidFill>
                <a:effectLst/>
                <a:latin typeface="+mj-lt"/>
              </a:rPr>
              <a:t>: most employees do a reasonable number of projects.</a:t>
            </a:r>
          </a:p>
          <a:p>
            <a:pPr algn="just" fontAlgn="base">
              <a:lnSpc>
                <a:spcPct val="150000"/>
              </a:lnSpc>
            </a:pPr>
            <a:r>
              <a:rPr lang="en-US" sz="1200" b="1" i="0" u="none" strike="noStrike" dirty="0">
                <a:solidFill>
                  <a:schemeClr val="tx1">
                    <a:lumMod val="65000"/>
                    <a:lumOff val="35000"/>
                  </a:schemeClr>
                </a:solidFill>
                <a:effectLst/>
                <a:latin typeface="+mj-lt"/>
              </a:rPr>
              <a:t>Average</a:t>
            </a:r>
            <a:r>
              <a:rPr lang="en-US" sz="1200" b="0" i="0" u="none" strike="noStrike" dirty="0">
                <a:solidFill>
                  <a:schemeClr val="tx1">
                    <a:lumMod val="65000"/>
                    <a:lumOff val="35000"/>
                  </a:schemeClr>
                </a:solidFill>
                <a:effectLst/>
                <a:latin typeface="+mj-lt"/>
              </a:rPr>
              <a:t> </a:t>
            </a:r>
            <a:r>
              <a:rPr lang="en-US" sz="1200" b="1" i="0" u="none" strike="noStrike" dirty="0">
                <a:solidFill>
                  <a:schemeClr val="tx1">
                    <a:lumMod val="65000"/>
                    <a:lumOff val="35000"/>
                  </a:schemeClr>
                </a:solidFill>
                <a:effectLst/>
                <a:latin typeface="+mj-lt"/>
              </a:rPr>
              <a:t>monthly</a:t>
            </a:r>
            <a:r>
              <a:rPr lang="en-US" sz="1200" b="0" i="0" u="none" strike="noStrike" dirty="0">
                <a:solidFill>
                  <a:schemeClr val="tx1">
                    <a:lumMod val="65000"/>
                    <a:lumOff val="35000"/>
                  </a:schemeClr>
                </a:solidFill>
                <a:effectLst/>
                <a:latin typeface="+mj-lt"/>
              </a:rPr>
              <a:t> </a:t>
            </a:r>
            <a:r>
              <a:rPr lang="en-US" sz="1200" b="1" i="0" u="none" strike="noStrike" dirty="0">
                <a:solidFill>
                  <a:schemeClr val="tx1">
                    <a:lumMod val="65000"/>
                    <a:lumOff val="35000"/>
                  </a:schemeClr>
                </a:solidFill>
                <a:effectLst/>
                <a:latin typeface="+mj-lt"/>
              </a:rPr>
              <a:t>hours</a:t>
            </a:r>
            <a:r>
              <a:rPr lang="en-US" sz="1200" b="0" i="0" u="none" strike="noStrike" dirty="0">
                <a:solidFill>
                  <a:schemeClr val="tx1">
                    <a:lumMod val="65000"/>
                    <a:lumOff val="35000"/>
                  </a:schemeClr>
                </a:solidFill>
                <a:effectLst/>
                <a:latin typeface="+mj-lt"/>
              </a:rPr>
              <a:t>: Most employees spend, fairly, a higher </a:t>
            </a:r>
          </a:p>
          <a:p>
            <a:pPr algn="just" fontAlgn="base">
              <a:lnSpc>
                <a:spcPct val="150000"/>
              </a:lnSpc>
            </a:pPr>
            <a:r>
              <a:rPr lang="en-US" sz="1200" b="0" i="0" u="none" strike="noStrike" dirty="0">
                <a:solidFill>
                  <a:schemeClr val="tx1">
                    <a:lumMod val="65000"/>
                    <a:lumOff val="35000"/>
                  </a:schemeClr>
                </a:solidFill>
                <a:effectLst/>
                <a:latin typeface="+mj-lt"/>
              </a:rPr>
              <a:t>number of hours at work.</a:t>
            </a:r>
          </a:p>
          <a:p>
            <a:pPr algn="just" fontAlgn="base">
              <a:lnSpc>
                <a:spcPct val="150000"/>
              </a:lnSpc>
            </a:pPr>
            <a:r>
              <a:rPr lang="en-US" sz="1200" b="1" i="0" u="none" strike="noStrike" dirty="0">
                <a:solidFill>
                  <a:schemeClr val="tx1">
                    <a:lumMod val="65000"/>
                    <a:lumOff val="35000"/>
                  </a:schemeClr>
                </a:solidFill>
                <a:effectLst/>
                <a:latin typeface="+mj-lt"/>
              </a:rPr>
              <a:t>Time</a:t>
            </a:r>
            <a:r>
              <a:rPr lang="en-US" sz="1200" b="0" i="0" u="none" strike="noStrike" dirty="0">
                <a:solidFill>
                  <a:schemeClr val="tx1">
                    <a:lumMod val="65000"/>
                    <a:lumOff val="35000"/>
                  </a:schemeClr>
                </a:solidFill>
                <a:effectLst/>
                <a:latin typeface="+mj-lt"/>
              </a:rPr>
              <a:t> </a:t>
            </a:r>
            <a:r>
              <a:rPr lang="en-US" sz="1200" b="1" i="0" u="none" strike="noStrike" dirty="0">
                <a:solidFill>
                  <a:schemeClr val="tx1">
                    <a:lumMod val="65000"/>
                    <a:lumOff val="35000"/>
                  </a:schemeClr>
                </a:solidFill>
                <a:effectLst/>
                <a:latin typeface="+mj-lt"/>
              </a:rPr>
              <a:t>spent</a:t>
            </a:r>
            <a:r>
              <a:rPr lang="en-US" sz="1200" b="0" i="0" u="none" strike="noStrike" dirty="0">
                <a:solidFill>
                  <a:schemeClr val="tx1">
                    <a:lumMod val="65000"/>
                    <a:lumOff val="35000"/>
                  </a:schemeClr>
                </a:solidFill>
                <a:effectLst/>
                <a:latin typeface="+mj-lt"/>
              </a:rPr>
              <a:t> </a:t>
            </a:r>
            <a:r>
              <a:rPr lang="en-US" sz="1200" b="1" i="0" u="none" strike="noStrike" dirty="0">
                <a:solidFill>
                  <a:schemeClr val="tx1">
                    <a:lumMod val="65000"/>
                    <a:lumOff val="35000"/>
                  </a:schemeClr>
                </a:solidFill>
                <a:effectLst/>
                <a:latin typeface="+mj-lt"/>
              </a:rPr>
              <a:t>in</a:t>
            </a:r>
            <a:r>
              <a:rPr lang="en-US" sz="1200" b="0" i="0" u="none" strike="noStrike" dirty="0">
                <a:solidFill>
                  <a:schemeClr val="tx1">
                    <a:lumMod val="65000"/>
                    <a:lumOff val="35000"/>
                  </a:schemeClr>
                </a:solidFill>
                <a:effectLst/>
                <a:latin typeface="+mj-lt"/>
              </a:rPr>
              <a:t> the </a:t>
            </a:r>
            <a:r>
              <a:rPr lang="en-US" sz="1200" b="1" i="0" u="none" strike="noStrike" dirty="0">
                <a:solidFill>
                  <a:schemeClr val="tx1">
                    <a:lumMod val="65000"/>
                    <a:lumOff val="35000"/>
                  </a:schemeClr>
                </a:solidFill>
                <a:effectLst/>
                <a:latin typeface="+mj-lt"/>
              </a:rPr>
              <a:t>company</a:t>
            </a:r>
            <a:r>
              <a:rPr lang="en-US" sz="1200" b="0" i="0" u="none" strike="noStrike" dirty="0">
                <a:solidFill>
                  <a:schemeClr val="tx1">
                    <a:lumMod val="65000"/>
                    <a:lumOff val="35000"/>
                  </a:schemeClr>
                </a:solidFill>
                <a:effectLst/>
                <a:latin typeface="+mj-lt"/>
              </a:rPr>
              <a:t>: Fewer employees stay beyond 4 years.</a:t>
            </a:r>
          </a:p>
        </p:txBody>
      </p:sp>
      <p:sp>
        <p:nvSpPr>
          <p:cNvPr id="5" name="TextBox 4">
            <a:extLst>
              <a:ext uri="{FF2B5EF4-FFF2-40B4-BE49-F238E27FC236}">
                <a16:creationId xmlns:a16="http://schemas.microsoft.com/office/drawing/2014/main" id="{758BEBC8-18FE-F72A-B273-4DC738F3AAF9}"/>
              </a:ext>
            </a:extLst>
          </p:cNvPr>
          <p:cNvSpPr txBox="1"/>
          <p:nvPr/>
        </p:nvSpPr>
        <p:spPr>
          <a:xfrm>
            <a:off x="8070040" y="1676300"/>
            <a:ext cx="2947893" cy="2644250"/>
          </a:xfrm>
          <a:prstGeom prst="rect">
            <a:avLst/>
          </a:prstGeom>
          <a:noFill/>
        </p:spPr>
        <p:txBody>
          <a:bodyPr wrap="square">
            <a:spAutoFit/>
          </a:bodyPr>
          <a:lstStyle/>
          <a:p>
            <a:pPr algn="just">
              <a:lnSpc>
                <a:spcPct val="150000"/>
              </a:lnSpc>
            </a:pPr>
            <a:r>
              <a:rPr lang="en-US" sz="1400" b="0" i="1" u="none" strike="noStrike" dirty="0">
                <a:solidFill>
                  <a:schemeClr val="tx1">
                    <a:lumMod val="65000"/>
                    <a:lumOff val="35000"/>
                  </a:schemeClr>
                </a:solidFill>
                <a:effectLst/>
                <a:latin typeface="Söhne"/>
              </a:rPr>
              <a:t>These </a:t>
            </a:r>
            <a:r>
              <a:rPr lang="en-US" sz="1400" i="1" dirty="0">
                <a:solidFill>
                  <a:schemeClr val="tx1">
                    <a:lumMod val="65000"/>
                    <a:lumOff val="35000"/>
                  </a:schemeClr>
                </a:solidFill>
                <a:latin typeface="Söhne"/>
              </a:rPr>
              <a:t>graph </a:t>
            </a:r>
            <a:r>
              <a:rPr lang="en-US" sz="1400" b="0" i="1" u="none" strike="noStrike" dirty="0">
                <a:solidFill>
                  <a:schemeClr val="tx1">
                    <a:lumMod val="65000"/>
                    <a:lumOff val="35000"/>
                  </a:schemeClr>
                </a:solidFill>
                <a:effectLst/>
                <a:latin typeface="Söhne"/>
              </a:rPr>
              <a:t>provides a convenient way to visualize the distribution of values across different variables in  Data Frame, making it easier to compare and analyze patterns. The use of facets allows to see these distributions side by side for better insights.</a:t>
            </a:r>
            <a:endParaRPr lang="en-TR" sz="1400" i="1" dirty="0">
              <a:solidFill>
                <a:schemeClr val="tx1">
                  <a:lumMod val="65000"/>
                  <a:lumOff val="35000"/>
                </a:schemeClr>
              </a:solidFill>
            </a:endParaRPr>
          </a:p>
        </p:txBody>
      </p:sp>
      <p:pic>
        <p:nvPicPr>
          <p:cNvPr id="7" name="Graphic 6" descr="Pie chart outline">
            <a:extLst>
              <a:ext uri="{FF2B5EF4-FFF2-40B4-BE49-F238E27FC236}">
                <a16:creationId xmlns:a16="http://schemas.microsoft.com/office/drawing/2014/main" id="{18AF4903-0E4B-11ED-C3DC-71D85E36D9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86786" y="550772"/>
            <a:ext cx="914400" cy="914400"/>
          </a:xfrm>
          <a:prstGeom prst="rect">
            <a:avLst/>
          </a:prstGeom>
        </p:spPr>
      </p:pic>
      <p:pic>
        <p:nvPicPr>
          <p:cNvPr id="9" name="Picture 8" descr="A screenshot of a graph&#10;&#10;Description automatically generated">
            <a:extLst>
              <a:ext uri="{FF2B5EF4-FFF2-40B4-BE49-F238E27FC236}">
                <a16:creationId xmlns:a16="http://schemas.microsoft.com/office/drawing/2014/main" id="{E3483694-FC00-D391-6E1C-54966EED39CD}"/>
              </a:ext>
            </a:extLst>
          </p:cNvPr>
          <p:cNvPicPr>
            <a:picLocks noChangeAspect="1"/>
          </p:cNvPicPr>
          <p:nvPr/>
        </p:nvPicPr>
        <p:blipFill>
          <a:blip r:embed="rId4"/>
          <a:stretch>
            <a:fillRect/>
          </a:stretch>
        </p:blipFill>
        <p:spPr>
          <a:xfrm>
            <a:off x="439121" y="469134"/>
            <a:ext cx="6273362" cy="6158732"/>
          </a:xfrm>
          <a:prstGeom prst="rect">
            <a:avLst/>
          </a:prstGeom>
        </p:spPr>
      </p:pic>
    </p:spTree>
    <p:extLst>
      <p:ext uri="{BB962C8B-B14F-4D97-AF65-F5344CB8AC3E}">
        <p14:creationId xmlns:p14="http://schemas.microsoft.com/office/powerpoint/2010/main" val="3680203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1CFC7CB-52CC-F8AB-1604-88065905A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952" y="0"/>
            <a:ext cx="8878887"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C59F06F-298F-6B6D-5F26-B8A9E05FC1F1}"/>
              </a:ext>
            </a:extLst>
          </p:cNvPr>
          <p:cNvSpPr txBox="1"/>
          <p:nvPr/>
        </p:nvSpPr>
        <p:spPr>
          <a:xfrm>
            <a:off x="9181839" y="1089765"/>
            <a:ext cx="2956143" cy="4906408"/>
          </a:xfrm>
          <a:prstGeom prst="rect">
            <a:avLst/>
          </a:prstGeom>
          <a:noFill/>
        </p:spPr>
        <p:txBody>
          <a:bodyPr wrap="square">
            <a:spAutoFit/>
          </a:bodyPr>
          <a:lstStyle/>
          <a:p>
            <a:pPr algn="just">
              <a:lnSpc>
                <a:spcPct val="150000"/>
              </a:lnSpc>
            </a:pPr>
            <a:r>
              <a:rPr lang="en-US" sz="1400" i="1" u="none" strike="noStrike" dirty="0">
                <a:solidFill>
                  <a:schemeClr val="tx1">
                    <a:lumMod val="75000"/>
                    <a:lumOff val="25000"/>
                  </a:schemeClr>
                </a:solidFill>
                <a:effectLst/>
                <a:latin typeface="+mj-lt"/>
              </a:rPr>
              <a:t>The rates of departures in departments are proportionally close to each other.</a:t>
            </a:r>
          </a:p>
          <a:p>
            <a:pPr algn="just">
              <a:lnSpc>
                <a:spcPct val="150000"/>
              </a:lnSpc>
            </a:pPr>
            <a:endParaRPr lang="en-US" sz="1400" i="1" u="none" strike="noStrike" dirty="0">
              <a:solidFill>
                <a:schemeClr val="tx1">
                  <a:lumMod val="75000"/>
                  <a:lumOff val="25000"/>
                </a:schemeClr>
              </a:solidFill>
              <a:effectLst/>
              <a:latin typeface="+mj-lt"/>
            </a:endParaRPr>
          </a:p>
          <a:p>
            <a:pPr algn="just">
              <a:lnSpc>
                <a:spcPct val="150000"/>
              </a:lnSpc>
            </a:pPr>
            <a:r>
              <a:rPr lang="en-US" sz="1400" i="1" u="none" strike="noStrike" dirty="0">
                <a:solidFill>
                  <a:schemeClr val="tx1">
                    <a:lumMod val="75000"/>
                    <a:lumOff val="25000"/>
                  </a:schemeClr>
                </a:solidFill>
                <a:effectLst/>
                <a:latin typeface="+mj-lt"/>
              </a:rPr>
              <a:t>It has been observed that individuals who have not experienced work accidents tend to leave their positions more than those who have not.</a:t>
            </a:r>
          </a:p>
          <a:p>
            <a:pPr algn="just">
              <a:lnSpc>
                <a:spcPct val="150000"/>
              </a:lnSpc>
            </a:pPr>
            <a:endParaRPr lang="en-US" sz="1400" i="1" u="none" strike="noStrike" dirty="0">
              <a:solidFill>
                <a:schemeClr val="tx1">
                  <a:lumMod val="75000"/>
                  <a:lumOff val="25000"/>
                </a:schemeClr>
              </a:solidFill>
              <a:effectLst/>
              <a:latin typeface="+mj-lt"/>
            </a:endParaRPr>
          </a:p>
          <a:p>
            <a:pPr algn="just">
              <a:lnSpc>
                <a:spcPct val="150000"/>
              </a:lnSpc>
            </a:pPr>
            <a:r>
              <a:rPr lang="en-US" sz="1400" i="1" u="none" strike="noStrike" dirty="0">
                <a:solidFill>
                  <a:schemeClr val="tx1">
                    <a:lumMod val="75000"/>
                    <a:lumOff val="25000"/>
                  </a:schemeClr>
                </a:solidFill>
                <a:effectLst/>
                <a:latin typeface="+mj-lt"/>
              </a:rPr>
              <a:t>The proportion of individuals who did not receive promotions and left is relatively higher.</a:t>
            </a:r>
          </a:p>
          <a:p>
            <a:pPr algn="just">
              <a:lnSpc>
                <a:spcPct val="150000"/>
              </a:lnSpc>
            </a:pPr>
            <a:r>
              <a:rPr lang="en-US" sz="1400" i="1" u="none" strike="noStrike" dirty="0">
                <a:solidFill>
                  <a:schemeClr val="tx1">
                    <a:lumMod val="75000"/>
                    <a:lumOff val="25000"/>
                  </a:schemeClr>
                </a:solidFill>
                <a:effectLst/>
                <a:latin typeface="+mj-lt"/>
              </a:rPr>
              <a:t>It can be stated that the salary category with the highest departure rate is 'low.'</a:t>
            </a:r>
          </a:p>
        </p:txBody>
      </p:sp>
    </p:spTree>
    <p:extLst>
      <p:ext uri="{BB962C8B-B14F-4D97-AF65-F5344CB8AC3E}">
        <p14:creationId xmlns:p14="http://schemas.microsoft.com/office/powerpoint/2010/main" val="1443284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310C76-A4A2-B59B-DAA7-52A568BAA38B}"/>
              </a:ext>
            </a:extLst>
          </p:cNvPr>
          <p:cNvSpPr txBox="1"/>
          <p:nvPr/>
        </p:nvSpPr>
        <p:spPr>
          <a:xfrm>
            <a:off x="1257409" y="3485197"/>
            <a:ext cx="3312768" cy="523220"/>
          </a:xfrm>
          <a:prstGeom prst="rect">
            <a:avLst/>
          </a:prstGeom>
          <a:noFill/>
        </p:spPr>
        <p:txBody>
          <a:bodyPr wrap="square">
            <a:spAutoFit/>
          </a:bodyPr>
          <a:lstStyle/>
          <a:p>
            <a:r>
              <a:rPr lang="en-US" sz="1400" i="1" u="none" strike="noStrike" dirty="0">
                <a:solidFill>
                  <a:schemeClr val="tx1">
                    <a:lumMod val="75000"/>
                    <a:lumOff val="25000"/>
                  </a:schemeClr>
                </a:solidFill>
                <a:effectLst/>
                <a:latin typeface="Helvetica Neue" panose="02000503000000020004" pitchFamily="2" charset="0"/>
              </a:rPr>
              <a:t>The number of individuals with high salaries in the dataset is very low.</a:t>
            </a:r>
            <a:endParaRPr lang="en-TR" sz="1400" i="1" dirty="0">
              <a:solidFill>
                <a:schemeClr val="tx1">
                  <a:lumMod val="75000"/>
                  <a:lumOff val="25000"/>
                </a:schemeClr>
              </a:solidFill>
            </a:endParaRPr>
          </a:p>
        </p:txBody>
      </p:sp>
      <p:pic>
        <p:nvPicPr>
          <p:cNvPr id="6" name="Picture 5" descr="A pie chart with numbers and a few percentages&#10;&#10;Description automatically generated">
            <a:extLst>
              <a:ext uri="{FF2B5EF4-FFF2-40B4-BE49-F238E27FC236}">
                <a16:creationId xmlns:a16="http://schemas.microsoft.com/office/drawing/2014/main" id="{BEEAE3A5-8FC3-0B67-4F3B-1ADC41105927}"/>
              </a:ext>
            </a:extLst>
          </p:cNvPr>
          <p:cNvPicPr>
            <a:picLocks noChangeAspect="1"/>
          </p:cNvPicPr>
          <p:nvPr/>
        </p:nvPicPr>
        <p:blipFill>
          <a:blip r:embed="rId2"/>
          <a:stretch>
            <a:fillRect/>
          </a:stretch>
        </p:blipFill>
        <p:spPr>
          <a:xfrm>
            <a:off x="792674" y="1444028"/>
            <a:ext cx="4114929" cy="2104518"/>
          </a:xfrm>
          <a:prstGeom prst="rect">
            <a:avLst/>
          </a:prstGeom>
        </p:spPr>
      </p:pic>
      <p:pic>
        <p:nvPicPr>
          <p:cNvPr id="8" name="Picture 7" descr="A graph of a bar chart&#10;&#10;Description automatically generated with medium confidence">
            <a:extLst>
              <a:ext uri="{FF2B5EF4-FFF2-40B4-BE49-F238E27FC236}">
                <a16:creationId xmlns:a16="http://schemas.microsoft.com/office/drawing/2014/main" id="{F887F947-8205-3AE1-767E-761BB126ADB3}"/>
              </a:ext>
            </a:extLst>
          </p:cNvPr>
          <p:cNvPicPr>
            <a:picLocks noChangeAspect="1"/>
          </p:cNvPicPr>
          <p:nvPr/>
        </p:nvPicPr>
        <p:blipFill>
          <a:blip r:embed="rId3"/>
          <a:stretch>
            <a:fillRect/>
          </a:stretch>
        </p:blipFill>
        <p:spPr>
          <a:xfrm>
            <a:off x="459482" y="4008417"/>
            <a:ext cx="4522704" cy="2512434"/>
          </a:xfrm>
          <a:prstGeom prst="rect">
            <a:avLst/>
          </a:prstGeom>
        </p:spPr>
      </p:pic>
      <p:pic>
        <p:nvPicPr>
          <p:cNvPr id="10" name="Picture 2">
            <a:extLst>
              <a:ext uri="{FF2B5EF4-FFF2-40B4-BE49-F238E27FC236}">
                <a16:creationId xmlns:a16="http://schemas.microsoft.com/office/drawing/2014/main" id="{2F9D6D15-4455-FAC3-AA81-681493F022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3214" y="2896723"/>
            <a:ext cx="5469304" cy="3961277"/>
          </a:xfrm>
          <a:prstGeom prst="rect">
            <a:avLst/>
          </a:prstGeom>
          <a:noFill/>
          <a:extLst>
            <a:ext uri="{909E8E84-426E-40DD-AFC4-6F175D3DCCD1}">
              <a14:hiddenFill xmlns:a14="http://schemas.microsoft.com/office/drawing/2010/main">
                <a:solidFill>
                  <a:srgbClr val="FFFFFF"/>
                </a:solidFill>
              </a14:hiddenFill>
            </a:ext>
          </a:extLst>
        </p:spPr>
      </p:pic>
      <p:pic>
        <p:nvPicPr>
          <p:cNvPr id="11" name="Graphic 10" descr="Money outline">
            <a:extLst>
              <a:ext uri="{FF2B5EF4-FFF2-40B4-BE49-F238E27FC236}">
                <a16:creationId xmlns:a16="http://schemas.microsoft.com/office/drawing/2014/main" id="{CCDE5C5D-78E6-A073-80A8-733D15A27AF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31833" y="725092"/>
            <a:ext cx="978002" cy="978002"/>
          </a:xfrm>
          <a:prstGeom prst="rect">
            <a:avLst/>
          </a:prstGeom>
        </p:spPr>
      </p:pic>
    </p:spTree>
    <p:extLst>
      <p:ext uri="{BB962C8B-B14F-4D97-AF65-F5344CB8AC3E}">
        <p14:creationId xmlns:p14="http://schemas.microsoft.com/office/powerpoint/2010/main" val="1662736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EB29403-A906-1286-DCB3-39F7F8EC0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298" y="491791"/>
            <a:ext cx="7484164" cy="477500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colorful pie chart with numbers and text&#10;&#10;Description automatically generated">
            <a:extLst>
              <a:ext uri="{FF2B5EF4-FFF2-40B4-BE49-F238E27FC236}">
                <a16:creationId xmlns:a16="http://schemas.microsoft.com/office/drawing/2014/main" id="{52222530-D7E6-34D6-EF64-E242ABB94F24}"/>
              </a:ext>
            </a:extLst>
          </p:cNvPr>
          <p:cNvPicPr>
            <a:picLocks noChangeAspect="1"/>
          </p:cNvPicPr>
          <p:nvPr/>
        </p:nvPicPr>
        <p:blipFill>
          <a:blip r:embed="rId3"/>
          <a:stretch>
            <a:fillRect/>
          </a:stretch>
        </p:blipFill>
        <p:spPr>
          <a:xfrm>
            <a:off x="8217123" y="1989533"/>
            <a:ext cx="3660198" cy="1961104"/>
          </a:xfrm>
          <a:prstGeom prst="rect">
            <a:avLst/>
          </a:prstGeom>
        </p:spPr>
      </p:pic>
      <p:sp>
        <p:nvSpPr>
          <p:cNvPr id="4" name="TextBox 3">
            <a:extLst>
              <a:ext uri="{FF2B5EF4-FFF2-40B4-BE49-F238E27FC236}">
                <a16:creationId xmlns:a16="http://schemas.microsoft.com/office/drawing/2014/main" id="{BF87BD77-9152-8CEE-6BA1-B7FCD1BD9E98}"/>
              </a:ext>
            </a:extLst>
          </p:cNvPr>
          <p:cNvSpPr txBox="1"/>
          <p:nvPr/>
        </p:nvSpPr>
        <p:spPr>
          <a:xfrm>
            <a:off x="8787700" y="4057714"/>
            <a:ext cx="2744734" cy="738664"/>
          </a:xfrm>
          <a:prstGeom prst="rect">
            <a:avLst/>
          </a:prstGeom>
          <a:noFill/>
        </p:spPr>
        <p:txBody>
          <a:bodyPr wrap="square">
            <a:spAutoFit/>
          </a:bodyPr>
          <a:lstStyle/>
          <a:p>
            <a:pPr algn="just"/>
            <a:r>
              <a:rPr lang="en-US" sz="1400" i="1" u="none" strike="noStrike" dirty="0">
                <a:solidFill>
                  <a:schemeClr val="tx1">
                    <a:lumMod val="75000"/>
                    <a:lumOff val="25000"/>
                  </a:schemeClr>
                </a:solidFill>
                <a:effectLst/>
                <a:latin typeface="+mj-lt"/>
              </a:rPr>
              <a:t>More than fifty percent of the employees are assigned to projects rated 3 or higher.</a:t>
            </a:r>
            <a:endParaRPr lang="en-TR" sz="1400" i="1" dirty="0">
              <a:solidFill>
                <a:schemeClr val="tx1">
                  <a:lumMod val="75000"/>
                  <a:lumOff val="25000"/>
                </a:schemeClr>
              </a:solidFill>
              <a:latin typeface="+mj-lt"/>
            </a:endParaRPr>
          </a:p>
        </p:txBody>
      </p:sp>
      <p:sp>
        <p:nvSpPr>
          <p:cNvPr id="6" name="TextBox 5">
            <a:extLst>
              <a:ext uri="{FF2B5EF4-FFF2-40B4-BE49-F238E27FC236}">
                <a16:creationId xmlns:a16="http://schemas.microsoft.com/office/drawing/2014/main" id="{02260DC7-BF59-CFD6-E5B3-A32FD96AEEE6}"/>
              </a:ext>
            </a:extLst>
          </p:cNvPr>
          <p:cNvSpPr txBox="1"/>
          <p:nvPr/>
        </p:nvSpPr>
        <p:spPr>
          <a:xfrm>
            <a:off x="808610" y="5412102"/>
            <a:ext cx="11232572" cy="954107"/>
          </a:xfrm>
          <a:prstGeom prst="rect">
            <a:avLst/>
          </a:prstGeom>
          <a:noFill/>
        </p:spPr>
        <p:txBody>
          <a:bodyPr wrap="square">
            <a:spAutoFit/>
          </a:bodyPr>
          <a:lstStyle/>
          <a:p>
            <a:pPr algn="just"/>
            <a:r>
              <a:rPr lang="en-US" sz="1400" i="1" u="none" strike="noStrike" dirty="0">
                <a:solidFill>
                  <a:schemeClr val="tx1">
                    <a:lumMod val="75000"/>
                    <a:lumOff val="25000"/>
                  </a:schemeClr>
                </a:solidFill>
                <a:effectLst/>
                <a:latin typeface="+mj-lt"/>
              </a:rPr>
              <a:t>The number of leaving employees is higher among those who have only two projects during the period. This can be summed up as: "the employees with only two projects feel worthless or emptied". Because most of the employees work on three or four projects. With the 6th project, the number of </a:t>
            </a:r>
            <a:r>
              <a:rPr lang="en-US" sz="1400" i="1" u="none" strike="noStrike" dirty="0" err="1">
                <a:solidFill>
                  <a:schemeClr val="tx1">
                    <a:lumMod val="75000"/>
                    <a:lumOff val="25000"/>
                  </a:schemeClr>
                </a:solidFill>
                <a:effectLst/>
                <a:latin typeface="+mj-lt"/>
              </a:rPr>
              <a:t>resignings</a:t>
            </a:r>
            <a:r>
              <a:rPr lang="en-US" sz="1400" i="1" u="none" strike="noStrike" dirty="0">
                <a:solidFill>
                  <a:schemeClr val="tx1">
                    <a:lumMod val="75000"/>
                    <a:lumOff val="25000"/>
                  </a:schemeClr>
                </a:solidFill>
                <a:effectLst/>
                <a:latin typeface="+mj-lt"/>
              </a:rPr>
              <a:t> is getting over the number of ongoings. There are no ongoing staff members who were assigned to 7 projects. Working on more projects may cause intensive workload, regarding to this the satisfaction level may decrease with the insufficient motivators.</a:t>
            </a:r>
          </a:p>
        </p:txBody>
      </p:sp>
      <p:pic>
        <p:nvPicPr>
          <p:cNvPr id="10" name="Graphic 9" descr="List outline">
            <a:extLst>
              <a:ext uri="{FF2B5EF4-FFF2-40B4-BE49-F238E27FC236}">
                <a16:creationId xmlns:a16="http://schemas.microsoft.com/office/drawing/2014/main" id="{45F97261-8855-9569-E1E3-05A434C85D3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67032" y="131444"/>
            <a:ext cx="855023" cy="855023"/>
          </a:xfrm>
          <a:prstGeom prst="rect">
            <a:avLst/>
          </a:prstGeom>
        </p:spPr>
      </p:pic>
    </p:spTree>
    <p:extLst>
      <p:ext uri="{BB962C8B-B14F-4D97-AF65-F5344CB8AC3E}">
        <p14:creationId xmlns:p14="http://schemas.microsoft.com/office/powerpoint/2010/main" val="2265564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0E8FE-A052-30A4-FB12-FCE3CAEB032B}"/>
              </a:ext>
            </a:extLst>
          </p:cNvPr>
          <p:cNvSpPr>
            <a:spLocks noGrp="1"/>
          </p:cNvSpPr>
          <p:nvPr>
            <p:ph type="title"/>
          </p:nvPr>
        </p:nvSpPr>
        <p:spPr/>
        <p:txBody>
          <a:bodyPr/>
          <a:lstStyle/>
          <a:p>
            <a:r>
              <a:rPr lang="en-US" dirty="0"/>
              <a:t>S</a:t>
            </a:r>
            <a:r>
              <a:rPr lang="en-TR" dirty="0"/>
              <a:t>atısfactıon level</a:t>
            </a:r>
          </a:p>
        </p:txBody>
      </p:sp>
      <p:pic>
        <p:nvPicPr>
          <p:cNvPr id="5" name="Content Placeholder 4" descr="A graph with red and blue dots&#10;&#10;Description automatically generated">
            <a:extLst>
              <a:ext uri="{FF2B5EF4-FFF2-40B4-BE49-F238E27FC236}">
                <a16:creationId xmlns:a16="http://schemas.microsoft.com/office/drawing/2014/main" id="{5DFDF505-BFD1-20AB-5784-872482B75FF5}"/>
              </a:ext>
            </a:extLst>
          </p:cNvPr>
          <p:cNvPicPr>
            <a:picLocks noGrp="1" noChangeAspect="1"/>
          </p:cNvPicPr>
          <p:nvPr>
            <p:ph idx="1"/>
          </p:nvPr>
        </p:nvPicPr>
        <p:blipFill>
          <a:blip r:embed="rId2"/>
          <a:stretch>
            <a:fillRect/>
          </a:stretch>
        </p:blipFill>
        <p:spPr>
          <a:xfrm>
            <a:off x="429879" y="823573"/>
            <a:ext cx="6054846" cy="3136848"/>
          </a:xfrm>
        </p:spPr>
      </p:pic>
      <p:pic>
        <p:nvPicPr>
          <p:cNvPr id="7" name="Picture 6" descr="A graph with blue dots&#10;&#10;Description automatically generated">
            <a:extLst>
              <a:ext uri="{FF2B5EF4-FFF2-40B4-BE49-F238E27FC236}">
                <a16:creationId xmlns:a16="http://schemas.microsoft.com/office/drawing/2014/main" id="{AE47692D-6D61-3229-ABE9-04CCB079F285}"/>
              </a:ext>
            </a:extLst>
          </p:cNvPr>
          <p:cNvPicPr>
            <a:picLocks noChangeAspect="1"/>
          </p:cNvPicPr>
          <p:nvPr/>
        </p:nvPicPr>
        <p:blipFill>
          <a:blip r:embed="rId3"/>
          <a:stretch>
            <a:fillRect/>
          </a:stretch>
        </p:blipFill>
        <p:spPr>
          <a:xfrm>
            <a:off x="6169809" y="823573"/>
            <a:ext cx="5940063" cy="3024032"/>
          </a:xfrm>
          <a:prstGeom prst="rect">
            <a:avLst/>
          </a:prstGeom>
        </p:spPr>
      </p:pic>
      <p:sp>
        <p:nvSpPr>
          <p:cNvPr id="8" name="TextBox 7">
            <a:extLst>
              <a:ext uri="{FF2B5EF4-FFF2-40B4-BE49-F238E27FC236}">
                <a16:creationId xmlns:a16="http://schemas.microsoft.com/office/drawing/2014/main" id="{94591414-B8EC-B5E8-7129-092D704C5A7B}"/>
              </a:ext>
            </a:extLst>
          </p:cNvPr>
          <p:cNvSpPr txBox="1"/>
          <p:nvPr/>
        </p:nvSpPr>
        <p:spPr>
          <a:xfrm>
            <a:off x="613947" y="4624562"/>
            <a:ext cx="11445445" cy="523220"/>
          </a:xfrm>
          <a:prstGeom prst="rect">
            <a:avLst/>
          </a:prstGeom>
          <a:noFill/>
        </p:spPr>
        <p:txBody>
          <a:bodyPr wrap="square" rtlCol="0">
            <a:spAutoFit/>
          </a:bodyPr>
          <a:lstStyle/>
          <a:p>
            <a:r>
              <a:rPr lang="en-US" sz="1400" i="1" u="none" strike="noStrike" dirty="0">
                <a:solidFill>
                  <a:schemeClr val="tx1">
                    <a:lumMod val="75000"/>
                    <a:lumOff val="25000"/>
                  </a:schemeClr>
                </a:solidFill>
                <a:effectLst/>
                <a:latin typeface="+mj-lt"/>
              </a:rPr>
              <a:t>We had considered that taking on seven projects might also lead to resignations, and this trend is clearly demonstrated in the graph. Therefore, having too few or too many projects could be a reason for resigning.</a:t>
            </a:r>
            <a:endParaRPr lang="en-TR" sz="1400" i="1" dirty="0">
              <a:solidFill>
                <a:schemeClr val="tx1">
                  <a:lumMod val="75000"/>
                  <a:lumOff val="25000"/>
                </a:schemeClr>
              </a:solidFill>
              <a:latin typeface="+mj-lt"/>
            </a:endParaRPr>
          </a:p>
        </p:txBody>
      </p:sp>
      <p:pic>
        <p:nvPicPr>
          <p:cNvPr id="9" name="Graphic 8" descr="Rating Star with solid fill">
            <a:extLst>
              <a:ext uri="{FF2B5EF4-FFF2-40B4-BE49-F238E27FC236}">
                <a16:creationId xmlns:a16="http://schemas.microsoft.com/office/drawing/2014/main" id="{99356DE0-088B-C475-62BE-476AC8CDC38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7867" y="137149"/>
            <a:ext cx="914400" cy="914400"/>
          </a:xfrm>
          <a:prstGeom prst="rect">
            <a:avLst/>
          </a:prstGeom>
        </p:spPr>
      </p:pic>
    </p:spTree>
    <p:extLst>
      <p:ext uri="{BB962C8B-B14F-4D97-AF65-F5344CB8AC3E}">
        <p14:creationId xmlns:p14="http://schemas.microsoft.com/office/powerpoint/2010/main" val="1066927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74BAB80-30AD-42F2-190D-2FAD15E82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449" y="1134065"/>
            <a:ext cx="10190783" cy="42488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02DB54B-EB83-A740-6A45-E0174B5A38FA}"/>
              </a:ext>
            </a:extLst>
          </p:cNvPr>
          <p:cNvSpPr txBox="1"/>
          <p:nvPr/>
        </p:nvSpPr>
        <p:spPr>
          <a:xfrm>
            <a:off x="869767" y="5382878"/>
            <a:ext cx="10618534" cy="307777"/>
          </a:xfrm>
          <a:prstGeom prst="rect">
            <a:avLst/>
          </a:prstGeom>
          <a:noFill/>
        </p:spPr>
        <p:txBody>
          <a:bodyPr wrap="square" rtlCol="0">
            <a:spAutoFit/>
          </a:bodyPr>
          <a:lstStyle/>
          <a:p>
            <a:pPr algn="just"/>
            <a:r>
              <a:rPr lang="en-US" sz="1400" i="1" u="none" strike="noStrike" dirty="0">
                <a:solidFill>
                  <a:schemeClr val="tx1">
                    <a:lumMod val="75000"/>
                    <a:lumOff val="25000"/>
                  </a:schemeClr>
                </a:solidFill>
                <a:effectLst/>
                <a:latin typeface="+mj-lt"/>
              </a:rPr>
              <a:t>There is a dramatic increase in the monthly working hours when transitioning from two projects to three projects and six projects to seven projects.</a:t>
            </a:r>
            <a:endParaRPr lang="en-TR" sz="1400" i="1" dirty="0">
              <a:solidFill>
                <a:schemeClr val="tx1">
                  <a:lumMod val="75000"/>
                  <a:lumOff val="25000"/>
                </a:schemeClr>
              </a:solidFill>
              <a:latin typeface="+mj-lt"/>
            </a:endParaRPr>
          </a:p>
        </p:txBody>
      </p:sp>
      <p:pic>
        <p:nvPicPr>
          <p:cNvPr id="5" name="Graphic 4" descr="List outline">
            <a:extLst>
              <a:ext uri="{FF2B5EF4-FFF2-40B4-BE49-F238E27FC236}">
                <a16:creationId xmlns:a16="http://schemas.microsoft.com/office/drawing/2014/main" id="{60D2086B-6E4C-FE2B-5533-419B92B206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77600" y="4095661"/>
            <a:ext cx="914400" cy="914400"/>
          </a:xfrm>
          <a:prstGeom prst="rect">
            <a:avLst/>
          </a:prstGeom>
        </p:spPr>
      </p:pic>
      <p:pic>
        <p:nvPicPr>
          <p:cNvPr id="6" name="Graphic 5" descr="Programmer male outline">
            <a:extLst>
              <a:ext uri="{FF2B5EF4-FFF2-40B4-BE49-F238E27FC236}">
                <a16:creationId xmlns:a16="http://schemas.microsoft.com/office/drawing/2014/main" id="{C0022DF4-AB25-4306-0DE7-8D780248D0E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2567" y="737906"/>
            <a:ext cx="914400" cy="914400"/>
          </a:xfrm>
          <a:prstGeom prst="rect">
            <a:avLst/>
          </a:prstGeom>
        </p:spPr>
      </p:pic>
    </p:spTree>
    <p:extLst>
      <p:ext uri="{BB962C8B-B14F-4D97-AF65-F5344CB8AC3E}">
        <p14:creationId xmlns:p14="http://schemas.microsoft.com/office/powerpoint/2010/main" val="37158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ue circle with a red triangle&#10;&#10;Description automatically generated">
            <a:extLst>
              <a:ext uri="{FF2B5EF4-FFF2-40B4-BE49-F238E27FC236}">
                <a16:creationId xmlns:a16="http://schemas.microsoft.com/office/drawing/2014/main" id="{38B9C831-ED24-C4E5-A22F-3A0B5CF24251}"/>
              </a:ext>
            </a:extLst>
          </p:cNvPr>
          <p:cNvPicPr>
            <a:picLocks noGrp="1" noChangeAspect="1"/>
          </p:cNvPicPr>
          <p:nvPr>
            <p:ph idx="1"/>
          </p:nvPr>
        </p:nvPicPr>
        <p:blipFill>
          <a:blip r:embed="rId2"/>
          <a:stretch>
            <a:fillRect/>
          </a:stretch>
        </p:blipFill>
        <p:spPr>
          <a:xfrm>
            <a:off x="262481" y="597077"/>
            <a:ext cx="5425009" cy="2831923"/>
          </a:xfrm>
        </p:spPr>
      </p:pic>
      <p:sp>
        <p:nvSpPr>
          <p:cNvPr id="7" name="TextBox 6">
            <a:extLst>
              <a:ext uri="{FF2B5EF4-FFF2-40B4-BE49-F238E27FC236}">
                <a16:creationId xmlns:a16="http://schemas.microsoft.com/office/drawing/2014/main" id="{6D308FD5-141F-B6DE-6432-C5BF282883AE}"/>
              </a:ext>
            </a:extLst>
          </p:cNvPr>
          <p:cNvSpPr txBox="1"/>
          <p:nvPr/>
        </p:nvSpPr>
        <p:spPr>
          <a:xfrm>
            <a:off x="398899" y="3850315"/>
            <a:ext cx="5345251" cy="523220"/>
          </a:xfrm>
          <a:prstGeom prst="rect">
            <a:avLst/>
          </a:prstGeom>
          <a:noFill/>
        </p:spPr>
        <p:txBody>
          <a:bodyPr wrap="square">
            <a:spAutoFit/>
          </a:bodyPr>
          <a:lstStyle/>
          <a:p>
            <a:pPr algn="just"/>
            <a:r>
              <a:rPr lang="en-US" sz="1400" i="1" u="none" strike="noStrike" dirty="0">
                <a:solidFill>
                  <a:schemeClr val="tx1">
                    <a:lumMod val="75000"/>
                    <a:lumOff val="25000"/>
                  </a:schemeClr>
                </a:solidFill>
                <a:effectLst/>
                <a:latin typeface="+mj-lt"/>
              </a:rPr>
              <a:t>Almost nobody in the company has received a promotion in the last five years.</a:t>
            </a:r>
            <a:endParaRPr lang="en-TR" sz="1400" i="1" dirty="0">
              <a:solidFill>
                <a:schemeClr val="tx1">
                  <a:lumMod val="75000"/>
                  <a:lumOff val="25000"/>
                </a:schemeClr>
              </a:solidFill>
              <a:latin typeface="+mj-lt"/>
            </a:endParaRPr>
          </a:p>
        </p:txBody>
      </p:sp>
      <p:sp>
        <p:nvSpPr>
          <p:cNvPr id="9" name="TextBox 8">
            <a:extLst>
              <a:ext uri="{FF2B5EF4-FFF2-40B4-BE49-F238E27FC236}">
                <a16:creationId xmlns:a16="http://schemas.microsoft.com/office/drawing/2014/main" id="{C6AB8A62-B58D-69E7-A736-FF651573D599}"/>
              </a:ext>
            </a:extLst>
          </p:cNvPr>
          <p:cNvSpPr txBox="1"/>
          <p:nvPr/>
        </p:nvSpPr>
        <p:spPr>
          <a:xfrm>
            <a:off x="5913526" y="4909827"/>
            <a:ext cx="6234019" cy="539751"/>
          </a:xfrm>
          <a:prstGeom prst="rect">
            <a:avLst/>
          </a:prstGeom>
          <a:noFill/>
        </p:spPr>
        <p:txBody>
          <a:bodyPr wrap="square">
            <a:spAutoFit/>
          </a:bodyPr>
          <a:lstStyle/>
          <a:p>
            <a:pPr algn="just"/>
            <a:r>
              <a:rPr lang="en-US" sz="1400" i="1" u="none" strike="noStrike" dirty="0">
                <a:solidFill>
                  <a:schemeClr val="tx1">
                    <a:lumMod val="75000"/>
                    <a:lumOff val="25000"/>
                  </a:schemeClr>
                </a:solidFill>
                <a:effectLst/>
                <a:latin typeface="+mj-lt"/>
              </a:rPr>
              <a:t>The number of individuals receiving promotions is very low. Additionally, among those who do not receive promotions, the departure rate is high.</a:t>
            </a:r>
            <a:endParaRPr lang="en-TR" sz="1400" i="1" dirty="0">
              <a:solidFill>
                <a:schemeClr val="tx1">
                  <a:lumMod val="75000"/>
                  <a:lumOff val="25000"/>
                </a:schemeClr>
              </a:solidFill>
              <a:latin typeface="+mj-lt"/>
            </a:endParaRPr>
          </a:p>
        </p:txBody>
      </p:sp>
      <p:pic>
        <p:nvPicPr>
          <p:cNvPr id="10" name="Picture 2">
            <a:extLst>
              <a:ext uri="{FF2B5EF4-FFF2-40B4-BE49-F238E27FC236}">
                <a16:creationId xmlns:a16="http://schemas.microsoft.com/office/drawing/2014/main" id="{CC5CAA00-015B-5BA7-31D3-BF3B6AD65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6379" y="597077"/>
            <a:ext cx="6411167" cy="4048566"/>
          </a:xfrm>
          <a:prstGeom prst="rect">
            <a:avLst/>
          </a:prstGeom>
          <a:noFill/>
          <a:extLst>
            <a:ext uri="{909E8E84-426E-40DD-AFC4-6F175D3DCCD1}">
              <a14:hiddenFill xmlns:a14="http://schemas.microsoft.com/office/drawing/2010/main">
                <a:solidFill>
                  <a:srgbClr val="FFFFFF"/>
                </a:solidFill>
              </a14:hiddenFill>
            </a:ext>
          </a:extLst>
        </p:spPr>
      </p:pic>
      <p:pic>
        <p:nvPicPr>
          <p:cNvPr id="11" name="Graphic 10" descr="Clapping hands outline">
            <a:extLst>
              <a:ext uri="{FF2B5EF4-FFF2-40B4-BE49-F238E27FC236}">
                <a16:creationId xmlns:a16="http://schemas.microsoft.com/office/drawing/2014/main" id="{92F1FA6D-5F67-4484-809D-CF26044ACC3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3492" y="1357166"/>
            <a:ext cx="914400" cy="914400"/>
          </a:xfrm>
          <a:prstGeom prst="rect">
            <a:avLst/>
          </a:prstGeom>
        </p:spPr>
      </p:pic>
    </p:spTree>
    <p:extLst>
      <p:ext uri="{BB962C8B-B14F-4D97-AF65-F5344CB8AC3E}">
        <p14:creationId xmlns:p14="http://schemas.microsoft.com/office/powerpoint/2010/main" val="631253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698CB49A-6792-114B-FADE-27788D3283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886" y="225955"/>
            <a:ext cx="8655781" cy="6064381"/>
          </a:xfrm>
          <a:prstGeom prst="rect">
            <a:avLst/>
          </a:prstGeom>
          <a:noFill/>
          <a:extLst>
            <a:ext uri="{909E8E84-426E-40DD-AFC4-6F175D3DCCD1}">
              <a14:hiddenFill xmlns:a14="http://schemas.microsoft.com/office/drawing/2010/main">
                <a:solidFill>
                  <a:srgbClr val="FFFFFF"/>
                </a:solidFill>
              </a14:hiddenFill>
            </a:ext>
          </a:extLst>
        </p:spPr>
      </p:pic>
      <p:pic>
        <p:nvPicPr>
          <p:cNvPr id="2" name="Graphic 1" descr="Greek Temple outline">
            <a:extLst>
              <a:ext uri="{FF2B5EF4-FFF2-40B4-BE49-F238E27FC236}">
                <a16:creationId xmlns:a16="http://schemas.microsoft.com/office/drawing/2014/main" id="{79F0F634-D0F9-152C-0583-34211F6CDB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28505" y="3948012"/>
            <a:ext cx="914400" cy="914400"/>
          </a:xfrm>
          <a:prstGeom prst="rect">
            <a:avLst/>
          </a:prstGeom>
        </p:spPr>
      </p:pic>
      <p:pic>
        <p:nvPicPr>
          <p:cNvPr id="4" name="Graphic 3" descr="Question Mark outline">
            <a:extLst>
              <a:ext uri="{FF2B5EF4-FFF2-40B4-BE49-F238E27FC236}">
                <a16:creationId xmlns:a16="http://schemas.microsoft.com/office/drawing/2014/main" id="{E355788E-0858-C560-8155-15DE8F037B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28505" y="3137497"/>
            <a:ext cx="914400" cy="914400"/>
          </a:xfrm>
          <a:prstGeom prst="rect">
            <a:avLst/>
          </a:prstGeom>
        </p:spPr>
      </p:pic>
      <p:sp>
        <p:nvSpPr>
          <p:cNvPr id="6" name="TextBox 5">
            <a:extLst>
              <a:ext uri="{FF2B5EF4-FFF2-40B4-BE49-F238E27FC236}">
                <a16:creationId xmlns:a16="http://schemas.microsoft.com/office/drawing/2014/main" id="{EE0605FD-8999-917A-3D36-7D5F5AD55A45}"/>
              </a:ext>
            </a:extLst>
          </p:cNvPr>
          <p:cNvSpPr txBox="1"/>
          <p:nvPr/>
        </p:nvSpPr>
        <p:spPr>
          <a:xfrm>
            <a:off x="9199235" y="4951883"/>
            <a:ext cx="2516134" cy="738664"/>
          </a:xfrm>
          <a:prstGeom prst="rect">
            <a:avLst/>
          </a:prstGeom>
          <a:noFill/>
        </p:spPr>
        <p:txBody>
          <a:bodyPr wrap="square">
            <a:spAutoFit/>
          </a:bodyPr>
          <a:lstStyle/>
          <a:p>
            <a:r>
              <a:rPr lang="en-US" sz="1400" i="1" u="none" strike="noStrike" dirty="0">
                <a:solidFill>
                  <a:schemeClr val="tx1">
                    <a:lumMod val="75000"/>
                    <a:lumOff val="25000"/>
                  </a:schemeClr>
                </a:solidFill>
                <a:effectLst/>
                <a:latin typeface="+mj-lt"/>
              </a:rPr>
              <a:t>The departure rates in each department are very close to each other.</a:t>
            </a:r>
            <a:endParaRPr lang="en-US" sz="1400" i="1" dirty="0">
              <a:solidFill>
                <a:schemeClr val="tx1">
                  <a:lumMod val="75000"/>
                  <a:lumOff val="25000"/>
                </a:schemeClr>
              </a:solidFill>
              <a:latin typeface="+mj-lt"/>
            </a:endParaRPr>
          </a:p>
        </p:txBody>
      </p:sp>
    </p:spTree>
    <p:extLst>
      <p:ext uri="{BB962C8B-B14F-4D97-AF65-F5344CB8AC3E}">
        <p14:creationId xmlns:p14="http://schemas.microsoft.com/office/powerpoint/2010/main" val="1351246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C24D700-5EB7-0232-24EC-BA2B8F635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595" y="261203"/>
            <a:ext cx="7976394" cy="55565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598FFED-C506-0E6C-74B1-7B28396A847A}"/>
              </a:ext>
            </a:extLst>
          </p:cNvPr>
          <p:cNvSpPr txBox="1"/>
          <p:nvPr/>
        </p:nvSpPr>
        <p:spPr>
          <a:xfrm>
            <a:off x="9047571" y="4058057"/>
            <a:ext cx="2579834" cy="1600438"/>
          </a:xfrm>
          <a:prstGeom prst="rect">
            <a:avLst/>
          </a:prstGeom>
          <a:noFill/>
        </p:spPr>
        <p:txBody>
          <a:bodyPr wrap="square">
            <a:spAutoFit/>
          </a:bodyPr>
          <a:lstStyle/>
          <a:p>
            <a:pPr algn="just"/>
            <a:r>
              <a:rPr lang="en-US" sz="1400" i="1" u="none" strike="noStrike" dirty="0">
                <a:solidFill>
                  <a:schemeClr val="tx1">
                    <a:lumMod val="65000"/>
                    <a:lumOff val="35000"/>
                  </a:schemeClr>
                </a:solidFill>
                <a:effectLst/>
                <a:latin typeface="+mj-lt"/>
              </a:rPr>
              <a:t>Observing the TIME SPEND COMPANY, the instances of employees leaving the company tend to increase during the 3rd year of employment, followed by a gradual decline until the 6th year.</a:t>
            </a:r>
            <a:endParaRPr lang="en-TR" sz="1400" i="1" dirty="0">
              <a:solidFill>
                <a:schemeClr val="tx1">
                  <a:lumMod val="65000"/>
                  <a:lumOff val="35000"/>
                </a:schemeClr>
              </a:solidFill>
              <a:latin typeface="+mj-lt"/>
            </a:endParaRPr>
          </a:p>
        </p:txBody>
      </p:sp>
      <p:pic>
        <p:nvPicPr>
          <p:cNvPr id="4" name="Graphic 3" descr="Hourglass 90% outline">
            <a:extLst>
              <a:ext uri="{FF2B5EF4-FFF2-40B4-BE49-F238E27FC236}">
                <a16:creationId xmlns:a16="http://schemas.microsoft.com/office/drawing/2014/main" id="{8061FB4C-7F7E-4D13-5E84-317C079E45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80288" y="2803225"/>
            <a:ext cx="914400" cy="914400"/>
          </a:xfrm>
          <a:prstGeom prst="rect">
            <a:avLst/>
          </a:prstGeom>
        </p:spPr>
      </p:pic>
    </p:spTree>
    <p:extLst>
      <p:ext uri="{BB962C8B-B14F-4D97-AF65-F5344CB8AC3E}">
        <p14:creationId xmlns:p14="http://schemas.microsoft.com/office/powerpoint/2010/main" val="1912581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FA723047-A00F-542B-CDED-8044577C6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007" y="253151"/>
            <a:ext cx="7806782" cy="56321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DF626F7-AC43-2A9F-CBD3-C9F1507FFCFA}"/>
              </a:ext>
            </a:extLst>
          </p:cNvPr>
          <p:cNvSpPr txBox="1"/>
          <p:nvPr/>
        </p:nvSpPr>
        <p:spPr>
          <a:xfrm>
            <a:off x="9008989" y="4230765"/>
            <a:ext cx="2302040" cy="1169551"/>
          </a:xfrm>
          <a:prstGeom prst="rect">
            <a:avLst/>
          </a:prstGeom>
          <a:noFill/>
        </p:spPr>
        <p:txBody>
          <a:bodyPr wrap="square">
            <a:spAutoFit/>
          </a:bodyPr>
          <a:lstStyle/>
          <a:p>
            <a:pPr algn="just"/>
            <a:r>
              <a:rPr lang="en-US" sz="1400" i="1" u="none" strike="noStrike" dirty="0">
                <a:solidFill>
                  <a:schemeClr val="tx1">
                    <a:lumMod val="75000"/>
                    <a:lumOff val="25000"/>
                  </a:schemeClr>
                </a:solidFill>
                <a:effectLst/>
                <a:latin typeface="+mj-lt"/>
              </a:rPr>
              <a:t>It was observed that the individuals with the highest departure rates predominantly consist of those with low salaries.</a:t>
            </a:r>
            <a:endParaRPr lang="en-TR" sz="1400" i="1" dirty="0">
              <a:solidFill>
                <a:schemeClr val="tx1">
                  <a:lumMod val="75000"/>
                  <a:lumOff val="25000"/>
                </a:schemeClr>
              </a:solidFill>
              <a:latin typeface="+mj-lt"/>
            </a:endParaRPr>
          </a:p>
        </p:txBody>
      </p:sp>
      <p:pic>
        <p:nvPicPr>
          <p:cNvPr id="6" name="Graphic 5" descr="Money outline">
            <a:extLst>
              <a:ext uri="{FF2B5EF4-FFF2-40B4-BE49-F238E27FC236}">
                <a16:creationId xmlns:a16="http://schemas.microsoft.com/office/drawing/2014/main" id="{6E40E7F3-87A4-573A-0AED-B09E3A4EAD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02809" y="2919639"/>
            <a:ext cx="914400" cy="914400"/>
          </a:xfrm>
          <a:prstGeom prst="rect">
            <a:avLst/>
          </a:prstGeom>
        </p:spPr>
      </p:pic>
    </p:spTree>
    <p:extLst>
      <p:ext uri="{BB962C8B-B14F-4D97-AF65-F5344CB8AC3E}">
        <p14:creationId xmlns:p14="http://schemas.microsoft.com/office/powerpoint/2010/main" val="2334883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622B9-0FA0-B385-FB8B-2F9C5CE9BB79}"/>
              </a:ext>
            </a:extLst>
          </p:cNvPr>
          <p:cNvSpPr>
            <a:spLocks noGrp="1"/>
          </p:cNvSpPr>
          <p:nvPr>
            <p:ph type="title"/>
          </p:nvPr>
        </p:nvSpPr>
        <p:spPr/>
        <p:txBody>
          <a:bodyPr/>
          <a:lstStyle/>
          <a:p>
            <a:r>
              <a:rPr lang="en-TR" b="1" dirty="0"/>
              <a:t>AGENDA</a:t>
            </a:r>
          </a:p>
        </p:txBody>
      </p:sp>
      <p:pic>
        <p:nvPicPr>
          <p:cNvPr id="8" name="Graphic 7" descr="Brain in head outline">
            <a:extLst>
              <a:ext uri="{FF2B5EF4-FFF2-40B4-BE49-F238E27FC236}">
                <a16:creationId xmlns:a16="http://schemas.microsoft.com/office/drawing/2014/main" id="{9440F472-0ECB-D0E7-0811-39D44A2208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2176413"/>
            <a:ext cx="914400" cy="914400"/>
          </a:xfrm>
          <a:prstGeom prst="rect">
            <a:avLst/>
          </a:prstGeom>
        </p:spPr>
      </p:pic>
      <p:sp>
        <p:nvSpPr>
          <p:cNvPr id="10" name="TextBox 9">
            <a:extLst>
              <a:ext uri="{FF2B5EF4-FFF2-40B4-BE49-F238E27FC236}">
                <a16:creationId xmlns:a16="http://schemas.microsoft.com/office/drawing/2014/main" id="{32AD94D2-FC72-AE67-EA80-E9229E102B32}"/>
              </a:ext>
            </a:extLst>
          </p:cNvPr>
          <p:cNvSpPr txBox="1"/>
          <p:nvPr/>
        </p:nvSpPr>
        <p:spPr>
          <a:xfrm>
            <a:off x="2028749" y="2508717"/>
            <a:ext cx="4629150" cy="369332"/>
          </a:xfrm>
          <a:prstGeom prst="rect">
            <a:avLst/>
          </a:prstGeom>
          <a:noFill/>
        </p:spPr>
        <p:txBody>
          <a:bodyPr wrap="square" rtlCol="0">
            <a:spAutoFit/>
          </a:bodyPr>
          <a:lstStyle/>
          <a:p>
            <a:r>
              <a:rPr lang="en-TR" dirty="0"/>
              <a:t>BUISNESS PROBLEMS</a:t>
            </a:r>
          </a:p>
        </p:txBody>
      </p:sp>
      <p:pic>
        <p:nvPicPr>
          <p:cNvPr id="15" name="Graphic 14" descr="Business Growth outline">
            <a:extLst>
              <a:ext uri="{FF2B5EF4-FFF2-40B4-BE49-F238E27FC236}">
                <a16:creationId xmlns:a16="http://schemas.microsoft.com/office/drawing/2014/main" id="{3ACDFC0B-5D5D-7C76-493C-C9C8F5EA51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7140" y="3486195"/>
            <a:ext cx="914400" cy="914400"/>
          </a:xfrm>
          <a:prstGeom prst="rect">
            <a:avLst/>
          </a:prstGeom>
        </p:spPr>
      </p:pic>
      <p:sp>
        <p:nvSpPr>
          <p:cNvPr id="17" name="TextBox 16">
            <a:extLst>
              <a:ext uri="{FF2B5EF4-FFF2-40B4-BE49-F238E27FC236}">
                <a16:creationId xmlns:a16="http://schemas.microsoft.com/office/drawing/2014/main" id="{8D96628B-36C8-E635-D2F0-F8C830CCC6BF}"/>
              </a:ext>
            </a:extLst>
          </p:cNvPr>
          <p:cNvSpPr txBox="1"/>
          <p:nvPr/>
        </p:nvSpPr>
        <p:spPr>
          <a:xfrm>
            <a:off x="2000098" y="3816911"/>
            <a:ext cx="4629150" cy="369332"/>
          </a:xfrm>
          <a:prstGeom prst="rect">
            <a:avLst/>
          </a:prstGeom>
          <a:noFill/>
        </p:spPr>
        <p:txBody>
          <a:bodyPr wrap="square" rtlCol="0">
            <a:spAutoFit/>
          </a:bodyPr>
          <a:lstStyle/>
          <a:p>
            <a:r>
              <a:rPr lang="en-TR" dirty="0"/>
              <a:t>DATA UNDERSTANDING</a:t>
            </a:r>
          </a:p>
        </p:txBody>
      </p:sp>
      <p:pic>
        <p:nvPicPr>
          <p:cNvPr id="19" name="Graphic 18" descr="Lightbulb and pencil outline">
            <a:extLst>
              <a:ext uri="{FF2B5EF4-FFF2-40B4-BE49-F238E27FC236}">
                <a16:creationId xmlns:a16="http://schemas.microsoft.com/office/drawing/2014/main" id="{A5448CDF-51B6-6B18-AD85-6956F45A731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7140" y="4737322"/>
            <a:ext cx="914400" cy="914400"/>
          </a:xfrm>
          <a:prstGeom prst="rect">
            <a:avLst/>
          </a:prstGeom>
        </p:spPr>
      </p:pic>
      <p:sp>
        <p:nvSpPr>
          <p:cNvPr id="20" name="TextBox 19">
            <a:extLst>
              <a:ext uri="{FF2B5EF4-FFF2-40B4-BE49-F238E27FC236}">
                <a16:creationId xmlns:a16="http://schemas.microsoft.com/office/drawing/2014/main" id="{96284C31-243B-F184-14F0-564B033AD8EE}"/>
              </a:ext>
            </a:extLst>
          </p:cNvPr>
          <p:cNvSpPr txBox="1"/>
          <p:nvPr/>
        </p:nvSpPr>
        <p:spPr>
          <a:xfrm>
            <a:off x="2031451" y="4940439"/>
            <a:ext cx="4629150" cy="369332"/>
          </a:xfrm>
          <a:prstGeom prst="rect">
            <a:avLst/>
          </a:prstGeom>
          <a:noFill/>
        </p:spPr>
        <p:txBody>
          <a:bodyPr wrap="square" rtlCol="0">
            <a:spAutoFit/>
          </a:bodyPr>
          <a:lstStyle/>
          <a:p>
            <a:r>
              <a:rPr lang="en-TR" dirty="0"/>
              <a:t>DATA PROCESSING</a:t>
            </a:r>
          </a:p>
        </p:txBody>
      </p:sp>
      <p:pic>
        <p:nvPicPr>
          <p:cNvPr id="24" name="Graphic 23" descr="Teacher outline">
            <a:extLst>
              <a:ext uri="{FF2B5EF4-FFF2-40B4-BE49-F238E27FC236}">
                <a16:creationId xmlns:a16="http://schemas.microsoft.com/office/drawing/2014/main" id="{70970E2F-97A2-D741-A2C3-CC0E966E1C7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476848" y="2250088"/>
            <a:ext cx="914400" cy="914400"/>
          </a:xfrm>
          <a:prstGeom prst="rect">
            <a:avLst/>
          </a:prstGeom>
        </p:spPr>
      </p:pic>
      <p:pic>
        <p:nvPicPr>
          <p:cNvPr id="26" name="Graphic 25" descr="Server outline">
            <a:extLst>
              <a:ext uri="{FF2B5EF4-FFF2-40B4-BE49-F238E27FC236}">
                <a16:creationId xmlns:a16="http://schemas.microsoft.com/office/drawing/2014/main" id="{51A31F17-2D1C-0C28-EE03-6E7476D1AB6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629248" y="3486195"/>
            <a:ext cx="914400" cy="914400"/>
          </a:xfrm>
          <a:prstGeom prst="rect">
            <a:avLst/>
          </a:prstGeom>
        </p:spPr>
      </p:pic>
      <p:pic>
        <p:nvPicPr>
          <p:cNvPr id="28" name="Graphic 27" descr="Meeting outline">
            <a:extLst>
              <a:ext uri="{FF2B5EF4-FFF2-40B4-BE49-F238E27FC236}">
                <a16:creationId xmlns:a16="http://schemas.microsoft.com/office/drawing/2014/main" id="{41035017-0013-B61E-09F5-530492CA611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629248" y="4737322"/>
            <a:ext cx="914400" cy="914400"/>
          </a:xfrm>
          <a:prstGeom prst="rect">
            <a:avLst/>
          </a:prstGeom>
        </p:spPr>
      </p:pic>
      <p:sp>
        <p:nvSpPr>
          <p:cNvPr id="29" name="TextBox 28">
            <a:extLst>
              <a:ext uri="{FF2B5EF4-FFF2-40B4-BE49-F238E27FC236}">
                <a16:creationId xmlns:a16="http://schemas.microsoft.com/office/drawing/2014/main" id="{4BE38922-F36B-714A-1132-2AA15EA6BE4F}"/>
              </a:ext>
            </a:extLst>
          </p:cNvPr>
          <p:cNvSpPr txBox="1"/>
          <p:nvPr/>
        </p:nvSpPr>
        <p:spPr>
          <a:xfrm>
            <a:off x="8049322" y="2448947"/>
            <a:ext cx="4629150" cy="369332"/>
          </a:xfrm>
          <a:prstGeom prst="rect">
            <a:avLst/>
          </a:prstGeom>
          <a:noFill/>
        </p:spPr>
        <p:txBody>
          <a:bodyPr wrap="square" rtlCol="0">
            <a:spAutoFit/>
          </a:bodyPr>
          <a:lstStyle/>
          <a:p>
            <a:r>
              <a:rPr lang="en-TR" dirty="0"/>
              <a:t>DATA VISUALIZATION</a:t>
            </a:r>
          </a:p>
        </p:txBody>
      </p:sp>
      <p:sp>
        <p:nvSpPr>
          <p:cNvPr id="30" name="TextBox 29">
            <a:extLst>
              <a:ext uri="{FF2B5EF4-FFF2-40B4-BE49-F238E27FC236}">
                <a16:creationId xmlns:a16="http://schemas.microsoft.com/office/drawing/2014/main" id="{5F67DAF6-71A8-EC54-615E-1B724845FE8E}"/>
              </a:ext>
            </a:extLst>
          </p:cNvPr>
          <p:cNvSpPr txBox="1"/>
          <p:nvPr/>
        </p:nvSpPr>
        <p:spPr>
          <a:xfrm>
            <a:off x="8049322" y="3816911"/>
            <a:ext cx="4629150" cy="369332"/>
          </a:xfrm>
          <a:prstGeom prst="rect">
            <a:avLst/>
          </a:prstGeom>
          <a:noFill/>
        </p:spPr>
        <p:txBody>
          <a:bodyPr wrap="square" rtlCol="0">
            <a:spAutoFit/>
          </a:bodyPr>
          <a:lstStyle/>
          <a:p>
            <a:r>
              <a:rPr lang="en-TR" dirty="0"/>
              <a:t>MODEL BUILDING</a:t>
            </a:r>
          </a:p>
        </p:txBody>
      </p:sp>
      <p:sp>
        <p:nvSpPr>
          <p:cNvPr id="31" name="TextBox 30">
            <a:extLst>
              <a:ext uri="{FF2B5EF4-FFF2-40B4-BE49-F238E27FC236}">
                <a16:creationId xmlns:a16="http://schemas.microsoft.com/office/drawing/2014/main" id="{F8AF7739-035B-7B38-1B5E-D209C945F434}"/>
              </a:ext>
            </a:extLst>
          </p:cNvPr>
          <p:cNvSpPr txBox="1"/>
          <p:nvPr/>
        </p:nvSpPr>
        <p:spPr>
          <a:xfrm>
            <a:off x="8049322" y="5009856"/>
            <a:ext cx="4629150" cy="369332"/>
          </a:xfrm>
          <a:prstGeom prst="rect">
            <a:avLst/>
          </a:prstGeom>
          <a:noFill/>
        </p:spPr>
        <p:txBody>
          <a:bodyPr wrap="square" rtlCol="0">
            <a:spAutoFit/>
          </a:bodyPr>
          <a:lstStyle/>
          <a:p>
            <a:r>
              <a:rPr lang="en-TR" dirty="0"/>
              <a:t>FUTURE ENHANCEMENT</a:t>
            </a:r>
          </a:p>
        </p:txBody>
      </p:sp>
    </p:spTree>
    <p:extLst>
      <p:ext uri="{BB962C8B-B14F-4D97-AF65-F5344CB8AC3E}">
        <p14:creationId xmlns:p14="http://schemas.microsoft.com/office/powerpoint/2010/main" val="4236364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29CA3-0EE4-7492-93B9-8BC3D7B6CA3D}"/>
              </a:ext>
            </a:extLst>
          </p:cNvPr>
          <p:cNvSpPr>
            <a:spLocks noGrp="1"/>
          </p:cNvSpPr>
          <p:nvPr>
            <p:ph type="title"/>
          </p:nvPr>
        </p:nvSpPr>
        <p:spPr/>
        <p:txBody>
          <a:bodyPr>
            <a:normAutofit/>
          </a:bodyPr>
          <a:lstStyle/>
          <a:p>
            <a:r>
              <a:rPr lang="en-TR" sz="4000" b="1" dirty="0"/>
              <a:t>DATA VISUALIZATION</a:t>
            </a:r>
          </a:p>
        </p:txBody>
      </p:sp>
      <p:pic>
        <p:nvPicPr>
          <p:cNvPr id="10242" name="Picture 2">
            <a:extLst>
              <a:ext uri="{FF2B5EF4-FFF2-40B4-BE49-F238E27FC236}">
                <a16:creationId xmlns:a16="http://schemas.microsoft.com/office/drawing/2014/main" id="{4F3EA7C6-6735-BCD7-6676-310A120E17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300957"/>
            <a:ext cx="4938381" cy="3466985"/>
          </a:xfrm>
          <a:prstGeom prst="rect">
            <a:avLst/>
          </a:prstGeom>
          <a:noFill/>
          <a:extLst>
            <a:ext uri="{909E8E84-426E-40DD-AFC4-6F175D3DCCD1}">
              <a14:hiddenFill xmlns:a14="http://schemas.microsoft.com/office/drawing/2010/main">
                <a:solidFill>
                  <a:srgbClr val="FFFFFF"/>
                </a:solidFill>
              </a14:hiddenFill>
            </a:ext>
          </a:extLst>
        </p:spPr>
      </p:pic>
      <p:pic>
        <p:nvPicPr>
          <p:cNvPr id="3" name="Graphic 2" descr="Teacher outline">
            <a:extLst>
              <a:ext uri="{FF2B5EF4-FFF2-40B4-BE49-F238E27FC236}">
                <a16:creationId xmlns:a16="http://schemas.microsoft.com/office/drawing/2014/main" id="{ED985F91-2110-83A8-1B78-B15016C0A7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43111" y="386557"/>
            <a:ext cx="914400" cy="914400"/>
          </a:xfrm>
          <a:prstGeom prst="rect">
            <a:avLst/>
          </a:prstGeom>
        </p:spPr>
      </p:pic>
      <p:sp>
        <p:nvSpPr>
          <p:cNvPr id="4" name="TextBox 3">
            <a:extLst>
              <a:ext uri="{FF2B5EF4-FFF2-40B4-BE49-F238E27FC236}">
                <a16:creationId xmlns:a16="http://schemas.microsoft.com/office/drawing/2014/main" id="{3C34B125-8CE0-DACF-9948-4699DF7A7809}"/>
              </a:ext>
            </a:extLst>
          </p:cNvPr>
          <p:cNvSpPr txBox="1"/>
          <p:nvPr/>
        </p:nvSpPr>
        <p:spPr>
          <a:xfrm>
            <a:off x="838200" y="4767942"/>
            <a:ext cx="9280567" cy="1384995"/>
          </a:xfrm>
          <a:prstGeom prst="rect">
            <a:avLst/>
          </a:prstGeom>
          <a:noFill/>
        </p:spPr>
        <p:txBody>
          <a:bodyPr wrap="square" rtlCol="0">
            <a:spAutoFit/>
          </a:bodyPr>
          <a:lstStyle/>
          <a:p>
            <a:r>
              <a:rPr lang="en-TR" sz="1400" dirty="0"/>
              <a:t>CORRELATION PLOT</a:t>
            </a:r>
          </a:p>
          <a:p>
            <a:endParaRPr lang="en-TR" sz="1400" dirty="0"/>
          </a:p>
          <a:p>
            <a:r>
              <a:rPr lang="en-TR" sz="1400" u="sng" dirty="0"/>
              <a:t>Possitive Corelation</a:t>
            </a:r>
          </a:p>
          <a:p>
            <a:r>
              <a:rPr lang="en-TR" sz="1400" i="1" dirty="0"/>
              <a:t>Number of Project, Last Evaluation, Average Monthly Hours, Time Spend Company</a:t>
            </a:r>
          </a:p>
          <a:p>
            <a:r>
              <a:rPr lang="en-TR" sz="1400" u="sng" dirty="0"/>
              <a:t>Negative Corelation</a:t>
            </a:r>
          </a:p>
          <a:p>
            <a:r>
              <a:rPr lang="en-US" sz="1400" i="1" dirty="0"/>
              <a:t>S</a:t>
            </a:r>
            <a:r>
              <a:rPr lang="en-TR" sz="1400" i="1" dirty="0"/>
              <a:t>atisfaction Level, Number of Project, Time Spend Company</a:t>
            </a:r>
          </a:p>
        </p:txBody>
      </p:sp>
      <p:pic>
        <p:nvPicPr>
          <p:cNvPr id="2050" name="Picture 2">
            <a:extLst>
              <a:ext uri="{FF2B5EF4-FFF2-40B4-BE49-F238E27FC236}">
                <a16:creationId xmlns:a16="http://schemas.microsoft.com/office/drawing/2014/main" id="{47640892-D752-6D35-FB27-EC60B614E8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27144" y="3237189"/>
            <a:ext cx="3330367" cy="33466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362780B-66C3-1290-8ACC-80BF7E7146D6}"/>
              </a:ext>
            </a:extLst>
          </p:cNvPr>
          <p:cNvSpPr txBox="1"/>
          <p:nvPr/>
        </p:nvSpPr>
        <p:spPr>
          <a:xfrm>
            <a:off x="5842659" y="1300957"/>
            <a:ext cx="6014852" cy="2031325"/>
          </a:xfrm>
          <a:prstGeom prst="rect">
            <a:avLst/>
          </a:prstGeom>
          <a:noFill/>
        </p:spPr>
        <p:txBody>
          <a:bodyPr wrap="square">
            <a:spAutoFit/>
          </a:bodyPr>
          <a:lstStyle/>
          <a:p>
            <a:pPr algn="just"/>
            <a:r>
              <a:rPr lang="en-US" sz="1400" b="0" i="1" u="none" strike="noStrike" dirty="0">
                <a:solidFill>
                  <a:schemeClr val="tx1">
                    <a:lumMod val="75000"/>
                    <a:lumOff val="25000"/>
                  </a:schemeClr>
                </a:solidFill>
                <a:effectLst/>
                <a:latin typeface="+mj-lt"/>
              </a:rPr>
              <a:t>There is no significant correlation among the features. Weak negative correlations are observed between 'left' and '</a:t>
            </a:r>
            <a:r>
              <a:rPr lang="en-US" sz="1400" b="0" i="1" u="none" strike="noStrike" dirty="0" err="1">
                <a:solidFill>
                  <a:schemeClr val="tx1">
                    <a:lumMod val="75000"/>
                    <a:lumOff val="25000"/>
                  </a:schemeClr>
                </a:solidFill>
                <a:effectLst/>
                <a:latin typeface="+mj-lt"/>
              </a:rPr>
              <a:t>satisfaction_level</a:t>
            </a:r>
            <a:r>
              <a:rPr lang="en-US" sz="1400" b="0" i="1" u="none" strike="noStrike" dirty="0">
                <a:solidFill>
                  <a:schemeClr val="tx1">
                    <a:lumMod val="75000"/>
                    <a:lumOff val="25000"/>
                  </a:schemeClr>
                </a:solidFill>
                <a:effectLst/>
                <a:latin typeface="+mj-lt"/>
              </a:rPr>
              <a:t>' (-0.35), '</a:t>
            </a:r>
            <a:r>
              <a:rPr lang="en-US" sz="1400" b="0" i="1" u="none" strike="noStrike" dirty="0" err="1">
                <a:solidFill>
                  <a:schemeClr val="tx1">
                    <a:lumMod val="75000"/>
                    <a:lumOff val="25000"/>
                  </a:schemeClr>
                </a:solidFill>
                <a:effectLst/>
                <a:latin typeface="+mj-lt"/>
              </a:rPr>
              <a:t>time_spend_company</a:t>
            </a:r>
            <a:r>
              <a:rPr lang="en-US" sz="1400" b="0" i="1" u="none" strike="noStrike" dirty="0">
                <a:solidFill>
                  <a:schemeClr val="tx1">
                    <a:lumMod val="75000"/>
                    <a:lumOff val="25000"/>
                  </a:schemeClr>
                </a:solidFill>
                <a:effectLst/>
                <a:latin typeface="+mj-lt"/>
              </a:rPr>
              <a:t>' and 'satisfaction level' (-0.15), as well as '</a:t>
            </a:r>
            <a:r>
              <a:rPr lang="en-US" sz="1400" b="0" i="1" u="none" strike="noStrike" dirty="0" err="1">
                <a:solidFill>
                  <a:schemeClr val="tx1">
                    <a:lumMod val="75000"/>
                    <a:lumOff val="25000"/>
                  </a:schemeClr>
                </a:solidFill>
                <a:effectLst/>
                <a:latin typeface="+mj-lt"/>
              </a:rPr>
              <a:t>number_project</a:t>
            </a:r>
            <a:r>
              <a:rPr lang="en-US" sz="1400" b="0" i="1" u="none" strike="noStrike" dirty="0">
                <a:solidFill>
                  <a:schemeClr val="tx1">
                    <a:lumMod val="75000"/>
                    <a:lumOff val="25000"/>
                  </a:schemeClr>
                </a:solidFill>
                <a:effectLst/>
                <a:latin typeface="+mj-lt"/>
              </a:rPr>
              <a:t>' and 'satisfaction level' (-0.13). Additionally, weak positive correlations are observed between '</a:t>
            </a:r>
            <a:r>
              <a:rPr lang="en-US" sz="1400" b="0" i="1" u="none" strike="noStrike" dirty="0" err="1">
                <a:solidFill>
                  <a:schemeClr val="tx1">
                    <a:lumMod val="75000"/>
                    <a:lumOff val="25000"/>
                  </a:schemeClr>
                </a:solidFill>
                <a:effectLst/>
                <a:latin typeface="+mj-lt"/>
              </a:rPr>
              <a:t>number_project</a:t>
            </a:r>
            <a:r>
              <a:rPr lang="en-US" sz="1400" b="0" i="1" u="none" strike="noStrike" dirty="0">
                <a:solidFill>
                  <a:schemeClr val="tx1">
                    <a:lumMod val="75000"/>
                    <a:lumOff val="25000"/>
                  </a:schemeClr>
                </a:solidFill>
                <a:effectLst/>
                <a:latin typeface="+mj-lt"/>
              </a:rPr>
              <a:t>' and '</a:t>
            </a:r>
            <a:r>
              <a:rPr lang="en-US" sz="1400" b="0" i="1" u="none" strike="noStrike" dirty="0" err="1">
                <a:solidFill>
                  <a:schemeClr val="tx1">
                    <a:lumMod val="75000"/>
                    <a:lumOff val="25000"/>
                  </a:schemeClr>
                </a:solidFill>
                <a:effectLst/>
                <a:latin typeface="+mj-lt"/>
              </a:rPr>
              <a:t>average_monthly_hours</a:t>
            </a:r>
            <a:r>
              <a:rPr lang="en-US" sz="1400" b="0" i="1" u="none" strike="noStrike" dirty="0">
                <a:solidFill>
                  <a:schemeClr val="tx1">
                    <a:lumMod val="75000"/>
                    <a:lumOff val="25000"/>
                  </a:schemeClr>
                </a:solidFill>
                <a:effectLst/>
                <a:latin typeface="+mj-lt"/>
              </a:rPr>
              <a:t>' (0.33), '</a:t>
            </a:r>
            <a:r>
              <a:rPr lang="en-US" sz="1400" b="0" i="1" u="none" strike="noStrike" dirty="0" err="1">
                <a:solidFill>
                  <a:schemeClr val="tx1">
                    <a:lumMod val="75000"/>
                    <a:lumOff val="25000"/>
                  </a:schemeClr>
                </a:solidFill>
                <a:effectLst/>
                <a:latin typeface="+mj-lt"/>
              </a:rPr>
              <a:t>last_evaluation</a:t>
            </a:r>
            <a:r>
              <a:rPr lang="en-US" sz="1400" b="0" i="1" u="none" strike="noStrike" dirty="0">
                <a:solidFill>
                  <a:schemeClr val="tx1">
                    <a:lumMod val="75000"/>
                    <a:lumOff val="25000"/>
                  </a:schemeClr>
                </a:solidFill>
                <a:effectLst/>
                <a:latin typeface="+mj-lt"/>
              </a:rPr>
              <a:t>' and '</a:t>
            </a:r>
            <a:r>
              <a:rPr lang="en-US" sz="1400" b="0" i="1" u="none" strike="noStrike" dirty="0" err="1">
                <a:solidFill>
                  <a:schemeClr val="tx1">
                    <a:lumMod val="75000"/>
                    <a:lumOff val="25000"/>
                  </a:schemeClr>
                </a:solidFill>
                <a:effectLst/>
                <a:latin typeface="+mj-lt"/>
              </a:rPr>
              <a:t>number_project</a:t>
            </a:r>
            <a:r>
              <a:rPr lang="en-US" sz="1400" b="0" i="1" u="none" strike="noStrike" dirty="0">
                <a:solidFill>
                  <a:schemeClr val="tx1">
                    <a:lumMod val="75000"/>
                    <a:lumOff val="25000"/>
                  </a:schemeClr>
                </a:solidFill>
                <a:effectLst/>
                <a:latin typeface="+mj-lt"/>
              </a:rPr>
              <a:t>' (0.27), and '</a:t>
            </a:r>
            <a:r>
              <a:rPr lang="en-US" sz="1400" b="0" i="1" u="none" strike="noStrike" dirty="0" err="1">
                <a:solidFill>
                  <a:schemeClr val="tx1">
                    <a:lumMod val="75000"/>
                    <a:lumOff val="25000"/>
                  </a:schemeClr>
                </a:solidFill>
                <a:effectLst/>
                <a:latin typeface="+mj-lt"/>
              </a:rPr>
              <a:t>last_evaluation</a:t>
            </a:r>
            <a:r>
              <a:rPr lang="en-US" sz="1400" b="0" i="1" u="none" strike="noStrike" dirty="0">
                <a:solidFill>
                  <a:schemeClr val="tx1">
                    <a:lumMod val="75000"/>
                    <a:lumOff val="25000"/>
                  </a:schemeClr>
                </a:solidFill>
                <a:effectLst/>
                <a:latin typeface="+mj-lt"/>
              </a:rPr>
              <a:t>' and '</a:t>
            </a:r>
            <a:r>
              <a:rPr lang="en-US" sz="1400" b="0" i="1" u="none" strike="noStrike" dirty="0" err="1">
                <a:solidFill>
                  <a:schemeClr val="tx1">
                    <a:lumMod val="75000"/>
                    <a:lumOff val="25000"/>
                  </a:schemeClr>
                </a:solidFill>
                <a:effectLst/>
                <a:latin typeface="+mj-lt"/>
              </a:rPr>
              <a:t>average_monthly_hours</a:t>
            </a:r>
            <a:r>
              <a:rPr lang="en-US" sz="1400" b="0" i="1" u="none" strike="noStrike" dirty="0">
                <a:solidFill>
                  <a:schemeClr val="tx1">
                    <a:lumMod val="75000"/>
                    <a:lumOff val="25000"/>
                  </a:schemeClr>
                </a:solidFill>
                <a:effectLst/>
                <a:latin typeface="+mj-lt"/>
              </a:rPr>
              <a:t>' (0.26). The most prominent negative relationship is observed between 'left' and '</a:t>
            </a:r>
            <a:r>
              <a:rPr lang="en-US" sz="1400" b="0" i="1" u="none" strike="noStrike" dirty="0" err="1">
                <a:solidFill>
                  <a:schemeClr val="tx1">
                    <a:lumMod val="75000"/>
                    <a:lumOff val="25000"/>
                  </a:schemeClr>
                </a:solidFill>
                <a:effectLst/>
                <a:latin typeface="+mj-lt"/>
              </a:rPr>
              <a:t>satisfaction_level</a:t>
            </a:r>
            <a:r>
              <a:rPr lang="en-US" sz="1400" b="0" i="1" u="none" strike="noStrike" dirty="0">
                <a:solidFill>
                  <a:schemeClr val="tx1">
                    <a:lumMod val="75000"/>
                    <a:lumOff val="25000"/>
                  </a:schemeClr>
                </a:solidFill>
                <a:effectLst/>
                <a:latin typeface="+mj-lt"/>
              </a:rPr>
              <a:t>', while the positive one is between '</a:t>
            </a:r>
            <a:r>
              <a:rPr lang="en-US" sz="1400" b="0" i="1" u="none" strike="noStrike" dirty="0" err="1">
                <a:solidFill>
                  <a:schemeClr val="tx1">
                    <a:lumMod val="75000"/>
                    <a:lumOff val="25000"/>
                  </a:schemeClr>
                </a:solidFill>
                <a:effectLst/>
                <a:latin typeface="+mj-lt"/>
              </a:rPr>
              <a:t>number_project</a:t>
            </a:r>
            <a:r>
              <a:rPr lang="en-US" sz="1400" b="0" i="1" u="none" strike="noStrike" dirty="0">
                <a:solidFill>
                  <a:schemeClr val="tx1">
                    <a:lumMod val="75000"/>
                    <a:lumOff val="25000"/>
                  </a:schemeClr>
                </a:solidFill>
                <a:effectLst/>
                <a:latin typeface="+mj-lt"/>
              </a:rPr>
              <a:t>' and '</a:t>
            </a:r>
            <a:r>
              <a:rPr lang="en-US" sz="1400" b="0" i="1" u="none" strike="noStrike" dirty="0" err="1">
                <a:solidFill>
                  <a:schemeClr val="tx1">
                    <a:lumMod val="75000"/>
                    <a:lumOff val="25000"/>
                  </a:schemeClr>
                </a:solidFill>
                <a:effectLst/>
                <a:latin typeface="+mj-lt"/>
              </a:rPr>
              <a:t>average_monthy_hours</a:t>
            </a:r>
            <a:r>
              <a:rPr lang="en-US" sz="1400" b="0" i="1" u="none" strike="noStrike" dirty="0">
                <a:solidFill>
                  <a:schemeClr val="tx1">
                    <a:lumMod val="75000"/>
                    <a:lumOff val="25000"/>
                  </a:schemeClr>
                </a:solidFill>
                <a:effectLst/>
                <a:latin typeface="+mj-lt"/>
              </a:rPr>
              <a:t>'.</a:t>
            </a:r>
            <a:endParaRPr lang="en-TR" sz="1400" i="1" dirty="0">
              <a:solidFill>
                <a:schemeClr val="tx1">
                  <a:lumMod val="75000"/>
                  <a:lumOff val="25000"/>
                </a:schemeClr>
              </a:solidFill>
              <a:latin typeface="+mj-lt"/>
            </a:endParaRPr>
          </a:p>
        </p:txBody>
      </p:sp>
    </p:spTree>
    <p:extLst>
      <p:ext uri="{BB962C8B-B14F-4D97-AF65-F5344CB8AC3E}">
        <p14:creationId xmlns:p14="http://schemas.microsoft.com/office/powerpoint/2010/main" val="3860161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D822-542B-A730-8141-AFA4257180F9}"/>
              </a:ext>
            </a:extLst>
          </p:cNvPr>
          <p:cNvSpPr>
            <a:spLocks noGrp="1"/>
          </p:cNvSpPr>
          <p:nvPr>
            <p:ph type="title"/>
          </p:nvPr>
        </p:nvSpPr>
        <p:spPr/>
        <p:txBody>
          <a:bodyPr>
            <a:normAutofit/>
          </a:bodyPr>
          <a:lstStyle/>
          <a:p>
            <a:r>
              <a:rPr lang="en-US" sz="4000" b="1" dirty="0"/>
              <a:t>INFERENCE</a:t>
            </a:r>
          </a:p>
        </p:txBody>
      </p:sp>
      <p:sp>
        <p:nvSpPr>
          <p:cNvPr id="5" name="TextBox 4">
            <a:extLst>
              <a:ext uri="{FF2B5EF4-FFF2-40B4-BE49-F238E27FC236}">
                <a16:creationId xmlns:a16="http://schemas.microsoft.com/office/drawing/2014/main" id="{C8089AE0-3407-0451-BD85-BA7A6570ADB3}"/>
              </a:ext>
            </a:extLst>
          </p:cNvPr>
          <p:cNvSpPr txBox="1"/>
          <p:nvPr/>
        </p:nvSpPr>
        <p:spPr>
          <a:xfrm>
            <a:off x="3971637" y="1690688"/>
            <a:ext cx="6096000" cy="369332"/>
          </a:xfrm>
          <a:prstGeom prst="rect">
            <a:avLst/>
          </a:prstGeom>
          <a:noFill/>
        </p:spPr>
        <p:txBody>
          <a:bodyPr wrap="square">
            <a:spAutoFit/>
          </a:bodyPr>
          <a:lstStyle/>
          <a:p>
            <a:pPr marL="0" indent="0">
              <a:buNone/>
            </a:pPr>
            <a:r>
              <a:rPr lang="en-US" u="sng" dirty="0"/>
              <a:t>REASON QUALIFIED PEOPLE LEAVING</a:t>
            </a:r>
          </a:p>
        </p:txBody>
      </p:sp>
      <p:sp>
        <p:nvSpPr>
          <p:cNvPr id="7" name="TextBox 6">
            <a:extLst>
              <a:ext uri="{FF2B5EF4-FFF2-40B4-BE49-F238E27FC236}">
                <a16:creationId xmlns:a16="http://schemas.microsoft.com/office/drawing/2014/main" id="{10EAAF11-022F-BFC6-48BF-3A313CB93C9C}"/>
              </a:ext>
            </a:extLst>
          </p:cNvPr>
          <p:cNvSpPr txBox="1"/>
          <p:nvPr/>
        </p:nvSpPr>
        <p:spPr>
          <a:xfrm>
            <a:off x="838200" y="2867952"/>
            <a:ext cx="1505527" cy="369332"/>
          </a:xfrm>
          <a:prstGeom prst="rect">
            <a:avLst/>
          </a:prstGeom>
          <a:noFill/>
        </p:spPr>
        <p:txBody>
          <a:bodyPr wrap="square">
            <a:spAutoFit/>
          </a:bodyPr>
          <a:lstStyle/>
          <a:p>
            <a:pPr marL="0" indent="0">
              <a:buNone/>
            </a:pPr>
            <a:r>
              <a:rPr lang="en-US" u="sng" dirty="0"/>
              <a:t>Experienced</a:t>
            </a:r>
          </a:p>
        </p:txBody>
      </p:sp>
      <p:sp>
        <p:nvSpPr>
          <p:cNvPr id="9" name="TextBox 8">
            <a:extLst>
              <a:ext uri="{FF2B5EF4-FFF2-40B4-BE49-F238E27FC236}">
                <a16:creationId xmlns:a16="http://schemas.microsoft.com/office/drawing/2014/main" id="{3B7A0A1F-B3B6-EF0C-DBCD-56A23B65D216}"/>
              </a:ext>
            </a:extLst>
          </p:cNvPr>
          <p:cNvSpPr txBox="1"/>
          <p:nvPr/>
        </p:nvSpPr>
        <p:spPr>
          <a:xfrm>
            <a:off x="4581237" y="2590953"/>
            <a:ext cx="2290618" cy="646331"/>
          </a:xfrm>
          <a:prstGeom prst="rect">
            <a:avLst/>
          </a:prstGeom>
          <a:noFill/>
        </p:spPr>
        <p:txBody>
          <a:bodyPr wrap="square">
            <a:spAutoFit/>
          </a:bodyPr>
          <a:lstStyle/>
          <a:p>
            <a:pPr marL="0" indent="0">
              <a:buNone/>
            </a:pPr>
            <a:endParaRPr lang="en-US" u="sng" dirty="0"/>
          </a:p>
          <a:p>
            <a:pPr marL="0" indent="0">
              <a:buNone/>
            </a:pPr>
            <a:r>
              <a:rPr lang="en-US" u="sng" dirty="0"/>
              <a:t>Low Satisfaction Level</a:t>
            </a:r>
          </a:p>
        </p:txBody>
      </p:sp>
      <p:sp>
        <p:nvSpPr>
          <p:cNvPr id="11" name="TextBox 10">
            <a:extLst>
              <a:ext uri="{FF2B5EF4-FFF2-40B4-BE49-F238E27FC236}">
                <a16:creationId xmlns:a16="http://schemas.microsoft.com/office/drawing/2014/main" id="{55B40979-3733-0122-31D5-AC70B1745C17}"/>
              </a:ext>
            </a:extLst>
          </p:cNvPr>
          <p:cNvSpPr txBox="1"/>
          <p:nvPr/>
        </p:nvSpPr>
        <p:spPr>
          <a:xfrm>
            <a:off x="8275782" y="2867952"/>
            <a:ext cx="2918691" cy="369332"/>
          </a:xfrm>
          <a:prstGeom prst="rect">
            <a:avLst/>
          </a:prstGeom>
          <a:noFill/>
        </p:spPr>
        <p:txBody>
          <a:bodyPr wrap="square">
            <a:spAutoFit/>
          </a:bodyPr>
          <a:lstStyle/>
          <a:p>
            <a:pPr marL="0" indent="0">
              <a:buNone/>
            </a:pPr>
            <a:r>
              <a:rPr lang="en-US" u="sng" dirty="0"/>
              <a:t>Spend more Time at Work</a:t>
            </a:r>
          </a:p>
        </p:txBody>
      </p:sp>
      <p:pic>
        <p:nvPicPr>
          <p:cNvPr id="14" name="Graphic 13" descr="Programmer male outline">
            <a:extLst>
              <a:ext uri="{FF2B5EF4-FFF2-40B4-BE49-F238E27FC236}">
                <a16:creationId xmlns:a16="http://schemas.microsoft.com/office/drawing/2014/main" id="{C6E8B320-92A2-AD64-C2EE-F0FC131ECE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67040" y="3500148"/>
            <a:ext cx="914400" cy="914400"/>
          </a:xfrm>
          <a:prstGeom prst="rect">
            <a:avLst/>
          </a:prstGeom>
        </p:spPr>
      </p:pic>
      <p:pic>
        <p:nvPicPr>
          <p:cNvPr id="15" name="Graphic 14" descr="Rating Star with solid fill">
            <a:extLst>
              <a:ext uri="{FF2B5EF4-FFF2-40B4-BE49-F238E27FC236}">
                <a16:creationId xmlns:a16="http://schemas.microsoft.com/office/drawing/2014/main" id="{F3EF1CA7-9546-3E9B-D050-2533612BC9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81600" y="3500148"/>
            <a:ext cx="914400" cy="914400"/>
          </a:xfrm>
          <a:prstGeom prst="rect">
            <a:avLst/>
          </a:prstGeom>
        </p:spPr>
      </p:pic>
      <p:pic>
        <p:nvPicPr>
          <p:cNvPr id="17" name="Graphic 16" descr="Ui Ux outline">
            <a:extLst>
              <a:ext uri="{FF2B5EF4-FFF2-40B4-BE49-F238E27FC236}">
                <a16:creationId xmlns:a16="http://schemas.microsoft.com/office/drawing/2014/main" id="{A6DD51FA-5209-6502-EDB5-B3DFCCF647A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2163" y="3429000"/>
            <a:ext cx="914400" cy="914400"/>
          </a:xfrm>
          <a:prstGeom prst="rect">
            <a:avLst/>
          </a:prstGeom>
        </p:spPr>
      </p:pic>
      <p:pic>
        <p:nvPicPr>
          <p:cNvPr id="18" name="Graphic 17" descr="Question Mark outline">
            <a:extLst>
              <a:ext uri="{FF2B5EF4-FFF2-40B4-BE49-F238E27FC236}">
                <a16:creationId xmlns:a16="http://schemas.microsoft.com/office/drawing/2014/main" id="{F7934F62-7496-6653-2540-F31DB8A4D99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32163" y="5003243"/>
            <a:ext cx="914400" cy="914400"/>
          </a:xfrm>
          <a:prstGeom prst="rect">
            <a:avLst/>
          </a:prstGeom>
        </p:spPr>
      </p:pic>
      <p:sp>
        <p:nvSpPr>
          <p:cNvPr id="20" name="TextBox 19">
            <a:extLst>
              <a:ext uri="{FF2B5EF4-FFF2-40B4-BE49-F238E27FC236}">
                <a16:creationId xmlns:a16="http://schemas.microsoft.com/office/drawing/2014/main" id="{BFFD651E-7C86-5C61-38D1-83C3D095F3E5}"/>
              </a:ext>
            </a:extLst>
          </p:cNvPr>
          <p:cNvSpPr txBox="1"/>
          <p:nvPr/>
        </p:nvSpPr>
        <p:spPr>
          <a:xfrm>
            <a:off x="2438401" y="5167312"/>
            <a:ext cx="8067914" cy="646331"/>
          </a:xfrm>
          <a:prstGeom prst="rect">
            <a:avLst/>
          </a:prstGeom>
          <a:noFill/>
        </p:spPr>
        <p:txBody>
          <a:bodyPr wrap="none" rtlCol="0">
            <a:spAutoFit/>
          </a:bodyPr>
          <a:lstStyle/>
          <a:p>
            <a:pPr marL="285750" indent="-285750">
              <a:buFont typeface="Wingdings" pitchFamily="2" charset="2"/>
              <a:buChar char="ü"/>
            </a:pPr>
            <a:r>
              <a:rPr lang="en-US" dirty="0"/>
              <a:t>Experienced people may not have challenges level at work to improve their skills.</a:t>
            </a:r>
          </a:p>
          <a:p>
            <a:pPr marL="285750" indent="-285750">
              <a:buFont typeface="Wingdings" pitchFamily="2" charset="2"/>
              <a:buChar char="ü"/>
            </a:pPr>
            <a:r>
              <a:rPr lang="en-US" dirty="0"/>
              <a:t>Work to pay ratio is high : Low salary but high working hours.</a:t>
            </a:r>
          </a:p>
        </p:txBody>
      </p:sp>
    </p:spTree>
    <p:extLst>
      <p:ext uri="{BB962C8B-B14F-4D97-AF65-F5344CB8AC3E}">
        <p14:creationId xmlns:p14="http://schemas.microsoft.com/office/powerpoint/2010/main" val="2823978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BD2B1-C7A4-FCC3-2179-88711E1984B4}"/>
              </a:ext>
            </a:extLst>
          </p:cNvPr>
          <p:cNvSpPr>
            <a:spLocks noGrp="1"/>
          </p:cNvSpPr>
          <p:nvPr>
            <p:ph type="title"/>
          </p:nvPr>
        </p:nvSpPr>
        <p:spPr/>
        <p:txBody>
          <a:bodyPr>
            <a:normAutofit/>
          </a:bodyPr>
          <a:lstStyle/>
          <a:p>
            <a:r>
              <a:rPr lang="en-US" sz="4000" b="1" dirty="0"/>
              <a:t>MODEL BUILDING In ML and DL</a:t>
            </a:r>
          </a:p>
        </p:txBody>
      </p:sp>
      <p:pic>
        <p:nvPicPr>
          <p:cNvPr id="4" name="Content Placeholder 3" descr="Server outline">
            <a:extLst>
              <a:ext uri="{FF2B5EF4-FFF2-40B4-BE49-F238E27FC236}">
                <a16:creationId xmlns:a16="http://schemas.microsoft.com/office/drawing/2014/main" id="{FDE71D02-C97E-D421-E08B-5834766F4B6D}"/>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0542193" y="570706"/>
            <a:ext cx="914400" cy="914400"/>
          </a:xfrm>
          <a:prstGeom prst="rect">
            <a:avLst/>
          </a:prstGeom>
        </p:spPr>
      </p:pic>
      <p:sp>
        <p:nvSpPr>
          <p:cNvPr id="8" name="TextBox 7">
            <a:extLst>
              <a:ext uri="{FF2B5EF4-FFF2-40B4-BE49-F238E27FC236}">
                <a16:creationId xmlns:a16="http://schemas.microsoft.com/office/drawing/2014/main" id="{27616351-4DDD-E44C-7221-2CED0BDB1552}"/>
              </a:ext>
            </a:extLst>
          </p:cNvPr>
          <p:cNvSpPr txBox="1"/>
          <p:nvPr/>
        </p:nvSpPr>
        <p:spPr>
          <a:xfrm>
            <a:off x="7850909" y="1666275"/>
            <a:ext cx="4027055" cy="1600438"/>
          </a:xfrm>
          <a:prstGeom prst="rect">
            <a:avLst/>
          </a:prstGeom>
          <a:noFill/>
        </p:spPr>
        <p:txBody>
          <a:bodyPr wrap="square" rtlCol="0">
            <a:spAutoFit/>
          </a:bodyPr>
          <a:lstStyle/>
          <a:p>
            <a:pPr marL="285750" indent="-285750" algn="just">
              <a:buFont typeface="Wingdings" pitchFamily="2" charset="2"/>
              <a:buChar char="ü"/>
            </a:pPr>
            <a:r>
              <a:rPr lang="en-US" sz="1400" dirty="0"/>
              <a:t>As target variable Left is discrete hence various classification techniques has to be applied.</a:t>
            </a:r>
          </a:p>
          <a:p>
            <a:pPr algn="just"/>
            <a:endParaRPr lang="en-US" sz="1400" dirty="0"/>
          </a:p>
          <a:p>
            <a:pPr marL="285750" indent="-285750" algn="just">
              <a:buFont typeface="Wingdings" pitchFamily="2" charset="2"/>
              <a:buChar char="ü"/>
            </a:pPr>
            <a:r>
              <a:rPr lang="en-US" sz="1400" dirty="0"/>
              <a:t>Started Logistic Regression, Gradient Boast, Random Forest and last XG Boast are applied.</a:t>
            </a:r>
          </a:p>
          <a:p>
            <a:pPr marL="285750" indent="-285750" algn="just">
              <a:buFont typeface="Wingdings" pitchFamily="2" charset="2"/>
              <a:buChar char="ü"/>
            </a:pPr>
            <a:endParaRPr lang="en-US" sz="1400" dirty="0"/>
          </a:p>
          <a:p>
            <a:pPr marL="285750" indent="-285750" algn="just">
              <a:buFont typeface="Wingdings" pitchFamily="2" charset="2"/>
              <a:buChar char="ü"/>
            </a:pPr>
            <a:r>
              <a:rPr lang="en-US" sz="1400" dirty="0"/>
              <a:t>After ML , DL models are built.</a:t>
            </a:r>
          </a:p>
        </p:txBody>
      </p:sp>
      <p:pic>
        <p:nvPicPr>
          <p:cNvPr id="14" name="Picture 13" descr="A blue and grey gradient with white text&#10;&#10;Description automatically generated with medium confidence">
            <a:extLst>
              <a:ext uri="{FF2B5EF4-FFF2-40B4-BE49-F238E27FC236}">
                <a16:creationId xmlns:a16="http://schemas.microsoft.com/office/drawing/2014/main" id="{A1920BBE-BBD9-6525-C1D5-91E2D2D5C0AD}"/>
              </a:ext>
            </a:extLst>
          </p:cNvPr>
          <p:cNvPicPr>
            <a:picLocks noChangeAspect="1"/>
          </p:cNvPicPr>
          <p:nvPr/>
        </p:nvPicPr>
        <p:blipFill>
          <a:blip r:embed="rId4"/>
          <a:stretch>
            <a:fillRect/>
          </a:stretch>
        </p:blipFill>
        <p:spPr>
          <a:xfrm>
            <a:off x="597779" y="1488182"/>
            <a:ext cx="6299200" cy="1282700"/>
          </a:xfrm>
          <a:prstGeom prst="rect">
            <a:avLst/>
          </a:prstGeom>
        </p:spPr>
      </p:pic>
      <p:pic>
        <p:nvPicPr>
          <p:cNvPr id="15" name="Picture 14" descr="A blue and white bar chart&#10;&#10;Description automatically generated">
            <a:extLst>
              <a:ext uri="{FF2B5EF4-FFF2-40B4-BE49-F238E27FC236}">
                <a16:creationId xmlns:a16="http://schemas.microsoft.com/office/drawing/2014/main" id="{93C7A8BD-BA77-D33B-8A2D-BB423A277EDA}"/>
              </a:ext>
            </a:extLst>
          </p:cNvPr>
          <p:cNvPicPr>
            <a:picLocks noChangeAspect="1"/>
          </p:cNvPicPr>
          <p:nvPr/>
        </p:nvPicPr>
        <p:blipFill>
          <a:blip r:embed="rId5"/>
          <a:stretch>
            <a:fillRect/>
          </a:stretch>
        </p:blipFill>
        <p:spPr>
          <a:xfrm>
            <a:off x="687571" y="4039402"/>
            <a:ext cx="6261100" cy="1231900"/>
          </a:xfrm>
          <a:prstGeom prst="rect">
            <a:avLst/>
          </a:prstGeom>
        </p:spPr>
      </p:pic>
      <p:pic>
        <p:nvPicPr>
          <p:cNvPr id="16" name="Picture 15" descr="A graph with numbers and a bar&#10;&#10;Description automatically generated with medium confidence">
            <a:extLst>
              <a:ext uri="{FF2B5EF4-FFF2-40B4-BE49-F238E27FC236}">
                <a16:creationId xmlns:a16="http://schemas.microsoft.com/office/drawing/2014/main" id="{1660063A-484E-9AB5-B141-C5BE095C0C5E}"/>
              </a:ext>
            </a:extLst>
          </p:cNvPr>
          <p:cNvPicPr>
            <a:picLocks noChangeAspect="1"/>
          </p:cNvPicPr>
          <p:nvPr/>
        </p:nvPicPr>
        <p:blipFill>
          <a:blip r:embed="rId6"/>
          <a:stretch>
            <a:fillRect/>
          </a:stretch>
        </p:blipFill>
        <p:spPr>
          <a:xfrm>
            <a:off x="664898" y="2785059"/>
            <a:ext cx="6223000" cy="1193800"/>
          </a:xfrm>
          <a:prstGeom prst="rect">
            <a:avLst/>
          </a:prstGeom>
        </p:spPr>
      </p:pic>
      <p:pic>
        <p:nvPicPr>
          <p:cNvPr id="17" name="Picture 16" descr="A blue and white bar chart&#10;&#10;Description automatically generated">
            <a:extLst>
              <a:ext uri="{FF2B5EF4-FFF2-40B4-BE49-F238E27FC236}">
                <a16:creationId xmlns:a16="http://schemas.microsoft.com/office/drawing/2014/main" id="{D0D5CD64-C5B0-15E1-3B4D-C04E86706E71}"/>
              </a:ext>
            </a:extLst>
          </p:cNvPr>
          <p:cNvPicPr>
            <a:picLocks noChangeAspect="1"/>
          </p:cNvPicPr>
          <p:nvPr/>
        </p:nvPicPr>
        <p:blipFill>
          <a:blip r:embed="rId7"/>
          <a:stretch>
            <a:fillRect/>
          </a:stretch>
        </p:blipFill>
        <p:spPr>
          <a:xfrm>
            <a:off x="646519" y="5339292"/>
            <a:ext cx="6273800" cy="1219200"/>
          </a:xfrm>
          <a:prstGeom prst="rect">
            <a:avLst/>
          </a:prstGeom>
        </p:spPr>
      </p:pic>
      <p:pic>
        <p:nvPicPr>
          <p:cNvPr id="19" name="Picture 18" descr="A screenshot of a graph&#10;&#10;Description automatically generated">
            <a:extLst>
              <a:ext uri="{FF2B5EF4-FFF2-40B4-BE49-F238E27FC236}">
                <a16:creationId xmlns:a16="http://schemas.microsoft.com/office/drawing/2014/main" id="{C97409AF-FA93-488A-1212-D81D358AFABD}"/>
              </a:ext>
            </a:extLst>
          </p:cNvPr>
          <p:cNvPicPr>
            <a:picLocks noChangeAspect="1"/>
          </p:cNvPicPr>
          <p:nvPr/>
        </p:nvPicPr>
        <p:blipFill>
          <a:blip r:embed="rId8"/>
          <a:stretch>
            <a:fillRect/>
          </a:stretch>
        </p:blipFill>
        <p:spPr>
          <a:xfrm>
            <a:off x="7997536" y="3447882"/>
            <a:ext cx="3733800" cy="2057400"/>
          </a:xfrm>
          <a:prstGeom prst="rect">
            <a:avLst/>
          </a:prstGeom>
        </p:spPr>
      </p:pic>
      <p:sp>
        <p:nvSpPr>
          <p:cNvPr id="20" name="Rectangle 19">
            <a:extLst>
              <a:ext uri="{FF2B5EF4-FFF2-40B4-BE49-F238E27FC236}">
                <a16:creationId xmlns:a16="http://schemas.microsoft.com/office/drawing/2014/main" id="{C2B5AB7D-A4E0-42F3-28BE-0524C4146123}"/>
              </a:ext>
            </a:extLst>
          </p:cNvPr>
          <p:cNvSpPr/>
          <p:nvPr/>
        </p:nvSpPr>
        <p:spPr>
          <a:xfrm>
            <a:off x="7760263" y="4383565"/>
            <a:ext cx="4208345" cy="184298"/>
          </a:xfrm>
          <a:prstGeom prst="rect">
            <a:avLst/>
          </a:prstGeom>
          <a:noFill/>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8011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C1B8795-386E-79FC-DC38-0279CED65788}"/>
              </a:ext>
            </a:extLst>
          </p:cNvPr>
          <p:cNvSpPr txBox="1"/>
          <p:nvPr/>
        </p:nvSpPr>
        <p:spPr>
          <a:xfrm>
            <a:off x="666307" y="389492"/>
            <a:ext cx="9250326" cy="707886"/>
          </a:xfrm>
          <a:prstGeom prst="rect">
            <a:avLst/>
          </a:prstGeom>
          <a:noFill/>
        </p:spPr>
        <p:txBody>
          <a:bodyPr wrap="square">
            <a:spAutoFit/>
          </a:bodyPr>
          <a:lstStyle/>
          <a:p>
            <a:r>
              <a:rPr lang="en-US" sz="4000" dirty="0"/>
              <a:t>DL MODEL LAST EVALUATION</a:t>
            </a:r>
          </a:p>
        </p:txBody>
      </p:sp>
      <p:pic>
        <p:nvPicPr>
          <p:cNvPr id="31" name="Picture 30" descr="A screenshot of a computer&#10;&#10;Description automatically generated">
            <a:extLst>
              <a:ext uri="{FF2B5EF4-FFF2-40B4-BE49-F238E27FC236}">
                <a16:creationId xmlns:a16="http://schemas.microsoft.com/office/drawing/2014/main" id="{22A07C35-BCA2-4DF7-E000-D29F1B921C04}"/>
              </a:ext>
            </a:extLst>
          </p:cNvPr>
          <p:cNvPicPr>
            <a:picLocks noChangeAspect="1"/>
          </p:cNvPicPr>
          <p:nvPr/>
        </p:nvPicPr>
        <p:blipFill>
          <a:blip r:embed="rId2"/>
          <a:stretch>
            <a:fillRect/>
          </a:stretch>
        </p:blipFill>
        <p:spPr>
          <a:xfrm>
            <a:off x="598060" y="3102935"/>
            <a:ext cx="11321945" cy="1727644"/>
          </a:xfrm>
          <a:prstGeom prst="rect">
            <a:avLst/>
          </a:prstGeom>
        </p:spPr>
      </p:pic>
      <p:sp>
        <p:nvSpPr>
          <p:cNvPr id="32" name="Rectangle 31">
            <a:extLst>
              <a:ext uri="{FF2B5EF4-FFF2-40B4-BE49-F238E27FC236}">
                <a16:creationId xmlns:a16="http://schemas.microsoft.com/office/drawing/2014/main" id="{77C8F408-A244-F8D0-D013-D464273FFA04}"/>
              </a:ext>
            </a:extLst>
          </p:cNvPr>
          <p:cNvSpPr/>
          <p:nvPr/>
        </p:nvSpPr>
        <p:spPr>
          <a:xfrm>
            <a:off x="8020494" y="3152554"/>
            <a:ext cx="418214" cy="162840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A83D44F-AFB4-2EA9-20F1-46D723F98F02}"/>
              </a:ext>
            </a:extLst>
          </p:cNvPr>
          <p:cNvSpPr/>
          <p:nvPr/>
        </p:nvSpPr>
        <p:spPr>
          <a:xfrm>
            <a:off x="11232434" y="3152554"/>
            <a:ext cx="645041" cy="1628406"/>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A blue and white bar chart&#10;&#10;Description automatically generated">
            <a:extLst>
              <a:ext uri="{FF2B5EF4-FFF2-40B4-BE49-F238E27FC236}">
                <a16:creationId xmlns:a16="http://schemas.microsoft.com/office/drawing/2014/main" id="{E4523DB3-4A61-742B-C3CA-CA3E3655517B}"/>
              </a:ext>
            </a:extLst>
          </p:cNvPr>
          <p:cNvPicPr>
            <a:picLocks noChangeAspect="1"/>
          </p:cNvPicPr>
          <p:nvPr/>
        </p:nvPicPr>
        <p:blipFill>
          <a:blip r:embed="rId3"/>
          <a:stretch>
            <a:fillRect/>
          </a:stretch>
        </p:blipFill>
        <p:spPr>
          <a:xfrm>
            <a:off x="666307" y="1490556"/>
            <a:ext cx="6273800" cy="1219200"/>
          </a:xfrm>
          <a:prstGeom prst="rect">
            <a:avLst/>
          </a:prstGeom>
        </p:spPr>
      </p:pic>
    </p:spTree>
    <p:extLst>
      <p:ext uri="{BB962C8B-B14F-4D97-AF65-F5344CB8AC3E}">
        <p14:creationId xmlns:p14="http://schemas.microsoft.com/office/powerpoint/2010/main" val="3641021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CC4B-2441-0E70-B8FD-6C4AFF117887}"/>
              </a:ext>
            </a:extLst>
          </p:cNvPr>
          <p:cNvSpPr>
            <a:spLocks noGrp="1"/>
          </p:cNvSpPr>
          <p:nvPr>
            <p:ph type="title"/>
          </p:nvPr>
        </p:nvSpPr>
        <p:spPr/>
        <p:txBody>
          <a:bodyPr>
            <a:normAutofit/>
          </a:bodyPr>
          <a:lstStyle/>
          <a:p>
            <a:r>
              <a:rPr lang="en-TR" sz="4000" b="1" dirty="0"/>
              <a:t>Conclusion</a:t>
            </a:r>
          </a:p>
        </p:txBody>
      </p:sp>
      <p:sp>
        <p:nvSpPr>
          <p:cNvPr id="3" name="Content Placeholder 2">
            <a:extLst>
              <a:ext uri="{FF2B5EF4-FFF2-40B4-BE49-F238E27FC236}">
                <a16:creationId xmlns:a16="http://schemas.microsoft.com/office/drawing/2014/main" id="{3D845207-0991-0547-265E-9007AC0095BF}"/>
              </a:ext>
            </a:extLst>
          </p:cNvPr>
          <p:cNvSpPr>
            <a:spLocks noGrp="1"/>
          </p:cNvSpPr>
          <p:nvPr>
            <p:ph idx="1"/>
          </p:nvPr>
        </p:nvSpPr>
        <p:spPr>
          <a:xfrm>
            <a:off x="838200" y="2147888"/>
            <a:ext cx="5144388" cy="2308324"/>
          </a:xfrm>
        </p:spPr>
        <p:txBody>
          <a:bodyPr>
            <a:normAutofit/>
          </a:bodyPr>
          <a:lstStyle/>
          <a:p>
            <a:pPr marL="0" indent="0" algn="ctr">
              <a:buNone/>
            </a:pPr>
            <a:r>
              <a:rPr lang="en-US" sz="1400" b="1" i="1" u="none" strike="noStrike" dirty="0">
                <a:solidFill>
                  <a:schemeClr val="tx1">
                    <a:lumMod val="75000"/>
                    <a:lumOff val="25000"/>
                  </a:schemeClr>
                </a:solidFill>
                <a:effectLst/>
                <a:latin typeface="+mj-lt"/>
              </a:rPr>
              <a:t>Characterizing loyalty</a:t>
            </a:r>
          </a:p>
          <a:p>
            <a:pPr marL="0" indent="0" algn="just">
              <a:buNone/>
            </a:pPr>
            <a:r>
              <a:rPr lang="en-US" sz="1400" b="0" i="1" u="none" strike="noStrike" dirty="0">
                <a:solidFill>
                  <a:schemeClr val="tx1">
                    <a:lumMod val="75000"/>
                    <a:lumOff val="25000"/>
                  </a:schemeClr>
                </a:solidFill>
                <a:effectLst/>
                <a:latin typeface="+mj-lt"/>
              </a:rPr>
              <a:t> Three conditions that affect loyalty are:</a:t>
            </a:r>
          </a:p>
          <a:p>
            <a:pPr algn="just" fontAlgn="base">
              <a:buFont typeface="Wingdings" pitchFamily="2" charset="2"/>
              <a:buChar char="ü"/>
            </a:pPr>
            <a:r>
              <a:rPr lang="en-US" sz="1400" b="0" i="1" u="none" strike="noStrike" dirty="0">
                <a:solidFill>
                  <a:schemeClr val="tx1">
                    <a:lumMod val="75000"/>
                    <a:lumOff val="25000"/>
                  </a:schemeClr>
                </a:solidFill>
                <a:effectLst/>
                <a:latin typeface="+mj-lt"/>
              </a:rPr>
              <a:t>a high level of satisfaction (</a:t>
            </a:r>
            <a:r>
              <a:rPr lang="en-US" sz="1400" b="0" i="1" u="none" strike="noStrike" dirty="0" err="1">
                <a:solidFill>
                  <a:schemeClr val="tx1">
                    <a:lumMod val="75000"/>
                    <a:lumOff val="25000"/>
                  </a:schemeClr>
                </a:solidFill>
                <a:effectLst/>
                <a:latin typeface="+mj-lt"/>
              </a:rPr>
              <a:t>satisfaction_level</a:t>
            </a:r>
            <a:r>
              <a:rPr lang="en-US" sz="1400" b="0" i="1" u="none" strike="noStrike" dirty="0">
                <a:solidFill>
                  <a:schemeClr val="tx1">
                    <a:lumMod val="75000"/>
                    <a:lumOff val="25000"/>
                  </a:schemeClr>
                </a:solidFill>
                <a:effectLst/>
                <a:latin typeface="+mj-lt"/>
              </a:rPr>
              <a:t> &gt;= 47%)</a:t>
            </a:r>
          </a:p>
          <a:p>
            <a:pPr algn="just" fontAlgn="base">
              <a:buFont typeface="Wingdings" pitchFamily="2" charset="2"/>
              <a:buChar char="ü"/>
            </a:pPr>
            <a:r>
              <a:rPr lang="en-US" sz="1400" b="0" i="1" u="none" strike="noStrike" dirty="0">
                <a:solidFill>
                  <a:schemeClr val="tx1">
                    <a:lumMod val="75000"/>
                    <a:lumOff val="25000"/>
                  </a:schemeClr>
                </a:solidFill>
                <a:effectLst/>
                <a:latin typeface="+mj-lt"/>
              </a:rPr>
              <a:t>have spent at least 4 years in the organization (</a:t>
            </a:r>
            <a:r>
              <a:rPr lang="en-US" sz="1400" b="0" i="1" u="none" strike="noStrike" dirty="0" err="1">
                <a:solidFill>
                  <a:schemeClr val="tx1">
                    <a:lumMod val="75000"/>
                    <a:lumOff val="25000"/>
                  </a:schemeClr>
                </a:solidFill>
                <a:effectLst/>
                <a:latin typeface="+mj-lt"/>
              </a:rPr>
              <a:t>time_spend_company</a:t>
            </a:r>
            <a:r>
              <a:rPr lang="en-US" sz="1400" b="0" i="1" u="none" strike="noStrike" dirty="0">
                <a:solidFill>
                  <a:schemeClr val="tx1">
                    <a:lumMod val="75000"/>
                    <a:lumOff val="25000"/>
                  </a:schemeClr>
                </a:solidFill>
                <a:effectLst/>
                <a:latin typeface="+mj-lt"/>
              </a:rPr>
              <a:t> &lt; 5 years)</a:t>
            </a:r>
          </a:p>
          <a:p>
            <a:pPr algn="just" fontAlgn="base">
              <a:buFont typeface="Wingdings" pitchFamily="2" charset="2"/>
              <a:buChar char="ü"/>
            </a:pPr>
            <a:r>
              <a:rPr lang="en-US" sz="1400" b="0" i="1" u="none" strike="noStrike" dirty="0">
                <a:solidFill>
                  <a:schemeClr val="tx1">
                    <a:lumMod val="75000"/>
                    <a:lumOff val="25000"/>
                  </a:schemeClr>
                </a:solidFill>
                <a:effectLst/>
                <a:latin typeface="+mj-lt"/>
              </a:rPr>
              <a:t> good performers with an evaluation of at least 80% (</a:t>
            </a:r>
            <a:r>
              <a:rPr lang="en-US" sz="1400" b="0" i="1" u="none" strike="noStrike" dirty="0" err="1">
                <a:solidFill>
                  <a:schemeClr val="tx1">
                    <a:lumMod val="75000"/>
                    <a:lumOff val="25000"/>
                  </a:schemeClr>
                </a:solidFill>
                <a:effectLst/>
                <a:latin typeface="+mj-lt"/>
              </a:rPr>
              <a:t>last_evaluation</a:t>
            </a:r>
            <a:r>
              <a:rPr lang="en-US" sz="1400" b="0" i="1" u="none" strike="noStrike" dirty="0">
                <a:solidFill>
                  <a:schemeClr val="tx1">
                    <a:lumMod val="75000"/>
                    <a:lumOff val="25000"/>
                  </a:schemeClr>
                </a:solidFill>
                <a:effectLst/>
                <a:latin typeface="+mj-lt"/>
              </a:rPr>
              <a:t> &lt; 81%)</a:t>
            </a:r>
          </a:p>
          <a:p>
            <a:endParaRPr lang="en-TR" sz="1400" dirty="0"/>
          </a:p>
        </p:txBody>
      </p:sp>
      <p:sp>
        <p:nvSpPr>
          <p:cNvPr id="5" name="TextBox 4">
            <a:extLst>
              <a:ext uri="{FF2B5EF4-FFF2-40B4-BE49-F238E27FC236}">
                <a16:creationId xmlns:a16="http://schemas.microsoft.com/office/drawing/2014/main" id="{00244415-45D8-8702-A22C-93BF2C403773}"/>
              </a:ext>
            </a:extLst>
          </p:cNvPr>
          <p:cNvSpPr txBox="1"/>
          <p:nvPr/>
        </p:nvSpPr>
        <p:spPr>
          <a:xfrm>
            <a:off x="6209414" y="2160743"/>
            <a:ext cx="5486401" cy="1815882"/>
          </a:xfrm>
          <a:prstGeom prst="rect">
            <a:avLst/>
          </a:prstGeom>
          <a:noFill/>
        </p:spPr>
        <p:txBody>
          <a:bodyPr wrap="square">
            <a:spAutoFit/>
          </a:bodyPr>
          <a:lstStyle/>
          <a:p>
            <a:pPr marL="0" indent="0" algn="ctr">
              <a:buNone/>
            </a:pPr>
            <a:r>
              <a:rPr lang="en-US" sz="1400" b="1" i="1" u="none" strike="noStrike" dirty="0">
                <a:solidFill>
                  <a:schemeClr val="tx1">
                    <a:lumMod val="75000"/>
                    <a:lumOff val="25000"/>
                  </a:schemeClr>
                </a:solidFill>
                <a:effectLst/>
                <a:latin typeface="+mj-lt"/>
              </a:rPr>
              <a:t>Characterizing left</a:t>
            </a:r>
          </a:p>
          <a:p>
            <a:pPr marL="0" indent="0" algn="just">
              <a:buNone/>
            </a:pPr>
            <a:endParaRPr lang="en-US" sz="1400" b="1" i="1" u="none" strike="noStrike" dirty="0">
              <a:solidFill>
                <a:schemeClr val="tx1">
                  <a:lumMod val="75000"/>
                  <a:lumOff val="25000"/>
                </a:schemeClr>
              </a:solidFill>
              <a:effectLst/>
              <a:latin typeface="+mj-lt"/>
            </a:endParaRPr>
          </a:p>
          <a:p>
            <a:pPr algn="just"/>
            <a:r>
              <a:rPr lang="en-US" sz="1400" b="0" i="1" u="none" strike="noStrike" dirty="0">
                <a:solidFill>
                  <a:schemeClr val="tx1">
                    <a:lumMod val="75000"/>
                    <a:lumOff val="25000"/>
                  </a:schemeClr>
                </a:solidFill>
                <a:effectLst/>
                <a:latin typeface="+mj-lt"/>
              </a:rPr>
              <a:t>Three conditions that affect ‘resigned’ are:</a:t>
            </a:r>
          </a:p>
          <a:p>
            <a:pPr algn="just" fontAlgn="base">
              <a:buFont typeface="Wingdings" pitchFamily="2" charset="2"/>
              <a:buChar char="ü"/>
            </a:pPr>
            <a:r>
              <a:rPr lang="en-US" sz="1400" b="0" i="1" u="none" strike="noStrike" dirty="0">
                <a:solidFill>
                  <a:schemeClr val="tx1">
                    <a:lumMod val="75000"/>
                    <a:lumOff val="25000"/>
                  </a:schemeClr>
                </a:solidFill>
                <a:effectLst/>
                <a:latin typeface="+mj-lt"/>
              </a:rPr>
              <a:t>low or moderate satisfaction (</a:t>
            </a:r>
            <a:r>
              <a:rPr lang="en-US" sz="1400" b="0" i="1" u="none" strike="noStrike" dirty="0" err="1">
                <a:solidFill>
                  <a:schemeClr val="tx1">
                    <a:lumMod val="75000"/>
                    <a:lumOff val="25000"/>
                  </a:schemeClr>
                </a:solidFill>
                <a:effectLst/>
                <a:latin typeface="+mj-lt"/>
              </a:rPr>
              <a:t>satisfaction_level</a:t>
            </a:r>
            <a:r>
              <a:rPr lang="en-US" sz="1400" b="0" i="1" u="none" strike="noStrike" dirty="0">
                <a:solidFill>
                  <a:schemeClr val="tx1">
                    <a:lumMod val="75000"/>
                    <a:lumOff val="25000"/>
                  </a:schemeClr>
                </a:solidFill>
                <a:effectLst/>
                <a:latin typeface="+mj-lt"/>
              </a:rPr>
              <a:t> &lt; 47%)</a:t>
            </a:r>
          </a:p>
          <a:p>
            <a:pPr algn="just" fontAlgn="base">
              <a:buFont typeface="Wingdings" pitchFamily="2" charset="2"/>
              <a:buChar char="ü"/>
            </a:pPr>
            <a:r>
              <a:rPr lang="en-US" sz="1400" b="0" i="1" u="none" strike="noStrike" dirty="0">
                <a:solidFill>
                  <a:schemeClr val="tx1">
                    <a:lumMod val="75000"/>
                    <a:lumOff val="25000"/>
                  </a:schemeClr>
                </a:solidFill>
                <a:effectLst/>
                <a:latin typeface="+mj-lt"/>
              </a:rPr>
              <a:t>have a workload of 6 or more projects (</a:t>
            </a:r>
            <a:r>
              <a:rPr lang="en-US" sz="1400" b="0" i="1" u="none" strike="noStrike" dirty="0" err="1">
                <a:solidFill>
                  <a:schemeClr val="tx1">
                    <a:lumMod val="75000"/>
                    <a:lumOff val="25000"/>
                  </a:schemeClr>
                </a:solidFill>
                <a:effectLst/>
                <a:latin typeface="+mj-lt"/>
              </a:rPr>
              <a:t>number_project</a:t>
            </a:r>
            <a:r>
              <a:rPr lang="en-US" sz="1400" b="0" i="1" u="none" strike="noStrike" dirty="0">
                <a:solidFill>
                  <a:schemeClr val="tx1">
                    <a:lumMod val="75000"/>
                    <a:lumOff val="25000"/>
                  </a:schemeClr>
                </a:solidFill>
                <a:effectLst/>
                <a:latin typeface="+mj-lt"/>
              </a:rPr>
              <a:t> &gt;= </a:t>
            </a:r>
            <a:r>
              <a:rPr lang="en-US" sz="1400" i="1" dirty="0">
                <a:solidFill>
                  <a:schemeClr val="tx1">
                    <a:lumMod val="75000"/>
                    <a:lumOff val="25000"/>
                  </a:schemeClr>
                </a:solidFill>
                <a:latin typeface="+mj-lt"/>
              </a:rPr>
              <a:t>6</a:t>
            </a:r>
            <a:r>
              <a:rPr lang="en-US" sz="1400" b="0" i="1" u="none" strike="noStrike" dirty="0">
                <a:solidFill>
                  <a:schemeClr val="tx1">
                    <a:lumMod val="75000"/>
                    <a:lumOff val="25000"/>
                  </a:schemeClr>
                </a:solidFill>
                <a:effectLst/>
                <a:latin typeface="+mj-lt"/>
              </a:rPr>
              <a:t> projects) and</a:t>
            </a:r>
          </a:p>
          <a:p>
            <a:pPr algn="just" fontAlgn="base">
              <a:buFont typeface="Wingdings" pitchFamily="2" charset="2"/>
              <a:buChar char="ü"/>
            </a:pPr>
            <a:r>
              <a:rPr lang="en-US" sz="1400" b="0" i="1" u="none" strike="noStrike" dirty="0">
                <a:solidFill>
                  <a:schemeClr val="tx1">
                    <a:lumMod val="75000"/>
                    <a:lumOff val="25000"/>
                  </a:schemeClr>
                </a:solidFill>
                <a:effectLst/>
                <a:latin typeface="+mj-lt"/>
              </a:rPr>
              <a:t>their performance being evaluated at least 58% (</a:t>
            </a:r>
            <a:r>
              <a:rPr lang="en-US" sz="1400" b="0" i="1" u="none" strike="noStrike" dirty="0" err="1">
                <a:solidFill>
                  <a:schemeClr val="tx1">
                    <a:lumMod val="75000"/>
                    <a:lumOff val="25000"/>
                  </a:schemeClr>
                </a:solidFill>
                <a:effectLst/>
                <a:latin typeface="+mj-lt"/>
              </a:rPr>
              <a:t>last_evaluation</a:t>
            </a:r>
            <a:r>
              <a:rPr lang="en-US" sz="1400" b="0" i="1" u="none" strike="noStrike" dirty="0">
                <a:solidFill>
                  <a:schemeClr val="tx1">
                    <a:lumMod val="75000"/>
                    <a:lumOff val="25000"/>
                  </a:schemeClr>
                </a:solidFill>
                <a:effectLst/>
                <a:latin typeface="+mj-lt"/>
              </a:rPr>
              <a:t> &gt;= 58 %)</a:t>
            </a:r>
          </a:p>
        </p:txBody>
      </p:sp>
      <p:sp>
        <p:nvSpPr>
          <p:cNvPr id="7" name="TextBox 6">
            <a:extLst>
              <a:ext uri="{FF2B5EF4-FFF2-40B4-BE49-F238E27FC236}">
                <a16:creationId xmlns:a16="http://schemas.microsoft.com/office/drawing/2014/main" id="{37505008-663C-E2F8-FFFE-29C433DAE94F}"/>
              </a:ext>
            </a:extLst>
          </p:cNvPr>
          <p:cNvSpPr txBox="1"/>
          <p:nvPr/>
        </p:nvSpPr>
        <p:spPr>
          <a:xfrm>
            <a:off x="942752" y="4662124"/>
            <a:ext cx="10937359" cy="1477328"/>
          </a:xfrm>
          <a:prstGeom prst="rect">
            <a:avLst/>
          </a:prstGeom>
          <a:noFill/>
        </p:spPr>
        <p:txBody>
          <a:bodyPr wrap="square">
            <a:spAutoFit/>
          </a:bodyPr>
          <a:lstStyle/>
          <a:p>
            <a:pPr marL="0" indent="0" algn="just">
              <a:buNone/>
            </a:pPr>
            <a:r>
              <a:rPr lang="en-US" sz="1800" b="0" i="0" u="none" strike="noStrike" dirty="0">
                <a:solidFill>
                  <a:schemeClr val="tx1">
                    <a:lumMod val="75000"/>
                    <a:lumOff val="25000"/>
                  </a:schemeClr>
                </a:solidFill>
                <a:effectLst/>
                <a:latin typeface="+mj-lt"/>
              </a:rPr>
              <a:t>To Sum up :</a:t>
            </a:r>
          </a:p>
          <a:p>
            <a:pPr marL="0" indent="0" algn="just">
              <a:buNone/>
            </a:pPr>
            <a:r>
              <a:rPr lang="en-US" sz="1800" b="0" i="1" u="sng" strike="noStrike" dirty="0">
                <a:solidFill>
                  <a:schemeClr val="tx1">
                    <a:lumMod val="75000"/>
                    <a:lumOff val="25000"/>
                  </a:schemeClr>
                </a:solidFill>
                <a:effectLst/>
                <a:latin typeface="+mj-lt"/>
              </a:rPr>
              <a:t>HR analytics, the provenance of a few leading companies, a decade ago, is a solution that is being widely applied now by several growing businesses to uncover surprising sources of talent and counterintuitive insights about what drives employees to be loyal to their organization. We hope this encourages you to leverage the power of </a:t>
            </a:r>
            <a:r>
              <a:rPr lang="en-US" sz="1800" b="0" i="1" u="sng" strike="noStrike" dirty="0">
                <a:solidFill>
                  <a:schemeClr val="tx1">
                    <a:lumMod val="75000"/>
                    <a:lumOff val="25000"/>
                  </a:schemeClr>
                </a:solidFill>
                <a:effectLst/>
                <a:latin typeface="+mj-lt"/>
                <a:hlinkClick r:id="rId2">
                  <a:extLst>
                    <a:ext uri="{A12FA001-AC4F-418D-AE19-62706E023703}">
                      <ahyp:hlinkClr xmlns:ahyp="http://schemas.microsoft.com/office/drawing/2018/hyperlinkcolor" val="tx"/>
                    </a:ext>
                  </a:extLst>
                </a:hlinkClick>
              </a:rPr>
              <a:t>HR analytics</a:t>
            </a:r>
            <a:r>
              <a:rPr lang="en-US" sz="1800" b="0" i="1" u="sng" strike="noStrike" dirty="0">
                <a:solidFill>
                  <a:schemeClr val="tx1">
                    <a:lumMod val="75000"/>
                    <a:lumOff val="25000"/>
                  </a:schemeClr>
                </a:solidFill>
                <a:effectLst/>
                <a:latin typeface="+mj-lt"/>
              </a:rPr>
              <a:t> to retain talent and save hiring costs</a:t>
            </a:r>
          </a:p>
        </p:txBody>
      </p:sp>
      <p:pic>
        <p:nvPicPr>
          <p:cNvPr id="8" name="Graphic 7" descr="Programmer male outline">
            <a:extLst>
              <a:ext uri="{FF2B5EF4-FFF2-40B4-BE49-F238E27FC236}">
                <a16:creationId xmlns:a16="http://schemas.microsoft.com/office/drawing/2014/main" id="{F6F3A39E-C8AB-ACBE-F929-B33DC54F78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52433" y="1432599"/>
            <a:ext cx="687571" cy="687571"/>
          </a:xfrm>
          <a:prstGeom prst="rect">
            <a:avLst/>
          </a:prstGeom>
        </p:spPr>
      </p:pic>
      <p:pic>
        <p:nvPicPr>
          <p:cNvPr id="9" name="Graphic 8" descr="Exit outline">
            <a:extLst>
              <a:ext uri="{FF2B5EF4-FFF2-40B4-BE49-F238E27FC236}">
                <a16:creationId xmlns:a16="http://schemas.microsoft.com/office/drawing/2014/main" id="{3A635BF4-1BDF-124E-9BD0-8E309C5BCB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61994" y="1539350"/>
            <a:ext cx="687571" cy="687571"/>
          </a:xfrm>
          <a:prstGeom prst="rect">
            <a:avLst/>
          </a:prstGeom>
        </p:spPr>
      </p:pic>
    </p:spTree>
    <p:extLst>
      <p:ext uri="{BB962C8B-B14F-4D97-AF65-F5344CB8AC3E}">
        <p14:creationId xmlns:p14="http://schemas.microsoft.com/office/powerpoint/2010/main" val="3489298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erson running into a door&#10;&#10;Description automatically generated">
            <a:extLst>
              <a:ext uri="{FF2B5EF4-FFF2-40B4-BE49-F238E27FC236}">
                <a16:creationId xmlns:a16="http://schemas.microsoft.com/office/drawing/2014/main" id="{45433BE0-0DDE-F5DF-6B2B-7261612F2F10}"/>
              </a:ext>
            </a:extLst>
          </p:cNvPr>
          <p:cNvPicPr>
            <a:picLocks noGrp="1" noChangeAspect="1"/>
          </p:cNvPicPr>
          <p:nvPr>
            <p:ph idx="1"/>
          </p:nvPr>
        </p:nvPicPr>
        <p:blipFill rotWithShape="1">
          <a:blip r:embed="rId2"/>
          <a:srcRect r="5725"/>
          <a:stretch/>
        </p:blipFill>
        <p:spPr>
          <a:xfrm>
            <a:off x="1" y="10"/>
            <a:ext cx="12198824" cy="6857990"/>
          </a:xfrm>
          <a:prstGeom prst="rect">
            <a:avLst/>
          </a:prstGeom>
        </p:spPr>
      </p:pic>
      <p:sp>
        <p:nvSpPr>
          <p:cNvPr id="2" name="TextBox 1">
            <a:extLst>
              <a:ext uri="{FF2B5EF4-FFF2-40B4-BE49-F238E27FC236}">
                <a16:creationId xmlns:a16="http://schemas.microsoft.com/office/drawing/2014/main" id="{2D6B55D6-4F7F-C968-8422-E82CECDAE818}"/>
              </a:ext>
            </a:extLst>
          </p:cNvPr>
          <p:cNvSpPr txBox="1"/>
          <p:nvPr/>
        </p:nvSpPr>
        <p:spPr>
          <a:xfrm>
            <a:off x="4020855" y="1127342"/>
            <a:ext cx="5974915" cy="523220"/>
          </a:xfrm>
          <a:prstGeom prst="rect">
            <a:avLst/>
          </a:prstGeom>
          <a:noFill/>
        </p:spPr>
        <p:txBody>
          <a:bodyPr wrap="square" rtlCol="0">
            <a:spAutoFit/>
          </a:bodyPr>
          <a:lstStyle/>
          <a:p>
            <a:pPr algn="ctr"/>
            <a:r>
              <a:rPr lang="en-TR" sz="2800" b="1" i="1" dirty="0"/>
              <a:t>THANK YOU FOR YOUR ATTENTION </a:t>
            </a:r>
            <a:r>
              <a:rPr lang="en-TR" sz="2800" b="1" dirty="0">
                <a:sym typeface="Wingdings" pitchFamily="2" charset="2"/>
              </a:rPr>
              <a:t></a:t>
            </a:r>
            <a:endParaRPr lang="en-TR" sz="2800" b="1" dirty="0"/>
          </a:p>
        </p:txBody>
      </p:sp>
      <p:sp>
        <p:nvSpPr>
          <p:cNvPr id="3" name="TextBox 2">
            <a:extLst>
              <a:ext uri="{FF2B5EF4-FFF2-40B4-BE49-F238E27FC236}">
                <a16:creationId xmlns:a16="http://schemas.microsoft.com/office/drawing/2014/main" id="{70A20AB5-6300-6C2A-1A0E-CCFA28A4600F}"/>
              </a:ext>
            </a:extLst>
          </p:cNvPr>
          <p:cNvSpPr txBox="1"/>
          <p:nvPr/>
        </p:nvSpPr>
        <p:spPr>
          <a:xfrm>
            <a:off x="1640910" y="3206663"/>
            <a:ext cx="989556" cy="646331"/>
          </a:xfrm>
          <a:prstGeom prst="rect">
            <a:avLst/>
          </a:prstGeom>
          <a:noFill/>
        </p:spPr>
        <p:txBody>
          <a:bodyPr wrap="square" rtlCol="0">
            <a:spAutoFit/>
          </a:bodyPr>
          <a:lstStyle/>
          <a:p>
            <a:r>
              <a:rPr lang="en-TR" sz="3600" b="1" dirty="0"/>
              <a:t>G1</a:t>
            </a:r>
          </a:p>
        </p:txBody>
      </p:sp>
    </p:spTree>
    <p:extLst>
      <p:ext uri="{BB962C8B-B14F-4D97-AF65-F5344CB8AC3E}">
        <p14:creationId xmlns:p14="http://schemas.microsoft.com/office/powerpoint/2010/main" val="825355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ABCB6-A882-A8A7-5D89-4D06E1A4C371}"/>
              </a:ext>
            </a:extLst>
          </p:cNvPr>
          <p:cNvSpPr>
            <a:spLocks noGrp="1"/>
          </p:cNvSpPr>
          <p:nvPr>
            <p:ph type="title"/>
          </p:nvPr>
        </p:nvSpPr>
        <p:spPr/>
        <p:txBody>
          <a:bodyPr/>
          <a:lstStyle/>
          <a:p>
            <a:r>
              <a:rPr lang="en-TR" sz="4000" b="1" dirty="0"/>
              <a:t>BUSINESS PROBLEMS</a:t>
            </a:r>
            <a:br>
              <a:rPr lang="en-TR" b="1" dirty="0"/>
            </a:br>
            <a:endParaRPr lang="en-TR" b="1" dirty="0"/>
          </a:p>
        </p:txBody>
      </p:sp>
      <p:sp>
        <p:nvSpPr>
          <p:cNvPr id="3" name="Content Placeholder 2">
            <a:extLst>
              <a:ext uri="{FF2B5EF4-FFF2-40B4-BE49-F238E27FC236}">
                <a16:creationId xmlns:a16="http://schemas.microsoft.com/office/drawing/2014/main" id="{0C4BD4A7-E9A3-A12E-2CA5-DA55571C09E3}"/>
              </a:ext>
            </a:extLst>
          </p:cNvPr>
          <p:cNvSpPr>
            <a:spLocks noGrp="1"/>
          </p:cNvSpPr>
          <p:nvPr>
            <p:ph idx="1"/>
          </p:nvPr>
        </p:nvSpPr>
        <p:spPr/>
        <p:txBody>
          <a:bodyPr>
            <a:normAutofit fontScale="92500" lnSpcReduction="10000"/>
          </a:bodyPr>
          <a:lstStyle/>
          <a:p>
            <a:pPr marL="0" indent="0" algn="just">
              <a:lnSpc>
                <a:spcPct val="150000"/>
              </a:lnSpc>
              <a:buNone/>
            </a:pPr>
            <a:r>
              <a:rPr lang="en-US" b="0" i="1" u="none" strike="noStrike" dirty="0">
                <a:solidFill>
                  <a:srgbClr val="343A40"/>
                </a:solidFill>
                <a:effectLst/>
                <a:latin typeface="Lato" panose="020F0502020204030203" pitchFamily="34" charset="0"/>
              </a:rPr>
              <a:t>People are expected to give their all – labor, passion, and time – to their jobs. But if their jobs don’t give back enough, they will leave.</a:t>
            </a:r>
          </a:p>
          <a:p>
            <a:pPr marL="0" indent="0" algn="just">
              <a:lnSpc>
                <a:spcPct val="150000"/>
              </a:lnSpc>
              <a:buNone/>
            </a:pPr>
            <a:r>
              <a:rPr lang="en-US" b="0" i="1" u="none" strike="noStrike" dirty="0">
                <a:solidFill>
                  <a:srgbClr val="343A40"/>
                </a:solidFill>
                <a:effectLst/>
                <a:latin typeface="Lato" panose="020F0502020204030203" pitchFamily="34" charset="0"/>
              </a:rPr>
              <a:t> As have </a:t>
            </a:r>
            <a:r>
              <a:rPr lang="en-US" b="0" i="1" u="sng" strike="noStrike" dirty="0">
                <a:solidFill>
                  <a:srgbClr val="343A40"/>
                </a:solidFill>
                <a:effectLst/>
                <a:latin typeface="Lato" panose="020F0502020204030203" pitchFamily="34" charset="0"/>
              </a:rPr>
              <a:t>4.5 million burned-out </a:t>
            </a:r>
            <a:r>
              <a:rPr lang="en-US" b="0" i="1" u="none" strike="noStrike" dirty="0">
                <a:solidFill>
                  <a:srgbClr val="343A40"/>
                </a:solidFill>
                <a:effectLst/>
                <a:latin typeface="Lato" panose="020F0502020204030203" pitchFamily="34" charset="0"/>
              </a:rPr>
              <a:t>American employees who quit their jobs since November 2021 due to low satisfaction.</a:t>
            </a:r>
          </a:p>
          <a:p>
            <a:pPr marL="0" indent="0" algn="just">
              <a:lnSpc>
                <a:spcPct val="150000"/>
              </a:lnSpc>
              <a:buNone/>
            </a:pPr>
            <a:r>
              <a:rPr lang="en-US" b="0" i="1" u="none" strike="noStrike" dirty="0">
                <a:solidFill>
                  <a:srgbClr val="343A40"/>
                </a:solidFill>
                <a:effectLst/>
                <a:latin typeface="Lato" panose="020F0502020204030203" pitchFamily="34" charset="0"/>
              </a:rPr>
              <a:t> </a:t>
            </a:r>
          </a:p>
          <a:p>
            <a:pPr marL="0" indent="0" algn="just">
              <a:lnSpc>
                <a:spcPct val="150000"/>
              </a:lnSpc>
              <a:buNone/>
            </a:pPr>
            <a:endParaRPr lang="en-US" i="1" dirty="0">
              <a:solidFill>
                <a:srgbClr val="343A40"/>
              </a:solidFill>
              <a:latin typeface="Lato" panose="020F0502020204030203" pitchFamily="34" charset="0"/>
            </a:endParaRPr>
          </a:p>
          <a:p>
            <a:pPr marL="0" indent="0" algn="just">
              <a:lnSpc>
                <a:spcPct val="150000"/>
              </a:lnSpc>
              <a:buNone/>
            </a:pPr>
            <a:r>
              <a:rPr lang="en-US" sz="1300" i="1" dirty="0" err="1">
                <a:solidFill>
                  <a:srgbClr val="343A40"/>
                </a:solidFill>
                <a:latin typeface="Lato" panose="020F0502020204030203" pitchFamily="34" charset="0"/>
              </a:rPr>
              <a:t>Ref:https</a:t>
            </a:r>
            <a:r>
              <a:rPr lang="en-US" sz="1300" i="1" dirty="0">
                <a:solidFill>
                  <a:srgbClr val="343A40"/>
                </a:solidFill>
                <a:latin typeface="Lato" panose="020F0502020204030203" pitchFamily="34" charset="0"/>
              </a:rPr>
              <a:t>://</a:t>
            </a:r>
            <a:r>
              <a:rPr lang="en-US" sz="1300" i="1" dirty="0" err="1">
                <a:solidFill>
                  <a:srgbClr val="343A40"/>
                </a:solidFill>
                <a:latin typeface="Lato" panose="020F0502020204030203" pitchFamily="34" charset="0"/>
              </a:rPr>
              <a:t>datasciencedojo.com</a:t>
            </a:r>
            <a:r>
              <a:rPr lang="en-US" sz="1300" i="1" dirty="0">
                <a:solidFill>
                  <a:srgbClr val="343A40"/>
                </a:solidFill>
                <a:latin typeface="Lato" panose="020F0502020204030203" pitchFamily="34" charset="0"/>
              </a:rPr>
              <a:t>/blog/churn-rate-prediction/# </a:t>
            </a:r>
            <a:endParaRPr lang="en-TR" sz="1300" i="1" dirty="0"/>
          </a:p>
        </p:txBody>
      </p:sp>
      <p:pic>
        <p:nvPicPr>
          <p:cNvPr id="4" name="Graphic 3" descr="Brain in head outline">
            <a:extLst>
              <a:ext uri="{FF2B5EF4-FFF2-40B4-BE49-F238E27FC236}">
                <a16:creationId xmlns:a16="http://schemas.microsoft.com/office/drawing/2014/main" id="{1AF75FBA-87B9-531E-4ACA-5EF567FD6A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39438" y="113506"/>
            <a:ext cx="914400" cy="914400"/>
          </a:xfrm>
          <a:prstGeom prst="rect">
            <a:avLst/>
          </a:prstGeom>
        </p:spPr>
      </p:pic>
    </p:spTree>
    <p:extLst>
      <p:ext uri="{BB962C8B-B14F-4D97-AF65-F5344CB8AC3E}">
        <p14:creationId xmlns:p14="http://schemas.microsoft.com/office/powerpoint/2010/main" val="3322944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69288-8250-1C8C-2739-958C6510022F}"/>
              </a:ext>
            </a:extLst>
          </p:cNvPr>
          <p:cNvSpPr>
            <a:spLocks noGrp="1"/>
          </p:cNvSpPr>
          <p:nvPr>
            <p:ph type="title"/>
          </p:nvPr>
        </p:nvSpPr>
        <p:spPr>
          <a:xfrm>
            <a:off x="558411" y="-1525375"/>
            <a:ext cx="10138816" cy="4237653"/>
          </a:xfrm>
        </p:spPr>
        <p:txBody>
          <a:bodyPr anchor="ctr">
            <a:normAutofit/>
          </a:bodyPr>
          <a:lstStyle/>
          <a:p>
            <a:r>
              <a:rPr lang="en-US" sz="4000" b="1" dirty="0">
                <a:solidFill>
                  <a:schemeClr val="tx2"/>
                </a:solidFill>
              </a:rPr>
              <a:t>W</a:t>
            </a:r>
            <a:r>
              <a:rPr lang="en-TR" sz="4000" b="1" dirty="0">
                <a:solidFill>
                  <a:schemeClr val="tx2"/>
                </a:solidFill>
              </a:rPr>
              <a:t>HAT IS EMPLOYEER CHURN ANALYSIS?</a:t>
            </a:r>
          </a:p>
        </p:txBody>
      </p:sp>
      <p:graphicFrame>
        <p:nvGraphicFramePr>
          <p:cNvPr id="5" name="Content Placeholder 2">
            <a:extLst>
              <a:ext uri="{FF2B5EF4-FFF2-40B4-BE49-F238E27FC236}">
                <a16:creationId xmlns:a16="http://schemas.microsoft.com/office/drawing/2014/main" id="{4EF7EC7C-051C-9200-759A-78578C91FFB7}"/>
              </a:ext>
            </a:extLst>
          </p:cNvPr>
          <p:cNvGraphicFramePr>
            <a:graphicFrameLocks noGrp="1"/>
          </p:cNvGraphicFramePr>
          <p:nvPr>
            <p:ph idx="1"/>
            <p:extLst>
              <p:ext uri="{D42A27DB-BD31-4B8C-83A1-F6EECF244321}">
                <p14:modId xmlns:p14="http://schemas.microsoft.com/office/powerpoint/2010/main" val="1849457501"/>
              </p:ext>
            </p:extLst>
          </p:nvPr>
        </p:nvGraphicFramePr>
        <p:xfrm>
          <a:off x="700088" y="1193014"/>
          <a:ext cx="10933501" cy="5222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087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529DC-7723-B62F-46E1-6BF638D769DA}"/>
              </a:ext>
            </a:extLst>
          </p:cNvPr>
          <p:cNvSpPr>
            <a:spLocks noGrp="1"/>
          </p:cNvSpPr>
          <p:nvPr>
            <p:ph type="title"/>
          </p:nvPr>
        </p:nvSpPr>
        <p:spPr/>
        <p:txBody>
          <a:bodyPr>
            <a:normAutofit/>
          </a:bodyPr>
          <a:lstStyle/>
          <a:p>
            <a:r>
              <a:rPr lang="en-US" sz="4000" b="1" dirty="0"/>
              <a:t>W</a:t>
            </a:r>
            <a:r>
              <a:rPr lang="en-TR" sz="4000" b="1" dirty="0"/>
              <a:t>HY DO WE CARE ?</a:t>
            </a:r>
          </a:p>
        </p:txBody>
      </p:sp>
      <p:sp>
        <p:nvSpPr>
          <p:cNvPr id="4" name="TextBox 3">
            <a:extLst>
              <a:ext uri="{FF2B5EF4-FFF2-40B4-BE49-F238E27FC236}">
                <a16:creationId xmlns:a16="http://schemas.microsoft.com/office/drawing/2014/main" id="{024C24D1-CECC-3B16-61D7-98DD33F73E6D}"/>
              </a:ext>
            </a:extLst>
          </p:cNvPr>
          <p:cNvSpPr txBox="1"/>
          <p:nvPr/>
        </p:nvSpPr>
        <p:spPr>
          <a:xfrm>
            <a:off x="838200" y="3399438"/>
            <a:ext cx="4446932" cy="747837"/>
          </a:xfrm>
          <a:prstGeom prst="rect">
            <a:avLst/>
          </a:prstGeom>
          <a:noFill/>
        </p:spPr>
        <p:txBody>
          <a:bodyPr wrap="square" rtlCol="0">
            <a:spAutoFit/>
          </a:bodyPr>
          <a:lstStyle/>
          <a:p>
            <a:pPr algn="ctr" defTabSz="1051560">
              <a:spcAft>
                <a:spcPts val="600"/>
              </a:spcAft>
            </a:pPr>
            <a:r>
              <a:rPr lang="en-TR" sz="4140" b="1" kern="1200">
                <a:solidFill>
                  <a:schemeClr val="tx1"/>
                </a:solidFill>
                <a:latin typeface="+mn-lt"/>
                <a:ea typeface="+mn-ea"/>
                <a:cs typeface="+mn-cs"/>
              </a:rPr>
              <a:t>Cost</a:t>
            </a:r>
            <a:endParaRPr lang="en-TR" sz="3600" b="1"/>
          </a:p>
        </p:txBody>
      </p:sp>
      <p:sp>
        <p:nvSpPr>
          <p:cNvPr id="5" name="TextBox 4">
            <a:extLst>
              <a:ext uri="{FF2B5EF4-FFF2-40B4-BE49-F238E27FC236}">
                <a16:creationId xmlns:a16="http://schemas.microsoft.com/office/drawing/2014/main" id="{E23AB929-27B6-4D22-81A9-9BAC1BBAD415}"/>
              </a:ext>
            </a:extLst>
          </p:cNvPr>
          <p:cNvSpPr txBox="1"/>
          <p:nvPr/>
        </p:nvSpPr>
        <p:spPr>
          <a:xfrm>
            <a:off x="6906868" y="3378981"/>
            <a:ext cx="4446932" cy="747837"/>
          </a:xfrm>
          <a:prstGeom prst="rect">
            <a:avLst/>
          </a:prstGeom>
          <a:noFill/>
        </p:spPr>
        <p:txBody>
          <a:bodyPr wrap="square" rtlCol="0">
            <a:spAutoFit/>
          </a:bodyPr>
          <a:lstStyle/>
          <a:p>
            <a:pPr algn="ctr" defTabSz="1051560">
              <a:spcAft>
                <a:spcPts val="600"/>
              </a:spcAft>
            </a:pPr>
            <a:r>
              <a:rPr lang="en-TR" sz="4140" b="1" kern="1200">
                <a:solidFill>
                  <a:schemeClr val="tx1"/>
                </a:solidFill>
                <a:latin typeface="+mn-lt"/>
                <a:ea typeface="+mn-ea"/>
                <a:cs typeface="+mn-cs"/>
              </a:rPr>
              <a:t>Talent Retention</a:t>
            </a:r>
            <a:endParaRPr lang="en-TR" sz="3600" b="1"/>
          </a:p>
        </p:txBody>
      </p:sp>
      <p:pic>
        <p:nvPicPr>
          <p:cNvPr id="6" name="Graphic 5" descr="Coins outline">
            <a:extLst>
              <a:ext uri="{FF2B5EF4-FFF2-40B4-BE49-F238E27FC236}">
                <a16:creationId xmlns:a16="http://schemas.microsoft.com/office/drawing/2014/main" id="{BF197B89-2464-18A8-C0F9-0FBCA18A48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32663" y="4444631"/>
            <a:ext cx="1058006" cy="1058006"/>
          </a:xfrm>
          <a:prstGeom prst="rect">
            <a:avLst/>
          </a:prstGeom>
        </p:spPr>
      </p:pic>
      <p:pic>
        <p:nvPicPr>
          <p:cNvPr id="7" name="Graphic 6" descr="Ui Ux outline">
            <a:extLst>
              <a:ext uri="{FF2B5EF4-FFF2-40B4-BE49-F238E27FC236}">
                <a16:creationId xmlns:a16="http://schemas.microsoft.com/office/drawing/2014/main" id="{7E5CDFAB-691C-0588-E42C-35A01BD37FB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54253" y="4198565"/>
            <a:ext cx="1550137" cy="1550137"/>
          </a:xfrm>
          <a:prstGeom prst="rect">
            <a:avLst/>
          </a:prstGeom>
        </p:spPr>
      </p:pic>
      <p:pic>
        <p:nvPicPr>
          <p:cNvPr id="8" name="Graphic 7" descr="Back outline">
            <a:extLst>
              <a:ext uri="{FF2B5EF4-FFF2-40B4-BE49-F238E27FC236}">
                <a16:creationId xmlns:a16="http://schemas.microsoft.com/office/drawing/2014/main" id="{A9B30488-0354-2650-5F20-C3FAC2BADC4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8400319" y="2016276"/>
            <a:ext cx="1058006" cy="1058006"/>
          </a:xfrm>
          <a:prstGeom prst="rect">
            <a:avLst/>
          </a:prstGeom>
        </p:spPr>
      </p:pic>
      <p:pic>
        <p:nvPicPr>
          <p:cNvPr id="9" name="Graphic 8" descr="Back outline">
            <a:extLst>
              <a:ext uri="{FF2B5EF4-FFF2-40B4-BE49-F238E27FC236}">
                <a16:creationId xmlns:a16="http://schemas.microsoft.com/office/drawing/2014/main" id="{8468799B-6F1D-F8F7-F22F-28D6B0CBB0F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6200000">
            <a:off x="2532663" y="2097375"/>
            <a:ext cx="1058006" cy="1058006"/>
          </a:xfrm>
          <a:prstGeom prst="rect">
            <a:avLst/>
          </a:prstGeom>
        </p:spPr>
      </p:pic>
    </p:spTree>
    <p:extLst>
      <p:ext uri="{BB962C8B-B14F-4D97-AF65-F5344CB8AC3E}">
        <p14:creationId xmlns:p14="http://schemas.microsoft.com/office/powerpoint/2010/main" val="137020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C25CD-2505-C8B5-B32C-32FB6B4ABF42}"/>
              </a:ext>
            </a:extLst>
          </p:cNvPr>
          <p:cNvSpPr>
            <a:spLocks noGrp="1"/>
          </p:cNvSpPr>
          <p:nvPr>
            <p:ph type="title"/>
          </p:nvPr>
        </p:nvSpPr>
        <p:spPr/>
        <p:txBody>
          <a:bodyPr>
            <a:normAutofit/>
          </a:bodyPr>
          <a:lstStyle/>
          <a:p>
            <a:r>
              <a:rPr lang="en-TR" sz="4000" b="1" dirty="0"/>
              <a:t>ATTRIBUTES</a:t>
            </a:r>
          </a:p>
        </p:txBody>
      </p:sp>
      <p:pic>
        <p:nvPicPr>
          <p:cNvPr id="5" name="Graphic 4" descr="Rating Star with solid fill">
            <a:extLst>
              <a:ext uri="{FF2B5EF4-FFF2-40B4-BE49-F238E27FC236}">
                <a16:creationId xmlns:a16="http://schemas.microsoft.com/office/drawing/2014/main" id="{8931E9A9-EC8A-5202-6D82-F1E0C4FD71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59807" y="1410495"/>
            <a:ext cx="914400" cy="914400"/>
          </a:xfrm>
          <a:prstGeom prst="rect">
            <a:avLst/>
          </a:prstGeom>
        </p:spPr>
      </p:pic>
      <p:pic>
        <p:nvPicPr>
          <p:cNvPr id="7" name="Graphic 6" descr="Group brainstorm outline">
            <a:extLst>
              <a:ext uri="{FF2B5EF4-FFF2-40B4-BE49-F238E27FC236}">
                <a16:creationId xmlns:a16="http://schemas.microsoft.com/office/drawing/2014/main" id="{70901A22-6E70-97A0-8899-EB34F77AB80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78844" y="2312987"/>
            <a:ext cx="914400" cy="914400"/>
          </a:xfrm>
          <a:prstGeom prst="rect">
            <a:avLst/>
          </a:prstGeom>
        </p:spPr>
      </p:pic>
      <p:pic>
        <p:nvPicPr>
          <p:cNvPr id="9" name="Graphic 8" descr="List outline">
            <a:extLst>
              <a:ext uri="{FF2B5EF4-FFF2-40B4-BE49-F238E27FC236}">
                <a16:creationId xmlns:a16="http://schemas.microsoft.com/office/drawing/2014/main" id="{E3E74FC3-CD73-7864-206F-8E373B6D20E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59807" y="3544491"/>
            <a:ext cx="914400" cy="914400"/>
          </a:xfrm>
          <a:prstGeom prst="rect">
            <a:avLst/>
          </a:prstGeom>
        </p:spPr>
      </p:pic>
      <p:pic>
        <p:nvPicPr>
          <p:cNvPr id="11" name="Graphic 10" descr="Programmer male outline">
            <a:extLst>
              <a:ext uri="{FF2B5EF4-FFF2-40B4-BE49-F238E27FC236}">
                <a16:creationId xmlns:a16="http://schemas.microsoft.com/office/drawing/2014/main" id="{C0DA4C01-D734-0CB7-49E0-9146C1D5165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79052" y="4775995"/>
            <a:ext cx="914400" cy="914400"/>
          </a:xfrm>
          <a:prstGeom prst="rect">
            <a:avLst/>
          </a:prstGeom>
        </p:spPr>
      </p:pic>
      <p:pic>
        <p:nvPicPr>
          <p:cNvPr id="13" name="Graphic 12" descr="Hourglass 90% outline">
            <a:extLst>
              <a:ext uri="{FF2B5EF4-FFF2-40B4-BE49-F238E27FC236}">
                <a16:creationId xmlns:a16="http://schemas.microsoft.com/office/drawing/2014/main" id="{856CB99C-3DA5-C6B5-A1DF-6EA588C6FE5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91578" y="5807075"/>
            <a:ext cx="914400" cy="914400"/>
          </a:xfrm>
          <a:prstGeom prst="rect">
            <a:avLst/>
          </a:prstGeom>
        </p:spPr>
      </p:pic>
      <p:pic>
        <p:nvPicPr>
          <p:cNvPr id="16" name="Graphic 15" descr="Health And Safety outline">
            <a:extLst>
              <a:ext uri="{FF2B5EF4-FFF2-40B4-BE49-F238E27FC236}">
                <a16:creationId xmlns:a16="http://schemas.microsoft.com/office/drawing/2014/main" id="{C95E1735-82A8-03D1-622B-612860A7B97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53350" y="1470026"/>
            <a:ext cx="914400" cy="914400"/>
          </a:xfrm>
          <a:prstGeom prst="rect">
            <a:avLst/>
          </a:prstGeom>
        </p:spPr>
      </p:pic>
      <p:pic>
        <p:nvPicPr>
          <p:cNvPr id="18" name="Graphic 17" descr="Clapping hands outline">
            <a:extLst>
              <a:ext uri="{FF2B5EF4-FFF2-40B4-BE49-F238E27FC236}">
                <a16:creationId xmlns:a16="http://schemas.microsoft.com/office/drawing/2014/main" id="{62BE4950-A84C-F85E-995A-42CE2827AF3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720013" y="2541590"/>
            <a:ext cx="914400" cy="914400"/>
          </a:xfrm>
          <a:prstGeom prst="rect">
            <a:avLst/>
          </a:prstGeom>
        </p:spPr>
      </p:pic>
      <p:pic>
        <p:nvPicPr>
          <p:cNvPr id="22" name="Graphic 21" descr="Money outline">
            <a:extLst>
              <a:ext uri="{FF2B5EF4-FFF2-40B4-BE49-F238E27FC236}">
                <a16:creationId xmlns:a16="http://schemas.microsoft.com/office/drawing/2014/main" id="{2FE19584-E6A7-D8C5-91FA-61D4139C0FD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753350" y="3678240"/>
            <a:ext cx="914400" cy="914400"/>
          </a:xfrm>
          <a:prstGeom prst="rect">
            <a:avLst/>
          </a:prstGeom>
        </p:spPr>
      </p:pic>
      <p:pic>
        <p:nvPicPr>
          <p:cNvPr id="24" name="Graphic 23" descr="Greek Temple outline">
            <a:extLst>
              <a:ext uri="{FF2B5EF4-FFF2-40B4-BE49-F238E27FC236}">
                <a16:creationId xmlns:a16="http://schemas.microsoft.com/office/drawing/2014/main" id="{08219DD5-49DF-9231-8BA8-322A4AE20FB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753350" y="4653758"/>
            <a:ext cx="914400" cy="914400"/>
          </a:xfrm>
          <a:prstGeom prst="rect">
            <a:avLst/>
          </a:prstGeom>
        </p:spPr>
      </p:pic>
      <p:pic>
        <p:nvPicPr>
          <p:cNvPr id="26" name="Graphic 25" descr="Exit outline">
            <a:extLst>
              <a:ext uri="{FF2B5EF4-FFF2-40B4-BE49-F238E27FC236}">
                <a16:creationId xmlns:a16="http://schemas.microsoft.com/office/drawing/2014/main" id="{AC9128CF-B225-A7BB-87BF-387211B70E77}"/>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803454" y="5807075"/>
            <a:ext cx="914400" cy="914400"/>
          </a:xfrm>
          <a:prstGeom prst="rect">
            <a:avLst/>
          </a:prstGeom>
        </p:spPr>
      </p:pic>
      <p:sp>
        <p:nvSpPr>
          <p:cNvPr id="27" name="TextBox 26">
            <a:extLst>
              <a:ext uri="{FF2B5EF4-FFF2-40B4-BE49-F238E27FC236}">
                <a16:creationId xmlns:a16="http://schemas.microsoft.com/office/drawing/2014/main" id="{C525B88E-13C9-8B1D-869A-D0034C573C84}"/>
              </a:ext>
            </a:extLst>
          </p:cNvPr>
          <p:cNvSpPr txBox="1"/>
          <p:nvPr/>
        </p:nvSpPr>
        <p:spPr>
          <a:xfrm>
            <a:off x="3474282" y="1690688"/>
            <a:ext cx="3186036" cy="369332"/>
          </a:xfrm>
          <a:prstGeom prst="rect">
            <a:avLst/>
          </a:prstGeom>
          <a:noFill/>
        </p:spPr>
        <p:txBody>
          <a:bodyPr wrap="square" rtlCol="0">
            <a:spAutoFit/>
          </a:bodyPr>
          <a:lstStyle/>
          <a:p>
            <a:r>
              <a:rPr lang="en-TR" dirty="0"/>
              <a:t>Satisfaction Level</a:t>
            </a:r>
          </a:p>
        </p:txBody>
      </p:sp>
      <p:sp>
        <p:nvSpPr>
          <p:cNvPr id="28" name="TextBox 27">
            <a:extLst>
              <a:ext uri="{FF2B5EF4-FFF2-40B4-BE49-F238E27FC236}">
                <a16:creationId xmlns:a16="http://schemas.microsoft.com/office/drawing/2014/main" id="{A99926A5-250D-6FB4-0501-064B77781CBA}"/>
              </a:ext>
            </a:extLst>
          </p:cNvPr>
          <p:cNvSpPr txBox="1"/>
          <p:nvPr/>
        </p:nvSpPr>
        <p:spPr>
          <a:xfrm>
            <a:off x="3474282" y="2563209"/>
            <a:ext cx="3443364" cy="369332"/>
          </a:xfrm>
          <a:prstGeom prst="rect">
            <a:avLst/>
          </a:prstGeom>
          <a:noFill/>
        </p:spPr>
        <p:txBody>
          <a:bodyPr wrap="square" rtlCol="0">
            <a:spAutoFit/>
          </a:bodyPr>
          <a:lstStyle/>
          <a:p>
            <a:r>
              <a:rPr lang="en-TR" dirty="0"/>
              <a:t>Last Evaluation</a:t>
            </a:r>
          </a:p>
        </p:txBody>
      </p:sp>
      <p:sp>
        <p:nvSpPr>
          <p:cNvPr id="29" name="TextBox 28">
            <a:extLst>
              <a:ext uri="{FF2B5EF4-FFF2-40B4-BE49-F238E27FC236}">
                <a16:creationId xmlns:a16="http://schemas.microsoft.com/office/drawing/2014/main" id="{D8694B0E-E84D-919F-3EB0-F3641F74E2C0}"/>
              </a:ext>
            </a:extLst>
          </p:cNvPr>
          <p:cNvSpPr txBox="1"/>
          <p:nvPr/>
        </p:nvSpPr>
        <p:spPr>
          <a:xfrm>
            <a:off x="3474282" y="3750116"/>
            <a:ext cx="4629150" cy="369332"/>
          </a:xfrm>
          <a:prstGeom prst="rect">
            <a:avLst/>
          </a:prstGeom>
          <a:noFill/>
        </p:spPr>
        <p:txBody>
          <a:bodyPr wrap="square" rtlCol="0">
            <a:spAutoFit/>
          </a:bodyPr>
          <a:lstStyle/>
          <a:p>
            <a:r>
              <a:rPr lang="en-US" dirty="0"/>
              <a:t>N</a:t>
            </a:r>
            <a:r>
              <a:rPr lang="en-TR" dirty="0"/>
              <a:t>umber of Project</a:t>
            </a:r>
          </a:p>
        </p:txBody>
      </p:sp>
      <p:sp>
        <p:nvSpPr>
          <p:cNvPr id="32" name="TextBox 31">
            <a:extLst>
              <a:ext uri="{FF2B5EF4-FFF2-40B4-BE49-F238E27FC236}">
                <a16:creationId xmlns:a16="http://schemas.microsoft.com/office/drawing/2014/main" id="{868C3AF3-5DA4-9337-EC20-BB40DAD6EDEF}"/>
              </a:ext>
            </a:extLst>
          </p:cNvPr>
          <p:cNvSpPr txBox="1"/>
          <p:nvPr/>
        </p:nvSpPr>
        <p:spPr>
          <a:xfrm>
            <a:off x="3474282" y="5158345"/>
            <a:ext cx="4629150" cy="369332"/>
          </a:xfrm>
          <a:prstGeom prst="rect">
            <a:avLst/>
          </a:prstGeom>
          <a:noFill/>
        </p:spPr>
        <p:txBody>
          <a:bodyPr wrap="square" rtlCol="0">
            <a:spAutoFit/>
          </a:bodyPr>
          <a:lstStyle/>
          <a:p>
            <a:r>
              <a:rPr lang="en-TR" dirty="0"/>
              <a:t>Average Montly Hours</a:t>
            </a:r>
          </a:p>
        </p:txBody>
      </p:sp>
      <p:sp>
        <p:nvSpPr>
          <p:cNvPr id="33" name="TextBox 32">
            <a:extLst>
              <a:ext uri="{FF2B5EF4-FFF2-40B4-BE49-F238E27FC236}">
                <a16:creationId xmlns:a16="http://schemas.microsoft.com/office/drawing/2014/main" id="{578E65E6-DB5C-FD3F-993D-BC30714978C3}"/>
              </a:ext>
            </a:extLst>
          </p:cNvPr>
          <p:cNvSpPr txBox="1"/>
          <p:nvPr/>
        </p:nvSpPr>
        <p:spPr>
          <a:xfrm>
            <a:off x="3474282" y="6133863"/>
            <a:ext cx="4629150" cy="369332"/>
          </a:xfrm>
          <a:prstGeom prst="rect">
            <a:avLst/>
          </a:prstGeom>
          <a:noFill/>
        </p:spPr>
        <p:txBody>
          <a:bodyPr wrap="square" rtlCol="0">
            <a:spAutoFit/>
          </a:bodyPr>
          <a:lstStyle/>
          <a:p>
            <a:r>
              <a:rPr lang="en-TR" dirty="0"/>
              <a:t>Time  Spend Company</a:t>
            </a:r>
          </a:p>
        </p:txBody>
      </p:sp>
      <p:sp>
        <p:nvSpPr>
          <p:cNvPr id="35" name="TextBox 34">
            <a:extLst>
              <a:ext uri="{FF2B5EF4-FFF2-40B4-BE49-F238E27FC236}">
                <a16:creationId xmlns:a16="http://schemas.microsoft.com/office/drawing/2014/main" id="{7ED923A5-20FB-6850-8EA2-EA1BCFD5EC3C}"/>
              </a:ext>
            </a:extLst>
          </p:cNvPr>
          <p:cNvSpPr txBox="1"/>
          <p:nvPr/>
        </p:nvSpPr>
        <p:spPr>
          <a:xfrm>
            <a:off x="8793956" y="1690688"/>
            <a:ext cx="4629150" cy="369332"/>
          </a:xfrm>
          <a:prstGeom prst="rect">
            <a:avLst/>
          </a:prstGeom>
          <a:noFill/>
        </p:spPr>
        <p:txBody>
          <a:bodyPr wrap="square" rtlCol="0">
            <a:spAutoFit/>
          </a:bodyPr>
          <a:lstStyle/>
          <a:p>
            <a:r>
              <a:rPr lang="en-TR" dirty="0"/>
              <a:t>Work Accident</a:t>
            </a:r>
          </a:p>
        </p:txBody>
      </p:sp>
      <p:sp>
        <p:nvSpPr>
          <p:cNvPr id="36" name="TextBox 35">
            <a:extLst>
              <a:ext uri="{FF2B5EF4-FFF2-40B4-BE49-F238E27FC236}">
                <a16:creationId xmlns:a16="http://schemas.microsoft.com/office/drawing/2014/main" id="{BE62CC41-AB2E-BA05-B344-06BDDF67142B}"/>
              </a:ext>
            </a:extLst>
          </p:cNvPr>
          <p:cNvSpPr txBox="1"/>
          <p:nvPr/>
        </p:nvSpPr>
        <p:spPr>
          <a:xfrm>
            <a:off x="8793956" y="2802891"/>
            <a:ext cx="4629150" cy="369332"/>
          </a:xfrm>
          <a:prstGeom prst="rect">
            <a:avLst/>
          </a:prstGeom>
          <a:noFill/>
        </p:spPr>
        <p:txBody>
          <a:bodyPr wrap="square" rtlCol="0">
            <a:spAutoFit/>
          </a:bodyPr>
          <a:lstStyle/>
          <a:p>
            <a:r>
              <a:rPr lang="en-TR" dirty="0"/>
              <a:t>Promotion Last 5 Year</a:t>
            </a:r>
          </a:p>
        </p:txBody>
      </p:sp>
      <p:sp>
        <p:nvSpPr>
          <p:cNvPr id="37" name="TextBox 36">
            <a:extLst>
              <a:ext uri="{FF2B5EF4-FFF2-40B4-BE49-F238E27FC236}">
                <a16:creationId xmlns:a16="http://schemas.microsoft.com/office/drawing/2014/main" id="{E8E1A1CB-E378-6F45-2738-B4FFBBE35BBB}"/>
              </a:ext>
            </a:extLst>
          </p:cNvPr>
          <p:cNvSpPr txBox="1"/>
          <p:nvPr/>
        </p:nvSpPr>
        <p:spPr>
          <a:xfrm>
            <a:off x="8793956" y="5048529"/>
            <a:ext cx="4629150" cy="369332"/>
          </a:xfrm>
          <a:prstGeom prst="rect">
            <a:avLst/>
          </a:prstGeom>
          <a:noFill/>
        </p:spPr>
        <p:txBody>
          <a:bodyPr wrap="square" rtlCol="0">
            <a:spAutoFit/>
          </a:bodyPr>
          <a:lstStyle/>
          <a:p>
            <a:r>
              <a:rPr lang="en-TR" dirty="0"/>
              <a:t>Department</a:t>
            </a:r>
          </a:p>
        </p:txBody>
      </p:sp>
      <p:sp>
        <p:nvSpPr>
          <p:cNvPr id="38" name="TextBox 37">
            <a:extLst>
              <a:ext uri="{FF2B5EF4-FFF2-40B4-BE49-F238E27FC236}">
                <a16:creationId xmlns:a16="http://schemas.microsoft.com/office/drawing/2014/main" id="{695C4ABA-0516-42A8-B94A-B0C740E87C56}"/>
              </a:ext>
            </a:extLst>
          </p:cNvPr>
          <p:cNvSpPr txBox="1"/>
          <p:nvPr/>
        </p:nvSpPr>
        <p:spPr>
          <a:xfrm>
            <a:off x="8793956" y="4070748"/>
            <a:ext cx="4629150" cy="369332"/>
          </a:xfrm>
          <a:prstGeom prst="rect">
            <a:avLst/>
          </a:prstGeom>
          <a:noFill/>
        </p:spPr>
        <p:txBody>
          <a:bodyPr wrap="square" rtlCol="0">
            <a:spAutoFit/>
          </a:bodyPr>
          <a:lstStyle/>
          <a:p>
            <a:r>
              <a:rPr lang="en-TR" dirty="0"/>
              <a:t>Salary</a:t>
            </a:r>
          </a:p>
        </p:txBody>
      </p:sp>
      <p:sp>
        <p:nvSpPr>
          <p:cNvPr id="39" name="TextBox 38">
            <a:extLst>
              <a:ext uri="{FF2B5EF4-FFF2-40B4-BE49-F238E27FC236}">
                <a16:creationId xmlns:a16="http://schemas.microsoft.com/office/drawing/2014/main" id="{79EAB988-0E91-F1C9-0CA2-3D6955329C2B}"/>
              </a:ext>
            </a:extLst>
          </p:cNvPr>
          <p:cNvSpPr txBox="1"/>
          <p:nvPr/>
        </p:nvSpPr>
        <p:spPr>
          <a:xfrm>
            <a:off x="8793956" y="6079609"/>
            <a:ext cx="4629150" cy="369332"/>
          </a:xfrm>
          <a:prstGeom prst="rect">
            <a:avLst/>
          </a:prstGeom>
          <a:noFill/>
        </p:spPr>
        <p:txBody>
          <a:bodyPr wrap="square" rtlCol="0">
            <a:spAutoFit/>
          </a:bodyPr>
          <a:lstStyle/>
          <a:p>
            <a:r>
              <a:rPr lang="en-TR" dirty="0"/>
              <a:t>Left</a:t>
            </a:r>
          </a:p>
        </p:txBody>
      </p:sp>
      <p:sp>
        <p:nvSpPr>
          <p:cNvPr id="42" name="TextBox 41">
            <a:extLst>
              <a:ext uri="{FF2B5EF4-FFF2-40B4-BE49-F238E27FC236}">
                <a16:creationId xmlns:a16="http://schemas.microsoft.com/office/drawing/2014/main" id="{633409B6-5B38-E6CB-B899-A0FC6FBFD3D3}"/>
              </a:ext>
            </a:extLst>
          </p:cNvPr>
          <p:cNvSpPr txBox="1"/>
          <p:nvPr/>
        </p:nvSpPr>
        <p:spPr>
          <a:xfrm>
            <a:off x="2469395" y="1245830"/>
            <a:ext cx="4629150" cy="400110"/>
          </a:xfrm>
          <a:prstGeom prst="rect">
            <a:avLst/>
          </a:prstGeom>
          <a:noFill/>
        </p:spPr>
        <p:txBody>
          <a:bodyPr wrap="square" rtlCol="0">
            <a:spAutoFit/>
          </a:bodyPr>
          <a:lstStyle/>
          <a:p>
            <a:pPr algn="ctr"/>
            <a:r>
              <a:rPr lang="en-TR" sz="2000" b="1" dirty="0"/>
              <a:t>Numerical </a:t>
            </a:r>
          </a:p>
        </p:txBody>
      </p:sp>
      <p:sp>
        <p:nvSpPr>
          <p:cNvPr id="43" name="TextBox 42">
            <a:extLst>
              <a:ext uri="{FF2B5EF4-FFF2-40B4-BE49-F238E27FC236}">
                <a16:creationId xmlns:a16="http://schemas.microsoft.com/office/drawing/2014/main" id="{50887C91-B855-D3AD-F7A7-79E0CB4C750F}"/>
              </a:ext>
            </a:extLst>
          </p:cNvPr>
          <p:cNvSpPr txBox="1"/>
          <p:nvPr/>
        </p:nvSpPr>
        <p:spPr>
          <a:xfrm>
            <a:off x="7052053" y="1240084"/>
            <a:ext cx="4629150" cy="400110"/>
          </a:xfrm>
          <a:prstGeom prst="rect">
            <a:avLst/>
          </a:prstGeom>
          <a:noFill/>
        </p:spPr>
        <p:txBody>
          <a:bodyPr wrap="square" rtlCol="0">
            <a:spAutoFit/>
          </a:bodyPr>
          <a:lstStyle/>
          <a:p>
            <a:pPr algn="ctr"/>
            <a:r>
              <a:rPr lang="en-TR" sz="2000" b="1" dirty="0"/>
              <a:t>Non-Numerical </a:t>
            </a:r>
          </a:p>
        </p:txBody>
      </p:sp>
      <p:pic>
        <p:nvPicPr>
          <p:cNvPr id="45" name="Graphic 44" descr="Bullseye outline">
            <a:extLst>
              <a:ext uri="{FF2B5EF4-FFF2-40B4-BE49-F238E27FC236}">
                <a16:creationId xmlns:a16="http://schemas.microsoft.com/office/drawing/2014/main" id="{EA364D7E-F2B8-D4A7-B13C-D57D51C475F7}"/>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552470" y="2630091"/>
            <a:ext cx="914400" cy="914400"/>
          </a:xfrm>
          <a:prstGeom prst="rect">
            <a:avLst/>
          </a:prstGeom>
        </p:spPr>
      </p:pic>
      <p:sp>
        <p:nvSpPr>
          <p:cNvPr id="46" name="TextBox 45">
            <a:extLst>
              <a:ext uri="{FF2B5EF4-FFF2-40B4-BE49-F238E27FC236}">
                <a16:creationId xmlns:a16="http://schemas.microsoft.com/office/drawing/2014/main" id="{DA4DC8B7-6B10-C428-E7ED-03BD90070074}"/>
              </a:ext>
            </a:extLst>
          </p:cNvPr>
          <p:cNvSpPr txBox="1"/>
          <p:nvPr/>
        </p:nvSpPr>
        <p:spPr>
          <a:xfrm>
            <a:off x="-1257404" y="3825220"/>
            <a:ext cx="4629150" cy="707886"/>
          </a:xfrm>
          <a:prstGeom prst="rect">
            <a:avLst/>
          </a:prstGeom>
          <a:noFill/>
        </p:spPr>
        <p:txBody>
          <a:bodyPr wrap="square" rtlCol="0">
            <a:spAutoFit/>
          </a:bodyPr>
          <a:lstStyle/>
          <a:p>
            <a:pPr algn="ctr"/>
            <a:r>
              <a:rPr lang="en-TR" sz="2000" b="1" dirty="0">
                <a:solidFill>
                  <a:schemeClr val="accent2"/>
                </a:solidFill>
              </a:rPr>
              <a:t>Target Variable</a:t>
            </a:r>
          </a:p>
          <a:p>
            <a:pPr algn="ctr"/>
            <a:r>
              <a:rPr lang="en-TR" sz="2000" b="1" dirty="0"/>
              <a:t>Left</a:t>
            </a:r>
          </a:p>
        </p:txBody>
      </p:sp>
      <p:cxnSp>
        <p:nvCxnSpPr>
          <p:cNvPr id="4" name="Straight Connector 3">
            <a:extLst>
              <a:ext uri="{FF2B5EF4-FFF2-40B4-BE49-F238E27FC236}">
                <a16:creationId xmlns:a16="http://schemas.microsoft.com/office/drawing/2014/main" id="{E7AB9D5C-162B-EB96-BAC1-90105A7B3FC1}"/>
              </a:ext>
            </a:extLst>
          </p:cNvPr>
          <p:cNvCxnSpPr>
            <a:cxnSpLocks/>
          </p:cNvCxnSpPr>
          <p:nvPr/>
        </p:nvCxnSpPr>
        <p:spPr>
          <a:xfrm>
            <a:off x="6526060" y="1240083"/>
            <a:ext cx="0" cy="550800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479341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2729-45B4-18A7-4A33-C855F7FDDB61}"/>
              </a:ext>
            </a:extLst>
          </p:cNvPr>
          <p:cNvSpPr>
            <a:spLocks noGrp="1"/>
          </p:cNvSpPr>
          <p:nvPr>
            <p:ph type="title"/>
          </p:nvPr>
        </p:nvSpPr>
        <p:spPr/>
        <p:txBody>
          <a:bodyPr>
            <a:normAutofit/>
          </a:bodyPr>
          <a:lstStyle/>
          <a:p>
            <a:r>
              <a:rPr lang="en-US" sz="4000" b="1" dirty="0"/>
              <a:t>D</a:t>
            </a:r>
            <a:r>
              <a:rPr lang="en-TR" sz="4000" b="1" dirty="0"/>
              <a:t>ATA UNDERSTANDING</a:t>
            </a:r>
          </a:p>
        </p:txBody>
      </p:sp>
      <p:pic>
        <p:nvPicPr>
          <p:cNvPr id="4" name="Graphic 3" descr="Business Growth outline">
            <a:extLst>
              <a:ext uri="{FF2B5EF4-FFF2-40B4-BE49-F238E27FC236}">
                <a16:creationId xmlns:a16="http://schemas.microsoft.com/office/drawing/2014/main" id="{4E5AB4C7-B6C3-372B-98BD-725E233525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96600" y="234156"/>
            <a:ext cx="914400" cy="914400"/>
          </a:xfrm>
          <a:prstGeom prst="rect">
            <a:avLst/>
          </a:prstGeom>
        </p:spPr>
      </p:pic>
      <p:sp>
        <p:nvSpPr>
          <p:cNvPr id="6" name="TextBox 5">
            <a:extLst>
              <a:ext uri="{FF2B5EF4-FFF2-40B4-BE49-F238E27FC236}">
                <a16:creationId xmlns:a16="http://schemas.microsoft.com/office/drawing/2014/main" id="{64C454AA-2762-60C8-C3B6-AE4F887FAC99}"/>
              </a:ext>
            </a:extLst>
          </p:cNvPr>
          <p:cNvSpPr txBox="1"/>
          <p:nvPr/>
        </p:nvSpPr>
        <p:spPr>
          <a:xfrm>
            <a:off x="1139868" y="1690688"/>
            <a:ext cx="9756732" cy="923330"/>
          </a:xfrm>
          <a:prstGeom prst="rect">
            <a:avLst/>
          </a:prstGeom>
          <a:noFill/>
        </p:spPr>
        <p:txBody>
          <a:bodyPr wrap="square" rtlCol="0">
            <a:spAutoFit/>
          </a:bodyPr>
          <a:lstStyle/>
          <a:p>
            <a:pPr marL="285750" indent="-285750">
              <a:buFont typeface="Wingdings" pitchFamily="2" charset="2"/>
              <a:buChar char="ü"/>
            </a:pPr>
            <a:r>
              <a:rPr lang="en-TR" dirty="0"/>
              <a:t>Total number of observations is </a:t>
            </a:r>
            <a:r>
              <a:rPr lang="en-TR" dirty="0">
                <a:solidFill>
                  <a:schemeClr val="accent2"/>
                </a:solidFill>
              </a:rPr>
              <a:t>14999</a:t>
            </a:r>
            <a:r>
              <a:rPr lang="en-TR" dirty="0"/>
              <a:t> with </a:t>
            </a:r>
            <a:r>
              <a:rPr lang="en-TR" dirty="0">
                <a:solidFill>
                  <a:schemeClr val="accent2"/>
                </a:solidFill>
              </a:rPr>
              <a:t>9</a:t>
            </a:r>
            <a:r>
              <a:rPr lang="en-TR" dirty="0"/>
              <a:t> independent attributes.</a:t>
            </a:r>
          </a:p>
          <a:p>
            <a:pPr marL="285750" indent="-285750">
              <a:buFont typeface="Wingdings" pitchFamily="2" charset="2"/>
              <a:buChar char="ü"/>
            </a:pPr>
            <a:r>
              <a:rPr lang="en-TR" dirty="0"/>
              <a:t>The given data has mix of numerical and categorical attributes.</a:t>
            </a:r>
          </a:p>
          <a:p>
            <a:endParaRPr lang="en-TR" dirty="0"/>
          </a:p>
        </p:txBody>
      </p:sp>
      <p:pic>
        <p:nvPicPr>
          <p:cNvPr id="7" name="Graphic 6" descr="Bullseye outline">
            <a:extLst>
              <a:ext uri="{FF2B5EF4-FFF2-40B4-BE49-F238E27FC236}">
                <a16:creationId xmlns:a16="http://schemas.microsoft.com/office/drawing/2014/main" id="{A05229C2-91E1-EC49-BC54-30CB7E731F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81270" y="3593270"/>
            <a:ext cx="1378506" cy="1378506"/>
          </a:xfrm>
          <a:prstGeom prst="rect">
            <a:avLst/>
          </a:prstGeom>
        </p:spPr>
      </p:pic>
      <p:sp>
        <p:nvSpPr>
          <p:cNvPr id="9" name="TextBox 8">
            <a:extLst>
              <a:ext uri="{FF2B5EF4-FFF2-40B4-BE49-F238E27FC236}">
                <a16:creationId xmlns:a16="http://schemas.microsoft.com/office/drawing/2014/main" id="{C455261C-330D-A1C2-B512-814DE4667022}"/>
              </a:ext>
            </a:extLst>
          </p:cNvPr>
          <p:cNvSpPr txBox="1"/>
          <p:nvPr/>
        </p:nvSpPr>
        <p:spPr>
          <a:xfrm>
            <a:off x="-477988" y="2832984"/>
            <a:ext cx="6097022" cy="923330"/>
          </a:xfrm>
          <a:prstGeom prst="rect">
            <a:avLst/>
          </a:prstGeom>
          <a:noFill/>
        </p:spPr>
        <p:txBody>
          <a:bodyPr wrap="square">
            <a:spAutoFit/>
          </a:bodyPr>
          <a:lstStyle/>
          <a:p>
            <a:pPr algn="ctr"/>
            <a:r>
              <a:rPr lang="en-TR" sz="1800" b="1" dirty="0">
                <a:solidFill>
                  <a:schemeClr val="accent2"/>
                </a:solidFill>
              </a:rPr>
              <a:t>Target Variable</a:t>
            </a:r>
          </a:p>
          <a:p>
            <a:pPr algn="ctr"/>
            <a:endParaRPr lang="en-TR" sz="1800" b="1" dirty="0">
              <a:solidFill>
                <a:schemeClr val="accent2"/>
              </a:solidFill>
            </a:endParaRPr>
          </a:p>
          <a:p>
            <a:pPr algn="ctr"/>
            <a:r>
              <a:rPr lang="en-TR" b="1" dirty="0">
                <a:solidFill>
                  <a:schemeClr val="bg2">
                    <a:lumMod val="50000"/>
                  </a:schemeClr>
                </a:solidFill>
              </a:rPr>
              <a:t>Left</a:t>
            </a:r>
            <a:endParaRPr lang="en-TR" sz="1800" b="1" dirty="0">
              <a:solidFill>
                <a:schemeClr val="bg2">
                  <a:lumMod val="50000"/>
                </a:schemeClr>
              </a:solidFill>
            </a:endParaRPr>
          </a:p>
        </p:txBody>
      </p:sp>
      <p:graphicFrame>
        <p:nvGraphicFramePr>
          <p:cNvPr id="10" name="Table 9">
            <a:extLst>
              <a:ext uri="{FF2B5EF4-FFF2-40B4-BE49-F238E27FC236}">
                <a16:creationId xmlns:a16="http://schemas.microsoft.com/office/drawing/2014/main" id="{E84E7EA7-906B-40DB-4C4F-F1BF9242A134}"/>
              </a:ext>
            </a:extLst>
          </p:cNvPr>
          <p:cNvGraphicFramePr>
            <a:graphicFrameLocks noGrp="1"/>
          </p:cNvGraphicFramePr>
          <p:nvPr>
            <p:extLst>
              <p:ext uri="{D42A27DB-BD31-4B8C-83A1-F6EECF244321}">
                <p14:modId xmlns:p14="http://schemas.microsoft.com/office/powerpoint/2010/main" val="3270252547"/>
              </p:ext>
            </p:extLst>
          </p:nvPr>
        </p:nvGraphicFramePr>
        <p:xfrm>
          <a:off x="6873342" y="5334632"/>
          <a:ext cx="4937658" cy="1112520"/>
        </p:xfrm>
        <a:graphic>
          <a:graphicData uri="http://schemas.openxmlformats.org/drawingml/2006/table">
            <a:tbl>
              <a:tblPr firstRow="1" bandRow="1">
                <a:tableStyleId>{5940675A-B579-460E-94D1-54222C63F5DA}</a:tableStyleId>
              </a:tblPr>
              <a:tblGrid>
                <a:gridCol w="1645886">
                  <a:extLst>
                    <a:ext uri="{9D8B030D-6E8A-4147-A177-3AD203B41FA5}">
                      <a16:colId xmlns:a16="http://schemas.microsoft.com/office/drawing/2014/main" val="2553366400"/>
                    </a:ext>
                  </a:extLst>
                </a:gridCol>
                <a:gridCol w="1645886">
                  <a:extLst>
                    <a:ext uri="{9D8B030D-6E8A-4147-A177-3AD203B41FA5}">
                      <a16:colId xmlns:a16="http://schemas.microsoft.com/office/drawing/2014/main" val="1309658915"/>
                    </a:ext>
                  </a:extLst>
                </a:gridCol>
                <a:gridCol w="1645886">
                  <a:extLst>
                    <a:ext uri="{9D8B030D-6E8A-4147-A177-3AD203B41FA5}">
                      <a16:colId xmlns:a16="http://schemas.microsoft.com/office/drawing/2014/main" val="2628586556"/>
                    </a:ext>
                  </a:extLst>
                </a:gridCol>
              </a:tblGrid>
              <a:tr h="370840">
                <a:tc>
                  <a:txBody>
                    <a:bodyPr/>
                    <a:lstStyle/>
                    <a:p>
                      <a:r>
                        <a:rPr lang="en-TR" sz="1400" dirty="0"/>
                        <a:t>ATRIBUTE</a:t>
                      </a:r>
                    </a:p>
                  </a:txBody>
                  <a:tcPr/>
                </a:tc>
                <a:tc>
                  <a:txBody>
                    <a:bodyPr/>
                    <a:lstStyle/>
                    <a:p>
                      <a:r>
                        <a:rPr lang="en-TR" sz="1400" dirty="0"/>
                        <a:t>0</a:t>
                      </a:r>
                    </a:p>
                  </a:txBody>
                  <a:tcPr/>
                </a:tc>
                <a:tc>
                  <a:txBody>
                    <a:bodyPr/>
                    <a:lstStyle/>
                    <a:p>
                      <a:r>
                        <a:rPr lang="en-TR" sz="1400" dirty="0"/>
                        <a:t>1</a:t>
                      </a:r>
                    </a:p>
                  </a:txBody>
                  <a:tcPr/>
                </a:tc>
                <a:extLst>
                  <a:ext uri="{0D108BD9-81ED-4DB2-BD59-A6C34878D82A}">
                    <a16:rowId xmlns:a16="http://schemas.microsoft.com/office/drawing/2014/main" val="532152153"/>
                  </a:ext>
                </a:extLst>
              </a:tr>
              <a:tr h="370840">
                <a:tc>
                  <a:txBody>
                    <a:bodyPr/>
                    <a:lstStyle/>
                    <a:p>
                      <a:r>
                        <a:rPr lang="en-TR" sz="1400" dirty="0"/>
                        <a:t>LEFT</a:t>
                      </a:r>
                    </a:p>
                  </a:txBody>
                  <a:tcPr/>
                </a:tc>
                <a:tc>
                  <a:txBody>
                    <a:bodyPr/>
                    <a:lstStyle/>
                    <a:p>
                      <a:r>
                        <a:rPr lang="en-TR" sz="1400" dirty="0">
                          <a:solidFill>
                            <a:schemeClr val="accent2"/>
                          </a:solidFill>
                        </a:rPr>
                        <a:t>11428</a:t>
                      </a:r>
                    </a:p>
                  </a:txBody>
                  <a:tcPr/>
                </a:tc>
                <a:tc>
                  <a:txBody>
                    <a:bodyPr/>
                    <a:lstStyle/>
                    <a:p>
                      <a:r>
                        <a:rPr lang="en-TR" sz="1400" dirty="0">
                          <a:solidFill>
                            <a:schemeClr val="accent2"/>
                          </a:solidFill>
                        </a:rPr>
                        <a:t>3571</a:t>
                      </a:r>
                    </a:p>
                  </a:txBody>
                  <a:tcPr/>
                </a:tc>
                <a:extLst>
                  <a:ext uri="{0D108BD9-81ED-4DB2-BD59-A6C34878D82A}">
                    <a16:rowId xmlns:a16="http://schemas.microsoft.com/office/drawing/2014/main" val="3677896313"/>
                  </a:ext>
                </a:extLst>
              </a:tr>
              <a:tr h="370840">
                <a:tc>
                  <a:txBody>
                    <a:bodyPr/>
                    <a:lstStyle/>
                    <a:p>
                      <a:r>
                        <a:rPr lang="en-TR" sz="1400" dirty="0"/>
                        <a:t>LEFT (DISTINCT)</a:t>
                      </a:r>
                    </a:p>
                  </a:txBody>
                  <a:tcPr/>
                </a:tc>
                <a:tc>
                  <a:txBody>
                    <a:bodyPr/>
                    <a:lstStyle/>
                    <a:p>
                      <a:r>
                        <a:rPr lang="en-TR" sz="1400" dirty="0"/>
                        <a:t>10000</a:t>
                      </a:r>
                    </a:p>
                  </a:txBody>
                  <a:tcPr/>
                </a:tc>
                <a:tc>
                  <a:txBody>
                    <a:bodyPr/>
                    <a:lstStyle/>
                    <a:p>
                      <a:r>
                        <a:rPr lang="en-TR" sz="1400" dirty="0"/>
                        <a:t>1991</a:t>
                      </a:r>
                    </a:p>
                  </a:txBody>
                  <a:tcPr/>
                </a:tc>
                <a:extLst>
                  <a:ext uri="{0D108BD9-81ED-4DB2-BD59-A6C34878D82A}">
                    <a16:rowId xmlns:a16="http://schemas.microsoft.com/office/drawing/2014/main" val="397141214"/>
                  </a:ext>
                </a:extLst>
              </a:tr>
            </a:tbl>
          </a:graphicData>
        </a:graphic>
      </p:graphicFrame>
      <p:sp>
        <p:nvSpPr>
          <p:cNvPr id="14" name="TextBox 13">
            <a:extLst>
              <a:ext uri="{FF2B5EF4-FFF2-40B4-BE49-F238E27FC236}">
                <a16:creationId xmlns:a16="http://schemas.microsoft.com/office/drawing/2014/main" id="{D61B1C82-2325-8804-452E-AA8FCC1034D9}"/>
              </a:ext>
            </a:extLst>
          </p:cNvPr>
          <p:cNvSpPr txBox="1"/>
          <p:nvPr/>
        </p:nvSpPr>
        <p:spPr>
          <a:xfrm>
            <a:off x="1039091" y="5334632"/>
            <a:ext cx="4732316" cy="369332"/>
          </a:xfrm>
          <a:prstGeom prst="rect">
            <a:avLst/>
          </a:prstGeom>
          <a:noFill/>
        </p:spPr>
        <p:txBody>
          <a:bodyPr wrap="square" rtlCol="0">
            <a:spAutoFit/>
          </a:bodyPr>
          <a:lstStyle/>
          <a:p>
            <a:r>
              <a:rPr lang="en-TR" i="1" dirty="0"/>
              <a:t>It is discrete and has high class imbalance.</a:t>
            </a:r>
          </a:p>
        </p:txBody>
      </p:sp>
      <p:pic>
        <p:nvPicPr>
          <p:cNvPr id="1026" name="Picture 2">
            <a:extLst>
              <a:ext uri="{FF2B5EF4-FFF2-40B4-BE49-F238E27FC236}">
                <a16:creationId xmlns:a16="http://schemas.microsoft.com/office/drawing/2014/main" id="{0A9D5B3B-D224-197B-41E9-82941695E7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11490" y="2832984"/>
            <a:ext cx="2999509" cy="2467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881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B4A7E-AEE4-6F7A-8152-B44281A413E1}"/>
              </a:ext>
            </a:extLst>
          </p:cNvPr>
          <p:cNvSpPr>
            <a:spLocks noGrp="1"/>
          </p:cNvSpPr>
          <p:nvPr>
            <p:ph type="title"/>
          </p:nvPr>
        </p:nvSpPr>
        <p:spPr/>
        <p:txBody>
          <a:bodyPr>
            <a:normAutofit/>
          </a:bodyPr>
          <a:lstStyle/>
          <a:p>
            <a:r>
              <a:rPr lang="en-US" sz="4000" b="1" dirty="0"/>
              <a:t>A</a:t>
            </a:r>
            <a:r>
              <a:rPr lang="en-TR" sz="4000" b="1" dirty="0"/>
              <a:t>TTRIBUTE RANGE LEVELS</a:t>
            </a:r>
          </a:p>
        </p:txBody>
      </p:sp>
      <p:sp>
        <p:nvSpPr>
          <p:cNvPr id="4" name="TextBox 3">
            <a:extLst>
              <a:ext uri="{FF2B5EF4-FFF2-40B4-BE49-F238E27FC236}">
                <a16:creationId xmlns:a16="http://schemas.microsoft.com/office/drawing/2014/main" id="{5F2FE20B-FB8C-128E-EFA9-54CE21DDF027}"/>
              </a:ext>
            </a:extLst>
          </p:cNvPr>
          <p:cNvSpPr txBox="1"/>
          <p:nvPr/>
        </p:nvSpPr>
        <p:spPr>
          <a:xfrm>
            <a:off x="838200" y="1252603"/>
            <a:ext cx="10325100" cy="1200329"/>
          </a:xfrm>
          <a:prstGeom prst="rect">
            <a:avLst/>
          </a:prstGeom>
          <a:noFill/>
        </p:spPr>
        <p:txBody>
          <a:bodyPr wrap="square">
            <a:spAutoFit/>
          </a:bodyPr>
          <a:lstStyle/>
          <a:p>
            <a:pPr algn="just"/>
            <a:r>
              <a:rPr lang="en-US" b="0" i="0" u="none" strike="noStrike" dirty="0">
                <a:solidFill>
                  <a:schemeClr val="tx1">
                    <a:lumMod val="50000"/>
                    <a:lumOff val="50000"/>
                  </a:schemeClr>
                </a:solidFill>
                <a:effectLst/>
              </a:rPr>
              <a:t>There are eight continuous variables and two categorical variables in the data set that offers information about 14999 employees. Continuous variables are those with numerical values, and categorical variables group things into category headers, like “Departments” that can have values similar to sales, marketing, consumer, operations, and so on.</a:t>
            </a:r>
            <a:endParaRPr lang="en-TR" dirty="0">
              <a:solidFill>
                <a:schemeClr val="tx1">
                  <a:lumMod val="50000"/>
                  <a:lumOff val="50000"/>
                </a:schemeClr>
              </a:solidFill>
            </a:endParaRPr>
          </a:p>
        </p:txBody>
      </p:sp>
      <p:pic>
        <p:nvPicPr>
          <p:cNvPr id="7" name="Graphic 6" descr="Business Growth outline">
            <a:extLst>
              <a:ext uri="{FF2B5EF4-FFF2-40B4-BE49-F238E27FC236}">
                <a16:creationId xmlns:a16="http://schemas.microsoft.com/office/drawing/2014/main" id="{8F8E5186-9D8E-CD97-10F3-800AB6EDB6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06150" y="157168"/>
            <a:ext cx="914400" cy="914400"/>
          </a:xfrm>
          <a:prstGeom prst="rect">
            <a:avLst/>
          </a:prstGeom>
        </p:spPr>
      </p:pic>
      <p:graphicFrame>
        <p:nvGraphicFramePr>
          <p:cNvPr id="8" name="Table 7">
            <a:extLst>
              <a:ext uri="{FF2B5EF4-FFF2-40B4-BE49-F238E27FC236}">
                <a16:creationId xmlns:a16="http://schemas.microsoft.com/office/drawing/2014/main" id="{D34905FD-B787-3865-A059-DD1C7EC02AA3}"/>
              </a:ext>
            </a:extLst>
          </p:cNvPr>
          <p:cNvGraphicFramePr>
            <a:graphicFrameLocks noGrp="1"/>
          </p:cNvGraphicFramePr>
          <p:nvPr>
            <p:extLst>
              <p:ext uri="{D42A27DB-BD31-4B8C-83A1-F6EECF244321}">
                <p14:modId xmlns:p14="http://schemas.microsoft.com/office/powerpoint/2010/main" val="2268495654"/>
              </p:ext>
            </p:extLst>
          </p:nvPr>
        </p:nvGraphicFramePr>
        <p:xfrm>
          <a:off x="991590" y="2736289"/>
          <a:ext cx="10114560" cy="3337560"/>
        </p:xfrm>
        <a:graphic>
          <a:graphicData uri="http://schemas.openxmlformats.org/drawingml/2006/table">
            <a:tbl>
              <a:tblPr firstRow="1" bandRow="1">
                <a:tableStyleId>{5940675A-B579-460E-94D1-54222C63F5DA}</a:tableStyleId>
              </a:tblPr>
              <a:tblGrid>
                <a:gridCol w="8037463">
                  <a:extLst>
                    <a:ext uri="{9D8B030D-6E8A-4147-A177-3AD203B41FA5}">
                      <a16:colId xmlns:a16="http://schemas.microsoft.com/office/drawing/2014/main" val="4100423813"/>
                    </a:ext>
                  </a:extLst>
                </a:gridCol>
                <a:gridCol w="2077097">
                  <a:extLst>
                    <a:ext uri="{9D8B030D-6E8A-4147-A177-3AD203B41FA5}">
                      <a16:colId xmlns:a16="http://schemas.microsoft.com/office/drawing/2014/main" val="4021676886"/>
                    </a:ext>
                  </a:extLst>
                </a:gridCol>
              </a:tblGrid>
              <a:tr h="370840">
                <a:tc>
                  <a:txBody>
                    <a:bodyPr/>
                    <a:lstStyle/>
                    <a:p>
                      <a:r>
                        <a:rPr lang="en-TR" b="1" dirty="0"/>
                        <a:t>ATTRIBUTE</a:t>
                      </a:r>
                    </a:p>
                  </a:txBody>
                  <a:tcPr/>
                </a:tc>
                <a:tc>
                  <a:txBody>
                    <a:bodyPr/>
                    <a:lstStyle/>
                    <a:p>
                      <a:r>
                        <a:rPr lang="en-TR" b="1" dirty="0"/>
                        <a:t>RANGE/LEVEL</a:t>
                      </a:r>
                    </a:p>
                  </a:txBody>
                  <a:tcPr/>
                </a:tc>
                <a:extLst>
                  <a:ext uri="{0D108BD9-81ED-4DB2-BD59-A6C34878D82A}">
                    <a16:rowId xmlns:a16="http://schemas.microsoft.com/office/drawing/2014/main" val="3273904560"/>
                  </a:ext>
                </a:extLst>
              </a:tr>
              <a:tr h="370840">
                <a:tc>
                  <a:txBody>
                    <a:bodyPr/>
                    <a:lstStyle/>
                    <a:p>
                      <a:r>
                        <a:rPr lang="en-TR" b="0" dirty="0"/>
                        <a:t>Satisfaction Level</a:t>
                      </a:r>
                    </a:p>
                  </a:txBody>
                  <a:tcPr/>
                </a:tc>
                <a:tc>
                  <a:txBody>
                    <a:bodyPr/>
                    <a:lstStyle/>
                    <a:p>
                      <a:r>
                        <a:rPr lang="en-TR" b="1" dirty="0">
                          <a:solidFill>
                            <a:schemeClr val="tx1">
                              <a:lumMod val="50000"/>
                              <a:lumOff val="50000"/>
                            </a:schemeClr>
                          </a:solidFill>
                        </a:rPr>
                        <a:t>0.09 – 1.00</a:t>
                      </a:r>
                    </a:p>
                  </a:txBody>
                  <a:tcPr/>
                </a:tc>
                <a:extLst>
                  <a:ext uri="{0D108BD9-81ED-4DB2-BD59-A6C34878D82A}">
                    <a16:rowId xmlns:a16="http://schemas.microsoft.com/office/drawing/2014/main" val="402189111"/>
                  </a:ext>
                </a:extLst>
              </a:tr>
              <a:tr h="370840">
                <a:tc>
                  <a:txBody>
                    <a:bodyPr/>
                    <a:lstStyle/>
                    <a:p>
                      <a:r>
                        <a:rPr lang="en-TR" b="0" dirty="0"/>
                        <a:t>Last Evaluation</a:t>
                      </a:r>
                    </a:p>
                  </a:txBody>
                  <a:tcPr/>
                </a:tc>
                <a:tc>
                  <a:txBody>
                    <a:bodyPr/>
                    <a:lstStyle/>
                    <a:p>
                      <a:r>
                        <a:rPr lang="en-TR" b="1" dirty="0">
                          <a:solidFill>
                            <a:schemeClr val="tx1">
                              <a:lumMod val="50000"/>
                              <a:lumOff val="50000"/>
                            </a:schemeClr>
                          </a:solidFill>
                        </a:rPr>
                        <a:t>0.36 to 1.00</a:t>
                      </a:r>
                    </a:p>
                  </a:txBody>
                  <a:tcPr/>
                </a:tc>
                <a:extLst>
                  <a:ext uri="{0D108BD9-81ED-4DB2-BD59-A6C34878D82A}">
                    <a16:rowId xmlns:a16="http://schemas.microsoft.com/office/drawing/2014/main" val="72403406"/>
                  </a:ext>
                </a:extLst>
              </a:tr>
              <a:tr h="370840">
                <a:tc>
                  <a:txBody>
                    <a:bodyPr/>
                    <a:lstStyle/>
                    <a:p>
                      <a:r>
                        <a:rPr lang="en-TR" b="0" dirty="0"/>
                        <a:t>Number of Project</a:t>
                      </a:r>
                    </a:p>
                  </a:txBody>
                  <a:tcPr/>
                </a:tc>
                <a:tc>
                  <a:txBody>
                    <a:bodyPr/>
                    <a:lstStyle/>
                    <a:p>
                      <a:r>
                        <a:rPr lang="en-TR" b="1" dirty="0">
                          <a:solidFill>
                            <a:schemeClr val="tx1">
                              <a:lumMod val="50000"/>
                              <a:lumOff val="50000"/>
                            </a:schemeClr>
                          </a:solidFill>
                        </a:rPr>
                        <a:t>2 - 7</a:t>
                      </a:r>
                    </a:p>
                  </a:txBody>
                  <a:tcPr/>
                </a:tc>
                <a:extLst>
                  <a:ext uri="{0D108BD9-81ED-4DB2-BD59-A6C34878D82A}">
                    <a16:rowId xmlns:a16="http://schemas.microsoft.com/office/drawing/2014/main" val="1496451912"/>
                  </a:ext>
                </a:extLst>
              </a:tr>
              <a:tr h="370840">
                <a:tc>
                  <a:txBody>
                    <a:bodyPr/>
                    <a:lstStyle/>
                    <a:p>
                      <a:r>
                        <a:rPr lang="en-US" b="0" dirty="0"/>
                        <a:t>A</a:t>
                      </a:r>
                      <a:r>
                        <a:rPr lang="en-TR" b="0" dirty="0"/>
                        <a:t>verage Monthly Hours</a:t>
                      </a:r>
                    </a:p>
                  </a:txBody>
                  <a:tcPr/>
                </a:tc>
                <a:tc>
                  <a:txBody>
                    <a:bodyPr/>
                    <a:lstStyle/>
                    <a:p>
                      <a:r>
                        <a:rPr lang="en-TR" b="1" dirty="0">
                          <a:solidFill>
                            <a:schemeClr val="tx1">
                              <a:lumMod val="50000"/>
                              <a:lumOff val="50000"/>
                            </a:schemeClr>
                          </a:solidFill>
                        </a:rPr>
                        <a:t>96- 310</a:t>
                      </a:r>
                    </a:p>
                  </a:txBody>
                  <a:tcPr/>
                </a:tc>
                <a:extLst>
                  <a:ext uri="{0D108BD9-81ED-4DB2-BD59-A6C34878D82A}">
                    <a16:rowId xmlns:a16="http://schemas.microsoft.com/office/drawing/2014/main" val="3596989075"/>
                  </a:ext>
                </a:extLst>
              </a:tr>
              <a:tr h="370840">
                <a:tc>
                  <a:txBody>
                    <a:bodyPr/>
                    <a:lstStyle/>
                    <a:p>
                      <a:r>
                        <a:rPr lang="en-TR" b="0" dirty="0"/>
                        <a:t>Time Spend Company</a:t>
                      </a:r>
                    </a:p>
                  </a:txBody>
                  <a:tcPr/>
                </a:tc>
                <a:tc>
                  <a:txBody>
                    <a:bodyPr/>
                    <a:lstStyle/>
                    <a:p>
                      <a:r>
                        <a:rPr lang="en-TR" b="1" dirty="0">
                          <a:solidFill>
                            <a:schemeClr val="tx1">
                              <a:lumMod val="50000"/>
                              <a:lumOff val="50000"/>
                            </a:schemeClr>
                          </a:solidFill>
                        </a:rPr>
                        <a:t>2- 10</a:t>
                      </a:r>
                    </a:p>
                  </a:txBody>
                  <a:tcPr/>
                </a:tc>
                <a:extLst>
                  <a:ext uri="{0D108BD9-81ED-4DB2-BD59-A6C34878D82A}">
                    <a16:rowId xmlns:a16="http://schemas.microsoft.com/office/drawing/2014/main" val="1295997974"/>
                  </a:ext>
                </a:extLst>
              </a:tr>
              <a:tr h="370840">
                <a:tc>
                  <a:txBody>
                    <a:bodyPr/>
                    <a:lstStyle/>
                    <a:p>
                      <a:r>
                        <a:rPr lang="en-TR" b="0" dirty="0"/>
                        <a:t>Department</a:t>
                      </a:r>
                    </a:p>
                  </a:txBody>
                  <a:tcPr/>
                </a:tc>
                <a:tc>
                  <a:txBody>
                    <a:bodyPr/>
                    <a:lstStyle/>
                    <a:p>
                      <a:r>
                        <a:rPr lang="en-TR" b="1" dirty="0">
                          <a:solidFill>
                            <a:schemeClr val="tx1">
                              <a:lumMod val="50000"/>
                              <a:lumOff val="50000"/>
                            </a:schemeClr>
                          </a:solidFill>
                        </a:rPr>
                        <a:t>10 levels</a:t>
                      </a:r>
                    </a:p>
                  </a:txBody>
                  <a:tcPr/>
                </a:tc>
                <a:extLst>
                  <a:ext uri="{0D108BD9-81ED-4DB2-BD59-A6C34878D82A}">
                    <a16:rowId xmlns:a16="http://schemas.microsoft.com/office/drawing/2014/main" val="2400979935"/>
                  </a:ext>
                </a:extLst>
              </a:tr>
              <a:tr h="370840">
                <a:tc>
                  <a:txBody>
                    <a:bodyPr/>
                    <a:lstStyle/>
                    <a:p>
                      <a:r>
                        <a:rPr lang="en-TR" b="0" dirty="0"/>
                        <a:t>Salary</a:t>
                      </a:r>
                    </a:p>
                  </a:txBody>
                  <a:tcPr/>
                </a:tc>
                <a:tc>
                  <a:txBody>
                    <a:bodyPr/>
                    <a:lstStyle/>
                    <a:p>
                      <a:r>
                        <a:rPr lang="en-TR" b="1" dirty="0">
                          <a:solidFill>
                            <a:schemeClr val="tx1">
                              <a:lumMod val="50000"/>
                              <a:lumOff val="50000"/>
                            </a:schemeClr>
                          </a:solidFill>
                        </a:rPr>
                        <a:t>3 levels</a:t>
                      </a:r>
                    </a:p>
                  </a:txBody>
                  <a:tcPr/>
                </a:tc>
                <a:extLst>
                  <a:ext uri="{0D108BD9-81ED-4DB2-BD59-A6C34878D82A}">
                    <a16:rowId xmlns:a16="http://schemas.microsoft.com/office/drawing/2014/main" val="446186674"/>
                  </a:ext>
                </a:extLst>
              </a:tr>
              <a:tr h="370840">
                <a:tc>
                  <a:txBody>
                    <a:bodyPr/>
                    <a:lstStyle/>
                    <a:p>
                      <a:r>
                        <a:rPr lang="en-TR" b="0" dirty="0">
                          <a:solidFill>
                            <a:schemeClr val="accent2"/>
                          </a:solidFill>
                        </a:rPr>
                        <a:t>Left</a:t>
                      </a:r>
                      <a:r>
                        <a:rPr lang="en-TR" b="0" dirty="0"/>
                        <a:t>, Work Accident, Promotion Last % Years</a:t>
                      </a:r>
                    </a:p>
                  </a:txBody>
                  <a:tcPr/>
                </a:tc>
                <a:tc>
                  <a:txBody>
                    <a:bodyPr/>
                    <a:lstStyle/>
                    <a:p>
                      <a:r>
                        <a:rPr lang="en-TR" b="1" dirty="0">
                          <a:solidFill>
                            <a:schemeClr val="tx1">
                              <a:lumMod val="50000"/>
                              <a:lumOff val="50000"/>
                            </a:schemeClr>
                          </a:solidFill>
                        </a:rPr>
                        <a:t>0,1</a:t>
                      </a:r>
                    </a:p>
                  </a:txBody>
                  <a:tcPr/>
                </a:tc>
                <a:extLst>
                  <a:ext uri="{0D108BD9-81ED-4DB2-BD59-A6C34878D82A}">
                    <a16:rowId xmlns:a16="http://schemas.microsoft.com/office/drawing/2014/main" val="1478016280"/>
                  </a:ext>
                </a:extLst>
              </a:tr>
            </a:tbl>
          </a:graphicData>
        </a:graphic>
      </p:graphicFrame>
    </p:spTree>
    <p:extLst>
      <p:ext uri="{BB962C8B-B14F-4D97-AF65-F5344CB8AC3E}">
        <p14:creationId xmlns:p14="http://schemas.microsoft.com/office/powerpoint/2010/main" val="3305393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6EC4-57FA-A92D-A803-8F459D903B27}"/>
              </a:ext>
            </a:extLst>
          </p:cNvPr>
          <p:cNvSpPr>
            <a:spLocks noGrp="1"/>
          </p:cNvSpPr>
          <p:nvPr>
            <p:ph type="title"/>
          </p:nvPr>
        </p:nvSpPr>
        <p:spPr/>
        <p:txBody>
          <a:bodyPr>
            <a:normAutofit/>
          </a:bodyPr>
          <a:lstStyle/>
          <a:p>
            <a:r>
              <a:rPr lang="en-TR" sz="4000" b="1" dirty="0"/>
              <a:t>DATA PROCESSING</a:t>
            </a:r>
          </a:p>
        </p:txBody>
      </p:sp>
      <p:pic>
        <p:nvPicPr>
          <p:cNvPr id="4" name="Graphic 3" descr="Lightbulb and pencil outline">
            <a:extLst>
              <a:ext uri="{FF2B5EF4-FFF2-40B4-BE49-F238E27FC236}">
                <a16:creationId xmlns:a16="http://schemas.microsoft.com/office/drawing/2014/main" id="{7D1058D5-618E-1034-C4BC-E4A4684F13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600" y="386557"/>
            <a:ext cx="914400" cy="914400"/>
          </a:xfrm>
          <a:prstGeom prst="rect">
            <a:avLst/>
          </a:prstGeom>
        </p:spPr>
      </p:pic>
      <p:sp>
        <p:nvSpPr>
          <p:cNvPr id="6" name="TextBox 5">
            <a:extLst>
              <a:ext uri="{FF2B5EF4-FFF2-40B4-BE49-F238E27FC236}">
                <a16:creationId xmlns:a16="http://schemas.microsoft.com/office/drawing/2014/main" id="{B9205BC6-4AFE-C9D1-7F60-14811778283B}"/>
              </a:ext>
            </a:extLst>
          </p:cNvPr>
          <p:cNvSpPr txBox="1"/>
          <p:nvPr/>
        </p:nvSpPr>
        <p:spPr>
          <a:xfrm>
            <a:off x="902126" y="1749020"/>
            <a:ext cx="3952172" cy="3416320"/>
          </a:xfrm>
          <a:prstGeom prst="rect">
            <a:avLst/>
          </a:prstGeom>
          <a:noFill/>
        </p:spPr>
        <p:txBody>
          <a:bodyPr wrap="square" rtlCol="0">
            <a:spAutoFit/>
          </a:bodyPr>
          <a:lstStyle/>
          <a:p>
            <a:pPr algn="ctr"/>
            <a:r>
              <a:rPr lang="en-US" dirty="0">
                <a:solidFill>
                  <a:schemeClr val="accent2"/>
                </a:solidFill>
              </a:rPr>
              <a:t>T</a:t>
            </a:r>
            <a:r>
              <a:rPr lang="en-TR" dirty="0">
                <a:solidFill>
                  <a:schemeClr val="accent2"/>
                </a:solidFill>
              </a:rPr>
              <a:t>ask </a:t>
            </a:r>
          </a:p>
          <a:p>
            <a:pPr marL="285750" indent="-285750">
              <a:buFont typeface="Wingdings" pitchFamily="2" charset="2"/>
              <a:buChar char="ü"/>
            </a:pPr>
            <a:endParaRPr lang="en-TR" dirty="0"/>
          </a:p>
          <a:p>
            <a:pPr marL="285750" indent="-285750">
              <a:buFont typeface="Wingdings" pitchFamily="2" charset="2"/>
              <a:buChar char="ü"/>
            </a:pPr>
            <a:r>
              <a:rPr lang="en-US" dirty="0"/>
              <a:t>D</a:t>
            </a:r>
            <a:r>
              <a:rPr lang="en-TR" dirty="0"/>
              <a:t>ublicate records</a:t>
            </a:r>
          </a:p>
          <a:p>
            <a:pPr marL="285750" indent="-285750">
              <a:buFont typeface="Wingdings" pitchFamily="2" charset="2"/>
              <a:buChar char="ü"/>
            </a:pPr>
            <a:endParaRPr lang="en-TR" dirty="0"/>
          </a:p>
          <a:p>
            <a:pPr marL="285750" indent="-285750">
              <a:buFont typeface="Wingdings" pitchFamily="2" charset="2"/>
              <a:buChar char="ü"/>
            </a:pPr>
            <a:r>
              <a:rPr lang="en-TR" dirty="0"/>
              <a:t>No Missing Values</a:t>
            </a:r>
          </a:p>
          <a:p>
            <a:pPr marL="285750" indent="-285750">
              <a:buFont typeface="Wingdings" pitchFamily="2" charset="2"/>
              <a:buChar char="ü"/>
            </a:pPr>
            <a:endParaRPr lang="en-TR" dirty="0"/>
          </a:p>
          <a:p>
            <a:pPr marL="285750" indent="-285750">
              <a:buFont typeface="Wingdings" pitchFamily="2" charset="2"/>
              <a:buChar char="ü"/>
            </a:pPr>
            <a:r>
              <a:rPr lang="en-TR" dirty="0"/>
              <a:t>Subsetting and Categorical Conversion</a:t>
            </a:r>
          </a:p>
          <a:p>
            <a:pPr marL="285750" indent="-285750">
              <a:buFont typeface="Wingdings" pitchFamily="2" charset="2"/>
              <a:buChar char="ü"/>
            </a:pPr>
            <a:endParaRPr lang="en-TR" dirty="0"/>
          </a:p>
          <a:p>
            <a:pPr marL="285750" indent="-285750">
              <a:buFont typeface="Wingdings" pitchFamily="2" charset="2"/>
              <a:buChar char="ü"/>
            </a:pPr>
            <a:r>
              <a:rPr lang="en-US" dirty="0"/>
              <a:t>S</a:t>
            </a:r>
            <a:r>
              <a:rPr lang="en-TR" dirty="0"/>
              <a:t>tandardization</a:t>
            </a:r>
          </a:p>
          <a:p>
            <a:pPr marL="285750" indent="-285750">
              <a:buFont typeface="Wingdings" pitchFamily="2" charset="2"/>
              <a:buChar char="ü"/>
            </a:pPr>
            <a:endParaRPr lang="en-TR" dirty="0"/>
          </a:p>
          <a:p>
            <a:pPr marL="285750" indent="-285750">
              <a:buFont typeface="Wingdings" pitchFamily="2" charset="2"/>
              <a:buChar char="ü"/>
            </a:pPr>
            <a:r>
              <a:rPr lang="en-TR" dirty="0"/>
              <a:t>Handling Class Imbalance</a:t>
            </a:r>
          </a:p>
        </p:txBody>
      </p:sp>
      <p:sp>
        <p:nvSpPr>
          <p:cNvPr id="10" name="TextBox 9">
            <a:extLst>
              <a:ext uri="{FF2B5EF4-FFF2-40B4-BE49-F238E27FC236}">
                <a16:creationId xmlns:a16="http://schemas.microsoft.com/office/drawing/2014/main" id="{2C72E149-54FC-5AC7-CFAA-EB1D61F34A52}"/>
              </a:ext>
            </a:extLst>
          </p:cNvPr>
          <p:cNvSpPr txBox="1"/>
          <p:nvPr/>
        </p:nvSpPr>
        <p:spPr>
          <a:xfrm>
            <a:off x="7252317" y="1749020"/>
            <a:ext cx="2964129" cy="3416320"/>
          </a:xfrm>
          <a:prstGeom prst="rect">
            <a:avLst/>
          </a:prstGeom>
          <a:noFill/>
        </p:spPr>
        <p:txBody>
          <a:bodyPr wrap="square" rtlCol="0">
            <a:spAutoFit/>
          </a:bodyPr>
          <a:lstStyle/>
          <a:p>
            <a:pPr algn="ctr"/>
            <a:r>
              <a:rPr lang="en-TR" dirty="0">
                <a:solidFill>
                  <a:schemeClr val="accent2"/>
                </a:solidFill>
              </a:rPr>
              <a:t>Implementation</a:t>
            </a:r>
          </a:p>
          <a:p>
            <a:endParaRPr lang="en-TR" dirty="0"/>
          </a:p>
          <a:p>
            <a:pPr marL="285750" indent="-285750">
              <a:buFont typeface="Wingdings" pitchFamily="2" charset="2"/>
              <a:buChar char="ü"/>
            </a:pPr>
            <a:r>
              <a:rPr lang="en-TR" dirty="0"/>
              <a:t>Using Distinct function</a:t>
            </a:r>
          </a:p>
          <a:p>
            <a:pPr marL="285750" indent="-285750">
              <a:buFont typeface="Wingdings" pitchFamily="2" charset="2"/>
              <a:buChar char="ü"/>
            </a:pPr>
            <a:endParaRPr lang="en-TR" dirty="0"/>
          </a:p>
          <a:p>
            <a:pPr marL="285750" indent="-285750">
              <a:buFont typeface="Wingdings" pitchFamily="2" charset="2"/>
              <a:buChar char="ü"/>
            </a:pPr>
            <a:r>
              <a:rPr lang="en-TR" dirty="0"/>
              <a:t>---</a:t>
            </a:r>
          </a:p>
          <a:p>
            <a:pPr marL="285750" indent="-285750">
              <a:buFont typeface="Wingdings" pitchFamily="2" charset="2"/>
              <a:buChar char="ü"/>
            </a:pPr>
            <a:endParaRPr lang="en-TR" dirty="0"/>
          </a:p>
          <a:p>
            <a:pPr marL="285750" indent="-285750">
              <a:buFont typeface="Wingdings" pitchFamily="2" charset="2"/>
              <a:buChar char="ü"/>
            </a:pPr>
            <a:r>
              <a:rPr lang="en-TR" dirty="0"/>
              <a:t>Using as factor () function</a:t>
            </a:r>
          </a:p>
          <a:p>
            <a:endParaRPr lang="en-TR" dirty="0"/>
          </a:p>
          <a:p>
            <a:pPr marL="285750" indent="-285750">
              <a:buFont typeface="Wingdings" pitchFamily="2" charset="2"/>
              <a:buChar char="ü"/>
            </a:pPr>
            <a:endParaRPr lang="en-TR" dirty="0"/>
          </a:p>
          <a:p>
            <a:pPr marL="285750" indent="-285750">
              <a:buFont typeface="Wingdings" pitchFamily="2" charset="2"/>
              <a:buChar char="ü"/>
            </a:pPr>
            <a:r>
              <a:rPr lang="en-TR" dirty="0"/>
              <a:t>Using Range</a:t>
            </a:r>
          </a:p>
          <a:p>
            <a:pPr marL="285750" indent="-285750">
              <a:buFont typeface="Wingdings" pitchFamily="2" charset="2"/>
              <a:buChar char="ü"/>
            </a:pPr>
            <a:endParaRPr lang="en-TR" dirty="0"/>
          </a:p>
          <a:p>
            <a:pPr marL="285750" indent="-285750">
              <a:buFont typeface="Wingdings" pitchFamily="2" charset="2"/>
              <a:buChar char="ü"/>
            </a:pPr>
            <a:r>
              <a:rPr lang="en-TR" dirty="0"/>
              <a:t>Using smote </a:t>
            </a:r>
          </a:p>
        </p:txBody>
      </p:sp>
    </p:spTree>
    <p:extLst>
      <p:ext uri="{BB962C8B-B14F-4D97-AF65-F5344CB8AC3E}">
        <p14:creationId xmlns:p14="http://schemas.microsoft.com/office/powerpoint/2010/main" val="3608868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2553</TotalTime>
  <Words>1375</Words>
  <Application>Microsoft Macintosh PowerPoint</Application>
  <PresentationFormat>Widescreen</PresentationFormat>
  <Paragraphs>163</Paragraphs>
  <Slides>25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Meiryo</vt:lpstr>
      <vt:lpstr>Arial</vt:lpstr>
      <vt:lpstr>Calibri</vt:lpstr>
      <vt:lpstr>Calibri Light</vt:lpstr>
      <vt:lpstr>Helvetica Neue</vt:lpstr>
      <vt:lpstr>Lato</vt:lpstr>
      <vt:lpstr>Söhne</vt:lpstr>
      <vt:lpstr>Wingdings</vt:lpstr>
      <vt:lpstr>Office Theme</vt:lpstr>
      <vt:lpstr>Employee Churn Analysis</vt:lpstr>
      <vt:lpstr>AGENDA</vt:lpstr>
      <vt:lpstr>BUSINESS PROBLEMS </vt:lpstr>
      <vt:lpstr>WHAT IS EMPLOYEER CHURN ANALYSIS?</vt:lpstr>
      <vt:lpstr>WHY DO WE CARE ?</vt:lpstr>
      <vt:lpstr>ATTRIBUTES</vt:lpstr>
      <vt:lpstr>DATA UNDERSTANDING</vt:lpstr>
      <vt:lpstr>ATTRIBUTE RANGE LEVELS</vt:lpstr>
      <vt:lpstr>DATA PROCESSING</vt:lpstr>
      <vt:lpstr>PowerPoint Presentation</vt:lpstr>
      <vt:lpstr>PowerPoint Presentation</vt:lpstr>
      <vt:lpstr>PowerPoint Presentation</vt:lpstr>
      <vt:lpstr>PowerPoint Presentation</vt:lpstr>
      <vt:lpstr>Satısfactıon level</vt:lpstr>
      <vt:lpstr>PowerPoint Presentation</vt:lpstr>
      <vt:lpstr>PowerPoint Presentation</vt:lpstr>
      <vt:lpstr>PowerPoint Presentation</vt:lpstr>
      <vt:lpstr>PowerPoint Presentation</vt:lpstr>
      <vt:lpstr>PowerPoint Presentation</vt:lpstr>
      <vt:lpstr>DATA VISUALIZATION</vt:lpstr>
      <vt:lpstr>INFERENCE</vt:lpstr>
      <vt:lpstr>MODEL BUILDING In ML and DL</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Employer Churn Analysis</dc:title>
  <dc:creator>GİZEM MUTLU</dc:creator>
  <cp:lastModifiedBy>GİZEM MUTLU</cp:lastModifiedBy>
  <cp:revision>50</cp:revision>
  <dcterms:created xsi:type="dcterms:W3CDTF">2023-11-15T10:55:00Z</dcterms:created>
  <dcterms:modified xsi:type="dcterms:W3CDTF">2023-11-18T08:53:58Z</dcterms:modified>
</cp:coreProperties>
</file>