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1"/>
  </p:notesMasterIdLst>
  <p:handoutMasterIdLst>
    <p:handoutMasterId r:id="rId22"/>
  </p:handoutMasterIdLst>
  <p:sldIdLst>
    <p:sldId id="337" r:id="rId2"/>
    <p:sldId id="382" r:id="rId3"/>
    <p:sldId id="379" r:id="rId4"/>
    <p:sldId id="380" r:id="rId5"/>
    <p:sldId id="381" r:id="rId6"/>
    <p:sldId id="339" r:id="rId7"/>
    <p:sldId id="318" r:id="rId8"/>
    <p:sldId id="384" r:id="rId9"/>
    <p:sldId id="364" r:id="rId10"/>
    <p:sldId id="377" r:id="rId11"/>
    <p:sldId id="351" r:id="rId12"/>
    <p:sldId id="353" r:id="rId13"/>
    <p:sldId id="355" r:id="rId14"/>
    <p:sldId id="340" r:id="rId15"/>
    <p:sldId id="375" r:id="rId16"/>
    <p:sldId id="319" r:id="rId17"/>
    <p:sldId id="374" r:id="rId18"/>
    <p:sldId id="383" r:id="rId19"/>
    <p:sldId id="350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">
          <p15:clr>
            <a:srgbClr val="A4A3A4"/>
          </p15:clr>
        </p15:guide>
        <p15:guide id="2" orient="horz" pos="4212">
          <p15:clr>
            <a:srgbClr val="A4A3A4"/>
          </p15:clr>
        </p15:guide>
        <p15:guide id="3" orient="horz" pos="3887">
          <p15:clr>
            <a:srgbClr val="A4A3A4"/>
          </p15:clr>
        </p15:guide>
        <p15:guide id="4" pos="3943">
          <p15:clr>
            <a:srgbClr val="A4A3A4"/>
          </p15:clr>
        </p15:guide>
        <p15:guide id="5" pos="2279">
          <p15:clr>
            <a:srgbClr val="A4A3A4"/>
          </p15:clr>
        </p15:guide>
        <p15:guide id="6" pos="5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60000"/>
    <a:srgbClr val="EC3314"/>
    <a:srgbClr val="008000"/>
    <a:srgbClr val="E1140A"/>
    <a:srgbClr val="FF3300"/>
    <a:srgbClr val="00B4E5"/>
    <a:srgbClr val="0094BC"/>
    <a:srgbClr val="414042"/>
    <a:srgbClr val="B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6" autoAdjust="0"/>
    <p:restoredTop sz="93801" autoAdjust="0"/>
  </p:normalViewPr>
  <p:slideViewPr>
    <p:cSldViewPr snapToGrid="0" snapToObjects="1">
      <p:cViewPr varScale="1">
        <p:scale>
          <a:sx n="66" d="100"/>
          <a:sy n="66" d="100"/>
        </p:scale>
        <p:origin x="972" y="52"/>
      </p:cViewPr>
      <p:guideLst>
        <p:guide orient="horz" pos="463"/>
        <p:guide orient="horz" pos="4212"/>
        <p:guide orient="horz" pos="3887"/>
        <p:guide pos="3943"/>
        <p:guide pos="2279"/>
        <p:guide pos="54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itchFamily="34" charset="0"/>
                <a:cs typeface="Arial" pitchFamily="34" charset="0"/>
              </a:rPr>
              <a:pPr/>
              <a:t>12/15/2020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itchFamily="34" charset="0"/>
                <a:cs typeface="Arial" pitchFamily="34" charset="0"/>
              </a:rPr>
              <a:t>2011 LENOVO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5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F23CF275-28B3-497F-9AED-85D5F023BA5C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4AED87EB-65D7-4500-873C-410831173A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5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5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9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67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1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59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0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640" y="1685684"/>
            <a:ext cx="9960236" cy="2894768"/>
          </a:xfrm>
          <a:prstGeom prst="rect">
            <a:avLst/>
          </a:prstGeom>
        </p:spPr>
        <p:txBody>
          <a:bodyPr wrap="square" lIns="0" tIns="0" rIns="121899" bIns="0" anchor="b" anchorCtr="0"/>
          <a:lstStyle>
            <a:lvl1pPr marL="0" algn="l" defTabSz="1218987" rtl="0" eaLnBrk="1" latinLnBrk="0" hangingPunct="1">
              <a:lnSpc>
                <a:spcPts val="68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640" y="4715116"/>
            <a:ext cx="99497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B5B53C-9814-4319-B2AA-2C21FFC03C69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9855467" y="2024677"/>
            <a:ext cx="3499241" cy="1167475"/>
            <a:chOff x="547688" y="952500"/>
            <a:chExt cx="12190413" cy="406717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86DAFFA-DD2C-4B45-869C-80A8537FFB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gradFill flip="none" rotWithShape="1">
              <a:gsLst>
                <a:gs pos="0">
                  <a:srgbClr val="F2A11F"/>
                </a:gs>
                <a:gs pos="37000">
                  <a:srgbClr val="EC5124"/>
                </a:gs>
                <a:gs pos="79000">
                  <a:srgbClr val="D32A27"/>
                </a:gs>
                <a:gs pos="100000">
                  <a:srgbClr val="7A425E"/>
                </a:gs>
              </a:gsLst>
              <a:lin ang="2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6F6C622-0F1C-400B-80F7-27499D487B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843D85E-D61D-49D2-8C0B-2814AA2761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3230BEAE-88C1-454A-9CCC-1D4B1775E5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51B78A0-6BF0-417B-86F2-F30C15214E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DC72F71B-EE86-4EF7-B865-447B4ED71B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A3EC0C04-B0DD-4A32-813E-011A695342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Freeform 5">
            <a:extLst>
              <a:ext uri="{FF2B5EF4-FFF2-40B4-BE49-F238E27FC236}">
                <a16:creationId xmlns:a16="http://schemas.microsoft.com/office/drawing/2014/main" id="{433BBA68-D2F6-45DA-B6D3-4CBDACC1E27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48640" y="858794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gradFill>
            <a:gsLst>
              <a:gs pos="100000">
                <a:srgbClr val="F15F22"/>
              </a:gs>
              <a:gs pos="54000">
                <a:srgbClr val="F06422"/>
              </a:gs>
              <a:gs pos="76000">
                <a:srgbClr val="E32526"/>
              </a:gs>
              <a:gs pos="0">
                <a:srgbClr val="E32F2A"/>
              </a:gs>
              <a:gs pos="26000">
                <a:srgbClr val="A32022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1357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75648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57784" y="896112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356789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833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57784" y="896112"/>
            <a:ext cx="11073384" cy="29260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399921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9854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3624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8880"/>
            <a:ext cx="11073384" cy="4906726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4104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3"/>
            <a:ext cx="11073384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40441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75767"/>
            <a:ext cx="11073384" cy="4651413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899112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369451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4894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72767"/>
            <a:ext cx="11073384" cy="4654413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57784" y="896112"/>
            <a:ext cx="11073384" cy="29260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39261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91676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2"/>
            <a:ext cx="537895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307592"/>
            <a:ext cx="537895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5817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2"/>
            <a:ext cx="537895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307592"/>
            <a:ext cx="537895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4351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347972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 bwMode="gray">
          <a:xfrm>
            <a:off x="8147304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030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640" y="1682496"/>
            <a:ext cx="9960236" cy="2898648"/>
          </a:xfrm>
          <a:prstGeom prst="rect">
            <a:avLst/>
          </a:prstGeom>
        </p:spPr>
        <p:txBody>
          <a:bodyPr lIns="0" tIns="0" rIns="121899" bIns="0" anchor="b" anchorCtr="0"/>
          <a:lstStyle>
            <a:lvl1pPr marL="0" algn="l" defTabSz="1218987" rtl="0" eaLnBrk="1" latinLnBrk="0" hangingPunct="1">
              <a:lnSpc>
                <a:spcPts val="68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640" y="4718304"/>
            <a:ext cx="99497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354B5-047A-475C-B07D-46E2DFF45FA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9855467" y="2024677"/>
            <a:ext cx="3499241" cy="1167475"/>
            <a:chOff x="547688" y="952500"/>
            <a:chExt cx="12190413" cy="406717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3F3F616-0187-486C-92AE-8E9BB4F5D8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gradFill flip="none" rotWithShape="1">
              <a:gsLst>
                <a:gs pos="0">
                  <a:srgbClr val="F2A11F"/>
                </a:gs>
                <a:gs pos="37000">
                  <a:srgbClr val="EC5124"/>
                </a:gs>
                <a:gs pos="79000">
                  <a:srgbClr val="D32A27"/>
                </a:gs>
                <a:gs pos="100000">
                  <a:srgbClr val="7A425E"/>
                </a:gs>
              </a:gsLst>
              <a:lin ang="2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39D476EA-97BB-4757-AE8D-46ABA28B57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83FC1BD3-A3C2-46E0-8E09-0F43D0DB3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B07C1556-FAA5-423D-9C3E-BFD6B99A6B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1DB9EF8A-92AF-4FB6-9EB8-BBB43909F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07C51CC9-E5B8-4E20-A914-408659940A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B5BD15B5-4CE4-4224-95C9-541647C539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Freeform 5">
            <a:extLst>
              <a:ext uri="{FF2B5EF4-FFF2-40B4-BE49-F238E27FC236}">
                <a16:creationId xmlns:a16="http://schemas.microsoft.com/office/drawing/2014/main" id="{8B5168CF-498E-4EAB-8120-11D6F683504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48640" y="858794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gradFill>
            <a:gsLst>
              <a:gs pos="100000">
                <a:srgbClr val="F15F22"/>
              </a:gs>
              <a:gs pos="54000">
                <a:srgbClr val="F06422"/>
              </a:gs>
              <a:gs pos="76000">
                <a:srgbClr val="E32526"/>
              </a:gs>
              <a:gs pos="0">
                <a:srgbClr val="E32F2A"/>
              </a:gs>
              <a:gs pos="26000">
                <a:srgbClr val="A32022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791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347972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 bwMode="gray">
          <a:xfrm>
            <a:off x="8147304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5263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6036718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2"/>
            <a:ext cx="603671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906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6036718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2"/>
            <a:ext cx="603671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21" name="Rectangle 2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835302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06179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1791" y="0"/>
            <a:ext cx="81270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8640" y="849535"/>
            <a:ext cx="3513151" cy="1926795"/>
          </a:xfrm>
          <a:prstGeom prst="rect">
            <a:avLst/>
          </a:prstGeom>
          <a:noFill/>
        </p:spPr>
        <p:txBody>
          <a:bodyPr lIns="0" tIns="0" rIns="0" bIns="0" anchor="t"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Font typeface="Arial" panose="020B0604020202020204" pitchFamily="34" charset="0"/>
              <a:buNone/>
              <a:defRPr sz="4600" b="1" strike="noStrike" spc="-150" baseline="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Photo plus</a:t>
            </a:r>
            <a:br>
              <a:rPr lang="en-US" dirty="0"/>
            </a:br>
            <a:r>
              <a:rPr lang="en-US" dirty="0"/>
              <a:t>statement</a:t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1" y="2943638"/>
            <a:ext cx="3513150" cy="16416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7299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06179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1791" y="0"/>
            <a:ext cx="81270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8640" y="849535"/>
            <a:ext cx="3513151" cy="1926795"/>
          </a:xfrm>
          <a:prstGeom prst="rect">
            <a:avLst/>
          </a:prstGeom>
          <a:noFill/>
        </p:spPr>
        <p:txBody>
          <a:bodyPr lIns="0" tIns="0" rIns="0" bIns="0" anchor="t"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Font typeface="Arial" panose="020B0604020202020204" pitchFamily="34" charset="0"/>
              <a:buNone/>
              <a:defRPr sz="4600" b="1" strike="noStrike" spc="-15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Photo plus</a:t>
            </a:r>
            <a:br>
              <a:rPr lang="en-US" dirty="0"/>
            </a:br>
            <a:r>
              <a:rPr lang="en-US" dirty="0"/>
              <a:t>statement</a:t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1" y="2943638"/>
            <a:ext cx="3513150" cy="16416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70661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48640" y="1276349"/>
            <a:ext cx="10165080" cy="3242641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 spc="-150">
                <a:solidFill>
                  <a:schemeClr val="tx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554337" y="4623890"/>
            <a:ext cx="10159383" cy="87630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1" spc="-150" baseline="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48640" y="398463"/>
            <a:ext cx="990600" cy="735013"/>
            <a:chOff x="657226" y="398463"/>
            <a:chExt cx="990600" cy="735013"/>
          </a:xfrm>
          <a:gradFill>
            <a:gsLst>
              <a:gs pos="0">
                <a:srgbClr val="E14B92"/>
              </a:gs>
              <a:gs pos="60000">
                <a:srgbClr val="89529C"/>
              </a:gs>
              <a:gs pos="100000">
                <a:srgbClr val="822562"/>
              </a:gs>
            </a:gsLst>
            <a:lin ang="18900000" scaled="1"/>
          </a:gradFill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5681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Layou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48640" y="1276349"/>
            <a:ext cx="10165080" cy="3242641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 spc="-15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554337" y="4623890"/>
            <a:ext cx="10159383" cy="87630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1" spc="-15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371872-34E0-4E87-A880-855C986DEFEB}"/>
              </a:ext>
            </a:extLst>
          </p:cNvPr>
          <p:cNvGrpSpPr/>
          <p:nvPr userDrawn="1"/>
        </p:nvGrpSpPr>
        <p:grpSpPr>
          <a:xfrm>
            <a:off x="548640" y="398463"/>
            <a:ext cx="990600" cy="735013"/>
            <a:chOff x="657226" y="398463"/>
            <a:chExt cx="990600" cy="735013"/>
          </a:xfrm>
          <a:gradFill>
            <a:gsLst>
              <a:gs pos="0">
                <a:srgbClr val="F2A11F"/>
              </a:gs>
              <a:gs pos="37000">
                <a:srgbClr val="EC5124"/>
              </a:gs>
              <a:gs pos="79000">
                <a:srgbClr val="D32A27"/>
              </a:gs>
              <a:gs pos="100000">
                <a:srgbClr val="7A425E"/>
              </a:gs>
            </a:gsLst>
            <a:lin ang="2400000" scaled="0"/>
          </a:gra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A59E31A-C52B-4474-A5A0-530DF770A4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23B3F17-34EE-4FBA-8852-7ED07762D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990170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Layout_Color">
    <p:bg>
      <p:bgPr>
        <a:gradFill>
          <a:gsLst>
            <a:gs pos="0">
              <a:srgbClr val="7C55A3"/>
            </a:gs>
            <a:gs pos="33000">
              <a:srgbClr val="4C8AC8"/>
            </a:gs>
            <a:gs pos="67000">
              <a:srgbClr val="47B98E"/>
            </a:gs>
            <a:gs pos="100000">
              <a:srgbClr val="64B95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48640" y="1276349"/>
            <a:ext cx="10165080" cy="3242641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 spc="-15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554337" y="4623890"/>
            <a:ext cx="10159383" cy="87630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1" spc="-15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371872-34E0-4E87-A880-855C986DEFEB}"/>
              </a:ext>
            </a:extLst>
          </p:cNvPr>
          <p:cNvGrpSpPr/>
          <p:nvPr userDrawn="1"/>
        </p:nvGrpSpPr>
        <p:grpSpPr>
          <a:xfrm>
            <a:off x="548640" y="398463"/>
            <a:ext cx="990600" cy="735013"/>
            <a:chOff x="657226" y="398463"/>
            <a:chExt cx="990600" cy="735013"/>
          </a:xfrm>
          <a:solidFill>
            <a:schemeClr val="tx1"/>
          </a:soli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A59E31A-C52B-4474-A5A0-530DF770A4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23B3F17-34EE-4FBA-8852-7ED07762D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669438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566888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35284" y="1307592"/>
            <a:ext cx="4707555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35283" y="402336"/>
            <a:ext cx="4707555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7396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 Produc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566888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35284" y="1307592"/>
            <a:ext cx="4707555" cy="502376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35283" y="402336"/>
            <a:ext cx="4707555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880910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31B9989-794F-4FB6-94F3-E6F772CC36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4" cy="6856214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6A1FB27-450F-4532-92A8-CA4FDA086C05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640" y="1682496"/>
            <a:ext cx="9960236" cy="2898648"/>
          </a:xfrm>
          <a:prstGeom prst="rect">
            <a:avLst/>
          </a:prstGeom>
        </p:spPr>
        <p:txBody>
          <a:bodyPr lIns="0" tIns="0" rIns="121899" bIns="0" anchor="b" anchorCtr="0"/>
          <a:lstStyle>
            <a:lvl1pPr marL="0" algn="l" defTabSz="1218987" rtl="0" eaLnBrk="1" latinLnBrk="0" hangingPunct="1">
              <a:lnSpc>
                <a:spcPts val="68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640" y="4718304"/>
            <a:ext cx="99497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354B5-047A-475C-B07D-46E2DFF45FA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9855467" y="2024677"/>
            <a:ext cx="3499241" cy="1167475"/>
            <a:chOff x="547688" y="952500"/>
            <a:chExt cx="12190413" cy="406717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3F3F616-0187-486C-92AE-8E9BB4F5D8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39D476EA-97BB-4757-AE8D-46ABA28B57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83FC1BD3-A3C2-46E0-8E09-0F43D0DB3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B07C1556-FAA5-423D-9C3E-BFD6B99A6B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1DB9EF8A-92AF-4FB6-9EB8-BBB43909F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07C51CC9-E5B8-4E20-A914-408659940A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B5BD15B5-4CE4-4224-95C9-541647C539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Freeform 5">
            <a:extLst>
              <a:ext uri="{FF2B5EF4-FFF2-40B4-BE49-F238E27FC236}">
                <a16:creationId xmlns:a16="http://schemas.microsoft.com/office/drawing/2014/main" id="{8B5168CF-498E-4EAB-8120-11D6F683504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48640" y="858794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1597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307593"/>
            <a:ext cx="11073385" cy="4919588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6869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307593"/>
            <a:ext cx="11073385" cy="4919588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452219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3088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740065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 userDrawn="1"/>
        </p:nvGrpSpPr>
        <p:grpSpPr>
          <a:xfrm rot="16200000">
            <a:off x="372592" y="2655660"/>
            <a:ext cx="6856214" cy="1544890"/>
            <a:chOff x="541049" y="2649538"/>
            <a:chExt cx="9285724" cy="2092325"/>
          </a:xfrm>
          <a:solidFill>
            <a:schemeClr val="tx1"/>
          </a:solidFill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1"/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17900D-5033-4638-8DF2-07DE57B5B97E}"/>
              </a:ext>
            </a:extLst>
          </p:cNvPr>
          <p:cNvGrpSpPr/>
          <p:nvPr userDrawn="1"/>
        </p:nvGrpSpPr>
        <p:grpSpPr>
          <a:xfrm>
            <a:off x="7045325" y="1676401"/>
            <a:ext cx="5145087" cy="3505200"/>
            <a:chOff x="7045325" y="1676401"/>
            <a:chExt cx="5145087" cy="3505200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2A022AC-236A-4C47-9960-6BBBDE197C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5325" y="1676401"/>
              <a:ext cx="5145087" cy="3505200"/>
            </a:xfrm>
            <a:custGeom>
              <a:avLst/>
              <a:gdLst>
                <a:gd name="T0" fmla="*/ 717 w 2697"/>
                <a:gd name="T1" fmla="*/ 241 h 1832"/>
                <a:gd name="T2" fmla="*/ 698 w 2697"/>
                <a:gd name="T3" fmla="*/ 358 h 1832"/>
                <a:gd name="T4" fmla="*/ 755 w 2697"/>
                <a:gd name="T5" fmla="*/ 353 h 1832"/>
                <a:gd name="T6" fmla="*/ 952 w 2697"/>
                <a:gd name="T7" fmla="*/ 431 h 1832"/>
                <a:gd name="T8" fmla="*/ 1077 w 2697"/>
                <a:gd name="T9" fmla="*/ 299 h 1832"/>
                <a:gd name="T10" fmla="*/ 769 w 2697"/>
                <a:gd name="T11" fmla="*/ 229 h 1832"/>
                <a:gd name="T12" fmla="*/ 1219 w 2697"/>
                <a:gd name="T13" fmla="*/ 431 h 1832"/>
                <a:gd name="T14" fmla="*/ 1120 w 2697"/>
                <a:gd name="T15" fmla="*/ 287 h 1832"/>
                <a:gd name="T16" fmla="*/ 1089 w 2697"/>
                <a:gd name="T17" fmla="*/ 373 h 1832"/>
                <a:gd name="T18" fmla="*/ 1175 w 2697"/>
                <a:gd name="T19" fmla="*/ 395 h 1832"/>
                <a:gd name="T20" fmla="*/ 1412 w 2697"/>
                <a:gd name="T21" fmla="*/ 225 h 1832"/>
                <a:gd name="T22" fmla="*/ 1348 w 2697"/>
                <a:gd name="T23" fmla="*/ 356 h 1832"/>
                <a:gd name="T24" fmla="*/ 1505 w 2697"/>
                <a:gd name="T25" fmla="*/ 364 h 1832"/>
                <a:gd name="T26" fmla="*/ 1448 w 2697"/>
                <a:gd name="T27" fmla="*/ 177 h 1832"/>
                <a:gd name="T28" fmla="*/ 1666 w 2697"/>
                <a:gd name="T29" fmla="*/ 435 h 1832"/>
                <a:gd name="T30" fmla="*/ 1758 w 2697"/>
                <a:gd name="T31" fmla="*/ 335 h 1832"/>
                <a:gd name="T32" fmla="*/ 1703 w 2697"/>
                <a:gd name="T33" fmla="*/ 314 h 1832"/>
                <a:gd name="T34" fmla="*/ 1892 w 2697"/>
                <a:gd name="T35" fmla="*/ 225 h 1832"/>
                <a:gd name="T36" fmla="*/ 1828 w 2697"/>
                <a:gd name="T37" fmla="*/ 356 h 1832"/>
                <a:gd name="T38" fmla="*/ 24 w 2697"/>
                <a:gd name="T39" fmla="*/ 634 h 1832"/>
                <a:gd name="T40" fmla="*/ 81 w 2697"/>
                <a:gd name="T41" fmla="*/ 720 h 1832"/>
                <a:gd name="T42" fmla="*/ 237 w 2697"/>
                <a:gd name="T43" fmla="*/ 581 h 1832"/>
                <a:gd name="T44" fmla="*/ 243 w 2697"/>
                <a:gd name="T45" fmla="*/ 745 h 1832"/>
                <a:gd name="T46" fmla="*/ 237 w 2697"/>
                <a:gd name="T47" fmla="*/ 627 h 1832"/>
                <a:gd name="T48" fmla="*/ 450 w 2697"/>
                <a:gd name="T49" fmla="*/ 631 h 1832"/>
                <a:gd name="T50" fmla="*/ 449 w 2697"/>
                <a:gd name="T51" fmla="*/ 791 h 1832"/>
                <a:gd name="T52" fmla="*/ 598 w 2697"/>
                <a:gd name="T53" fmla="*/ 512 h 1832"/>
                <a:gd name="T54" fmla="*/ 669 w 2697"/>
                <a:gd name="T55" fmla="*/ 674 h 1832"/>
                <a:gd name="T56" fmla="*/ 798 w 2697"/>
                <a:gd name="T57" fmla="*/ 614 h 1832"/>
                <a:gd name="T58" fmla="*/ 833 w 2697"/>
                <a:gd name="T59" fmla="*/ 633 h 1832"/>
                <a:gd name="T60" fmla="*/ 1155 w 2697"/>
                <a:gd name="T61" fmla="*/ 686 h 1832"/>
                <a:gd name="T62" fmla="*/ 1155 w 2697"/>
                <a:gd name="T63" fmla="*/ 686 h 1832"/>
                <a:gd name="T64" fmla="*/ 1047 w 2697"/>
                <a:gd name="T65" fmla="*/ 742 h 1832"/>
                <a:gd name="T66" fmla="*/ 1167 w 2697"/>
                <a:gd name="T67" fmla="*/ 787 h 1832"/>
                <a:gd name="T68" fmla="*/ 1453 w 2697"/>
                <a:gd name="T69" fmla="*/ 686 h 1832"/>
                <a:gd name="T70" fmla="*/ 1344 w 2697"/>
                <a:gd name="T71" fmla="*/ 631 h 1832"/>
                <a:gd name="T72" fmla="*/ 1562 w 2697"/>
                <a:gd name="T73" fmla="*/ 848 h 1832"/>
                <a:gd name="T74" fmla="*/ 1552 w 2697"/>
                <a:gd name="T75" fmla="*/ 581 h 1832"/>
                <a:gd name="T76" fmla="*/ 1560 w 2697"/>
                <a:gd name="T77" fmla="*/ 802 h 1832"/>
                <a:gd name="T78" fmla="*/ 1618 w 2697"/>
                <a:gd name="T79" fmla="*/ 676 h 1832"/>
                <a:gd name="T80" fmla="*/ 1743 w 2697"/>
                <a:gd name="T81" fmla="*/ 801 h 1832"/>
                <a:gd name="T82" fmla="*/ 1834 w 2697"/>
                <a:gd name="T83" fmla="*/ 585 h 1832"/>
                <a:gd name="T84" fmla="*/ 1101 w 2697"/>
                <a:gd name="T85" fmla="*/ 940 h 1832"/>
                <a:gd name="T86" fmla="*/ 974 w 2697"/>
                <a:gd name="T87" fmla="*/ 965 h 1832"/>
                <a:gd name="T88" fmla="*/ 1101 w 2697"/>
                <a:gd name="T89" fmla="*/ 1012 h 1832"/>
                <a:gd name="T90" fmla="*/ 1318 w 2697"/>
                <a:gd name="T91" fmla="*/ 1064 h 1832"/>
                <a:gd name="T92" fmla="*/ 1156 w 2697"/>
                <a:gd name="T93" fmla="*/ 1063 h 1832"/>
                <a:gd name="T94" fmla="*/ 1332 w 2697"/>
                <a:gd name="T95" fmla="*/ 963 h 1832"/>
                <a:gd name="T96" fmla="*/ 1453 w 2697"/>
                <a:gd name="T97" fmla="*/ 959 h 1832"/>
                <a:gd name="T98" fmla="*/ 1657 w 2697"/>
                <a:gd name="T99" fmla="*/ 1046 h 1832"/>
                <a:gd name="T100" fmla="*/ 1657 w 2697"/>
                <a:gd name="T101" fmla="*/ 1143 h 1832"/>
                <a:gd name="T102" fmla="*/ 1658 w 2697"/>
                <a:gd name="T103" fmla="*/ 1094 h 1832"/>
                <a:gd name="T104" fmla="*/ 1658 w 2697"/>
                <a:gd name="T105" fmla="*/ 1094 h 1832"/>
                <a:gd name="T106" fmla="*/ 1817 w 2697"/>
                <a:gd name="T107" fmla="*/ 1165 h 1832"/>
                <a:gd name="T108" fmla="*/ 2086 w 2697"/>
                <a:gd name="T109" fmla="*/ 183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7" h="1832">
                  <a:moveTo>
                    <a:pt x="755" y="352"/>
                  </a:moveTo>
                  <a:cubicBezTo>
                    <a:pt x="755" y="306"/>
                    <a:pt x="725" y="287"/>
                    <a:pt x="672" y="273"/>
                  </a:cubicBezTo>
                  <a:cubicBezTo>
                    <a:pt x="626" y="261"/>
                    <a:pt x="615" y="256"/>
                    <a:pt x="615" y="238"/>
                  </a:cubicBezTo>
                  <a:cubicBezTo>
                    <a:pt x="615" y="238"/>
                    <a:pt x="615" y="238"/>
                    <a:pt x="615" y="238"/>
                  </a:cubicBezTo>
                  <a:cubicBezTo>
                    <a:pt x="615" y="225"/>
                    <a:pt x="626" y="215"/>
                    <a:pt x="649" y="215"/>
                  </a:cubicBezTo>
                  <a:cubicBezTo>
                    <a:pt x="671" y="215"/>
                    <a:pt x="694" y="224"/>
                    <a:pt x="717" y="241"/>
                  </a:cubicBezTo>
                  <a:cubicBezTo>
                    <a:pt x="747" y="197"/>
                    <a:pt x="747" y="197"/>
                    <a:pt x="747" y="197"/>
                  </a:cubicBezTo>
                  <a:cubicBezTo>
                    <a:pt x="720" y="175"/>
                    <a:pt x="688" y="163"/>
                    <a:pt x="649" y="163"/>
                  </a:cubicBezTo>
                  <a:cubicBezTo>
                    <a:pt x="595" y="163"/>
                    <a:pt x="557" y="195"/>
                    <a:pt x="557" y="243"/>
                  </a:cubicBezTo>
                  <a:cubicBezTo>
                    <a:pt x="557" y="244"/>
                    <a:pt x="557" y="244"/>
                    <a:pt x="557" y="244"/>
                  </a:cubicBezTo>
                  <a:cubicBezTo>
                    <a:pt x="557" y="296"/>
                    <a:pt x="591" y="311"/>
                    <a:pt x="644" y="324"/>
                  </a:cubicBezTo>
                  <a:cubicBezTo>
                    <a:pt x="688" y="335"/>
                    <a:pt x="698" y="343"/>
                    <a:pt x="698" y="358"/>
                  </a:cubicBezTo>
                  <a:cubicBezTo>
                    <a:pt x="698" y="358"/>
                    <a:pt x="698" y="358"/>
                    <a:pt x="698" y="358"/>
                  </a:cubicBezTo>
                  <a:cubicBezTo>
                    <a:pt x="698" y="374"/>
                    <a:pt x="683" y="383"/>
                    <a:pt x="659" y="383"/>
                  </a:cubicBezTo>
                  <a:cubicBezTo>
                    <a:pt x="629" y="383"/>
                    <a:pt x="605" y="371"/>
                    <a:pt x="581" y="351"/>
                  </a:cubicBezTo>
                  <a:cubicBezTo>
                    <a:pt x="547" y="392"/>
                    <a:pt x="547" y="392"/>
                    <a:pt x="547" y="392"/>
                  </a:cubicBezTo>
                  <a:cubicBezTo>
                    <a:pt x="578" y="421"/>
                    <a:pt x="618" y="435"/>
                    <a:pt x="658" y="435"/>
                  </a:cubicBezTo>
                  <a:cubicBezTo>
                    <a:pt x="715" y="435"/>
                    <a:pt x="755" y="405"/>
                    <a:pt x="755" y="353"/>
                  </a:cubicBezTo>
                  <a:lnTo>
                    <a:pt x="755" y="352"/>
                  </a:lnTo>
                  <a:close/>
                  <a:moveTo>
                    <a:pt x="826" y="318"/>
                  </a:moveTo>
                  <a:cubicBezTo>
                    <a:pt x="826" y="291"/>
                    <a:pt x="839" y="277"/>
                    <a:pt x="861" y="277"/>
                  </a:cubicBezTo>
                  <a:cubicBezTo>
                    <a:pt x="882" y="277"/>
                    <a:pt x="894" y="291"/>
                    <a:pt x="894" y="318"/>
                  </a:cubicBezTo>
                  <a:cubicBezTo>
                    <a:pt x="894" y="431"/>
                    <a:pt x="894" y="431"/>
                    <a:pt x="894" y="431"/>
                  </a:cubicBezTo>
                  <a:cubicBezTo>
                    <a:pt x="952" y="431"/>
                    <a:pt x="952" y="431"/>
                    <a:pt x="952" y="431"/>
                  </a:cubicBezTo>
                  <a:cubicBezTo>
                    <a:pt x="952" y="318"/>
                    <a:pt x="952" y="318"/>
                    <a:pt x="952" y="318"/>
                  </a:cubicBezTo>
                  <a:cubicBezTo>
                    <a:pt x="952" y="291"/>
                    <a:pt x="965" y="277"/>
                    <a:pt x="986" y="277"/>
                  </a:cubicBezTo>
                  <a:cubicBezTo>
                    <a:pt x="1008" y="277"/>
                    <a:pt x="1020" y="291"/>
                    <a:pt x="1020" y="318"/>
                  </a:cubicBezTo>
                  <a:cubicBezTo>
                    <a:pt x="1020" y="431"/>
                    <a:pt x="1020" y="431"/>
                    <a:pt x="1020" y="431"/>
                  </a:cubicBezTo>
                  <a:cubicBezTo>
                    <a:pt x="1077" y="431"/>
                    <a:pt x="1077" y="431"/>
                    <a:pt x="1077" y="431"/>
                  </a:cubicBezTo>
                  <a:cubicBezTo>
                    <a:pt x="1077" y="299"/>
                    <a:pt x="1077" y="299"/>
                    <a:pt x="1077" y="299"/>
                  </a:cubicBezTo>
                  <a:cubicBezTo>
                    <a:pt x="1077" y="251"/>
                    <a:pt x="1051" y="225"/>
                    <a:pt x="1009" y="225"/>
                  </a:cubicBezTo>
                  <a:cubicBezTo>
                    <a:pt x="981" y="225"/>
                    <a:pt x="960" y="236"/>
                    <a:pt x="943" y="257"/>
                  </a:cubicBezTo>
                  <a:cubicBezTo>
                    <a:pt x="932" y="237"/>
                    <a:pt x="912" y="225"/>
                    <a:pt x="886" y="225"/>
                  </a:cubicBezTo>
                  <a:cubicBezTo>
                    <a:pt x="857" y="225"/>
                    <a:pt x="839" y="241"/>
                    <a:pt x="826" y="258"/>
                  </a:cubicBezTo>
                  <a:cubicBezTo>
                    <a:pt x="826" y="229"/>
                    <a:pt x="826" y="229"/>
                    <a:pt x="826" y="229"/>
                  </a:cubicBezTo>
                  <a:cubicBezTo>
                    <a:pt x="769" y="229"/>
                    <a:pt x="769" y="229"/>
                    <a:pt x="769" y="229"/>
                  </a:cubicBezTo>
                  <a:cubicBezTo>
                    <a:pt x="769" y="431"/>
                    <a:pt x="769" y="431"/>
                    <a:pt x="769" y="431"/>
                  </a:cubicBezTo>
                  <a:cubicBezTo>
                    <a:pt x="826" y="431"/>
                    <a:pt x="826" y="431"/>
                    <a:pt x="826" y="431"/>
                  </a:cubicBezTo>
                  <a:lnTo>
                    <a:pt x="826" y="318"/>
                  </a:lnTo>
                  <a:close/>
                  <a:moveTo>
                    <a:pt x="1158" y="435"/>
                  </a:moveTo>
                  <a:cubicBezTo>
                    <a:pt x="1186" y="435"/>
                    <a:pt x="1205" y="424"/>
                    <a:pt x="1219" y="409"/>
                  </a:cubicBezTo>
                  <a:cubicBezTo>
                    <a:pt x="1219" y="431"/>
                    <a:pt x="1219" y="431"/>
                    <a:pt x="1219" y="431"/>
                  </a:cubicBezTo>
                  <a:cubicBezTo>
                    <a:pt x="1274" y="431"/>
                    <a:pt x="1274" y="431"/>
                    <a:pt x="1274" y="431"/>
                  </a:cubicBezTo>
                  <a:cubicBezTo>
                    <a:pt x="1274" y="314"/>
                    <a:pt x="1274" y="314"/>
                    <a:pt x="1274" y="314"/>
                  </a:cubicBezTo>
                  <a:cubicBezTo>
                    <a:pt x="1274" y="287"/>
                    <a:pt x="1268" y="264"/>
                    <a:pt x="1253" y="249"/>
                  </a:cubicBezTo>
                  <a:cubicBezTo>
                    <a:pt x="1238" y="235"/>
                    <a:pt x="1216" y="227"/>
                    <a:pt x="1184" y="227"/>
                  </a:cubicBezTo>
                  <a:cubicBezTo>
                    <a:pt x="1150" y="227"/>
                    <a:pt x="1128" y="233"/>
                    <a:pt x="1106" y="243"/>
                  </a:cubicBezTo>
                  <a:cubicBezTo>
                    <a:pt x="1120" y="287"/>
                    <a:pt x="1120" y="287"/>
                    <a:pt x="1120" y="287"/>
                  </a:cubicBezTo>
                  <a:cubicBezTo>
                    <a:pt x="1139" y="280"/>
                    <a:pt x="1154" y="276"/>
                    <a:pt x="1176" y="276"/>
                  </a:cubicBezTo>
                  <a:cubicBezTo>
                    <a:pt x="1205" y="276"/>
                    <a:pt x="1219" y="289"/>
                    <a:pt x="1219" y="313"/>
                  </a:cubicBezTo>
                  <a:cubicBezTo>
                    <a:pt x="1219" y="316"/>
                    <a:pt x="1219" y="316"/>
                    <a:pt x="1219" y="316"/>
                  </a:cubicBezTo>
                  <a:cubicBezTo>
                    <a:pt x="1205" y="311"/>
                    <a:pt x="1190" y="308"/>
                    <a:pt x="1170" y="308"/>
                  </a:cubicBezTo>
                  <a:cubicBezTo>
                    <a:pt x="1122" y="308"/>
                    <a:pt x="1089" y="328"/>
                    <a:pt x="1089" y="372"/>
                  </a:cubicBezTo>
                  <a:cubicBezTo>
                    <a:pt x="1089" y="373"/>
                    <a:pt x="1089" y="373"/>
                    <a:pt x="1089" y="373"/>
                  </a:cubicBezTo>
                  <a:cubicBezTo>
                    <a:pt x="1089" y="413"/>
                    <a:pt x="1120" y="435"/>
                    <a:pt x="1158" y="435"/>
                  </a:cubicBezTo>
                  <a:close/>
                  <a:moveTo>
                    <a:pt x="1144" y="370"/>
                  </a:moveTo>
                  <a:cubicBezTo>
                    <a:pt x="1144" y="352"/>
                    <a:pt x="1159" y="342"/>
                    <a:pt x="1184" y="342"/>
                  </a:cubicBezTo>
                  <a:cubicBezTo>
                    <a:pt x="1198" y="342"/>
                    <a:pt x="1210" y="345"/>
                    <a:pt x="1220" y="349"/>
                  </a:cubicBezTo>
                  <a:cubicBezTo>
                    <a:pt x="1220" y="360"/>
                    <a:pt x="1220" y="360"/>
                    <a:pt x="1220" y="360"/>
                  </a:cubicBezTo>
                  <a:cubicBezTo>
                    <a:pt x="1220" y="380"/>
                    <a:pt x="1202" y="395"/>
                    <a:pt x="1175" y="395"/>
                  </a:cubicBezTo>
                  <a:cubicBezTo>
                    <a:pt x="1157" y="395"/>
                    <a:pt x="1144" y="386"/>
                    <a:pt x="1144" y="371"/>
                  </a:cubicBezTo>
                  <a:lnTo>
                    <a:pt x="1144" y="370"/>
                  </a:lnTo>
                  <a:close/>
                  <a:moveTo>
                    <a:pt x="1348" y="356"/>
                  </a:moveTo>
                  <a:cubicBezTo>
                    <a:pt x="1348" y="308"/>
                    <a:pt x="1371" y="285"/>
                    <a:pt x="1409" y="285"/>
                  </a:cubicBezTo>
                  <a:cubicBezTo>
                    <a:pt x="1412" y="285"/>
                    <a:pt x="1412" y="285"/>
                    <a:pt x="1412" y="285"/>
                  </a:cubicBezTo>
                  <a:cubicBezTo>
                    <a:pt x="1412" y="225"/>
                    <a:pt x="1412" y="225"/>
                    <a:pt x="1412" y="225"/>
                  </a:cubicBezTo>
                  <a:cubicBezTo>
                    <a:pt x="1378" y="224"/>
                    <a:pt x="1360" y="242"/>
                    <a:pt x="1348" y="270"/>
                  </a:cubicBezTo>
                  <a:cubicBezTo>
                    <a:pt x="1348" y="229"/>
                    <a:pt x="1348" y="229"/>
                    <a:pt x="1348" y="229"/>
                  </a:cubicBezTo>
                  <a:cubicBezTo>
                    <a:pt x="1291" y="229"/>
                    <a:pt x="1291" y="229"/>
                    <a:pt x="1291" y="229"/>
                  </a:cubicBezTo>
                  <a:cubicBezTo>
                    <a:pt x="1291" y="431"/>
                    <a:pt x="1291" y="431"/>
                    <a:pt x="1291" y="431"/>
                  </a:cubicBezTo>
                  <a:cubicBezTo>
                    <a:pt x="1348" y="431"/>
                    <a:pt x="1348" y="431"/>
                    <a:pt x="1348" y="431"/>
                  </a:cubicBezTo>
                  <a:lnTo>
                    <a:pt x="1348" y="356"/>
                  </a:lnTo>
                  <a:close/>
                  <a:moveTo>
                    <a:pt x="1448" y="374"/>
                  </a:moveTo>
                  <a:cubicBezTo>
                    <a:pt x="1448" y="420"/>
                    <a:pt x="1472" y="434"/>
                    <a:pt x="1507" y="434"/>
                  </a:cubicBezTo>
                  <a:cubicBezTo>
                    <a:pt x="1526" y="434"/>
                    <a:pt x="1540" y="430"/>
                    <a:pt x="1552" y="422"/>
                  </a:cubicBezTo>
                  <a:cubicBezTo>
                    <a:pt x="1552" y="377"/>
                    <a:pt x="1552" y="377"/>
                    <a:pt x="1552" y="377"/>
                  </a:cubicBezTo>
                  <a:cubicBezTo>
                    <a:pt x="1543" y="381"/>
                    <a:pt x="1534" y="384"/>
                    <a:pt x="1524" y="384"/>
                  </a:cubicBezTo>
                  <a:cubicBezTo>
                    <a:pt x="1511" y="384"/>
                    <a:pt x="1505" y="377"/>
                    <a:pt x="1505" y="364"/>
                  </a:cubicBezTo>
                  <a:cubicBezTo>
                    <a:pt x="1505" y="278"/>
                    <a:pt x="1505" y="278"/>
                    <a:pt x="1505" y="278"/>
                  </a:cubicBezTo>
                  <a:cubicBezTo>
                    <a:pt x="1553" y="278"/>
                    <a:pt x="1553" y="278"/>
                    <a:pt x="1553" y="278"/>
                  </a:cubicBezTo>
                  <a:cubicBezTo>
                    <a:pt x="1553" y="229"/>
                    <a:pt x="1553" y="229"/>
                    <a:pt x="1553" y="229"/>
                  </a:cubicBezTo>
                  <a:cubicBezTo>
                    <a:pt x="1505" y="229"/>
                    <a:pt x="1505" y="229"/>
                    <a:pt x="1505" y="229"/>
                  </a:cubicBezTo>
                  <a:cubicBezTo>
                    <a:pt x="1505" y="177"/>
                    <a:pt x="1505" y="177"/>
                    <a:pt x="1505" y="177"/>
                  </a:cubicBezTo>
                  <a:cubicBezTo>
                    <a:pt x="1448" y="177"/>
                    <a:pt x="1448" y="177"/>
                    <a:pt x="1448" y="177"/>
                  </a:cubicBezTo>
                  <a:cubicBezTo>
                    <a:pt x="1448" y="229"/>
                    <a:pt x="1448" y="229"/>
                    <a:pt x="1448" y="229"/>
                  </a:cubicBezTo>
                  <a:cubicBezTo>
                    <a:pt x="1424" y="229"/>
                    <a:pt x="1424" y="229"/>
                    <a:pt x="1424" y="229"/>
                  </a:cubicBezTo>
                  <a:cubicBezTo>
                    <a:pt x="1424" y="278"/>
                    <a:pt x="1424" y="278"/>
                    <a:pt x="1424" y="278"/>
                  </a:cubicBezTo>
                  <a:cubicBezTo>
                    <a:pt x="1448" y="278"/>
                    <a:pt x="1448" y="278"/>
                    <a:pt x="1448" y="278"/>
                  </a:cubicBezTo>
                  <a:lnTo>
                    <a:pt x="1448" y="374"/>
                  </a:lnTo>
                  <a:close/>
                  <a:moveTo>
                    <a:pt x="1666" y="435"/>
                  </a:moveTo>
                  <a:cubicBezTo>
                    <a:pt x="1702" y="435"/>
                    <a:pt x="1729" y="421"/>
                    <a:pt x="1748" y="398"/>
                  </a:cubicBezTo>
                  <a:cubicBezTo>
                    <a:pt x="1715" y="369"/>
                    <a:pt x="1715" y="369"/>
                    <a:pt x="1715" y="369"/>
                  </a:cubicBezTo>
                  <a:cubicBezTo>
                    <a:pt x="1700" y="383"/>
                    <a:pt x="1686" y="389"/>
                    <a:pt x="1666" y="389"/>
                  </a:cubicBezTo>
                  <a:cubicBezTo>
                    <a:pt x="1641" y="389"/>
                    <a:pt x="1623" y="376"/>
                    <a:pt x="1617" y="350"/>
                  </a:cubicBezTo>
                  <a:cubicBezTo>
                    <a:pt x="1758" y="350"/>
                    <a:pt x="1758" y="350"/>
                    <a:pt x="1758" y="350"/>
                  </a:cubicBezTo>
                  <a:cubicBezTo>
                    <a:pt x="1758" y="345"/>
                    <a:pt x="1758" y="339"/>
                    <a:pt x="1758" y="335"/>
                  </a:cubicBezTo>
                  <a:cubicBezTo>
                    <a:pt x="1758" y="277"/>
                    <a:pt x="1727" y="225"/>
                    <a:pt x="1660" y="225"/>
                  </a:cubicBezTo>
                  <a:cubicBezTo>
                    <a:pt x="1601" y="225"/>
                    <a:pt x="1560" y="273"/>
                    <a:pt x="1560" y="330"/>
                  </a:cubicBezTo>
                  <a:cubicBezTo>
                    <a:pt x="1560" y="331"/>
                    <a:pt x="1560" y="331"/>
                    <a:pt x="1560" y="331"/>
                  </a:cubicBezTo>
                  <a:cubicBezTo>
                    <a:pt x="1560" y="393"/>
                    <a:pt x="1605" y="435"/>
                    <a:pt x="1666" y="435"/>
                  </a:cubicBezTo>
                  <a:close/>
                  <a:moveTo>
                    <a:pt x="1660" y="271"/>
                  </a:moveTo>
                  <a:cubicBezTo>
                    <a:pt x="1684" y="271"/>
                    <a:pt x="1699" y="288"/>
                    <a:pt x="1703" y="314"/>
                  </a:cubicBezTo>
                  <a:cubicBezTo>
                    <a:pt x="1616" y="314"/>
                    <a:pt x="1616" y="314"/>
                    <a:pt x="1616" y="314"/>
                  </a:cubicBezTo>
                  <a:cubicBezTo>
                    <a:pt x="1621" y="288"/>
                    <a:pt x="1636" y="271"/>
                    <a:pt x="1660" y="271"/>
                  </a:cubicBezTo>
                  <a:close/>
                  <a:moveTo>
                    <a:pt x="1828" y="356"/>
                  </a:moveTo>
                  <a:cubicBezTo>
                    <a:pt x="1828" y="308"/>
                    <a:pt x="1851" y="285"/>
                    <a:pt x="1889" y="285"/>
                  </a:cubicBezTo>
                  <a:cubicBezTo>
                    <a:pt x="1892" y="285"/>
                    <a:pt x="1892" y="285"/>
                    <a:pt x="1892" y="285"/>
                  </a:cubicBezTo>
                  <a:cubicBezTo>
                    <a:pt x="1892" y="225"/>
                    <a:pt x="1892" y="225"/>
                    <a:pt x="1892" y="225"/>
                  </a:cubicBezTo>
                  <a:cubicBezTo>
                    <a:pt x="1858" y="224"/>
                    <a:pt x="1839" y="242"/>
                    <a:pt x="1828" y="270"/>
                  </a:cubicBezTo>
                  <a:cubicBezTo>
                    <a:pt x="1828" y="229"/>
                    <a:pt x="1828" y="229"/>
                    <a:pt x="1828" y="229"/>
                  </a:cubicBezTo>
                  <a:cubicBezTo>
                    <a:pt x="1770" y="229"/>
                    <a:pt x="1770" y="229"/>
                    <a:pt x="1770" y="229"/>
                  </a:cubicBezTo>
                  <a:cubicBezTo>
                    <a:pt x="1770" y="431"/>
                    <a:pt x="1770" y="431"/>
                    <a:pt x="1770" y="431"/>
                  </a:cubicBezTo>
                  <a:cubicBezTo>
                    <a:pt x="1828" y="431"/>
                    <a:pt x="1828" y="431"/>
                    <a:pt x="1828" y="431"/>
                  </a:cubicBezTo>
                  <a:lnTo>
                    <a:pt x="1828" y="356"/>
                  </a:lnTo>
                  <a:close/>
                  <a:moveTo>
                    <a:pt x="81" y="533"/>
                  </a:moveTo>
                  <a:cubicBezTo>
                    <a:pt x="24" y="533"/>
                    <a:pt x="24" y="533"/>
                    <a:pt x="24" y="533"/>
                  </a:cubicBezTo>
                  <a:cubicBezTo>
                    <a:pt x="24" y="585"/>
                    <a:pt x="24" y="585"/>
                    <a:pt x="24" y="585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24" y="634"/>
                    <a:pt x="24" y="634"/>
                    <a:pt x="24" y="634"/>
                  </a:cubicBezTo>
                  <a:cubicBezTo>
                    <a:pt x="24" y="730"/>
                    <a:pt x="24" y="730"/>
                    <a:pt x="24" y="730"/>
                  </a:cubicBezTo>
                  <a:cubicBezTo>
                    <a:pt x="24" y="776"/>
                    <a:pt x="48" y="790"/>
                    <a:pt x="83" y="790"/>
                  </a:cubicBezTo>
                  <a:cubicBezTo>
                    <a:pt x="102" y="790"/>
                    <a:pt x="116" y="786"/>
                    <a:pt x="128" y="779"/>
                  </a:cubicBezTo>
                  <a:cubicBezTo>
                    <a:pt x="128" y="733"/>
                    <a:pt x="128" y="733"/>
                    <a:pt x="128" y="733"/>
                  </a:cubicBezTo>
                  <a:cubicBezTo>
                    <a:pt x="120" y="737"/>
                    <a:pt x="110" y="740"/>
                    <a:pt x="100" y="740"/>
                  </a:cubicBezTo>
                  <a:cubicBezTo>
                    <a:pt x="87" y="740"/>
                    <a:pt x="81" y="733"/>
                    <a:pt x="81" y="720"/>
                  </a:cubicBezTo>
                  <a:cubicBezTo>
                    <a:pt x="81" y="634"/>
                    <a:pt x="81" y="634"/>
                    <a:pt x="81" y="634"/>
                  </a:cubicBezTo>
                  <a:cubicBezTo>
                    <a:pt x="129" y="634"/>
                    <a:pt x="129" y="634"/>
                    <a:pt x="129" y="634"/>
                  </a:cubicBezTo>
                  <a:cubicBezTo>
                    <a:pt x="129" y="585"/>
                    <a:pt x="129" y="585"/>
                    <a:pt x="129" y="585"/>
                  </a:cubicBezTo>
                  <a:cubicBezTo>
                    <a:pt x="81" y="585"/>
                    <a:pt x="81" y="585"/>
                    <a:pt x="81" y="585"/>
                  </a:cubicBezTo>
                  <a:lnTo>
                    <a:pt x="81" y="533"/>
                  </a:lnTo>
                  <a:close/>
                  <a:moveTo>
                    <a:pt x="237" y="581"/>
                  </a:moveTo>
                  <a:cubicBezTo>
                    <a:pt x="178" y="581"/>
                    <a:pt x="137" y="629"/>
                    <a:pt x="137" y="686"/>
                  </a:cubicBezTo>
                  <a:cubicBezTo>
                    <a:pt x="137" y="687"/>
                    <a:pt x="137" y="687"/>
                    <a:pt x="137" y="687"/>
                  </a:cubicBezTo>
                  <a:cubicBezTo>
                    <a:pt x="137" y="749"/>
                    <a:pt x="182" y="791"/>
                    <a:pt x="243" y="791"/>
                  </a:cubicBezTo>
                  <a:cubicBezTo>
                    <a:pt x="279" y="791"/>
                    <a:pt x="306" y="777"/>
                    <a:pt x="325" y="754"/>
                  </a:cubicBezTo>
                  <a:cubicBezTo>
                    <a:pt x="292" y="725"/>
                    <a:pt x="292" y="725"/>
                    <a:pt x="292" y="725"/>
                  </a:cubicBezTo>
                  <a:cubicBezTo>
                    <a:pt x="277" y="739"/>
                    <a:pt x="263" y="745"/>
                    <a:pt x="243" y="745"/>
                  </a:cubicBezTo>
                  <a:cubicBezTo>
                    <a:pt x="218" y="745"/>
                    <a:pt x="200" y="732"/>
                    <a:pt x="194" y="706"/>
                  </a:cubicBezTo>
                  <a:cubicBezTo>
                    <a:pt x="335" y="706"/>
                    <a:pt x="335" y="706"/>
                    <a:pt x="335" y="706"/>
                  </a:cubicBezTo>
                  <a:cubicBezTo>
                    <a:pt x="335" y="701"/>
                    <a:pt x="335" y="695"/>
                    <a:pt x="335" y="691"/>
                  </a:cubicBezTo>
                  <a:cubicBezTo>
                    <a:pt x="335" y="634"/>
                    <a:pt x="304" y="581"/>
                    <a:pt x="237" y="581"/>
                  </a:cubicBezTo>
                  <a:close/>
                  <a:moveTo>
                    <a:pt x="193" y="670"/>
                  </a:moveTo>
                  <a:cubicBezTo>
                    <a:pt x="198" y="644"/>
                    <a:pt x="213" y="627"/>
                    <a:pt x="237" y="627"/>
                  </a:cubicBezTo>
                  <a:cubicBezTo>
                    <a:pt x="261" y="627"/>
                    <a:pt x="276" y="644"/>
                    <a:pt x="280" y="670"/>
                  </a:cubicBezTo>
                  <a:lnTo>
                    <a:pt x="193" y="670"/>
                  </a:lnTo>
                  <a:close/>
                  <a:moveTo>
                    <a:pt x="452" y="742"/>
                  </a:moveTo>
                  <a:cubicBezTo>
                    <a:pt x="421" y="742"/>
                    <a:pt x="401" y="717"/>
                    <a:pt x="401" y="686"/>
                  </a:cubicBezTo>
                  <a:cubicBezTo>
                    <a:pt x="401" y="686"/>
                    <a:pt x="401" y="686"/>
                    <a:pt x="401" y="686"/>
                  </a:cubicBezTo>
                  <a:cubicBezTo>
                    <a:pt x="401" y="656"/>
                    <a:pt x="421" y="631"/>
                    <a:pt x="450" y="631"/>
                  </a:cubicBezTo>
                  <a:cubicBezTo>
                    <a:pt x="470" y="631"/>
                    <a:pt x="483" y="639"/>
                    <a:pt x="496" y="653"/>
                  </a:cubicBezTo>
                  <a:cubicBezTo>
                    <a:pt x="531" y="615"/>
                    <a:pt x="531" y="615"/>
                    <a:pt x="531" y="615"/>
                  </a:cubicBezTo>
                  <a:cubicBezTo>
                    <a:pt x="512" y="594"/>
                    <a:pt x="488" y="581"/>
                    <a:pt x="450" y="581"/>
                  </a:cubicBezTo>
                  <a:cubicBezTo>
                    <a:pt x="388" y="581"/>
                    <a:pt x="344" y="629"/>
                    <a:pt x="344" y="686"/>
                  </a:cubicBezTo>
                  <a:cubicBezTo>
                    <a:pt x="344" y="687"/>
                    <a:pt x="344" y="687"/>
                    <a:pt x="344" y="687"/>
                  </a:cubicBezTo>
                  <a:cubicBezTo>
                    <a:pt x="344" y="745"/>
                    <a:pt x="389" y="791"/>
                    <a:pt x="449" y="791"/>
                  </a:cubicBezTo>
                  <a:cubicBezTo>
                    <a:pt x="490" y="791"/>
                    <a:pt x="512" y="776"/>
                    <a:pt x="532" y="754"/>
                  </a:cubicBezTo>
                  <a:cubicBezTo>
                    <a:pt x="498" y="721"/>
                    <a:pt x="498" y="721"/>
                    <a:pt x="498" y="721"/>
                  </a:cubicBezTo>
                  <a:cubicBezTo>
                    <a:pt x="485" y="734"/>
                    <a:pt x="471" y="742"/>
                    <a:pt x="452" y="742"/>
                  </a:cubicBezTo>
                  <a:close/>
                  <a:moveTo>
                    <a:pt x="657" y="581"/>
                  </a:moveTo>
                  <a:cubicBezTo>
                    <a:pt x="628" y="581"/>
                    <a:pt x="611" y="597"/>
                    <a:pt x="598" y="614"/>
                  </a:cubicBezTo>
                  <a:cubicBezTo>
                    <a:pt x="598" y="512"/>
                    <a:pt x="598" y="512"/>
                    <a:pt x="598" y="512"/>
                  </a:cubicBezTo>
                  <a:cubicBezTo>
                    <a:pt x="541" y="512"/>
                    <a:pt x="541" y="512"/>
                    <a:pt x="541" y="512"/>
                  </a:cubicBezTo>
                  <a:cubicBezTo>
                    <a:pt x="541" y="787"/>
                    <a:pt x="541" y="787"/>
                    <a:pt x="541" y="787"/>
                  </a:cubicBezTo>
                  <a:cubicBezTo>
                    <a:pt x="598" y="787"/>
                    <a:pt x="598" y="787"/>
                    <a:pt x="598" y="787"/>
                  </a:cubicBezTo>
                  <a:cubicBezTo>
                    <a:pt x="598" y="674"/>
                    <a:pt x="598" y="674"/>
                    <a:pt x="598" y="674"/>
                  </a:cubicBezTo>
                  <a:cubicBezTo>
                    <a:pt x="598" y="647"/>
                    <a:pt x="612" y="633"/>
                    <a:pt x="634" y="633"/>
                  </a:cubicBezTo>
                  <a:cubicBezTo>
                    <a:pt x="656" y="633"/>
                    <a:pt x="669" y="647"/>
                    <a:pt x="669" y="674"/>
                  </a:cubicBezTo>
                  <a:cubicBezTo>
                    <a:pt x="669" y="787"/>
                    <a:pt x="669" y="787"/>
                    <a:pt x="669" y="787"/>
                  </a:cubicBezTo>
                  <a:cubicBezTo>
                    <a:pt x="726" y="787"/>
                    <a:pt x="726" y="787"/>
                    <a:pt x="726" y="787"/>
                  </a:cubicBezTo>
                  <a:cubicBezTo>
                    <a:pt x="726" y="656"/>
                    <a:pt x="726" y="656"/>
                    <a:pt x="726" y="656"/>
                  </a:cubicBezTo>
                  <a:cubicBezTo>
                    <a:pt x="726" y="610"/>
                    <a:pt x="701" y="581"/>
                    <a:pt x="657" y="581"/>
                  </a:cubicBezTo>
                  <a:close/>
                  <a:moveTo>
                    <a:pt x="857" y="581"/>
                  </a:moveTo>
                  <a:cubicBezTo>
                    <a:pt x="828" y="581"/>
                    <a:pt x="811" y="597"/>
                    <a:pt x="798" y="614"/>
                  </a:cubicBezTo>
                  <a:cubicBezTo>
                    <a:pt x="798" y="585"/>
                    <a:pt x="798" y="585"/>
                    <a:pt x="798" y="585"/>
                  </a:cubicBezTo>
                  <a:cubicBezTo>
                    <a:pt x="740" y="585"/>
                    <a:pt x="740" y="585"/>
                    <a:pt x="740" y="585"/>
                  </a:cubicBezTo>
                  <a:cubicBezTo>
                    <a:pt x="740" y="787"/>
                    <a:pt x="740" y="787"/>
                    <a:pt x="740" y="787"/>
                  </a:cubicBezTo>
                  <a:cubicBezTo>
                    <a:pt x="798" y="787"/>
                    <a:pt x="798" y="787"/>
                    <a:pt x="798" y="787"/>
                  </a:cubicBezTo>
                  <a:cubicBezTo>
                    <a:pt x="798" y="674"/>
                    <a:pt x="798" y="674"/>
                    <a:pt x="798" y="674"/>
                  </a:cubicBezTo>
                  <a:cubicBezTo>
                    <a:pt x="798" y="647"/>
                    <a:pt x="812" y="633"/>
                    <a:pt x="833" y="633"/>
                  </a:cubicBezTo>
                  <a:cubicBezTo>
                    <a:pt x="855" y="633"/>
                    <a:pt x="868" y="647"/>
                    <a:pt x="868" y="674"/>
                  </a:cubicBezTo>
                  <a:cubicBezTo>
                    <a:pt x="868" y="787"/>
                    <a:pt x="868" y="787"/>
                    <a:pt x="868" y="787"/>
                  </a:cubicBezTo>
                  <a:cubicBezTo>
                    <a:pt x="925" y="787"/>
                    <a:pt x="925" y="787"/>
                    <a:pt x="925" y="787"/>
                  </a:cubicBezTo>
                  <a:cubicBezTo>
                    <a:pt x="925" y="656"/>
                    <a:pt x="925" y="656"/>
                    <a:pt x="925" y="656"/>
                  </a:cubicBezTo>
                  <a:cubicBezTo>
                    <a:pt x="925" y="610"/>
                    <a:pt x="900" y="581"/>
                    <a:pt x="857" y="581"/>
                  </a:cubicBezTo>
                  <a:close/>
                  <a:moveTo>
                    <a:pt x="1155" y="686"/>
                  </a:moveTo>
                  <a:cubicBezTo>
                    <a:pt x="1155" y="686"/>
                    <a:pt x="1155" y="686"/>
                    <a:pt x="1155" y="686"/>
                  </a:cubicBezTo>
                  <a:cubicBezTo>
                    <a:pt x="1155" y="628"/>
                    <a:pt x="1109" y="581"/>
                    <a:pt x="1047" y="581"/>
                  </a:cubicBezTo>
                  <a:cubicBezTo>
                    <a:pt x="984" y="581"/>
                    <a:pt x="937" y="628"/>
                    <a:pt x="937" y="686"/>
                  </a:cubicBezTo>
                  <a:cubicBezTo>
                    <a:pt x="937" y="687"/>
                    <a:pt x="937" y="687"/>
                    <a:pt x="937" y="687"/>
                  </a:cubicBezTo>
                  <a:cubicBezTo>
                    <a:pt x="937" y="745"/>
                    <a:pt x="983" y="791"/>
                    <a:pt x="1046" y="791"/>
                  </a:cubicBezTo>
                  <a:cubicBezTo>
                    <a:pt x="1109" y="791"/>
                    <a:pt x="1155" y="744"/>
                    <a:pt x="1155" y="686"/>
                  </a:cubicBezTo>
                  <a:close/>
                  <a:moveTo>
                    <a:pt x="993" y="686"/>
                  </a:moveTo>
                  <a:cubicBezTo>
                    <a:pt x="993" y="686"/>
                    <a:pt x="993" y="686"/>
                    <a:pt x="993" y="686"/>
                  </a:cubicBezTo>
                  <a:cubicBezTo>
                    <a:pt x="993" y="656"/>
                    <a:pt x="1013" y="631"/>
                    <a:pt x="1046" y="631"/>
                  </a:cubicBezTo>
                  <a:cubicBezTo>
                    <a:pt x="1077" y="631"/>
                    <a:pt x="1099" y="657"/>
                    <a:pt x="1099" y="686"/>
                  </a:cubicBezTo>
                  <a:cubicBezTo>
                    <a:pt x="1099" y="687"/>
                    <a:pt x="1099" y="687"/>
                    <a:pt x="1099" y="687"/>
                  </a:cubicBezTo>
                  <a:cubicBezTo>
                    <a:pt x="1099" y="717"/>
                    <a:pt x="1079" y="742"/>
                    <a:pt x="1047" y="742"/>
                  </a:cubicBezTo>
                  <a:cubicBezTo>
                    <a:pt x="1015" y="742"/>
                    <a:pt x="993" y="716"/>
                    <a:pt x="993" y="686"/>
                  </a:cubicBezTo>
                  <a:close/>
                  <a:moveTo>
                    <a:pt x="1167" y="787"/>
                  </a:moveTo>
                  <a:cubicBezTo>
                    <a:pt x="1224" y="787"/>
                    <a:pt x="1224" y="787"/>
                    <a:pt x="1224" y="787"/>
                  </a:cubicBezTo>
                  <a:cubicBezTo>
                    <a:pt x="1224" y="512"/>
                    <a:pt x="1224" y="512"/>
                    <a:pt x="1224" y="512"/>
                  </a:cubicBezTo>
                  <a:cubicBezTo>
                    <a:pt x="1167" y="512"/>
                    <a:pt x="1167" y="512"/>
                    <a:pt x="1167" y="512"/>
                  </a:cubicBezTo>
                  <a:lnTo>
                    <a:pt x="1167" y="787"/>
                  </a:lnTo>
                  <a:close/>
                  <a:moveTo>
                    <a:pt x="1345" y="581"/>
                  </a:moveTo>
                  <a:cubicBezTo>
                    <a:pt x="1282" y="581"/>
                    <a:pt x="1235" y="628"/>
                    <a:pt x="1235" y="686"/>
                  </a:cubicBezTo>
                  <a:cubicBezTo>
                    <a:pt x="1235" y="687"/>
                    <a:pt x="1235" y="687"/>
                    <a:pt x="1235" y="687"/>
                  </a:cubicBezTo>
                  <a:cubicBezTo>
                    <a:pt x="1235" y="745"/>
                    <a:pt x="1281" y="791"/>
                    <a:pt x="1344" y="791"/>
                  </a:cubicBezTo>
                  <a:cubicBezTo>
                    <a:pt x="1407" y="791"/>
                    <a:pt x="1453" y="744"/>
                    <a:pt x="1453" y="686"/>
                  </a:cubicBezTo>
                  <a:cubicBezTo>
                    <a:pt x="1453" y="686"/>
                    <a:pt x="1453" y="686"/>
                    <a:pt x="1453" y="686"/>
                  </a:cubicBezTo>
                  <a:cubicBezTo>
                    <a:pt x="1453" y="628"/>
                    <a:pt x="1407" y="581"/>
                    <a:pt x="1345" y="581"/>
                  </a:cubicBezTo>
                  <a:close/>
                  <a:moveTo>
                    <a:pt x="1397" y="687"/>
                  </a:moveTo>
                  <a:cubicBezTo>
                    <a:pt x="1397" y="717"/>
                    <a:pt x="1377" y="742"/>
                    <a:pt x="1345" y="742"/>
                  </a:cubicBezTo>
                  <a:cubicBezTo>
                    <a:pt x="1313" y="742"/>
                    <a:pt x="1292" y="716"/>
                    <a:pt x="1292" y="686"/>
                  </a:cubicBezTo>
                  <a:cubicBezTo>
                    <a:pt x="1292" y="686"/>
                    <a:pt x="1292" y="686"/>
                    <a:pt x="1292" y="686"/>
                  </a:cubicBezTo>
                  <a:cubicBezTo>
                    <a:pt x="1292" y="656"/>
                    <a:pt x="1311" y="631"/>
                    <a:pt x="1344" y="631"/>
                  </a:cubicBezTo>
                  <a:cubicBezTo>
                    <a:pt x="1375" y="631"/>
                    <a:pt x="1397" y="657"/>
                    <a:pt x="1397" y="686"/>
                  </a:cubicBezTo>
                  <a:lnTo>
                    <a:pt x="1397" y="687"/>
                  </a:lnTo>
                  <a:close/>
                  <a:moveTo>
                    <a:pt x="1560" y="802"/>
                  </a:moveTo>
                  <a:cubicBezTo>
                    <a:pt x="1533" y="802"/>
                    <a:pt x="1513" y="795"/>
                    <a:pt x="1492" y="784"/>
                  </a:cubicBezTo>
                  <a:cubicBezTo>
                    <a:pt x="1472" y="827"/>
                    <a:pt x="1472" y="827"/>
                    <a:pt x="1472" y="827"/>
                  </a:cubicBezTo>
                  <a:cubicBezTo>
                    <a:pt x="1498" y="840"/>
                    <a:pt x="1529" y="848"/>
                    <a:pt x="1562" y="848"/>
                  </a:cubicBezTo>
                  <a:cubicBezTo>
                    <a:pt x="1601" y="848"/>
                    <a:pt x="1630" y="840"/>
                    <a:pt x="1649" y="821"/>
                  </a:cubicBezTo>
                  <a:cubicBezTo>
                    <a:pt x="1666" y="804"/>
                    <a:pt x="1674" y="777"/>
                    <a:pt x="1674" y="741"/>
                  </a:cubicBezTo>
                  <a:cubicBezTo>
                    <a:pt x="1674" y="585"/>
                    <a:pt x="1674" y="585"/>
                    <a:pt x="1674" y="585"/>
                  </a:cubicBezTo>
                  <a:cubicBezTo>
                    <a:pt x="1617" y="585"/>
                    <a:pt x="1617" y="585"/>
                    <a:pt x="1617" y="585"/>
                  </a:cubicBezTo>
                  <a:cubicBezTo>
                    <a:pt x="1617" y="611"/>
                    <a:pt x="1617" y="611"/>
                    <a:pt x="1617" y="611"/>
                  </a:cubicBezTo>
                  <a:cubicBezTo>
                    <a:pt x="1602" y="594"/>
                    <a:pt x="1583" y="581"/>
                    <a:pt x="1552" y="581"/>
                  </a:cubicBezTo>
                  <a:cubicBezTo>
                    <a:pt x="1505" y="581"/>
                    <a:pt x="1462" y="615"/>
                    <a:pt x="1462" y="675"/>
                  </a:cubicBezTo>
                  <a:cubicBezTo>
                    <a:pt x="1462" y="676"/>
                    <a:pt x="1462" y="676"/>
                    <a:pt x="1462" y="676"/>
                  </a:cubicBezTo>
                  <a:cubicBezTo>
                    <a:pt x="1462" y="736"/>
                    <a:pt x="1505" y="770"/>
                    <a:pt x="1552" y="770"/>
                  </a:cubicBezTo>
                  <a:cubicBezTo>
                    <a:pt x="1582" y="770"/>
                    <a:pt x="1601" y="758"/>
                    <a:pt x="1618" y="737"/>
                  </a:cubicBezTo>
                  <a:cubicBezTo>
                    <a:pt x="1618" y="747"/>
                    <a:pt x="1618" y="747"/>
                    <a:pt x="1618" y="747"/>
                  </a:cubicBezTo>
                  <a:cubicBezTo>
                    <a:pt x="1618" y="783"/>
                    <a:pt x="1599" y="802"/>
                    <a:pt x="1560" y="802"/>
                  </a:cubicBezTo>
                  <a:close/>
                  <a:moveTo>
                    <a:pt x="1568" y="723"/>
                  </a:moveTo>
                  <a:cubicBezTo>
                    <a:pt x="1541" y="723"/>
                    <a:pt x="1519" y="704"/>
                    <a:pt x="1519" y="676"/>
                  </a:cubicBezTo>
                  <a:cubicBezTo>
                    <a:pt x="1519" y="675"/>
                    <a:pt x="1519" y="675"/>
                    <a:pt x="1519" y="675"/>
                  </a:cubicBezTo>
                  <a:cubicBezTo>
                    <a:pt x="1519" y="648"/>
                    <a:pt x="1541" y="629"/>
                    <a:pt x="1568" y="629"/>
                  </a:cubicBezTo>
                  <a:cubicBezTo>
                    <a:pt x="1596" y="629"/>
                    <a:pt x="1618" y="648"/>
                    <a:pt x="1618" y="675"/>
                  </a:cubicBezTo>
                  <a:cubicBezTo>
                    <a:pt x="1618" y="676"/>
                    <a:pt x="1618" y="676"/>
                    <a:pt x="1618" y="676"/>
                  </a:cubicBezTo>
                  <a:cubicBezTo>
                    <a:pt x="1618" y="704"/>
                    <a:pt x="1596" y="723"/>
                    <a:pt x="1568" y="723"/>
                  </a:cubicBezTo>
                  <a:close/>
                  <a:moveTo>
                    <a:pt x="1790" y="722"/>
                  </a:moveTo>
                  <a:cubicBezTo>
                    <a:pt x="1744" y="585"/>
                    <a:pt x="1744" y="585"/>
                    <a:pt x="1744" y="585"/>
                  </a:cubicBezTo>
                  <a:cubicBezTo>
                    <a:pt x="1684" y="585"/>
                    <a:pt x="1684" y="585"/>
                    <a:pt x="1684" y="585"/>
                  </a:cubicBezTo>
                  <a:cubicBezTo>
                    <a:pt x="1763" y="788"/>
                    <a:pt x="1763" y="788"/>
                    <a:pt x="1763" y="788"/>
                  </a:cubicBezTo>
                  <a:cubicBezTo>
                    <a:pt x="1758" y="798"/>
                    <a:pt x="1753" y="801"/>
                    <a:pt x="1743" y="801"/>
                  </a:cubicBezTo>
                  <a:cubicBezTo>
                    <a:pt x="1735" y="801"/>
                    <a:pt x="1726" y="797"/>
                    <a:pt x="1718" y="793"/>
                  </a:cubicBezTo>
                  <a:cubicBezTo>
                    <a:pt x="1699" y="834"/>
                    <a:pt x="1699" y="834"/>
                    <a:pt x="1699" y="834"/>
                  </a:cubicBezTo>
                  <a:cubicBezTo>
                    <a:pt x="1714" y="843"/>
                    <a:pt x="1729" y="848"/>
                    <a:pt x="1750" y="848"/>
                  </a:cubicBezTo>
                  <a:cubicBezTo>
                    <a:pt x="1784" y="848"/>
                    <a:pt x="1801" y="833"/>
                    <a:pt x="1816" y="792"/>
                  </a:cubicBezTo>
                  <a:cubicBezTo>
                    <a:pt x="1894" y="585"/>
                    <a:pt x="1894" y="585"/>
                    <a:pt x="1894" y="585"/>
                  </a:cubicBezTo>
                  <a:cubicBezTo>
                    <a:pt x="1834" y="585"/>
                    <a:pt x="1834" y="585"/>
                    <a:pt x="1834" y="585"/>
                  </a:cubicBezTo>
                  <a:lnTo>
                    <a:pt x="1790" y="722"/>
                  </a:lnTo>
                  <a:close/>
                  <a:moveTo>
                    <a:pt x="1101" y="965"/>
                  </a:moveTo>
                  <a:cubicBezTo>
                    <a:pt x="1054" y="965"/>
                    <a:pt x="1054" y="965"/>
                    <a:pt x="1054" y="965"/>
                  </a:cubicBezTo>
                  <a:cubicBezTo>
                    <a:pt x="1054" y="957"/>
                    <a:pt x="1054" y="957"/>
                    <a:pt x="1054" y="957"/>
                  </a:cubicBezTo>
                  <a:cubicBezTo>
                    <a:pt x="1054" y="942"/>
                    <a:pt x="1062" y="935"/>
                    <a:pt x="1075" y="935"/>
                  </a:cubicBezTo>
                  <a:cubicBezTo>
                    <a:pt x="1085" y="935"/>
                    <a:pt x="1093" y="937"/>
                    <a:pt x="1101" y="940"/>
                  </a:cubicBezTo>
                  <a:cubicBezTo>
                    <a:pt x="1101" y="893"/>
                    <a:pt x="1101" y="893"/>
                    <a:pt x="1101" y="893"/>
                  </a:cubicBezTo>
                  <a:cubicBezTo>
                    <a:pt x="1091" y="889"/>
                    <a:pt x="1078" y="887"/>
                    <a:pt x="1060" y="887"/>
                  </a:cubicBezTo>
                  <a:cubicBezTo>
                    <a:pt x="1040" y="887"/>
                    <a:pt x="1025" y="892"/>
                    <a:pt x="1014" y="903"/>
                  </a:cubicBezTo>
                  <a:cubicBezTo>
                    <a:pt x="1004" y="914"/>
                    <a:pt x="998" y="930"/>
                    <a:pt x="998" y="952"/>
                  </a:cubicBezTo>
                  <a:cubicBezTo>
                    <a:pt x="998" y="965"/>
                    <a:pt x="998" y="965"/>
                    <a:pt x="998" y="965"/>
                  </a:cubicBezTo>
                  <a:cubicBezTo>
                    <a:pt x="974" y="965"/>
                    <a:pt x="974" y="965"/>
                    <a:pt x="974" y="965"/>
                  </a:cubicBezTo>
                  <a:cubicBezTo>
                    <a:pt x="974" y="1012"/>
                    <a:pt x="974" y="1012"/>
                    <a:pt x="974" y="1012"/>
                  </a:cubicBezTo>
                  <a:cubicBezTo>
                    <a:pt x="998" y="1012"/>
                    <a:pt x="998" y="1012"/>
                    <a:pt x="998" y="1012"/>
                  </a:cubicBezTo>
                  <a:cubicBezTo>
                    <a:pt x="998" y="1165"/>
                    <a:pt x="998" y="1165"/>
                    <a:pt x="998" y="1165"/>
                  </a:cubicBezTo>
                  <a:cubicBezTo>
                    <a:pt x="1055" y="1165"/>
                    <a:pt x="1055" y="1165"/>
                    <a:pt x="1055" y="1165"/>
                  </a:cubicBezTo>
                  <a:cubicBezTo>
                    <a:pt x="1055" y="1012"/>
                    <a:pt x="1055" y="1012"/>
                    <a:pt x="1055" y="1012"/>
                  </a:cubicBezTo>
                  <a:cubicBezTo>
                    <a:pt x="1101" y="1012"/>
                    <a:pt x="1101" y="1012"/>
                    <a:pt x="1101" y="1012"/>
                  </a:cubicBezTo>
                  <a:lnTo>
                    <a:pt x="1101" y="965"/>
                  </a:lnTo>
                  <a:close/>
                  <a:moveTo>
                    <a:pt x="1209" y="959"/>
                  </a:moveTo>
                  <a:cubicBezTo>
                    <a:pt x="1147" y="959"/>
                    <a:pt x="1100" y="1006"/>
                    <a:pt x="1100" y="1064"/>
                  </a:cubicBezTo>
                  <a:cubicBezTo>
                    <a:pt x="1100" y="1065"/>
                    <a:pt x="1100" y="1065"/>
                    <a:pt x="1100" y="1065"/>
                  </a:cubicBezTo>
                  <a:cubicBezTo>
                    <a:pt x="1100" y="1123"/>
                    <a:pt x="1146" y="1169"/>
                    <a:pt x="1209" y="1169"/>
                  </a:cubicBezTo>
                  <a:cubicBezTo>
                    <a:pt x="1272" y="1169"/>
                    <a:pt x="1318" y="1122"/>
                    <a:pt x="1318" y="1064"/>
                  </a:cubicBezTo>
                  <a:cubicBezTo>
                    <a:pt x="1318" y="1063"/>
                    <a:pt x="1318" y="1063"/>
                    <a:pt x="1318" y="1063"/>
                  </a:cubicBezTo>
                  <a:cubicBezTo>
                    <a:pt x="1318" y="1005"/>
                    <a:pt x="1272" y="959"/>
                    <a:pt x="1209" y="959"/>
                  </a:cubicBezTo>
                  <a:close/>
                  <a:moveTo>
                    <a:pt x="1262" y="1065"/>
                  </a:moveTo>
                  <a:cubicBezTo>
                    <a:pt x="1262" y="1095"/>
                    <a:pt x="1242" y="1120"/>
                    <a:pt x="1209" y="1120"/>
                  </a:cubicBezTo>
                  <a:cubicBezTo>
                    <a:pt x="1178" y="1120"/>
                    <a:pt x="1156" y="1094"/>
                    <a:pt x="1156" y="1064"/>
                  </a:cubicBezTo>
                  <a:cubicBezTo>
                    <a:pt x="1156" y="1063"/>
                    <a:pt x="1156" y="1063"/>
                    <a:pt x="1156" y="1063"/>
                  </a:cubicBezTo>
                  <a:cubicBezTo>
                    <a:pt x="1156" y="1034"/>
                    <a:pt x="1176" y="1008"/>
                    <a:pt x="1209" y="1008"/>
                  </a:cubicBezTo>
                  <a:cubicBezTo>
                    <a:pt x="1240" y="1008"/>
                    <a:pt x="1262" y="1034"/>
                    <a:pt x="1262" y="1064"/>
                  </a:cubicBezTo>
                  <a:lnTo>
                    <a:pt x="1262" y="1065"/>
                  </a:lnTo>
                  <a:close/>
                  <a:moveTo>
                    <a:pt x="1389" y="1004"/>
                  </a:moveTo>
                  <a:cubicBezTo>
                    <a:pt x="1389" y="963"/>
                    <a:pt x="1389" y="963"/>
                    <a:pt x="1389" y="963"/>
                  </a:cubicBezTo>
                  <a:cubicBezTo>
                    <a:pt x="1332" y="963"/>
                    <a:pt x="1332" y="963"/>
                    <a:pt x="1332" y="963"/>
                  </a:cubicBezTo>
                  <a:cubicBezTo>
                    <a:pt x="1332" y="1165"/>
                    <a:pt x="1332" y="1165"/>
                    <a:pt x="1332" y="1165"/>
                  </a:cubicBezTo>
                  <a:cubicBezTo>
                    <a:pt x="1389" y="1165"/>
                    <a:pt x="1389" y="1165"/>
                    <a:pt x="1389" y="1165"/>
                  </a:cubicBezTo>
                  <a:cubicBezTo>
                    <a:pt x="1389" y="1090"/>
                    <a:pt x="1389" y="1090"/>
                    <a:pt x="1389" y="1090"/>
                  </a:cubicBezTo>
                  <a:cubicBezTo>
                    <a:pt x="1389" y="1042"/>
                    <a:pt x="1412" y="1019"/>
                    <a:pt x="1450" y="1019"/>
                  </a:cubicBezTo>
                  <a:cubicBezTo>
                    <a:pt x="1453" y="1019"/>
                    <a:pt x="1453" y="1019"/>
                    <a:pt x="1453" y="1019"/>
                  </a:cubicBezTo>
                  <a:cubicBezTo>
                    <a:pt x="1453" y="959"/>
                    <a:pt x="1453" y="959"/>
                    <a:pt x="1453" y="959"/>
                  </a:cubicBezTo>
                  <a:cubicBezTo>
                    <a:pt x="1419" y="958"/>
                    <a:pt x="1400" y="976"/>
                    <a:pt x="1389" y="1004"/>
                  </a:cubicBezTo>
                  <a:close/>
                  <a:moveTo>
                    <a:pt x="1622" y="961"/>
                  </a:moveTo>
                  <a:cubicBezTo>
                    <a:pt x="1588" y="961"/>
                    <a:pt x="1566" y="967"/>
                    <a:pt x="1544" y="977"/>
                  </a:cubicBezTo>
                  <a:cubicBezTo>
                    <a:pt x="1558" y="1020"/>
                    <a:pt x="1558" y="1020"/>
                    <a:pt x="1558" y="1020"/>
                  </a:cubicBezTo>
                  <a:cubicBezTo>
                    <a:pt x="1576" y="1014"/>
                    <a:pt x="1592" y="1010"/>
                    <a:pt x="1614" y="1010"/>
                  </a:cubicBezTo>
                  <a:cubicBezTo>
                    <a:pt x="1642" y="1010"/>
                    <a:pt x="1657" y="1023"/>
                    <a:pt x="1657" y="1046"/>
                  </a:cubicBezTo>
                  <a:cubicBezTo>
                    <a:pt x="1657" y="1050"/>
                    <a:pt x="1657" y="1050"/>
                    <a:pt x="1657" y="1050"/>
                  </a:cubicBezTo>
                  <a:cubicBezTo>
                    <a:pt x="1643" y="1045"/>
                    <a:pt x="1628" y="1042"/>
                    <a:pt x="1608" y="1042"/>
                  </a:cubicBezTo>
                  <a:cubicBezTo>
                    <a:pt x="1560" y="1042"/>
                    <a:pt x="1526" y="1062"/>
                    <a:pt x="1526" y="1106"/>
                  </a:cubicBezTo>
                  <a:cubicBezTo>
                    <a:pt x="1526" y="1107"/>
                    <a:pt x="1526" y="1107"/>
                    <a:pt x="1526" y="1107"/>
                  </a:cubicBezTo>
                  <a:cubicBezTo>
                    <a:pt x="1526" y="1147"/>
                    <a:pt x="1558" y="1168"/>
                    <a:pt x="1596" y="1168"/>
                  </a:cubicBezTo>
                  <a:cubicBezTo>
                    <a:pt x="1624" y="1168"/>
                    <a:pt x="1643" y="1158"/>
                    <a:pt x="1657" y="1143"/>
                  </a:cubicBezTo>
                  <a:cubicBezTo>
                    <a:pt x="1657" y="1165"/>
                    <a:pt x="1657" y="1165"/>
                    <a:pt x="1657" y="1165"/>
                  </a:cubicBezTo>
                  <a:cubicBezTo>
                    <a:pt x="1712" y="1165"/>
                    <a:pt x="1712" y="1165"/>
                    <a:pt x="1712" y="1165"/>
                  </a:cubicBezTo>
                  <a:cubicBezTo>
                    <a:pt x="1712" y="1048"/>
                    <a:pt x="1712" y="1048"/>
                    <a:pt x="1712" y="1048"/>
                  </a:cubicBezTo>
                  <a:cubicBezTo>
                    <a:pt x="1712" y="1020"/>
                    <a:pt x="1705" y="998"/>
                    <a:pt x="1690" y="983"/>
                  </a:cubicBezTo>
                  <a:cubicBezTo>
                    <a:pt x="1676" y="969"/>
                    <a:pt x="1653" y="961"/>
                    <a:pt x="1622" y="961"/>
                  </a:cubicBezTo>
                  <a:close/>
                  <a:moveTo>
                    <a:pt x="1658" y="1094"/>
                  </a:moveTo>
                  <a:cubicBezTo>
                    <a:pt x="1658" y="1114"/>
                    <a:pt x="1640" y="1129"/>
                    <a:pt x="1613" y="1129"/>
                  </a:cubicBezTo>
                  <a:cubicBezTo>
                    <a:pt x="1595" y="1129"/>
                    <a:pt x="1582" y="1120"/>
                    <a:pt x="1582" y="1104"/>
                  </a:cubicBezTo>
                  <a:cubicBezTo>
                    <a:pt x="1582" y="1104"/>
                    <a:pt x="1582" y="1104"/>
                    <a:pt x="1582" y="1104"/>
                  </a:cubicBezTo>
                  <a:cubicBezTo>
                    <a:pt x="1582" y="1086"/>
                    <a:pt x="1597" y="1076"/>
                    <a:pt x="1621" y="1076"/>
                  </a:cubicBezTo>
                  <a:cubicBezTo>
                    <a:pt x="1635" y="1076"/>
                    <a:pt x="1648" y="1079"/>
                    <a:pt x="1658" y="1083"/>
                  </a:cubicBezTo>
                  <a:lnTo>
                    <a:pt x="1658" y="1094"/>
                  </a:lnTo>
                  <a:close/>
                  <a:moveTo>
                    <a:pt x="1736" y="1165"/>
                  </a:moveTo>
                  <a:cubicBezTo>
                    <a:pt x="1793" y="1165"/>
                    <a:pt x="1793" y="1165"/>
                    <a:pt x="1793" y="1165"/>
                  </a:cubicBezTo>
                  <a:cubicBezTo>
                    <a:pt x="1793" y="890"/>
                    <a:pt x="1793" y="890"/>
                    <a:pt x="1793" y="890"/>
                  </a:cubicBezTo>
                  <a:cubicBezTo>
                    <a:pt x="1736" y="890"/>
                    <a:pt x="1736" y="890"/>
                    <a:pt x="1736" y="890"/>
                  </a:cubicBezTo>
                  <a:lnTo>
                    <a:pt x="1736" y="1165"/>
                  </a:lnTo>
                  <a:close/>
                  <a:moveTo>
                    <a:pt x="1817" y="1165"/>
                  </a:moveTo>
                  <a:cubicBezTo>
                    <a:pt x="1874" y="1165"/>
                    <a:pt x="1874" y="1165"/>
                    <a:pt x="1874" y="1165"/>
                  </a:cubicBezTo>
                  <a:cubicBezTo>
                    <a:pt x="1874" y="890"/>
                    <a:pt x="1874" y="890"/>
                    <a:pt x="1874" y="890"/>
                  </a:cubicBezTo>
                  <a:cubicBezTo>
                    <a:pt x="1817" y="890"/>
                    <a:pt x="1817" y="890"/>
                    <a:pt x="1817" y="890"/>
                  </a:cubicBezTo>
                  <a:lnTo>
                    <a:pt x="1817" y="1165"/>
                  </a:lnTo>
                  <a:close/>
                  <a:moveTo>
                    <a:pt x="2086" y="0"/>
                  </a:moveTo>
                  <a:cubicBezTo>
                    <a:pt x="2086" y="1832"/>
                    <a:pt x="2086" y="1832"/>
                    <a:pt x="2086" y="1832"/>
                  </a:cubicBezTo>
                  <a:cubicBezTo>
                    <a:pt x="2697" y="1832"/>
                    <a:pt x="2697" y="1832"/>
                    <a:pt x="2697" y="1832"/>
                  </a:cubicBezTo>
                  <a:cubicBezTo>
                    <a:pt x="2697" y="0"/>
                    <a:pt x="2697" y="0"/>
                    <a:pt x="2697" y="0"/>
                  </a:cubicBezTo>
                  <a:lnTo>
                    <a:pt x="2086" y="0"/>
                  </a:lnTo>
                  <a:close/>
                </a:path>
              </a:pathLst>
            </a:custGeom>
            <a:gradFill flip="none" rotWithShape="1">
              <a:gsLst>
                <a:gs pos="37000">
                  <a:srgbClr val="F2A11F"/>
                </a:gs>
                <a:gs pos="56000">
                  <a:srgbClr val="EC5124"/>
                </a:gs>
                <a:gs pos="83000">
                  <a:srgbClr val="D32A27"/>
                </a:gs>
                <a:gs pos="100000">
                  <a:srgbClr val="7A425E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2614-0FCC-4D8C-BC98-D03E162B4F33}"/>
                </a:ext>
              </a:extLst>
            </p:cNvPr>
            <p:cNvGrpSpPr/>
            <p:nvPr userDrawn="1"/>
          </p:nvGrpSpPr>
          <p:grpSpPr>
            <a:xfrm>
              <a:off x="11291887" y="1987551"/>
              <a:ext cx="590550" cy="2868613"/>
              <a:chOff x="11291887" y="1987551"/>
              <a:chExt cx="590550" cy="2868613"/>
            </a:xfrm>
          </p:grpSpPr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4BE4413F-C77A-40BA-9643-97A55AFCF5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18887" y="3471864"/>
                <a:ext cx="455612" cy="452438"/>
              </a:xfrm>
              <a:custGeom>
                <a:avLst/>
                <a:gdLst>
                  <a:gd name="T0" fmla="*/ 0 w 239"/>
                  <a:gd name="T1" fmla="*/ 96 h 237"/>
                  <a:gd name="T2" fmla="*/ 38 w 239"/>
                  <a:gd name="T3" fmla="*/ 173 h 237"/>
                  <a:gd name="T4" fmla="*/ 38 w 239"/>
                  <a:gd name="T5" fmla="*/ 173 h 237"/>
                  <a:gd name="T6" fmla="*/ 38 w 239"/>
                  <a:gd name="T7" fmla="*/ 173 h 237"/>
                  <a:gd name="T8" fmla="*/ 4 w 239"/>
                  <a:gd name="T9" fmla="*/ 173 h 237"/>
                  <a:gd name="T10" fmla="*/ 4 w 239"/>
                  <a:gd name="T11" fmla="*/ 237 h 237"/>
                  <a:gd name="T12" fmla="*/ 239 w 239"/>
                  <a:gd name="T13" fmla="*/ 237 h 237"/>
                  <a:gd name="T14" fmla="*/ 239 w 239"/>
                  <a:gd name="T15" fmla="*/ 173 h 237"/>
                  <a:gd name="T16" fmla="*/ 105 w 239"/>
                  <a:gd name="T17" fmla="*/ 173 h 237"/>
                  <a:gd name="T18" fmla="*/ 56 w 239"/>
                  <a:gd name="T19" fmla="*/ 119 h 237"/>
                  <a:gd name="T20" fmla="*/ 105 w 239"/>
                  <a:gd name="T21" fmla="*/ 65 h 237"/>
                  <a:gd name="T22" fmla="*/ 239 w 239"/>
                  <a:gd name="T23" fmla="*/ 65 h 237"/>
                  <a:gd name="T24" fmla="*/ 239 w 239"/>
                  <a:gd name="T25" fmla="*/ 0 h 237"/>
                  <a:gd name="T26" fmla="*/ 93 w 239"/>
                  <a:gd name="T27" fmla="*/ 0 h 237"/>
                  <a:gd name="T28" fmla="*/ 0 w 239"/>
                  <a:gd name="T29" fmla="*/ 9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9" h="237">
                    <a:moveTo>
                      <a:pt x="0" y="96"/>
                    </a:moveTo>
                    <a:cubicBezTo>
                      <a:pt x="0" y="123"/>
                      <a:pt x="13" y="154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4" y="173"/>
                      <a:pt x="4" y="173"/>
                      <a:pt x="4" y="173"/>
                    </a:cubicBezTo>
                    <a:cubicBezTo>
                      <a:pt x="4" y="237"/>
                      <a:pt x="4" y="237"/>
                      <a:pt x="4" y="237"/>
                    </a:cubicBezTo>
                    <a:cubicBezTo>
                      <a:pt x="239" y="237"/>
                      <a:pt x="239" y="237"/>
                      <a:pt x="239" y="237"/>
                    </a:cubicBezTo>
                    <a:cubicBezTo>
                      <a:pt x="239" y="173"/>
                      <a:pt x="239" y="173"/>
                      <a:pt x="239" y="173"/>
                    </a:cubicBezTo>
                    <a:cubicBezTo>
                      <a:pt x="105" y="173"/>
                      <a:pt x="105" y="173"/>
                      <a:pt x="105" y="173"/>
                    </a:cubicBezTo>
                    <a:cubicBezTo>
                      <a:pt x="81" y="173"/>
                      <a:pt x="56" y="154"/>
                      <a:pt x="56" y="119"/>
                    </a:cubicBezTo>
                    <a:cubicBezTo>
                      <a:pt x="56" y="93"/>
                      <a:pt x="74" y="65"/>
                      <a:pt x="105" y="65"/>
                    </a:cubicBezTo>
                    <a:cubicBezTo>
                      <a:pt x="239" y="65"/>
                      <a:pt x="239" y="65"/>
                      <a:pt x="239" y="65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39" y="0"/>
                      <a:pt x="0" y="39"/>
                      <a:pt x="0" y="9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3CA96921-0134-4138-B35F-24FF949280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25237" y="2452689"/>
                <a:ext cx="449262" cy="506413"/>
              </a:xfrm>
              <a:custGeom>
                <a:avLst/>
                <a:gdLst>
                  <a:gd name="T0" fmla="*/ 0 w 283"/>
                  <a:gd name="T1" fmla="*/ 89 h 319"/>
                  <a:gd name="T2" fmla="*/ 193 w 283"/>
                  <a:gd name="T3" fmla="*/ 159 h 319"/>
                  <a:gd name="T4" fmla="*/ 0 w 283"/>
                  <a:gd name="T5" fmla="*/ 229 h 319"/>
                  <a:gd name="T6" fmla="*/ 0 w 283"/>
                  <a:gd name="T7" fmla="*/ 319 h 319"/>
                  <a:gd name="T8" fmla="*/ 283 w 283"/>
                  <a:gd name="T9" fmla="*/ 202 h 319"/>
                  <a:gd name="T10" fmla="*/ 283 w 283"/>
                  <a:gd name="T11" fmla="*/ 117 h 319"/>
                  <a:gd name="T12" fmla="*/ 0 w 283"/>
                  <a:gd name="T13" fmla="*/ 0 h 319"/>
                  <a:gd name="T14" fmla="*/ 0 w 283"/>
                  <a:gd name="T15" fmla="*/ 89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3" h="319">
                    <a:moveTo>
                      <a:pt x="0" y="89"/>
                    </a:moveTo>
                    <a:lnTo>
                      <a:pt x="193" y="159"/>
                    </a:lnTo>
                    <a:lnTo>
                      <a:pt x="0" y="229"/>
                    </a:lnTo>
                    <a:lnTo>
                      <a:pt x="0" y="319"/>
                    </a:lnTo>
                    <a:lnTo>
                      <a:pt x="283" y="202"/>
                    </a:lnTo>
                    <a:lnTo>
                      <a:pt x="283" y="117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294835C9-5930-4B1D-B981-5AC310AA602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3968751"/>
                <a:ext cx="463550" cy="471488"/>
              </a:xfrm>
              <a:custGeom>
                <a:avLst/>
                <a:gdLst>
                  <a:gd name="T0" fmla="*/ 167 w 243"/>
                  <a:gd name="T1" fmla="*/ 46 h 246"/>
                  <a:gd name="T2" fmla="*/ 192 w 243"/>
                  <a:gd name="T3" fmla="*/ 113 h 246"/>
                  <a:gd name="T4" fmla="*/ 173 w 243"/>
                  <a:gd name="T5" fmla="*/ 165 h 246"/>
                  <a:gd name="T6" fmla="*/ 104 w 243"/>
                  <a:gd name="T7" fmla="*/ 0 h 246"/>
                  <a:gd name="T8" fmla="*/ 39 w 243"/>
                  <a:gd name="T9" fmla="*/ 28 h 246"/>
                  <a:gd name="T10" fmla="*/ 0 w 243"/>
                  <a:gd name="T11" fmla="*/ 121 h 246"/>
                  <a:gd name="T12" fmla="*/ 122 w 243"/>
                  <a:gd name="T13" fmla="*/ 246 h 246"/>
                  <a:gd name="T14" fmla="*/ 243 w 243"/>
                  <a:gd name="T15" fmla="*/ 114 h 246"/>
                  <a:gd name="T16" fmla="*/ 198 w 243"/>
                  <a:gd name="T17" fmla="*/ 5 h 246"/>
                  <a:gd name="T18" fmla="*/ 167 w 243"/>
                  <a:gd name="T19" fmla="*/ 46 h 246"/>
                  <a:gd name="T20" fmla="*/ 75 w 243"/>
                  <a:gd name="T21" fmla="*/ 170 h 246"/>
                  <a:gd name="T22" fmla="*/ 51 w 243"/>
                  <a:gd name="T23" fmla="*/ 120 h 246"/>
                  <a:gd name="T24" fmla="*/ 84 w 243"/>
                  <a:gd name="T25" fmla="*/ 70 h 246"/>
                  <a:gd name="T26" fmla="*/ 131 w 243"/>
                  <a:gd name="T27" fmla="*/ 183 h 246"/>
                  <a:gd name="T28" fmla="*/ 75 w 243"/>
                  <a:gd name="T29" fmla="*/ 17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3" h="246">
                    <a:moveTo>
                      <a:pt x="167" y="46"/>
                    </a:moveTo>
                    <a:cubicBezTo>
                      <a:pt x="187" y="73"/>
                      <a:pt x="192" y="88"/>
                      <a:pt x="192" y="113"/>
                    </a:cubicBezTo>
                    <a:cubicBezTo>
                      <a:pt x="192" y="135"/>
                      <a:pt x="185" y="153"/>
                      <a:pt x="173" y="16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79" y="4"/>
                      <a:pt x="56" y="14"/>
                      <a:pt x="39" y="28"/>
                    </a:cubicBezTo>
                    <a:cubicBezTo>
                      <a:pt x="13" y="50"/>
                      <a:pt x="0" y="82"/>
                      <a:pt x="0" y="121"/>
                    </a:cubicBezTo>
                    <a:cubicBezTo>
                      <a:pt x="0" y="192"/>
                      <a:pt x="52" y="246"/>
                      <a:pt x="122" y="246"/>
                    </a:cubicBezTo>
                    <a:cubicBezTo>
                      <a:pt x="193" y="246"/>
                      <a:pt x="243" y="192"/>
                      <a:pt x="243" y="114"/>
                    </a:cubicBezTo>
                    <a:cubicBezTo>
                      <a:pt x="243" y="70"/>
                      <a:pt x="222" y="26"/>
                      <a:pt x="198" y="5"/>
                    </a:cubicBezTo>
                    <a:lnTo>
                      <a:pt x="167" y="46"/>
                    </a:lnTo>
                    <a:close/>
                    <a:moveTo>
                      <a:pt x="75" y="170"/>
                    </a:moveTo>
                    <a:cubicBezTo>
                      <a:pt x="60" y="159"/>
                      <a:pt x="51" y="141"/>
                      <a:pt x="51" y="120"/>
                    </a:cubicBezTo>
                    <a:cubicBezTo>
                      <a:pt x="51" y="97"/>
                      <a:pt x="65" y="79"/>
                      <a:pt x="84" y="70"/>
                    </a:cubicBezTo>
                    <a:cubicBezTo>
                      <a:pt x="131" y="183"/>
                      <a:pt x="131" y="183"/>
                      <a:pt x="131" y="183"/>
                    </a:cubicBezTo>
                    <a:cubicBezTo>
                      <a:pt x="107" y="186"/>
                      <a:pt x="88" y="180"/>
                      <a:pt x="75" y="1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C78C8B28-A3DD-4458-8A59-EE68D1ACDD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291887" y="4451351"/>
                <a:ext cx="582612" cy="404813"/>
              </a:xfrm>
              <a:custGeom>
                <a:avLst/>
                <a:gdLst>
                  <a:gd name="T0" fmla="*/ 296 w 367"/>
                  <a:gd name="T1" fmla="*/ 0 h 255"/>
                  <a:gd name="T2" fmla="*/ 296 w 367"/>
                  <a:gd name="T3" fmla="*/ 177 h 255"/>
                  <a:gd name="T4" fmla="*/ 0 w 367"/>
                  <a:gd name="T5" fmla="*/ 177 h 255"/>
                  <a:gd name="T6" fmla="*/ 0 w 367"/>
                  <a:gd name="T7" fmla="*/ 255 h 255"/>
                  <a:gd name="T8" fmla="*/ 367 w 367"/>
                  <a:gd name="T9" fmla="*/ 255 h 255"/>
                  <a:gd name="T10" fmla="*/ 367 w 367"/>
                  <a:gd name="T11" fmla="*/ 0 h 255"/>
                  <a:gd name="T12" fmla="*/ 296 w 367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7" h="255">
                    <a:moveTo>
                      <a:pt x="296" y="0"/>
                    </a:moveTo>
                    <a:lnTo>
                      <a:pt x="296" y="177"/>
                    </a:lnTo>
                    <a:lnTo>
                      <a:pt x="0" y="177"/>
                    </a:lnTo>
                    <a:lnTo>
                      <a:pt x="0" y="255"/>
                    </a:lnTo>
                    <a:lnTo>
                      <a:pt x="367" y="255"/>
                    </a:lnTo>
                    <a:lnTo>
                      <a:pt x="367" y="0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8D26C51-B040-4FC2-B37F-5972C012FEE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1987551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37678D62-51AF-470A-BDE3-8ED3FCCDE0F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2938464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05336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80CD9248-0A2C-4050-B347-2980229F11A8}"/>
              </a:ext>
            </a:extLst>
          </p:cNvPr>
          <p:cNvGrpSpPr/>
          <p:nvPr userDrawn="1"/>
        </p:nvGrpSpPr>
        <p:grpSpPr>
          <a:xfrm rot="16200000">
            <a:off x="372592" y="2655660"/>
            <a:ext cx="6856214" cy="1544890"/>
            <a:chOff x="541049" y="2649538"/>
            <a:chExt cx="9285724" cy="2092325"/>
          </a:xfrm>
          <a:solidFill>
            <a:schemeClr val="bg1"/>
          </a:solid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99FEE917-CD84-4C97-B4F9-73DFE2A473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8C9364A-BFFF-4F94-9D90-8A71731D63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E572E624-9DE1-4F42-A7F5-36B7B8A2F6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D8A238C-0295-48D1-8872-FE51165DDE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6849E95A-0C53-4220-85E0-6DFCEA7D1C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056EAF60-5381-416A-895C-D1FAED9FDF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11">
              <a:extLst>
                <a:ext uri="{FF2B5EF4-FFF2-40B4-BE49-F238E27FC236}">
                  <a16:creationId xmlns:a16="http://schemas.microsoft.com/office/drawing/2014/main" id="{0154DA0C-208D-4580-AFAD-81B221FB1E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F1F6355-08A9-4C09-B618-1C445A02E219}"/>
              </a:ext>
            </a:extLst>
          </p:cNvPr>
          <p:cNvGrpSpPr/>
          <p:nvPr userDrawn="1"/>
        </p:nvGrpSpPr>
        <p:grpSpPr>
          <a:xfrm>
            <a:off x="7045325" y="1676401"/>
            <a:ext cx="5145087" cy="3505200"/>
            <a:chOff x="7045325" y="1676401"/>
            <a:chExt cx="5145087" cy="3505200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B42EB7FA-FF17-4B14-9DA1-B0E656D461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5325" y="1676401"/>
              <a:ext cx="5145087" cy="3505200"/>
            </a:xfrm>
            <a:custGeom>
              <a:avLst/>
              <a:gdLst>
                <a:gd name="T0" fmla="*/ 717 w 2697"/>
                <a:gd name="T1" fmla="*/ 241 h 1832"/>
                <a:gd name="T2" fmla="*/ 698 w 2697"/>
                <a:gd name="T3" fmla="*/ 358 h 1832"/>
                <a:gd name="T4" fmla="*/ 755 w 2697"/>
                <a:gd name="T5" fmla="*/ 353 h 1832"/>
                <a:gd name="T6" fmla="*/ 952 w 2697"/>
                <a:gd name="T7" fmla="*/ 431 h 1832"/>
                <a:gd name="T8" fmla="*/ 1077 w 2697"/>
                <a:gd name="T9" fmla="*/ 299 h 1832"/>
                <a:gd name="T10" fmla="*/ 769 w 2697"/>
                <a:gd name="T11" fmla="*/ 229 h 1832"/>
                <a:gd name="T12" fmla="*/ 1219 w 2697"/>
                <a:gd name="T13" fmla="*/ 431 h 1832"/>
                <a:gd name="T14" fmla="*/ 1120 w 2697"/>
                <a:gd name="T15" fmla="*/ 287 h 1832"/>
                <a:gd name="T16" fmla="*/ 1089 w 2697"/>
                <a:gd name="T17" fmla="*/ 373 h 1832"/>
                <a:gd name="T18" fmla="*/ 1175 w 2697"/>
                <a:gd name="T19" fmla="*/ 395 h 1832"/>
                <a:gd name="T20" fmla="*/ 1412 w 2697"/>
                <a:gd name="T21" fmla="*/ 225 h 1832"/>
                <a:gd name="T22" fmla="*/ 1348 w 2697"/>
                <a:gd name="T23" fmla="*/ 356 h 1832"/>
                <a:gd name="T24" fmla="*/ 1505 w 2697"/>
                <a:gd name="T25" fmla="*/ 364 h 1832"/>
                <a:gd name="T26" fmla="*/ 1448 w 2697"/>
                <a:gd name="T27" fmla="*/ 177 h 1832"/>
                <a:gd name="T28" fmla="*/ 1666 w 2697"/>
                <a:gd name="T29" fmla="*/ 435 h 1832"/>
                <a:gd name="T30" fmla="*/ 1758 w 2697"/>
                <a:gd name="T31" fmla="*/ 335 h 1832"/>
                <a:gd name="T32" fmla="*/ 1703 w 2697"/>
                <a:gd name="T33" fmla="*/ 314 h 1832"/>
                <a:gd name="T34" fmla="*/ 1892 w 2697"/>
                <a:gd name="T35" fmla="*/ 225 h 1832"/>
                <a:gd name="T36" fmla="*/ 1828 w 2697"/>
                <a:gd name="T37" fmla="*/ 356 h 1832"/>
                <a:gd name="T38" fmla="*/ 24 w 2697"/>
                <a:gd name="T39" fmla="*/ 634 h 1832"/>
                <a:gd name="T40" fmla="*/ 81 w 2697"/>
                <a:gd name="T41" fmla="*/ 720 h 1832"/>
                <a:gd name="T42" fmla="*/ 237 w 2697"/>
                <a:gd name="T43" fmla="*/ 581 h 1832"/>
                <a:gd name="T44" fmla="*/ 243 w 2697"/>
                <a:gd name="T45" fmla="*/ 745 h 1832"/>
                <a:gd name="T46" fmla="*/ 237 w 2697"/>
                <a:gd name="T47" fmla="*/ 627 h 1832"/>
                <a:gd name="T48" fmla="*/ 450 w 2697"/>
                <a:gd name="T49" fmla="*/ 631 h 1832"/>
                <a:gd name="T50" fmla="*/ 449 w 2697"/>
                <a:gd name="T51" fmla="*/ 791 h 1832"/>
                <a:gd name="T52" fmla="*/ 598 w 2697"/>
                <a:gd name="T53" fmla="*/ 512 h 1832"/>
                <a:gd name="T54" fmla="*/ 669 w 2697"/>
                <a:gd name="T55" fmla="*/ 674 h 1832"/>
                <a:gd name="T56" fmla="*/ 798 w 2697"/>
                <a:gd name="T57" fmla="*/ 614 h 1832"/>
                <a:gd name="T58" fmla="*/ 833 w 2697"/>
                <a:gd name="T59" fmla="*/ 633 h 1832"/>
                <a:gd name="T60" fmla="*/ 1155 w 2697"/>
                <a:gd name="T61" fmla="*/ 686 h 1832"/>
                <a:gd name="T62" fmla="*/ 1155 w 2697"/>
                <a:gd name="T63" fmla="*/ 686 h 1832"/>
                <a:gd name="T64" fmla="*/ 1047 w 2697"/>
                <a:gd name="T65" fmla="*/ 742 h 1832"/>
                <a:gd name="T66" fmla="*/ 1167 w 2697"/>
                <a:gd name="T67" fmla="*/ 787 h 1832"/>
                <a:gd name="T68" fmla="*/ 1453 w 2697"/>
                <a:gd name="T69" fmla="*/ 686 h 1832"/>
                <a:gd name="T70" fmla="*/ 1344 w 2697"/>
                <a:gd name="T71" fmla="*/ 631 h 1832"/>
                <a:gd name="T72" fmla="*/ 1562 w 2697"/>
                <a:gd name="T73" fmla="*/ 848 h 1832"/>
                <a:gd name="T74" fmla="*/ 1552 w 2697"/>
                <a:gd name="T75" fmla="*/ 581 h 1832"/>
                <a:gd name="T76" fmla="*/ 1560 w 2697"/>
                <a:gd name="T77" fmla="*/ 802 h 1832"/>
                <a:gd name="T78" fmla="*/ 1618 w 2697"/>
                <a:gd name="T79" fmla="*/ 676 h 1832"/>
                <a:gd name="T80" fmla="*/ 1743 w 2697"/>
                <a:gd name="T81" fmla="*/ 801 h 1832"/>
                <a:gd name="T82" fmla="*/ 1834 w 2697"/>
                <a:gd name="T83" fmla="*/ 585 h 1832"/>
                <a:gd name="T84" fmla="*/ 1101 w 2697"/>
                <a:gd name="T85" fmla="*/ 940 h 1832"/>
                <a:gd name="T86" fmla="*/ 974 w 2697"/>
                <a:gd name="T87" fmla="*/ 965 h 1832"/>
                <a:gd name="T88" fmla="*/ 1101 w 2697"/>
                <a:gd name="T89" fmla="*/ 1012 h 1832"/>
                <a:gd name="T90" fmla="*/ 1318 w 2697"/>
                <a:gd name="T91" fmla="*/ 1064 h 1832"/>
                <a:gd name="T92" fmla="*/ 1156 w 2697"/>
                <a:gd name="T93" fmla="*/ 1063 h 1832"/>
                <a:gd name="T94" fmla="*/ 1332 w 2697"/>
                <a:gd name="T95" fmla="*/ 963 h 1832"/>
                <a:gd name="T96" fmla="*/ 1453 w 2697"/>
                <a:gd name="T97" fmla="*/ 959 h 1832"/>
                <a:gd name="T98" fmla="*/ 1657 w 2697"/>
                <a:gd name="T99" fmla="*/ 1046 h 1832"/>
                <a:gd name="T100" fmla="*/ 1657 w 2697"/>
                <a:gd name="T101" fmla="*/ 1143 h 1832"/>
                <a:gd name="T102" fmla="*/ 1658 w 2697"/>
                <a:gd name="T103" fmla="*/ 1094 h 1832"/>
                <a:gd name="T104" fmla="*/ 1658 w 2697"/>
                <a:gd name="T105" fmla="*/ 1094 h 1832"/>
                <a:gd name="T106" fmla="*/ 1817 w 2697"/>
                <a:gd name="T107" fmla="*/ 1165 h 1832"/>
                <a:gd name="T108" fmla="*/ 2086 w 2697"/>
                <a:gd name="T109" fmla="*/ 183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7" h="1832">
                  <a:moveTo>
                    <a:pt x="755" y="352"/>
                  </a:moveTo>
                  <a:cubicBezTo>
                    <a:pt x="755" y="306"/>
                    <a:pt x="725" y="287"/>
                    <a:pt x="672" y="273"/>
                  </a:cubicBezTo>
                  <a:cubicBezTo>
                    <a:pt x="626" y="261"/>
                    <a:pt x="615" y="256"/>
                    <a:pt x="615" y="238"/>
                  </a:cubicBezTo>
                  <a:cubicBezTo>
                    <a:pt x="615" y="238"/>
                    <a:pt x="615" y="238"/>
                    <a:pt x="615" y="238"/>
                  </a:cubicBezTo>
                  <a:cubicBezTo>
                    <a:pt x="615" y="225"/>
                    <a:pt x="626" y="215"/>
                    <a:pt x="649" y="215"/>
                  </a:cubicBezTo>
                  <a:cubicBezTo>
                    <a:pt x="671" y="215"/>
                    <a:pt x="694" y="224"/>
                    <a:pt x="717" y="241"/>
                  </a:cubicBezTo>
                  <a:cubicBezTo>
                    <a:pt x="747" y="197"/>
                    <a:pt x="747" y="197"/>
                    <a:pt x="747" y="197"/>
                  </a:cubicBezTo>
                  <a:cubicBezTo>
                    <a:pt x="720" y="175"/>
                    <a:pt x="688" y="163"/>
                    <a:pt x="649" y="163"/>
                  </a:cubicBezTo>
                  <a:cubicBezTo>
                    <a:pt x="595" y="163"/>
                    <a:pt x="557" y="195"/>
                    <a:pt x="557" y="243"/>
                  </a:cubicBezTo>
                  <a:cubicBezTo>
                    <a:pt x="557" y="244"/>
                    <a:pt x="557" y="244"/>
                    <a:pt x="557" y="244"/>
                  </a:cubicBezTo>
                  <a:cubicBezTo>
                    <a:pt x="557" y="296"/>
                    <a:pt x="591" y="311"/>
                    <a:pt x="644" y="324"/>
                  </a:cubicBezTo>
                  <a:cubicBezTo>
                    <a:pt x="688" y="335"/>
                    <a:pt x="698" y="343"/>
                    <a:pt x="698" y="358"/>
                  </a:cubicBezTo>
                  <a:cubicBezTo>
                    <a:pt x="698" y="358"/>
                    <a:pt x="698" y="358"/>
                    <a:pt x="698" y="358"/>
                  </a:cubicBezTo>
                  <a:cubicBezTo>
                    <a:pt x="698" y="374"/>
                    <a:pt x="683" y="383"/>
                    <a:pt x="659" y="383"/>
                  </a:cubicBezTo>
                  <a:cubicBezTo>
                    <a:pt x="629" y="383"/>
                    <a:pt x="605" y="371"/>
                    <a:pt x="581" y="351"/>
                  </a:cubicBezTo>
                  <a:cubicBezTo>
                    <a:pt x="547" y="392"/>
                    <a:pt x="547" y="392"/>
                    <a:pt x="547" y="392"/>
                  </a:cubicBezTo>
                  <a:cubicBezTo>
                    <a:pt x="578" y="421"/>
                    <a:pt x="618" y="435"/>
                    <a:pt x="658" y="435"/>
                  </a:cubicBezTo>
                  <a:cubicBezTo>
                    <a:pt x="715" y="435"/>
                    <a:pt x="755" y="405"/>
                    <a:pt x="755" y="353"/>
                  </a:cubicBezTo>
                  <a:lnTo>
                    <a:pt x="755" y="352"/>
                  </a:lnTo>
                  <a:close/>
                  <a:moveTo>
                    <a:pt x="826" y="318"/>
                  </a:moveTo>
                  <a:cubicBezTo>
                    <a:pt x="826" y="291"/>
                    <a:pt x="839" y="277"/>
                    <a:pt x="861" y="277"/>
                  </a:cubicBezTo>
                  <a:cubicBezTo>
                    <a:pt x="882" y="277"/>
                    <a:pt x="894" y="291"/>
                    <a:pt x="894" y="318"/>
                  </a:cubicBezTo>
                  <a:cubicBezTo>
                    <a:pt x="894" y="431"/>
                    <a:pt x="894" y="431"/>
                    <a:pt x="894" y="431"/>
                  </a:cubicBezTo>
                  <a:cubicBezTo>
                    <a:pt x="952" y="431"/>
                    <a:pt x="952" y="431"/>
                    <a:pt x="952" y="431"/>
                  </a:cubicBezTo>
                  <a:cubicBezTo>
                    <a:pt x="952" y="318"/>
                    <a:pt x="952" y="318"/>
                    <a:pt x="952" y="318"/>
                  </a:cubicBezTo>
                  <a:cubicBezTo>
                    <a:pt x="952" y="291"/>
                    <a:pt x="965" y="277"/>
                    <a:pt x="986" y="277"/>
                  </a:cubicBezTo>
                  <a:cubicBezTo>
                    <a:pt x="1008" y="277"/>
                    <a:pt x="1020" y="291"/>
                    <a:pt x="1020" y="318"/>
                  </a:cubicBezTo>
                  <a:cubicBezTo>
                    <a:pt x="1020" y="431"/>
                    <a:pt x="1020" y="431"/>
                    <a:pt x="1020" y="431"/>
                  </a:cubicBezTo>
                  <a:cubicBezTo>
                    <a:pt x="1077" y="431"/>
                    <a:pt x="1077" y="431"/>
                    <a:pt x="1077" y="431"/>
                  </a:cubicBezTo>
                  <a:cubicBezTo>
                    <a:pt x="1077" y="299"/>
                    <a:pt x="1077" y="299"/>
                    <a:pt x="1077" y="299"/>
                  </a:cubicBezTo>
                  <a:cubicBezTo>
                    <a:pt x="1077" y="251"/>
                    <a:pt x="1051" y="225"/>
                    <a:pt x="1009" y="225"/>
                  </a:cubicBezTo>
                  <a:cubicBezTo>
                    <a:pt x="981" y="225"/>
                    <a:pt x="960" y="236"/>
                    <a:pt x="943" y="257"/>
                  </a:cubicBezTo>
                  <a:cubicBezTo>
                    <a:pt x="932" y="237"/>
                    <a:pt x="912" y="225"/>
                    <a:pt x="886" y="225"/>
                  </a:cubicBezTo>
                  <a:cubicBezTo>
                    <a:pt x="857" y="225"/>
                    <a:pt x="839" y="241"/>
                    <a:pt x="826" y="258"/>
                  </a:cubicBezTo>
                  <a:cubicBezTo>
                    <a:pt x="826" y="229"/>
                    <a:pt x="826" y="229"/>
                    <a:pt x="826" y="229"/>
                  </a:cubicBezTo>
                  <a:cubicBezTo>
                    <a:pt x="769" y="229"/>
                    <a:pt x="769" y="229"/>
                    <a:pt x="769" y="229"/>
                  </a:cubicBezTo>
                  <a:cubicBezTo>
                    <a:pt x="769" y="431"/>
                    <a:pt x="769" y="431"/>
                    <a:pt x="769" y="431"/>
                  </a:cubicBezTo>
                  <a:cubicBezTo>
                    <a:pt x="826" y="431"/>
                    <a:pt x="826" y="431"/>
                    <a:pt x="826" y="431"/>
                  </a:cubicBezTo>
                  <a:lnTo>
                    <a:pt x="826" y="318"/>
                  </a:lnTo>
                  <a:close/>
                  <a:moveTo>
                    <a:pt x="1158" y="435"/>
                  </a:moveTo>
                  <a:cubicBezTo>
                    <a:pt x="1186" y="435"/>
                    <a:pt x="1205" y="424"/>
                    <a:pt x="1219" y="409"/>
                  </a:cubicBezTo>
                  <a:cubicBezTo>
                    <a:pt x="1219" y="431"/>
                    <a:pt x="1219" y="431"/>
                    <a:pt x="1219" y="431"/>
                  </a:cubicBezTo>
                  <a:cubicBezTo>
                    <a:pt x="1274" y="431"/>
                    <a:pt x="1274" y="431"/>
                    <a:pt x="1274" y="431"/>
                  </a:cubicBezTo>
                  <a:cubicBezTo>
                    <a:pt x="1274" y="314"/>
                    <a:pt x="1274" y="314"/>
                    <a:pt x="1274" y="314"/>
                  </a:cubicBezTo>
                  <a:cubicBezTo>
                    <a:pt x="1274" y="287"/>
                    <a:pt x="1268" y="264"/>
                    <a:pt x="1253" y="249"/>
                  </a:cubicBezTo>
                  <a:cubicBezTo>
                    <a:pt x="1238" y="235"/>
                    <a:pt x="1216" y="227"/>
                    <a:pt x="1184" y="227"/>
                  </a:cubicBezTo>
                  <a:cubicBezTo>
                    <a:pt x="1150" y="227"/>
                    <a:pt x="1128" y="233"/>
                    <a:pt x="1106" y="243"/>
                  </a:cubicBezTo>
                  <a:cubicBezTo>
                    <a:pt x="1120" y="287"/>
                    <a:pt x="1120" y="287"/>
                    <a:pt x="1120" y="287"/>
                  </a:cubicBezTo>
                  <a:cubicBezTo>
                    <a:pt x="1139" y="280"/>
                    <a:pt x="1154" y="276"/>
                    <a:pt x="1176" y="276"/>
                  </a:cubicBezTo>
                  <a:cubicBezTo>
                    <a:pt x="1205" y="276"/>
                    <a:pt x="1219" y="289"/>
                    <a:pt x="1219" y="313"/>
                  </a:cubicBezTo>
                  <a:cubicBezTo>
                    <a:pt x="1219" y="316"/>
                    <a:pt x="1219" y="316"/>
                    <a:pt x="1219" y="316"/>
                  </a:cubicBezTo>
                  <a:cubicBezTo>
                    <a:pt x="1205" y="311"/>
                    <a:pt x="1190" y="308"/>
                    <a:pt x="1170" y="308"/>
                  </a:cubicBezTo>
                  <a:cubicBezTo>
                    <a:pt x="1122" y="308"/>
                    <a:pt x="1089" y="328"/>
                    <a:pt x="1089" y="372"/>
                  </a:cubicBezTo>
                  <a:cubicBezTo>
                    <a:pt x="1089" y="373"/>
                    <a:pt x="1089" y="373"/>
                    <a:pt x="1089" y="373"/>
                  </a:cubicBezTo>
                  <a:cubicBezTo>
                    <a:pt x="1089" y="413"/>
                    <a:pt x="1120" y="435"/>
                    <a:pt x="1158" y="435"/>
                  </a:cubicBezTo>
                  <a:close/>
                  <a:moveTo>
                    <a:pt x="1144" y="370"/>
                  </a:moveTo>
                  <a:cubicBezTo>
                    <a:pt x="1144" y="352"/>
                    <a:pt x="1159" y="342"/>
                    <a:pt x="1184" y="342"/>
                  </a:cubicBezTo>
                  <a:cubicBezTo>
                    <a:pt x="1198" y="342"/>
                    <a:pt x="1210" y="345"/>
                    <a:pt x="1220" y="349"/>
                  </a:cubicBezTo>
                  <a:cubicBezTo>
                    <a:pt x="1220" y="360"/>
                    <a:pt x="1220" y="360"/>
                    <a:pt x="1220" y="360"/>
                  </a:cubicBezTo>
                  <a:cubicBezTo>
                    <a:pt x="1220" y="380"/>
                    <a:pt x="1202" y="395"/>
                    <a:pt x="1175" y="395"/>
                  </a:cubicBezTo>
                  <a:cubicBezTo>
                    <a:pt x="1157" y="395"/>
                    <a:pt x="1144" y="386"/>
                    <a:pt x="1144" y="371"/>
                  </a:cubicBezTo>
                  <a:lnTo>
                    <a:pt x="1144" y="370"/>
                  </a:lnTo>
                  <a:close/>
                  <a:moveTo>
                    <a:pt x="1348" y="356"/>
                  </a:moveTo>
                  <a:cubicBezTo>
                    <a:pt x="1348" y="308"/>
                    <a:pt x="1371" y="285"/>
                    <a:pt x="1409" y="285"/>
                  </a:cubicBezTo>
                  <a:cubicBezTo>
                    <a:pt x="1412" y="285"/>
                    <a:pt x="1412" y="285"/>
                    <a:pt x="1412" y="285"/>
                  </a:cubicBezTo>
                  <a:cubicBezTo>
                    <a:pt x="1412" y="225"/>
                    <a:pt x="1412" y="225"/>
                    <a:pt x="1412" y="225"/>
                  </a:cubicBezTo>
                  <a:cubicBezTo>
                    <a:pt x="1378" y="224"/>
                    <a:pt x="1360" y="242"/>
                    <a:pt x="1348" y="270"/>
                  </a:cubicBezTo>
                  <a:cubicBezTo>
                    <a:pt x="1348" y="229"/>
                    <a:pt x="1348" y="229"/>
                    <a:pt x="1348" y="229"/>
                  </a:cubicBezTo>
                  <a:cubicBezTo>
                    <a:pt x="1291" y="229"/>
                    <a:pt x="1291" y="229"/>
                    <a:pt x="1291" y="229"/>
                  </a:cubicBezTo>
                  <a:cubicBezTo>
                    <a:pt x="1291" y="431"/>
                    <a:pt x="1291" y="431"/>
                    <a:pt x="1291" y="431"/>
                  </a:cubicBezTo>
                  <a:cubicBezTo>
                    <a:pt x="1348" y="431"/>
                    <a:pt x="1348" y="431"/>
                    <a:pt x="1348" y="431"/>
                  </a:cubicBezTo>
                  <a:lnTo>
                    <a:pt x="1348" y="356"/>
                  </a:lnTo>
                  <a:close/>
                  <a:moveTo>
                    <a:pt x="1448" y="374"/>
                  </a:moveTo>
                  <a:cubicBezTo>
                    <a:pt x="1448" y="420"/>
                    <a:pt x="1472" y="434"/>
                    <a:pt x="1507" y="434"/>
                  </a:cubicBezTo>
                  <a:cubicBezTo>
                    <a:pt x="1526" y="434"/>
                    <a:pt x="1540" y="430"/>
                    <a:pt x="1552" y="422"/>
                  </a:cubicBezTo>
                  <a:cubicBezTo>
                    <a:pt x="1552" y="377"/>
                    <a:pt x="1552" y="377"/>
                    <a:pt x="1552" y="377"/>
                  </a:cubicBezTo>
                  <a:cubicBezTo>
                    <a:pt x="1543" y="381"/>
                    <a:pt x="1534" y="384"/>
                    <a:pt x="1524" y="384"/>
                  </a:cubicBezTo>
                  <a:cubicBezTo>
                    <a:pt x="1511" y="384"/>
                    <a:pt x="1505" y="377"/>
                    <a:pt x="1505" y="364"/>
                  </a:cubicBezTo>
                  <a:cubicBezTo>
                    <a:pt x="1505" y="278"/>
                    <a:pt x="1505" y="278"/>
                    <a:pt x="1505" y="278"/>
                  </a:cubicBezTo>
                  <a:cubicBezTo>
                    <a:pt x="1553" y="278"/>
                    <a:pt x="1553" y="278"/>
                    <a:pt x="1553" y="278"/>
                  </a:cubicBezTo>
                  <a:cubicBezTo>
                    <a:pt x="1553" y="229"/>
                    <a:pt x="1553" y="229"/>
                    <a:pt x="1553" y="229"/>
                  </a:cubicBezTo>
                  <a:cubicBezTo>
                    <a:pt x="1505" y="229"/>
                    <a:pt x="1505" y="229"/>
                    <a:pt x="1505" y="229"/>
                  </a:cubicBezTo>
                  <a:cubicBezTo>
                    <a:pt x="1505" y="177"/>
                    <a:pt x="1505" y="177"/>
                    <a:pt x="1505" y="177"/>
                  </a:cubicBezTo>
                  <a:cubicBezTo>
                    <a:pt x="1448" y="177"/>
                    <a:pt x="1448" y="177"/>
                    <a:pt x="1448" y="177"/>
                  </a:cubicBezTo>
                  <a:cubicBezTo>
                    <a:pt x="1448" y="229"/>
                    <a:pt x="1448" y="229"/>
                    <a:pt x="1448" y="229"/>
                  </a:cubicBezTo>
                  <a:cubicBezTo>
                    <a:pt x="1424" y="229"/>
                    <a:pt x="1424" y="229"/>
                    <a:pt x="1424" y="229"/>
                  </a:cubicBezTo>
                  <a:cubicBezTo>
                    <a:pt x="1424" y="278"/>
                    <a:pt x="1424" y="278"/>
                    <a:pt x="1424" y="278"/>
                  </a:cubicBezTo>
                  <a:cubicBezTo>
                    <a:pt x="1448" y="278"/>
                    <a:pt x="1448" y="278"/>
                    <a:pt x="1448" y="278"/>
                  </a:cubicBezTo>
                  <a:lnTo>
                    <a:pt x="1448" y="374"/>
                  </a:lnTo>
                  <a:close/>
                  <a:moveTo>
                    <a:pt x="1666" y="435"/>
                  </a:moveTo>
                  <a:cubicBezTo>
                    <a:pt x="1702" y="435"/>
                    <a:pt x="1729" y="421"/>
                    <a:pt x="1748" y="398"/>
                  </a:cubicBezTo>
                  <a:cubicBezTo>
                    <a:pt x="1715" y="369"/>
                    <a:pt x="1715" y="369"/>
                    <a:pt x="1715" y="369"/>
                  </a:cubicBezTo>
                  <a:cubicBezTo>
                    <a:pt x="1700" y="383"/>
                    <a:pt x="1686" y="389"/>
                    <a:pt x="1666" y="389"/>
                  </a:cubicBezTo>
                  <a:cubicBezTo>
                    <a:pt x="1641" y="389"/>
                    <a:pt x="1623" y="376"/>
                    <a:pt x="1617" y="350"/>
                  </a:cubicBezTo>
                  <a:cubicBezTo>
                    <a:pt x="1758" y="350"/>
                    <a:pt x="1758" y="350"/>
                    <a:pt x="1758" y="350"/>
                  </a:cubicBezTo>
                  <a:cubicBezTo>
                    <a:pt x="1758" y="345"/>
                    <a:pt x="1758" y="339"/>
                    <a:pt x="1758" y="335"/>
                  </a:cubicBezTo>
                  <a:cubicBezTo>
                    <a:pt x="1758" y="277"/>
                    <a:pt x="1727" y="225"/>
                    <a:pt x="1660" y="225"/>
                  </a:cubicBezTo>
                  <a:cubicBezTo>
                    <a:pt x="1601" y="225"/>
                    <a:pt x="1560" y="273"/>
                    <a:pt x="1560" y="330"/>
                  </a:cubicBezTo>
                  <a:cubicBezTo>
                    <a:pt x="1560" y="331"/>
                    <a:pt x="1560" y="331"/>
                    <a:pt x="1560" y="331"/>
                  </a:cubicBezTo>
                  <a:cubicBezTo>
                    <a:pt x="1560" y="393"/>
                    <a:pt x="1605" y="435"/>
                    <a:pt x="1666" y="435"/>
                  </a:cubicBezTo>
                  <a:close/>
                  <a:moveTo>
                    <a:pt x="1660" y="271"/>
                  </a:moveTo>
                  <a:cubicBezTo>
                    <a:pt x="1684" y="271"/>
                    <a:pt x="1699" y="288"/>
                    <a:pt x="1703" y="314"/>
                  </a:cubicBezTo>
                  <a:cubicBezTo>
                    <a:pt x="1616" y="314"/>
                    <a:pt x="1616" y="314"/>
                    <a:pt x="1616" y="314"/>
                  </a:cubicBezTo>
                  <a:cubicBezTo>
                    <a:pt x="1621" y="288"/>
                    <a:pt x="1636" y="271"/>
                    <a:pt x="1660" y="271"/>
                  </a:cubicBezTo>
                  <a:close/>
                  <a:moveTo>
                    <a:pt x="1828" y="356"/>
                  </a:moveTo>
                  <a:cubicBezTo>
                    <a:pt x="1828" y="308"/>
                    <a:pt x="1851" y="285"/>
                    <a:pt x="1889" y="285"/>
                  </a:cubicBezTo>
                  <a:cubicBezTo>
                    <a:pt x="1892" y="285"/>
                    <a:pt x="1892" y="285"/>
                    <a:pt x="1892" y="285"/>
                  </a:cubicBezTo>
                  <a:cubicBezTo>
                    <a:pt x="1892" y="225"/>
                    <a:pt x="1892" y="225"/>
                    <a:pt x="1892" y="225"/>
                  </a:cubicBezTo>
                  <a:cubicBezTo>
                    <a:pt x="1858" y="224"/>
                    <a:pt x="1839" y="242"/>
                    <a:pt x="1828" y="270"/>
                  </a:cubicBezTo>
                  <a:cubicBezTo>
                    <a:pt x="1828" y="229"/>
                    <a:pt x="1828" y="229"/>
                    <a:pt x="1828" y="229"/>
                  </a:cubicBezTo>
                  <a:cubicBezTo>
                    <a:pt x="1770" y="229"/>
                    <a:pt x="1770" y="229"/>
                    <a:pt x="1770" y="229"/>
                  </a:cubicBezTo>
                  <a:cubicBezTo>
                    <a:pt x="1770" y="431"/>
                    <a:pt x="1770" y="431"/>
                    <a:pt x="1770" y="431"/>
                  </a:cubicBezTo>
                  <a:cubicBezTo>
                    <a:pt x="1828" y="431"/>
                    <a:pt x="1828" y="431"/>
                    <a:pt x="1828" y="431"/>
                  </a:cubicBezTo>
                  <a:lnTo>
                    <a:pt x="1828" y="356"/>
                  </a:lnTo>
                  <a:close/>
                  <a:moveTo>
                    <a:pt x="81" y="533"/>
                  </a:moveTo>
                  <a:cubicBezTo>
                    <a:pt x="24" y="533"/>
                    <a:pt x="24" y="533"/>
                    <a:pt x="24" y="533"/>
                  </a:cubicBezTo>
                  <a:cubicBezTo>
                    <a:pt x="24" y="585"/>
                    <a:pt x="24" y="585"/>
                    <a:pt x="24" y="585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24" y="634"/>
                    <a:pt x="24" y="634"/>
                    <a:pt x="24" y="634"/>
                  </a:cubicBezTo>
                  <a:cubicBezTo>
                    <a:pt x="24" y="730"/>
                    <a:pt x="24" y="730"/>
                    <a:pt x="24" y="730"/>
                  </a:cubicBezTo>
                  <a:cubicBezTo>
                    <a:pt x="24" y="776"/>
                    <a:pt x="48" y="790"/>
                    <a:pt x="83" y="790"/>
                  </a:cubicBezTo>
                  <a:cubicBezTo>
                    <a:pt x="102" y="790"/>
                    <a:pt x="116" y="786"/>
                    <a:pt x="128" y="779"/>
                  </a:cubicBezTo>
                  <a:cubicBezTo>
                    <a:pt x="128" y="733"/>
                    <a:pt x="128" y="733"/>
                    <a:pt x="128" y="733"/>
                  </a:cubicBezTo>
                  <a:cubicBezTo>
                    <a:pt x="120" y="737"/>
                    <a:pt x="110" y="740"/>
                    <a:pt x="100" y="740"/>
                  </a:cubicBezTo>
                  <a:cubicBezTo>
                    <a:pt x="87" y="740"/>
                    <a:pt x="81" y="733"/>
                    <a:pt x="81" y="720"/>
                  </a:cubicBezTo>
                  <a:cubicBezTo>
                    <a:pt x="81" y="634"/>
                    <a:pt x="81" y="634"/>
                    <a:pt x="81" y="634"/>
                  </a:cubicBezTo>
                  <a:cubicBezTo>
                    <a:pt x="129" y="634"/>
                    <a:pt x="129" y="634"/>
                    <a:pt x="129" y="634"/>
                  </a:cubicBezTo>
                  <a:cubicBezTo>
                    <a:pt x="129" y="585"/>
                    <a:pt x="129" y="585"/>
                    <a:pt x="129" y="585"/>
                  </a:cubicBezTo>
                  <a:cubicBezTo>
                    <a:pt x="81" y="585"/>
                    <a:pt x="81" y="585"/>
                    <a:pt x="81" y="585"/>
                  </a:cubicBezTo>
                  <a:lnTo>
                    <a:pt x="81" y="533"/>
                  </a:lnTo>
                  <a:close/>
                  <a:moveTo>
                    <a:pt x="237" y="581"/>
                  </a:moveTo>
                  <a:cubicBezTo>
                    <a:pt x="178" y="581"/>
                    <a:pt x="137" y="629"/>
                    <a:pt x="137" y="686"/>
                  </a:cubicBezTo>
                  <a:cubicBezTo>
                    <a:pt x="137" y="687"/>
                    <a:pt x="137" y="687"/>
                    <a:pt x="137" y="687"/>
                  </a:cubicBezTo>
                  <a:cubicBezTo>
                    <a:pt x="137" y="749"/>
                    <a:pt x="182" y="791"/>
                    <a:pt x="243" y="791"/>
                  </a:cubicBezTo>
                  <a:cubicBezTo>
                    <a:pt x="279" y="791"/>
                    <a:pt x="306" y="777"/>
                    <a:pt x="325" y="754"/>
                  </a:cubicBezTo>
                  <a:cubicBezTo>
                    <a:pt x="292" y="725"/>
                    <a:pt x="292" y="725"/>
                    <a:pt x="292" y="725"/>
                  </a:cubicBezTo>
                  <a:cubicBezTo>
                    <a:pt x="277" y="739"/>
                    <a:pt x="263" y="745"/>
                    <a:pt x="243" y="745"/>
                  </a:cubicBezTo>
                  <a:cubicBezTo>
                    <a:pt x="218" y="745"/>
                    <a:pt x="200" y="732"/>
                    <a:pt x="194" y="706"/>
                  </a:cubicBezTo>
                  <a:cubicBezTo>
                    <a:pt x="335" y="706"/>
                    <a:pt x="335" y="706"/>
                    <a:pt x="335" y="706"/>
                  </a:cubicBezTo>
                  <a:cubicBezTo>
                    <a:pt x="335" y="701"/>
                    <a:pt x="335" y="695"/>
                    <a:pt x="335" y="691"/>
                  </a:cubicBezTo>
                  <a:cubicBezTo>
                    <a:pt x="335" y="634"/>
                    <a:pt x="304" y="581"/>
                    <a:pt x="237" y="581"/>
                  </a:cubicBezTo>
                  <a:close/>
                  <a:moveTo>
                    <a:pt x="193" y="670"/>
                  </a:moveTo>
                  <a:cubicBezTo>
                    <a:pt x="198" y="644"/>
                    <a:pt x="213" y="627"/>
                    <a:pt x="237" y="627"/>
                  </a:cubicBezTo>
                  <a:cubicBezTo>
                    <a:pt x="261" y="627"/>
                    <a:pt x="276" y="644"/>
                    <a:pt x="280" y="670"/>
                  </a:cubicBezTo>
                  <a:lnTo>
                    <a:pt x="193" y="670"/>
                  </a:lnTo>
                  <a:close/>
                  <a:moveTo>
                    <a:pt x="452" y="742"/>
                  </a:moveTo>
                  <a:cubicBezTo>
                    <a:pt x="421" y="742"/>
                    <a:pt x="401" y="717"/>
                    <a:pt x="401" y="686"/>
                  </a:cubicBezTo>
                  <a:cubicBezTo>
                    <a:pt x="401" y="686"/>
                    <a:pt x="401" y="686"/>
                    <a:pt x="401" y="686"/>
                  </a:cubicBezTo>
                  <a:cubicBezTo>
                    <a:pt x="401" y="656"/>
                    <a:pt x="421" y="631"/>
                    <a:pt x="450" y="631"/>
                  </a:cubicBezTo>
                  <a:cubicBezTo>
                    <a:pt x="470" y="631"/>
                    <a:pt x="483" y="639"/>
                    <a:pt x="496" y="653"/>
                  </a:cubicBezTo>
                  <a:cubicBezTo>
                    <a:pt x="531" y="615"/>
                    <a:pt x="531" y="615"/>
                    <a:pt x="531" y="615"/>
                  </a:cubicBezTo>
                  <a:cubicBezTo>
                    <a:pt x="512" y="594"/>
                    <a:pt x="488" y="581"/>
                    <a:pt x="450" y="581"/>
                  </a:cubicBezTo>
                  <a:cubicBezTo>
                    <a:pt x="388" y="581"/>
                    <a:pt x="344" y="629"/>
                    <a:pt x="344" y="686"/>
                  </a:cubicBezTo>
                  <a:cubicBezTo>
                    <a:pt x="344" y="687"/>
                    <a:pt x="344" y="687"/>
                    <a:pt x="344" y="687"/>
                  </a:cubicBezTo>
                  <a:cubicBezTo>
                    <a:pt x="344" y="745"/>
                    <a:pt x="389" y="791"/>
                    <a:pt x="449" y="791"/>
                  </a:cubicBezTo>
                  <a:cubicBezTo>
                    <a:pt x="490" y="791"/>
                    <a:pt x="512" y="776"/>
                    <a:pt x="532" y="754"/>
                  </a:cubicBezTo>
                  <a:cubicBezTo>
                    <a:pt x="498" y="721"/>
                    <a:pt x="498" y="721"/>
                    <a:pt x="498" y="721"/>
                  </a:cubicBezTo>
                  <a:cubicBezTo>
                    <a:pt x="485" y="734"/>
                    <a:pt x="471" y="742"/>
                    <a:pt x="452" y="742"/>
                  </a:cubicBezTo>
                  <a:close/>
                  <a:moveTo>
                    <a:pt x="657" y="581"/>
                  </a:moveTo>
                  <a:cubicBezTo>
                    <a:pt x="628" y="581"/>
                    <a:pt x="611" y="597"/>
                    <a:pt x="598" y="614"/>
                  </a:cubicBezTo>
                  <a:cubicBezTo>
                    <a:pt x="598" y="512"/>
                    <a:pt x="598" y="512"/>
                    <a:pt x="598" y="512"/>
                  </a:cubicBezTo>
                  <a:cubicBezTo>
                    <a:pt x="541" y="512"/>
                    <a:pt x="541" y="512"/>
                    <a:pt x="541" y="512"/>
                  </a:cubicBezTo>
                  <a:cubicBezTo>
                    <a:pt x="541" y="787"/>
                    <a:pt x="541" y="787"/>
                    <a:pt x="541" y="787"/>
                  </a:cubicBezTo>
                  <a:cubicBezTo>
                    <a:pt x="598" y="787"/>
                    <a:pt x="598" y="787"/>
                    <a:pt x="598" y="787"/>
                  </a:cubicBezTo>
                  <a:cubicBezTo>
                    <a:pt x="598" y="674"/>
                    <a:pt x="598" y="674"/>
                    <a:pt x="598" y="674"/>
                  </a:cubicBezTo>
                  <a:cubicBezTo>
                    <a:pt x="598" y="647"/>
                    <a:pt x="612" y="633"/>
                    <a:pt x="634" y="633"/>
                  </a:cubicBezTo>
                  <a:cubicBezTo>
                    <a:pt x="656" y="633"/>
                    <a:pt x="669" y="647"/>
                    <a:pt x="669" y="674"/>
                  </a:cubicBezTo>
                  <a:cubicBezTo>
                    <a:pt x="669" y="787"/>
                    <a:pt x="669" y="787"/>
                    <a:pt x="669" y="787"/>
                  </a:cubicBezTo>
                  <a:cubicBezTo>
                    <a:pt x="726" y="787"/>
                    <a:pt x="726" y="787"/>
                    <a:pt x="726" y="787"/>
                  </a:cubicBezTo>
                  <a:cubicBezTo>
                    <a:pt x="726" y="656"/>
                    <a:pt x="726" y="656"/>
                    <a:pt x="726" y="656"/>
                  </a:cubicBezTo>
                  <a:cubicBezTo>
                    <a:pt x="726" y="610"/>
                    <a:pt x="701" y="581"/>
                    <a:pt x="657" y="581"/>
                  </a:cubicBezTo>
                  <a:close/>
                  <a:moveTo>
                    <a:pt x="857" y="581"/>
                  </a:moveTo>
                  <a:cubicBezTo>
                    <a:pt x="828" y="581"/>
                    <a:pt x="811" y="597"/>
                    <a:pt x="798" y="614"/>
                  </a:cubicBezTo>
                  <a:cubicBezTo>
                    <a:pt x="798" y="585"/>
                    <a:pt x="798" y="585"/>
                    <a:pt x="798" y="585"/>
                  </a:cubicBezTo>
                  <a:cubicBezTo>
                    <a:pt x="740" y="585"/>
                    <a:pt x="740" y="585"/>
                    <a:pt x="740" y="585"/>
                  </a:cubicBezTo>
                  <a:cubicBezTo>
                    <a:pt x="740" y="787"/>
                    <a:pt x="740" y="787"/>
                    <a:pt x="740" y="787"/>
                  </a:cubicBezTo>
                  <a:cubicBezTo>
                    <a:pt x="798" y="787"/>
                    <a:pt x="798" y="787"/>
                    <a:pt x="798" y="787"/>
                  </a:cubicBezTo>
                  <a:cubicBezTo>
                    <a:pt x="798" y="674"/>
                    <a:pt x="798" y="674"/>
                    <a:pt x="798" y="674"/>
                  </a:cubicBezTo>
                  <a:cubicBezTo>
                    <a:pt x="798" y="647"/>
                    <a:pt x="812" y="633"/>
                    <a:pt x="833" y="633"/>
                  </a:cubicBezTo>
                  <a:cubicBezTo>
                    <a:pt x="855" y="633"/>
                    <a:pt x="868" y="647"/>
                    <a:pt x="868" y="674"/>
                  </a:cubicBezTo>
                  <a:cubicBezTo>
                    <a:pt x="868" y="787"/>
                    <a:pt x="868" y="787"/>
                    <a:pt x="868" y="787"/>
                  </a:cubicBezTo>
                  <a:cubicBezTo>
                    <a:pt x="925" y="787"/>
                    <a:pt x="925" y="787"/>
                    <a:pt x="925" y="787"/>
                  </a:cubicBezTo>
                  <a:cubicBezTo>
                    <a:pt x="925" y="656"/>
                    <a:pt x="925" y="656"/>
                    <a:pt x="925" y="656"/>
                  </a:cubicBezTo>
                  <a:cubicBezTo>
                    <a:pt x="925" y="610"/>
                    <a:pt x="900" y="581"/>
                    <a:pt x="857" y="581"/>
                  </a:cubicBezTo>
                  <a:close/>
                  <a:moveTo>
                    <a:pt x="1155" y="686"/>
                  </a:moveTo>
                  <a:cubicBezTo>
                    <a:pt x="1155" y="686"/>
                    <a:pt x="1155" y="686"/>
                    <a:pt x="1155" y="686"/>
                  </a:cubicBezTo>
                  <a:cubicBezTo>
                    <a:pt x="1155" y="628"/>
                    <a:pt x="1109" y="581"/>
                    <a:pt x="1047" y="581"/>
                  </a:cubicBezTo>
                  <a:cubicBezTo>
                    <a:pt x="984" y="581"/>
                    <a:pt x="937" y="628"/>
                    <a:pt x="937" y="686"/>
                  </a:cubicBezTo>
                  <a:cubicBezTo>
                    <a:pt x="937" y="687"/>
                    <a:pt x="937" y="687"/>
                    <a:pt x="937" y="687"/>
                  </a:cubicBezTo>
                  <a:cubicBezTo>
                    <a:pt x="937" y="745"/>
                    <a:pt x="983" y="791"/>
                    <a:pt x="1046" y="791"/>
                  </a:cubicBezTo>
                  <a:cubicBezTo>
                    <a:pt x="1109" y="791"/>
                    <a:pt x="1155" y="744"/>
                    <a:pt x="1155" y="686"/>
                  </a:cubicBezTo>
                  <a:close/>
                  <a:moveTo>
                    <a:pt x="993" y="686"/>
                  </a:moveTo>
                  <a:cubicBezTo>
                    <a:pt x="993" y="686"/>
                    <a:pt x="993" y="686"/>
                    <a:pt x="993" y="686"/>
                  </a:cubicBezTo>
                  <a:cubicBezTo>
                    <a:pt x="993" y="656"/>
                    <a:pt x="1013" y="631"/>
                    <a:pt x="1046" y="631"/>
                  </a:cubicBezTo>
                  <a:cubicBezTo>
                    <a:pt x="1077" y="631"/>
                    <a:pt x="1099" y="657"/>
                    <a:pt x="1099" y="686"/>
                  </a:cubicBezTo>
                  <a:cubicBezTo>
                    <a:pt x="1099" y="687"/>
                    <a:pt x="1099" y="687"/>
                    <a:pt x="1099" y="687"/>
                  </a:cubicBezTo>
                  <a:cubicBezTo>
                    <a:pt x="1099" y="717"/>
                    <a:pt x="1079" y="742"/>
                    <a:pt x="1047" y="742"/>
                  </a:cubicBezTo>
                  <a:cubicBezTo>
                    <a:pt x="1015" y="742"/>
                    <a:pt x="993" y="716"/>
                    <a:pt x="993" y="686"/>
                  </a:cubicBezTo>
                  <a:close/>
                  <a:moveTo>
                    <a:pt x="1167" y="787"/>
                  </a:moveTo>
                  <a:cubicBezTo>
                    <a:pt x="1224" y="787"/>
                    <a:pt x="1224" y="787"/>
                    <a:pt x="1224" y="787"/>
                  </a:cubicBezTo>
                  <a:cubicBezTo>
                    <a:pt x="1224" y="512"/>
                    <a:pt x="1224" y="512"/>
                    <a:pt x="1224" y="512"/>
                  </a:cubicBezTo>
                  <a:cubicBezTo>
                    <a:pt x="1167" y="512"/>
                    <a:pt x="1167" y="512"/>
                    <a:pt x="1167" y="512"/>
                  </a:cubicBezTo>
                  <a:lnTo>
                    <a:pt x="1167" y="787"/>
                  </a:lnTo>
                  <a:close/>
                  <a:moveTo>
                    <a:pt x="1345" y="581"/>
                  </a:moveTo>
                  <a:cubicBezTo>
                    <a:pt x="1282" y="581"/>
                    <a:pt x="1235" y="628"/>
                    <a:pt x="1235" y="686"/>
                  </a:cubicBezTo>
                  <a:cubicBezTo>
                    <a:pt x="1235" y="687"/>
                    <a:pt x="1235" y="687"/>
                    <a:pt x="1235" y="687"/>
                  </a:cubicBezTo>
                  <a:cubicBezTo>
                    <a:pt x="1235" y="745"/>
                    <a:pt x="1281" y="791"/>
                    <a:pt x="1344" y="791"/>
                  </a:cubicBezTo>
                  <a:cubicBezTo>
                    <a:pt x="1407" y="791"/>
                    <a:pt x="1453" y="744"/>
                    <a:pt x="1453" y="686"/>
                  </a:cubicBezTo>
                  <a:cubicBezTo>
                    <a:pt x="1453" y="686"/>
                    <a:pt x="1453" y="686"/>
                    <a:pt x="1453" y="686"/>
                  </a:cubicBezTo>
                  <a:cubicBezTo>
                    <a:pt x="1453" y="628"/>
                    <a:pt x="1407" y="581"/>
                    <a:pt x="1345" y="581"/>
                  </a:cubicBezTo>
                  <a:close/>
                  <a:moveTo>
                    <a:pt x="1397" y="687"/>
                  </a:moveTo>
                  <a:cubicBezTo>
                    <a:pt x="1397" y="717"/>
                    <a:pt x="1377" y="742"/>
                    <a:pt x="1345" y="742"/>
                  </a:cubicBezTo>
                  <a:cubicBezTo>
                    <a:pt x="1313" y="742"/>
                    <a:pt x="1292" y="716"/>
                    <a:pt x="1292" y="686"/>
                  </a:cubicBezTo>
                  <a:cubicBezTo>
                    <a:pt x="1292" y="686"/>
                    <a:pt x="1292" y="686"/>
                    <a:pt x="1292" y="686"/>
                  </a:cubicBezTo>
                  <a:cubicBezTo>
                    <a:pt x="1292" y="656"/>
                    <a:pt x="1311" y="631"/>
                    <a:pt x="1344" y="631"/>
                  </a:cubicBezTo>
                  <a:cubicBezTo>
                    <a:pt x="1375" y="631"/>
                    <a:pt x="1397" y="657"/>
                    <a:pt x="1397" y="686"/>
                  </a:cubicBezTo>
                  <a:lnTo>
                    <a:pt x="1397" y="687"/>
                  </a:lnTo>
                  <a:close/>
                  <a:moveTo>
                    <a:pt x="1560" y="802"/>
                  </a:moveTo>
                  <a:cubicBezTo>
                    <a:pt x="1533" y="802"/>
                    <a:pt x="1513" y="795"/>
                    <a:pt x="1492" y="784"/>
                  </a:cubicBezTo>
                  <a:cubicBezTo>
                    <a:pt x="1472" y="827"/>
                    <a:pt x="1472" y="827"/>
                    <a:pt x="1472" y="827"/>
                  </a:cubicBezTo>
                  <a:cubicBezTo>
                    <a:pt x="1498" y="840"/>
                    <a:pt x="1529" y="848"/>
                    <a:pt x="1562" y="848"/>
                  </a:cubicBezTo>
                  <a:cubicBezTo>
                    <a:pt x="1601" y="848"/>
                    <a:pt x="1630" y="840"/>
                    <a:pt x="1649" y="821"/>
                  </a:cubicBezTo>
                  <a:cubicBezTo>
                    <a:pt x="1666" y="804"/>
                    <a:pt x="1674" y="777"/>
                    <a:pt x="1674" y="741"/>
                  </a:cubicBezTo>
                  <a:cubicBezTo>
                    <a:pt x="1674" y="585"/>
                    <a:pt x="1674" y="585"/>
                    <a:pt x="1674" y="585"/>
                  </a:cubicBezTo>
                  <a:cubicBezTo>
                    <a:pt x="1617" y="585"/>
                    <a:pt x="1617" y="585"/>
                    <a:pt x="1617" y="585"/>
                  </a:cubicBezTo>
                  <a:cubicBezTo>
                    <a:pt x="1617" y="611"/>
                    <a:pt x="1617" y="611"/>
                    <a:pt x="1617" y="611"/>
                  </a:cubicBezTo>
                  <a:cubicBezTo>
                    <a:pt x="1602" y="594"/>
                    <a:pt x="1583" y="581"/>
                    <a:pt x="1552" y="581"/>
                  </a:cubicBezTo>
                  <a:cubicBezTo>
                    <a:pt x="1505" y="581"/>
                    <a:pt x="1462" y="615"/>
                    <a:pt x="1462" y="675"/>
                  </a:cubicBezTo>
                  <a:cubicBezTo>
                    <a:pt x="1462" y="676"/>
                    <a:pt x="1462" y="676"/>
                    <a:pt x="1462" y="676"/>
                  </a:cubicBezTo>
                  <a:cubicBezTo>
                    <a:pt x="1462" y="736"/>
                    <a:pt x="1505" y="770"/>
                    <a:pt x="1552" y="770"/>
                  </a:cubicBezTo>
                  <a:cubicBezTo>
                    <a:pt x="1582" y="770"/>
                    <a:pt x="1601" y="758"/>
                    <a:pt x="1618" y="737"/>
                  </a:cubicBezTo>
                  <a:cubicBezTo>
                    <a:pt x="1618" y="747"/>
                    <a:pt x="1618" y="747"/>
                    <a:pt x="1618" y="747"/>
                  </a:cubicBezTo>
                  <a:cubicBezTo>
                    <a:pt x="1618" y="783"/>
                    <a:pt x="1599" y="802"/>
                    <a:pt x="1560" y="802"/>
                  </a:cubicBezTo>
                  <a:close/>
                  <a:moveTo>
                    <a:pt x="1568" y="723"/>
                  </a:moveTo>
                  <a:cubicBezTo>
                    <a:pt x="1541" y="723"/>
                    <a:pt x="1519" y="704"/>
                    <a:pt x="1519" y="676"/>
                  </a:cubicBezTo>
                  <a:cubicBezTo>
                    <a:pt x="1519" y="675"/>
                    <a:pt x="1519" y="675"/>
                    <a:pt x="1519" y="675"/>
                  </a:cubicBezTo>
                  <a:cubicBezTo>
                    <a:pt x="1519" y="648"/>
                    <a:pt x="1541" y="629"/>
                    <a:pt x="1568" y="629"/>
                  </a:cubicBezTo>
                  <a:cubicBezTo>
                    <a:pt x="1596" y="629"/>
                    <a:pt x="1618" y="648"/>
                    <a:pt x="1618" y="675"/>
                  </a:cubicBezTo>
                  <a:cubicBezTo>
                    <a:pt x="1618" y="676"/>
                    <a:pt x="1618" y="676"/>
                    <a:pt x="1618" y="676"/>
                  </a:cubicBezTo>
                  <a:cubicBezTo>
                    <a:pt x="1618" y="704"/>
                    <a:pt x="1596" y="723"/>
                    <a:pt x="1568" y="723"/>
                  </a:cubicBezTo>
                  <a:close/>
                  <a:moveTo>
                    <a:pt x="1790" y="722"/>
                  </a:moveTo>
                  <a:cubicBezTo>
                    <a:pt x="1744" y="585"/>
                    <a:pt x="1744" y="585"/>
                    <a:pt x="1744" y="585"/>
                  </a:cubicBezTo>
                  <a:cubicBezTo>
                    <a:pt x="1684" y="585"/>
                    <a:pt x="1684" y="585"/>
                    <a:pt x="1684" y="585"/>
                  </a:cubicBezTo>
                  <a:cubicBezTo>
                    <a:pt x="1763" y="788"/>
                    <a:pt x="1763" y="788"/>
                    <a:pt x="1763" y="788"/>
                  </a:cubicBezTo>
                  <a:cubicBezTo>
                    <a:pt x="1758" y="798"/>
                    <a:pt x="1753" y="801"/>
                    <a:pt x="1743" y="801"/>
                  </a:cubicBezTo>
                  <a:cubicBezTo>
                    <a:pt x="1735" y="801"/>
                    <a:pt x="1726" y="797"/>
                    <a:pt x="1718" y="793"/>
                  </a:cubicBezTo>
                  <a:cubicBezTo>
                    <a:pt x="1699" y="834"/>
                    <a:pt x="1699" y="834"/>
                    <a:pt x="1699" y="834"/>
                  </a:cubicBezTo>
                  <a:cubicBezTo>
                    <a:pt x="1714" y="843"/>
                    <a:pt x="1729" y="848"/>
                    <a:pt x="1750" y="848"/>
                  </a:cubicBezTo>
                  <a:cubicBezTo>
                    <a:pt x="1784" y="848"/>
                    <a:pt x="1801" y="833"/>
                    <a:pt x="1816" y="792"/>
                  </a:cubicBezTo>
                  <a:cubicBezTo>
                    <a:pt x="1894" y="585"/>
                    <a:pt x="1894" y="585"/>
                    <a:pt x="1894" y="585"/>
                  </a:cubicBezTo>
                  <a:cubicBezTo>
                    <a:pt x="1834" y="585"/>
                    <a:pt x="1834" y="585"/>
                    <a:pt x="1834" y="585"/>
                  </a:cubicBezTo>
                  <a:lnTo>
                    <a:pt x="1790" y="722"/>
                  </a:lnTo>
                  <a:close/>
                  <a:moveTo>
                    <a:pt x="1101" y="965"/>
                  </a:moveTo>
                  <a:cubicBezTo>
                    <a:pt x="1054" y="965"/>
                    <a:pt x="1054" y="965"/>
                    <a:pt x="1054" y="965"/>
                  </a:cubicBezTo>
                  <a:cubicBezTo>
                    <a:pt x="1054" y="957"/>
                    <a:pt x="1054" y="957"/>
                    <a:pt x="1054" y="957"/>
                  </a:cubicBezTo>
                  <a:cubicBezTo>
                    <a:pt x="1054" y="942"/>
                    <a:pt x="1062" y="935"/>
                    <a:pt x="1075" y="935"/>
                  </a:cubicBezTo>
                  <a:cubicBezTo>
                    <a:pt x="1085" y="935"/>
                    <a:pt x="1093" y="937"/>
                    <a:pt x="1101" y="940"/>
                  </a:cubicBezTo>
                  <a:cubicBezTo>
                    <a:pt x="1101" y="893"/>
                    <a:pt x="1101" y="893"/>
                    <a:pt x="1101" y="893"/>
                  </a:cubicBezTo>
                  <a:cubicBezTo>
                    <a:pt x="1091" y="889"/>
                    <a:pt x="1078" y="887"/>
                    <a:pt x="1060" y="887"/>
                  </a:cubicBezTo>
                  <a:cubicBezTo>
                    <a:pt x="1040" y="887"/>
                    <a:pt x="1025" y="892"/>
                    <a:pt x="1014" y="903"/>
                  </a:cubicBezTo>
                  <a:cubicBezTo>
                    <a:pt x="1004" y="914"/>
                    <a:pt x="998" y="930"/>
                    <a:pt x="998" y="952"/>
                  </a:cubicBezTo>
                  <a:cubicBezTo>
                    <a:pt x="998" y="965"/>
                    <a:pt x="998" y="965"/>
                    <a:pt x="998" y="965"/>
                  </a:cubicBezTo>
                  <a:cubicBezTo>
                    <a:pt x="974" y="965"/>
                    <a:pt x="974" y="965"/>
                    <a:pt x="974" y="965"/>
                  </a:cubicBezTo>
                  <a:cubicBezTo>
                    <a:pt x="974" y="1012"/>
                    <a:pt x="974" y="1012"/>
                    <a:pt x="974" y="1012"/>
                  </a:cubicBezTo>
                  <a:cubicBezTo>
                    <a:pt x="998" y="1012"/>
                    <a:pt x="998" y="1012"/>
                    <a:pt x="998" y="1012"/>
                  </a:cubicBezTo>
                  <a:cubicBezTo>
                    <a:pt x="998" y="1165"/>
                    <a:pt x="998" y="1165"/>
                    <a:pt x="998" y="1165"/>
                  </a:cubicBezTo>
                  <a:cubicBezTo>
                    <a:pt x="1055" y="1165"/>
                    <a:pt x="1055" y="1165"/>
                    <a:pt x="1055" y="1165"/>
                  </a:cubicBezTo>
                  <a:cubicBezTo>
                    <a:pt x="1055" y="1012"/>
                    <a:pt x="1055" y="1012"/>
                    <a:pt x="1055" y="1012"/>
                  </a:cubicBezTo>
                  <a:cubicBezTo>
                    <a:pt x="1101" y="1012"/>
                    <a:pt x="1101" y="1012"/>
                    <a:pt x="1101" y="1012"/>
                  </a:cubicBezTo>
                  <a:lnTo>
                    <a:pt x="1101" y="965"/>
                  </a:lnTo>
                  <a:close/>
                  <a:moveTo>
                    <a:pt x="1209" y="959"/>
                  </a:moveTo>
                  <a:cubicBezTo>
                    <a:pt x="1147" y="959"/>
                    <a:pt x="1100" y="1006"/>
                    <a:pt x="1100" y="1064"/>
                  </a:cubicBezTo>
                  <a:cubicBezTo>
                    <a:pt x="1100" y="1065"/>
                    <a:pt x="1100" y="1065"/>
                    <a:pt x="1100" y="1065"/>
                  </a:cubicBezTo>
                  <a:cubicBezTo>
                    <a:pt x="1100" y="1123"/>
                    <a:pt x="1146" y="1169"/>
                    <a:pt x="1209" y="1169"/>
                  </a:cubicBezTo>
                  <a:cubicBezTo>
                    <a:pt x="1272" y="1169"/>
                    <a:pt x="1318" y="1122"/>
                    <a:pt x="1318" y="1064"/>
                  </a:cubicBezTo>
                  <a:cubicBezTo>
                    <a:pt x="1318" y="1063"/>
                    <a:pt x="1318" y="1063"/>
                    <a:pt x="1318" y="1063"/>
                  </a:cubicBezTo>
                  <a:cubicBezTo>
                    <a:pt x="1318" y="1005"/>
                    <a:pt x="1272" y="959"/>
                    <a:pt x="1209" y="959"/>
                  </a:cubicBezTo>
                  <a:close/>
                  <a:moveTo>
                    <a:pt x="1262" y="1065"/>
                  </a:moveTo>
                  <a:cubicBezTo>
                    <a:pt x="1262" y="1095"/>
                    <a:pt x="1242" y="1120"/>
                    <a:pt x="1209" y="1120"/>
                  </a:cubicBezTo>
                  <a:cubicBezTo>
                    <a:pt x="1178" y="1120"/>
                    <a:pt x="1156" y="1094"/>
                    <a:pt x="1156" y="1064"/>
                  </a:cubicBezTo>
                  <a:cubicBezTo>
                    <a:pt x="1156" y="1063"/>
                    <a:pt x="1156" y="1063"/>
                    <a:pt x="1156" y="1063"/>
                  </a:cubicBezTo>
                  <a:cubicBezTo>
                    <a:pt x="1156" y="1034"/>
                    <a:pt x="1176" y="1008"/>
                    <a:pt x="1209" y="1008"/>
                  </a:cubicBezTo>
                  <a:cubicBezTo>
                    <a:pt x="1240" y="1008"/>
                    <a:pt x="1262" y="1034"/>
                    <a:pt x="1262" y="1064"/>
                  </a:cubicBezTo>
                  <a:lnTo>
                    <a:pt x="1262" y="1065"/>
                  </a:lnTo>
                  <a:close/>
                  <a:moveTo>
                    <a:pt x="1389" y="1004"/>
                  </a:moveTo>
                  <a:cubicBezTo>
                    <a:pt x="1389" y="963"/>
                    <a:pt x="1389" y="963"/>
                    <a:pt x="1389" y="963"/>
                  </a:cubicBezTo>
                  <a:cubicBezTo>
                    <a:pt x="1332" y="963"/>
                    <a:pt x="1332" y="963"/>
                    <a:pt x="1332" y="963"/>
                  </a:cubicBezTo>
                  <a:cubicBezTo>
                    <a:pt x="1332" y="1165"/>
                    <a:pt x="1332" y="1165"/>
                    <a:pt x="1332" y="1165"/>
                  </a:cubicBezTo>
                  <a:cubicBezTo>
                    <a:pt x="1389" y="1165"/>
                    <a:pt x="1389" y="1165"/>
                    <a:pt x="1389" y="1165"/>
                  </a:cubicBezTo>
                  <a:cubicBezTo>
                    <a:pt x="1389" y="1090"/>
                    <a:pt x="1389" y="1090"/>
                    <a:pt x="1389" y="1090"/>
                  </a:cubicBezTo>
                  <a:cubicBezTo>
                    <a:pt x="1389" y="1042"/>
                    <a:pt x="1412" y="1019"/>
                    <a:pt x="1450" y="1019"/>
                  </a:cubicBezTo>
                  <a:cubicBezTo>
                    <a:pt x="1453" y="1019"/>
                    <a:pt x="1453" y="1019"/>
                    <a:pt x="1453" y="1019"/>
                  </a:cubicBezTo>
                  <a:cubicBezTo>
                    <a:pt x="1453" y="959"/>
                    <a:pt x="1453" y="959"/>
                    <a:pt x="1453" y="959"/>
                  </a:cubicBezTo>
                  <a:cubicBezTo>
                    <a:pt x="1419" y="958"/>
                    <a:pt x="1400" y="976"/>
                    <a:pt x="1389" y="1004"/>
                  </a:cubicBezTo>
                  <a:close/>
                  <a:moveTo>
                    <a:pt x="1622" y="961"/>
                  </a:moveTo>
                  <a:cubicBezTo>
                    <a:pt x="1588" y="961"/>
                    <a:pt x="1566" y="967"/>
                    <a:pt x="1544" y="977"/>
                  </a:cubicBezTo>
                  <a:cubicBezTo>
                    <a:pt x="1558" y="1020"/>
                    <a:pt x="1558" y="1020"/>
                    <a:pt x="1558" y="1020"/>
                  </a:cubicBezTo>
                  <a:cubicBezTo>
                    <a:pt x="1576" y="1014"/>
                    <a:pt x="1592" y="1010"/>
                    <a:pt x="1614" y="1010"/>
                  </a:cubicBezTo>
                  <a:cubicBezTo>
                    <a:pt x="1642" y="1010"/>
                    <a:pt x="1657" y="1023"/>
                    <a:pt x="1657" y="1046"/>
                  </a:cubicBezTo>
                  <a:cubicBezTo>
                    <a:pt x="1657" y="1050"/>
                    <a:pt x="1657" y="1050"/>
                    <a:pt x="1657" y="1050"/>
                  </a:cubicBezTo>
                  <a:cubicBezTo>
                    <a:pt x="1643" y="1045"/>
                    <a:pt x="1628" y="1042"/>
                    <a:pt x="1608" y="1042"/>
                  </a:cubicBezTo>
                  <a:cubicBezTo>
                    <a:pt x="1560" y="1042"/>
                    <a:pt x="1526" y="1062"/>
                    <a:pt x="1526" y="1106"/>
                  </a:cubicBezTo>
                  <a:cubicBezTo>
                    <a:pt x="1526" y="1107"/>
                    <a:pt x="1526" y="1107"/>
                    <a:pt x="1526" y="1107"/>
                  </a:cubicBezTo>
                  <a:cubicBezTo>
                    <a:pt x="1526" y="1147"/>
                    <a:pt x="1558" y="1168"/>
                    <a:pt x="1596" y="1168"/>
                  </a:cubicBezTo>
                  <a:cubicBezTo>
                    <a:pt x="1624" y="1168"/>
                    <a:pt x="1643" y="1158"/>
                    <a:pt x="1657" y="1143"/>
                  </a:cubicBezTo>
                  <a:cubicBezTo>
                    <a:pt x="1657" y="1165"/>
                    <a:pt x="1657" y="1165"/>
                    <a:pt x="1657" y="1165"/>
                  </a:cubicBezTo>
                  <a:cubicBezTo>
                    <a:pt x="1712" y="1165"/>
                    <a:pt x="1712" y="1165"/>
                    <a:pt x="1712" y="1165"/>
                  </a:cubicBezTo>
                  <a:cubicBezTo>
                    <a:pt x="1712" y="1048"/>
                    <a:pt x="1712" y="1048"/>
                    <a:pt x="1712" y="1048"/>
                  </a:cubicBezTo>
                  <a:cubicBezTo>
                    <a:pt x="1712" y="1020"/>
                    <a:pt x="1705" y="998"/>
                    <a:pt x="1690" y="983"/>
                  </a:cubicBezTo>
                  <a:cubicBezTo>
                    <a:pt x="1676" y="969"/>
                    <a:pt x="1653" y="961"/>
                    <a:pt x="1622" y="961"/>
                  </a:cubicBezTo>
                  <a:close/>
                  <a:moveTo>
                    <a:pt x="1658" y="1094"/>
                  </a:moveTo>
                  <a:cubicBezTo>
                    <a:pt x="1658" y="1114"/>
                    <a:pt x="1640" y="1129"/>
                    <a:pt x="1613" y="1129"/>
                  </a:cubicBezTo>
                  <a:cubicBezTo>
                    <a:pt x="1595" y="1129"/>
                    <a:pt x="1582" y="1120"/>
                    <a:pt x="1582" y="1104"/>
                  </a:cubicBezTo>
                  <a:cubicBezTo>
                    <a:pt x="1582" y="1104"/>
                    <a:pt x="1582" y="1104"/>
                    <a:pt x="1582" y="1104"/>
                  </a:cubicBezTo>
                  <a:cubicBezTo>
                    <a:pt x="1582" y="1086"/>
                    <a:pt x="1597" y="1076"/>
                    <a:pt x="1621" y="1076"/>
                  </a:cubicBezTo>
                  <a:cubicBezTo>
                    <a:pt x="1635" y="1076"/>
                    <a:pt x="1648" y="1079"/>
                    <a:pt x="1658" y="1083"/>
                  </a:cubicBezTo>
                  <a:lnTo>
                    <a:pt x="1658" y="1094"/>
                  </a:lnTo>
                  <a:close/>
                  <a:moveTo>
                    <a:pt x="1736" y="1165"/>
                  </a:moveTo>
                  <a:cubicBezTo>
                    <a:pt x="1793" y="1165"/>
                    <a:pt x="1793" y="1165"/>
                    <a:pt x="1793" y="1165"/>
                  </a:cubicBezTo>
                  <a:cubicBezTo>
                    <a:pt x="1793" y="890"/>
                    <a:pt x="1793" y="890"/>
                    <a:pt x="1793" y="890"/>
                  </a:cubicBezTo>
                  <a:cubicBezTo>
                    <a:pt x="1736" y="890"/>
                    <a:pt x="1736" y="890"/>
                    <a:pt x="1736" y="890"/>
                  </a:cubicBezTo>
                  <a:lnTo>
                    <a:pt x="1736" y="1165"/>
                  </a:lnTo>
                  <a:close/>
                  <a:moveTo>
                    <a:pt x="1817" y="1165"/>
                  </a:moveTo>
                  <a:cubicBezTo>
                    <a:pt x="1874" y="1165"/>
                    <a:pt x="1874" y="1165"/>
                    <a:pt x="1874" y="1165"/>
                  </a:cubicBezTo>
                  <a:cubicBezTo>
                    <a:pt x="1874" y="890"/>
                    <a:pt x="1874" y="890"/>
                    <a:pt x="1874" y="890"/>
                  </a:cubicBezTo>
                  <a:cubicBezTo>
                    <a:pt x="1817" y="890"/>
                    <a:pt x="1817" y="890"/>
                    <a:pt x="1817" y="890"/>
                  </a:cubicBezTo>
                  <a:lnTo>
                    <a:pt x="1817" y="1165"/>
                  </a:lnTo>
                  <a:close/>
                  <a:moveTo>
                    <a:pt x="2086" y="0"/>
                  </a:moveTo>
                  <a:cubicBezTo>
                    <a:pt x="2086" y="1832"/>
                    <a:pt x="2086" y="1832"/>
                    <a:pt x="2086" y="1832"/>
                  </a:cubicBezTo>
                  <a:cubicBezTo>
                    <a:pt x="2697" y="1832"/>
                    <a:pt x="2697" y="1832"/>
                    <a:pt x="2697" y="1832"/>
                  </a:cubicBezTo>
                  <a:cubicBezTo>
                    <a:pt x="2697" y="0"/>
                    <a:pt x="2697" y="0"/>
                    <a:pt x="2697" y="0"/>
                  </a:cubicBezTo>
                  <a:lnTo>
                    <a:pt x="2086" y="0"/>
                  </a:lnTo>
                  <a:close/>
                </a:path>
              </a:pathLst>
            </a:custGeom>
            <a:gradFill flip="none" rotWithShape="1">
              <a:gsLst>
                <a:gs pos="37000">
                  <a:srgbClr val="F2A11F"/>
                </a:gs>
                <a:gs pos="56000">
                  <a:srgbClr val="EC5124"/>
                </a:gs>
                <a:gs pos="83000">
                  <a:srgbClr val="D32A27"/>
                </a:gs>
                <a:gs pos="100000">
                  <a:srgbClr val="7A425E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6EECAC4-C77C-49AB-B254-48D8B0737DBE}"/>
                </a:ext>
              </a:extLst>
            </p:cNvPr>
            <p:cNvGrpSpPr/>
            <p:nvPr userDrawn="1"/>
          </p:nvGrpSpPr>
          <p:grpSpPr>
            <a:xfrm>
              <a:off x="11291887" y="1987551"/>
              <a:ext cx="590550" cy="2868613"/>
              <a:chOff x="11291887" y="1987551"/>
              <a:chExt cx="590550" cy="2868613"/>
            </a:xfrm>
          </p:grpSpPr>
          <p:sp>
            <p:nvSpPr>
              <p:cNvPr id="108" name="Freeform 6">
                <a:extLst>
                  <a:ext uri="{FF2B5EF4-FFF2-40B4-BE49-F238E27FC236}">
                    <a16:creationId xmlns:a16="http://schemas.microsoft.com/office/drawing/2014/main" id="{D00C9BBA-FC7E-4243-8134-0B959E4BB2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18887" y="3471864"/>
                <a:ext cx="455612" cy="452438"/>
              </a:xfrm>
              <a:custGeom>
                <a:avLst/>
                <a:gdLst>
                  <a:gd name="T0" fmla="*/ 0 w 239"/>
                  <a:gd name="T1" fmla="*/ 96 h 237"/>
                  <a:gd name="T2" fmla="*/ 38 w 239"/>
                  <a:gd name="T3" fmla="*/ 173 h 237"/>
                  <a:gd name="T4" fmla="*/ 38 w 239"/>
                  <a:gd name="T5" fmla="*/ 173 h 237"/>
                  <a:gd name="T6" fmla="*/ 38 w 239"/>
                  <a:gd name="T7" fmla="*/ 173 h 237"/>
                  <a:gd name="T8" fmla="*/ 4 w 239"/>
                  <a:gd name="T9" fmla="*/ 173 h 237"/>
                  <a:gd name="T10" fmla="*/ 4 w 239"/>
                  <a:gd name="T11" fmla="*/ 237 h 237"/>
                  <a:gd name="T12" fmla="*/ 239 w 239"/>
                  <a:gd name="T13" fmla="*/ 237 h 237"/>
                  <a:gd name="T14" fmla="*/ 239 w 239"/>
                  <a:gd name="T15" fmla="*/ 173 h 237"/>
                  <a:gd name="T16" fmla="*/ 105 w 239"/>
                  <a:gd name="T17" fmla="*/ 173 h 237"/>
                  <a:gd name="T18" fmla="*/ 56 w 239"/>
                  <a:gd name="T19" fmla="*/ 119 h 237"/>
                  <a:gd name="T20" fmla="*/ 105 w 239"/>
                  <a:gd name="T21" fmla="*/ 65 h 237"/>
                  <a:gd name="T22" fmla="*/ 239 w 239"/>
                  <a:gd name="T23" fmla="*/ 65 h 237"/>
                  <a:gd name="T24" fmla="*/ 239 w 239"/>
                  <a:gd name="T25" fmla="*/ 0 h 237"/>
                  <a:gd name="T26" fmla="*/ 93 w 239"/>
                  <a:gd name="T27" fmla="*/ 0 h 237"/>
                  <a:gd name="T28" fmla="*/ 0 w 239"/>
                  <a:gd name="T29" fmla="*/ 9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9" h="237">
                    <a:moveTo>
                      <a:pt x="0" y="96"/>
                    </a:moveTo>
                    <a:cubicBezTo>
                      <a:pt x="0" y="123"/>
                      <a:pt x="13" y="154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4" y="173"/>
                      <a:pt x="4" y="173"/>
                      <a:pt x="4" y="173"/>
                    </a:cubicBezTo>
                    <a:cubicBezTo>
                      <a:pt x="4" y="237"/>
                      <a:pt x="4" y="237"/>
                      <a:pt x="4" y="237"/>
                    </a:cubicBezTo>
                    <a:cubicBezTo>
                      <a:pt x="239" y="237"/>
                      <a:pt x="239" y="237"/>
                      <a:pt x="239" y="237"/>
                    </a:cubicBezTo>
                    <a:cubicBezTo>
                      <a:pt x="239" y="173"/>
                      <a:pt x="239" y="173"/>
                      <a:pt x="239" y="173"/>
                    </a:cubicBezTo>
                    <a:cubicBezTo>
                      <a:pt x="105" y="173"/>
                      <a:pt x="105" y="173"/>
                      <a:pt x="105" y="173"/>
                    </a:cubicBezTo>
                    <a:cubicBezTo>
                      <a:pt x="81" y="173"/>
                      <a:pt x="56" y="154"/>
                      <a:pt x="56" y="119"/>
                    </a:cubicBezTo>
                    <a:cubicBezTo>
                      <a:pt x="56" y="93"/>
                      <a:pt x="74" y="65"/>
                      <a:pt x="105" y="65"/>
                    </a:cubicBezTo>
                    <a:cubicBezTo>
                      <a:pt x="239" y="65"/>
                      <a:pt x="239" y="65"/>
                      <a:pt x="239" y="65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39" y="0"/>
                      <a:pt x="0" y="39"/>
                      <a:pt x="0" y="9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7">
                <a:extLst>
                  <a:ext uri="{FF2B5EF4-FFF2-40B4-BE49-F238E27FC236}">
                    <a16:creationId xmlns:a16="http://schemas.microsoft.com/office/drawing/2014/main" id="{F71F105A-138E-453C-A355-31EA2B0C8B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25237" y="2452689"/>
                <a:ext cx="449262" cy="506413"/>
              </a:xfrm>
              <a:custGeom>
                <a:avLst/>
                <a:gdLst>
                  <a:gd name="T0" fmla="*/ 0 w 283"/>
                  <a:gd name="T1" fmla="*/ 89 h 319"/>
                  <a:gd name="T2" fmla="*/ 193 w 283"/>
                  <a:gd name="T3" fmla="*/ 159 h 319"/>
                  <a:gd name="T4" fmla="*/ 0 w 283"/>
                  <a:gd name="T5" fmla="*/ 229 h 319"/>
                  <a:gd name="T6" fmla="*/ 0 w 283"/>
                  <a:gd name="T7" fmla="*/ 319 h 319"/>
                  <a:gd name="T8" fmla="*/ 283 w 283"/>
                  <a:gd name="T9" fmla="*/ 202 h 319"/>
                  <a:gd name="T10" fmla="*/ 283 w 283"/>
                  <a:gd name="T11" fmla="*/ 117 h 319"/>
                  <a:gd name="T12" fmla="*/ 0 w 283"/>
                  <a:gd name="T13" fmla="*/ 0 h 319"/>
                  <a:gd name="T14" fmla="*/ 0 w 283"/>
                  <a:gd name="T15" fmla="*/ 89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3" h="319">
                    <a:moveTo>
                      <a:pt x="0" y="89"/>
                    </a:moveTo>
                    <a:lnTo>
                      <a:pt x="193" y="159"/>
                    </a:lnTo>
                    <a:lnTo>
                      <a:pt x="0" y="229"/>
                    </a:lnTo>
                    <a:lnTo>
                      <a:pt x="0" y="319"/>
                    </a:lnTo>
                    <a:lnTo>
                      <a:pt x="283" y="202"/>
                    </a:lnTo>
                    <a:lnTo>
                      <a:pt x="283" y="117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">
                <a:extLst>
                  <a:ext uri="{FF2B5EF4-FFF2-40B4-BE49-F238E27FC236}">
                    <a16:creationId xmlns:a16="http://schemas.microsoft.com/office/drawing/2014/main" id="{49854997-23FD-4E3C-82E8-D973E90ABF3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3968751"/>
                <a:ext cx="463550" cy="471488"/>
              </a:xfrm>
              <a:custGeom>
                <a:avLst/>
                <a:gdLst>
                  <a:gd name="T0" fmla="*/ 167 w 243"/>
                  <a:gd name="T1" fmla="*/ 46 h 246"/>
                  <a:gd name="T2" fmla="*/ 192 w 243"/>
                  <a:gd name="T3" fmla="*/ 113 h 246"/>
                  <a:gd name="T4" fmla="*/ 173 w 243"/>
                  <a:gd name="T5" fmla="*/ 165 h 246"/>
                  <a:gd name="T6" fmla="*/ 104 w 243"/>
                  <a:gd name="T7" fmla="*/ 0 h 246"/>
                  <a:gd name="T8" fmla="*/ 39 w 243"/>
                  <a:gd name="T9" fmla="*/ 28 h 246"/>
                  <a:gd name="T10" fmla="*/ 0 w 243"/>
                  <a:gd name="T11" fmla="*/ 121 h 246"/>
                  <a:gd name="T12" fmla="*/ 122 w 243"/>
                  <a:gd name="T13" fmla="*/ 246 h 246"/>
                  <a:gd name="T14" fmla="*/ 243 w 243"/>
                  <a:gd name="T15" fmla="*/ 114 h 246"/>
                  <a:gd name="T16" fmla="*/ 198 w 243"/>
                  <a:gd name="T17" fmla="*/ 5 h 246"/>
                  <a:gd name="T18" fmla="*/ 167 w 243"/>
                  <a:gd name="T19" fmla="*/ 46 h 246"/>
                  <a:gd name="T20" fmla="*/ 75 w 243"/>
                  <a:gd name="T21" fmla="*/ 170 h 246"/>
                  <a:gd name="T22" fmla="*/ 51 w 243"/>
                  <a:gd name="T23" fmla="*/ 120 h 246"/>
                  <a:gd name="T24" fmla="*/ 84 w 243"/>
                  <a:gd name="T25" fmla="*/ 70 h 246"/>
                  <a:gd name="T26" fmla="*/ 131 w 243"/>
                  <a:gd name="T27" fmla="*/ 183 h 246"/>
                  <a:gd name="T28" fmla="*/ 75 w 243"/>
                  <a:gd name="T29" fmla="*/ 17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3" h="246">
                    <a:moveTo>
                      <a:pt x="167" y="46"/>
                    </a:moveTo>
                    <a:cubicBezTo>
                      <a:pt x="187" y="73"/>
                      <a:pt x="192" y="88"/>
                      <a:pt x="192" y="113"/>
                    </a:cubicBezTo>
                    <a:cubicBezTo>
                      <a:pt x="192" y="135"/>
                      <a:pt x="185" y="153"/>
                      <a:pt x="173" y="16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79" y="4"/>
                      <a:pt x="56" y="14"/>
                      <a:pt x="39" y="28"/>
                    </a:cubicBezTo>
                    <a:cubicBezTo>
                      <a:pt x="13" y="50"/>
                      <a:pt x="0" y="82"/>
                      <a:pt x="0" y="121"/>
                    </a:cubicBezTo>
                    <a:cubicBezTo>
                      <a:pt x="0" y="192"/>
                      <a:pt x="52" y="246"/>
                      <a:pt x="122" y="246"/>
                    </a:cubicBezTo>
                    <a:cubicBezTo>
                      <a:pt x="193" y="246"/>
                      <a:pt x="243" y="192"/>
                      <a:pt x="243" y="114"/>
                    </a:cubicBezTo>
                    <a:cubicBezTo>
                      <a:pt x="243" y="70"/>
                      <a:pt x="222" y="26"/>
                      <a:pt x="198" y="5"/>
                    </a:cubicBezTo>
                    <a:lnTo>
                      <a:pt x="167" y="46"/>
                    </a:lnTo>
                    <a:close/>
                    <a:moveTo>
                      <a:pt x="75" y="170"/>
                    </a:moveTo>
                    <a:cubicBezTo>
                      <a:pt x="60" y="159"/>
                      <a:pt x="51" y="141"/>
                      <a:pt x="51" y="120"/>
                    </a:cubicBezTo>
                    <a:cubicBezTo>
                      <a:pt x="51" y="97"/>
                      <a:pt x="65" y="79"/>
                      <a:pt x="84" y="70"/>
                    </a:cubicBezTo>
                    <a:cubicBezTo>
                      <a:pt x="131" y="183"/>
                      <a:pt x="131" y="183"/>
                      <a:pt x="131" y="183"/>
                    </a:cubicBezTo>
                    <a:cubicBezTo>
                      <a:pt x="107" y="186"/>
                      <a:pt x="88" y="180"/>
                      <a:pt x="75" y="1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9">
                <a:extLst>
                  <a:ext uri="{FF2B5EF4-FFF2-40B4-BE49-F238E27FC236}">
                    <a16:creationId xmlns:a16="http://schemas.microsoft.com/office/drawing/2014/main" id="{DFC48EA1-BF0E-478F-9540-C906E2ADBE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291887" y="4451351"/>
                <a:ext cx="582612" cy="404813"/>
              </a:xfrm>
              <a:custGeom>
                <a:avLst/>
                <a:gdLst>
                  <a:gd name="T0" fmla="*/ 296 w 367"/>
                  <a:gd name="T1" fmla="*/ 0 h 255"/>
                  <a:gd name="T2" fmla="*/ 296 w 367"/>
                  <a:gd name="T3" fmla="*/ 177 h 255"/>
                  <a:gd name="T4" fmla="*/ 0 w 367"/>
                  <a:gd name="T5" fmla="*/ 177 h 255"/>
                  <a:gd name="T6" fmla="*/ 0 w 367"/>
                  <a:gd name="T7" fmla="*/ 255 h 255"/>
                  <a:gd name="T8" fmla="*/ 367 w 367"/>
                  <a:gd name="T9" fmla="*/ 255 h 255"/>
                  <a:gd name="T10" fmla="*/ 367 w 367"/>
                  <a:gd name="T11" fmla="*/ 0 h 255"/>
                  <a:gd name="T12" fmla="*/ 296 w 367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7" h="255">
                    <a:moveTo>
                      <a:pt x="296" y="0"/>
                    </a:moveTo>
                    <a:lnTo>
                      <a:pt x="296" y="177"/>
                    </a:lnTo>
                    <a:lnTo>
                      <a:pt x="0" y="177"/>
                    </a:lnTo>
                    <a:lnTo>
                      <a:pt x="0" y="255"/>
                    </a:lnTo>
                    <a:lnTo>
                      <a:pt x="367" y="255"/>
                    </a:lnTo>
                    <a:lnTo>
                      <a:pt x="367" y="0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0">
                <a:extLst>
                  <a:ext uri="{FF2B5EF4-FFF2-40B4-BE49-F238E27FC236}">
                    <a16:creationId xmlns:a16="http://schemas.microsoft.com/office/drawing/2014/main" id="{66D58043-225E-4AF1-86C5-EAC10AA263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1987551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">
                <a:extLst>
                  <a:ext uri="{FF2B5EF4-FFF2-40B4-BE49-F238E27FC236}">
                    <a16:creationId xmlns:a16="http://schemas.microsoft.com/office/drawing/2014/main" id="{3EDD390D-BF7B-4689-9B90-0E8DC4C75E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2938464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196080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Color">
    <p:bg>
      <p:bgPr>
        <a:gradFill flip="none" rotWithShape="1">
          <a:gsLst>
            <a:gs pos="0">
              <a:srgbClr val="F2A11F"/>
            </a:gs>
            <a:gs pos="33000">
              <a:srgbClr val="EC5124"/>
            </a:gs>
            <a:gs pos="67000">
              <a:srgbClr val="D32A27"/>
            </a:gs>
            <a:gs pos="100000">
              <a:srgbClr val="7A425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80CD9248-0A2C-4050-B347-2980229F11A8}"/>
              </a:ext>
            </a:extLst>
          </p:cNvPr>
          <p:cNvGrpSpPr/>
          <p:nvPr userDrawn="1"/>
        </p:nvGrpSpPr>
        <p:grpSpPr>
          <a:xfrm rot="16200000">
            <a:off x="372592" y="2655660"/>
            <a:ext cx="6856214" cy="1544890"/>
            <a:chOff x="541049" y="2649538"/>
            <a:chExt cx="9285724" cy="2092325"/>
          </a:xfrm>
          <a:solidFill>
            <a:schemeClr val="bg1"/>
          </a:solid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99FEE917-CD84-4C97-B4F9-73DFE2A473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8C9364A-BFFF-4F94-9D90-8A71731D63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E572E624-9DE1-4F42-A7F5-36B7B8A2F6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D8A238C-0295-48D1-8872-FE51165DDE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6849E95A-0C53-4220-85E0-6DFCEA7D1C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056EAF60-5381-416A-895C-D1FAED9FDF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11">
              <a:extLst>
                <a:ext uri="{FF2B5EF4-FFF2-40B4-BE49-F238E27FC236}">
                  <a16:creationId xmlns:a16="http://schemas.microsoft.com/office/drawing/2014/main" id="{0154DA0C-208D-4580-AFAD-81B221FB1E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F1F6355-08A9-4C09-B618-1C445A02E219}"/>
              </a:ext>
            </a:extLst>
          </p:cNvPr>
          <p:cNvGrpSpPr/>
          <p:nvPr userDrawn="1"/>
        </p:nvGrpSpPr>
        <p:grpSpPr>
          <a:xfrm>
            <a:off x="7045325" y="1676401"/>
            <a:ext cx="5145087" cy="3505200"/>
            <a:chOff x="7045325" y="1676401"/>
            <a:chExt cx="5145087" cy="3505200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B42EB7FA-FF17-4B14-9DA1-B0E656D461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5325" y="1676401"/>
              <a:ext cx="5145087" cy="3505200"/>
            </a:xfrm>
            <a:custGeom>
              <a:avLst/>
              <a:gdLst>
                <a:gd name="T0" fmla="*/ 717 w 2697"/>
                <a:gd name="T1" fmla="*/ 241 h 1832"/>
                <a:gd name="T2" fmla="*/ 698 w 2697"/>
                <a:gd name="T3" fmla="*/ 358 h 1832"/>
                <a:gd name="T4" fmla="*/ 755 w 2697"/>
                <a:gd name="T5" fmla="*/ 353 h 1832"/>
                <a:gd name="T6" fmla="*/ 952 w 2697"/>
                <a:gd name="T7" fmla="*/ 431 h 1832"/>
                <a:gd name="T8" fmla="*/ 1077 w 2697"/>
                <a:gd name="T9" fmla="*/ 299 h 1832"/>
                <a:gd name="T10" fmla="*/ 769 w 2697"/>
                <a:gd name="T11" fmla="*/ 229 h 1832"/>
                <a:gd name="T12" fmla="*/ 1219 w 2697"/>
                <a:gd name="T13" fmla="*/ 431 h 1832"/>
                <a:gd name="T14" fmla="*/ 1120 w 2697"/>
                <a:gd name="T15" fmla="*/ 287 h 1832"/>
                <a:gd name="T16" fmla="*/ 1089 w 2697"/>
                <a:gd name="T17" fmla="*/ 373 h 1832"/>
                <a:gd name="T18" fmla="*/ 1175 w 2697"/>
                <a:gd name="T19" fmla="*/ 395 h 1832"/>
                <a:gd name="T20" fmla="*/ 1412 w 2697"/>
                <a:gd name="T21" fmla="*/ 225 h 1832"/>
                <a:gd name="T22" fmla="*/ 1348 w 2697"/>
                <a:gd name="T23" fmla="*/ 356 h 1832"/>
                <a:gd name="T24" fmla="*/ 1505 w 2697"/>
                <a:gd name="T25" fmla="*/ 364 h 1832"/>
                <a:gd name="T26" fmla="*/ 1448 w 2697"/>
                <a:gd name="T27" fmla="*/ 177 h 1832"/>
                <a:gd name="T28" fmla="*/ 1666 w 2697"/>
                <a:gd name="T29" fmla="*/ 435 h 1832"/>
                <a:gd name="T30" fmla="*/ 1758 w 2697"/>
                <a:gd name="T31" fmla="*/ 335 h 1832"/>
                <a:gd name="T32" fmla="*/ 1703 w 2697"/>
                <a:gd name="T33" fmla="*/ 314 h 1832"/>
                <a:gd name="T34" fmla="*/ 1892 w 2697"/>
                <a:gd name="T35" fmla="*/ 225 h 1832"/>
                <a:gd name="T36" fmla="*/ 1828 w 2697"/>
                <a:gd name="T37" fmla="*/ 356 h 1832"/>
                <a:gd name="T38" fmla="*/ 24 w 2697"/>
                <a:gd name="T39" fmla="*/ 634 h 1832"/>
                <a:gd name="T40" fmla="*/ 81 w 2697"/>
                <a:gd name="T41" fmla="*/ 720 h 1832"/>
                <a:gd name="T42" fmla="*/ 237 w 2697"/>
                <a:gd name="T43" fmla="*/ 581 h 1832"/>
                <a:gd name="T44" fmla="*/ 243 w 2697"/>
                <a:gd name="T45" fmla="*/ 745 h 1832"/>
                <a:gd name="T46" fmla="*/ 237 w 2697"/>
                <a:gd name="T47" fmla="*/ 627 h 1832"/>
                <a:gd name="T48" fmla="*/ 450 w 2697"/>
                <a:gd name="T49" fmla="*/ 631 h 1832"/>
                <a:gd name="T50" fmla="*/ 449 w 2697"/>
                <a:gd name="T51" fmla="*/ 791 h 1832"/>
                <a:gd name="T52" fmla="*/ 598 w 2697"/>
                <a:gd name="T53" fmla="*/ 512 h 1832"/>
                <a:gd name="T54" fmla="*/ 669 w 2697"/>
                <a:gd name="T55" fmla="*/ 674 h 1832"/>
                <a:gd name="T56" fmla="*/ 798 w 2697"/>
                <a:gd name="T57" fmla="*/ 614 h 1832"/>
                <a:gd name="T58" fmla="*/ 833 w 2697"/>
                <a:gd name="T59" fmla="*/ 633 h 1832"/>
                <a:gd name="T60" fmla="*/ 1155 w 2697"/>
                <a:gd name="T61" fmla="*/ 686 h 1832"/>
                <a:gd name="T62" fmla="*/ 1155 w 2697"/>
                <a:gd name="T63" fmla="*/ 686 h 1832"/>
                <a:gd name="T64" fmla="*/ 1047 w 2697"/>
                <a:gd name="T65" fmla="*/ 742 h 1832"/>
                <a:gd name="T66" fmla="*/ 1167 w 2697"/>
                <a:gd name="T67" fmla="*/ 787 h 1832"/>
                <a:gd name="T68" fmla="*/ 1453 w 2697"/>
                <a:gd name="T69" fmla="*/ 686 h 1832"/>
                <a:gd name="T70" fmla="*/ 1344 w 2697"/>
                <a:gd name="T71" fmla="*/ 631 h 1832"/>
                <a:gd name="T72" fmla="*/ 1562 w 2697"/>
                <a:gd name="T73" fmla="*/ 848 h 1832"/>
                <a:gd name="T74" fmla="*/ 1552 w 2697"/>
                <a:gd name="T75" fmla="*/ 581 h 1832"/>
                <a:gd name="T76" fmla="*/ 1560 w 2697"/>
                <a:gd name="T77" fmla="*/ 802 h 1832"/>
                <a:gd name="T78" fmla="*/ 1618 w 2697"/>
                <a:gd name="T79" fmla="*/ 676 h 1832"/>
                <a:gd name="T80" fmla="*/ 1743 w 2697"/>
                <a:gd name="T81" fmla="*/ 801 h 1832"/>
                <a:gd name="T82" fmla="*/ 1834 w 2697"/>
                <a:gd name="T83" fmla="*/ 585 h 1832"/>
                <a:gd name="T84" fmla="*/ 1101 w 2697"/>
                <a:gd name="T85" fmla="*/ 940 h 1832"/>
                <a:gd name="T86" fmla="*/ 974 w 2697"/>
                <a:gd name="T87" fmla="*/ 965 h 1832"/>
                <a:gd name="T88" fmla="*/ 1101 w 2697"/>
                <a:gd name="T89" fmla="*/ 1012 h 1832"/>
                <a:gd name="T90" fmla="*/ 1318 w 2697"/>
                <a:gd name="T91" fmla="*/ 1064 h 1832"/>
                <a:gd name="T92" fmla="*/ 1156 w 2697"/>
                <a:gd name="T93" fmla="*/ 1063 h 1832"/>
                <a:gd name="T94" fmla="*/ 1332 w 2697"/>
                <a:gd name="T95" fmla="*/ 963 h 1832"/>
                <a:gd name="T96" fmla="*/ 1453 w 2697"/>
                <a:gd name="T97" fmla="*/ 959 h 1832"/>
                <a:gd name="T98" fmla="*/ 1657 w 2697"/>
                <a:gd name="T99" fmla="*/ 1046 h 1832"/>
                <a:gd name="T100" fmla="*/ 1657 w 2697"/>
                <a:gd name="T101" fmla="*/ 1143 h 1832"/>
                <a:gd name="T102" fmla="*/ 1658 w 2697"/>
                <a:gd name="T103" fmla="*/ 1094 h 1832"/>
                <a:gd name="T104" fmla="*/ 1658 w 2697"/>
                <a:gd name="T105" fmla="*/ 1094 h 1832"/>
                <a:gd name="T106" fmla="*/ 1817 w 2697"/>
                <a:gd name="T107" fmla="*/ 1165 h 1832"/>
                <a:gd name="T108" fmla="*/ 2086 w 2697"/>
                <a:gd name="T109" fmla="*/ 183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7" h="1832">
                  <a:moveTo>
                    <a:pt x="755" y="352"/>
                  </a:moveTo>
                  <a:cubicBezTo>
                    <a:pt x="755" y="306"/>
                    <a:pt x="725" y="287"/>
                    <a:pt x="672" y="273"/>
                  </a:cubicBezTo>
                  <a:cubicBezTo>
                    <a:pt x="626" y="261"/>
                    <a:pt x="615" y="256"/>
                    <a:pt x="615" y="238"/>
                  </a:cubicBezTo>
                  <a:cubicBezTo>
                    <a:pt x="615" y="238"/>
                    <a:pt x="615" y="238"/>
                    <a:pt x="615" y="238"/>
                  </a:cubicBezTo>
                  <a:cubicBezTo>
                    <a:pt x="615" y="225"/>
                    <a:pt x="626" y="215"/>
                    <a:pt x="649" y="215"/>
                  </a:cubicBezTo>
                  <a:cubicBezTo>
                    <a:pt x="671" y="215"/>
                    <a:pt x="694" y="224"/>
                    <a:pt x="717" y="241"/>
                  </a:cubicBezTo>
                  <a:cubicBezTo>
                    <a:pt x="747" y="197"/>
                    <a:pt x="747" y="197"/>
                    <a:pt x="747" y="197"/>
                  </a:cubicBezTo>
                  <a:cubicBezTo>
                    <a:pt x="720" y="175"/>
                    <a:pt x="688" y="163"/>
                    <a:pt x="649" y="163"/>
                  </a:cubicBezTo>
                  <a:cubicBezTo>
                    <a:pt x="595" y="163"/>
                    <a:pt x="557" y="195"/>
                    <a:pt x="557" y="243"/>
                  </a:cubicBezTo>
                  <a:cubicBezTo>
                    <a:pt x="557" y="244"/>
                    <a:pt x="557" y="244"/>
                    <a:pt x="557" y="244"/>
                  </a:cubicBezTo>
                  <a:cubicBezTo>
                    <a:pt x="557" y="296"/>
                    <a:pt x="591" y="311"/>
                    <a:pt x="644" y="324"/>
                  </a:cubicBezTo>
                  <a:cubicBezTo>
                    <a:pt x="688" y="335"/>
                    <a:pt x="698" y="343"/>
                    <a:pt x="698" y="358"/>
                  </a:cubicBezTo>
                  <a:cubicBezTo>
                    <a:pt x="698" y="358"/>
                    <a:pt x="698" y="358"/>
                    <a:pt x="698" y="358"/>
                  </a:cubicBezTo>
                  <a:cubicBezTo>
                    <a:pt x="698" y="374"/>
                    <a:pt x="683" y="383"/>
                    <a:pt x="659" y="383"/>
                  </a:cubicBezTo>
                  <a:cubicBezTo>
                    <a:pt x="629" y="383"/>
                    <a:pt x="605" y="371"/>
                    <a:pt x="581" y="351"/>
                  </a:cubicBezTo>
                  <a:cubicBezTo>
                    <a:pt x="547" y="392"/>
                    <a:pt x="547" y="392"/>
                    <a:pt x="547" y="392"/>
                  </a:cubicBezTo>
                  <a:cubicBezTo>
                    <a:pt x="578" y="421"/>
                    <a:pt x="618" y="435"/>
                    <a:pt x="658" y="435"/>
                  </a:cubicBezTo>
                  <a:cubicBezTo>
                    <a:pt x="715" y="435"/>
                    <a:pt x="755" y="405"/>
                    <a:pt x="755" y="353"/>
                  </a:cubicBezTo>
                  <a:lnTo>
                    <a:pt x="755" y="352"/>
                  </a:lnTo>
                  <a:close/>
                  <a:moveTo>
                    <a:pt x="826" y="318"/>
                  </a:moveTo>
                  <a:cubicBezTo>
                    <a:pt x="826" y="291"/>
                    <a:pt x="839" y="277"/>
                    <a:pt x="861" y="277"/>
                  </a:cubicBezTo>
                  <a:cubicBezTo>
                    <a:pt x="882" y="277"/>
                    <a:pt x="894" y="291"/>
                    <a:pt x="894" y="318"/>
                  </a:cubicBezTo>
                  <a:cubicBezTo>
                    <a:pt x="894" y="431"/>
                    <a:pt x="894" y="431"/>
                    <a:pt x="894" y="431"/>
                  </a:cubicBezTo>
                  <a:cubicBezTo>
                    <a:pt x="952" y="431"/>
                    <a:pt x="952" y="431"/>
                    <a:pt x="952" y="431"/>
                  </a:cubicBezTo>
                  <a:cubicBezTo>
                    <a:pt x="952" y="318"/>
                    <a:pt x="952" y="318"/>
                    <a:pt x="952" y="318"/>
                  </a:cubicBezTo>
                  <a:cubicBezTo>
                    <a:pt x="952" y="291"/>
                    <a:pt x="965" y="277"/>
                    <a:pt x="986" y="277"/>
                  </a:cubicBezTo>
                  <a:cubicBezTo>
                    <a:pt x="1008" y="277"/>
                    <a:pt x="1020" y="291"/>
                    <a:pt x="1020" y="318"/>
                  </a:cubicBezTo>
                  <a:cubicBezTo>
                    <a:pt x="1020" y="431"/>
                    <a:pt x="1020" y="431"/>
                    <a:pt x="1020" y="431"/>
                  </a:cubicBezTo>
                  <a:cubicBezTo>
                    <a:pt x="1077" y="431"/>
                    <a:pt x="1077" y="431"/>
                    <a:pt x="1077" y="431"/>
                  </a:cubicBezTo>
                  <a:cubicBezTo>
                    <a:pt x="1077" y="299"/>
                    <a:pt x="1077" y="299"/>
                    <a:pt x="1077" y="299"/>
                  </a:cubicBezTo>
                  <a:cubicBezTo>
                    <a:pt x="1077" y="251"/>
                    <a:pt x="1051" y="225"/>
                    <a:pt x="1009" y="225"/>
                  </a:cubicBezTo>
                  <a:cubicBezTo>
                    <a:pt x="981" y="225"/>
                    <a:pt x="960" y="236"/>
                    <a:pt x="943" y="257"/>
                  </a:cubicBezTo>
                  <a:cubicBezTo>
                    <a:pt x="932" y="237"/>
                    <a:pt x="912" y="225"/>
                    <a:pt x="886" y="225"/>
                  </a:cubicBezTo>
                  <a:cubicBezTo>
                    <a:pt x="857" y="225"/>
                    <a:pt x="839" y="241"/>
                    <a:pt x="826" y="258"/>
                  </a:cubicBezTo>
                  <a:cubicBezTo>
                    <a:pt x="826" y="229"/>
                    <a:pt x="826" y="229"/>
                    <a:pt x="826" y="229"/>
                  </a:cubicBezTo>
                  <a:cubicBezTo>
                    <a:pt x="769" y="229"/>
                    <a:pt x="769" y="229"/>
                    <a:pt x="769" y="229"/>
                  </a:cubicBezTo>
                  <a:cubicBezTo>
                    <a:pt x="769" y="431"/>
                    <a:pt x="769" y="431"/>
                    <a:pt x="769" y="431"/>
                  </a:cubicBezTo>
                  <a:cubicBezTo>
                    <a:pt x="826" y="431"/>
                    <a:pt x="826" y="431"/>
                    <a:pt x="826" y="431"/>
                  </a:cubicBezTo>
                  <a:lnTo>
                    <a:pt x="826" y="318"/>
                  </a:lnTo>
                  <a:close/>
                  <a:moveTo>
                    <a:pt x="1158" y="435"/>
                  </a:moveTo>
                  <a:cubicBezTo>
                    <a:pt x="1186" y="435"/>
                    <a:pt x="1205" y="424"/>
                    <a:pt x="1219" y="409"/>
                  </a:cubicBezTo>
                  <a:cubicBezTo>
                    <a:pt x="1219" y="431"/>
                    <a:pt x="1219" y="431"/>
                    <a:pt x="1219" y="431"/>
                  </a:cubicBezTo>
                  <a:cubicBezTo>
                    <a:pt x="1274" y="431"/>
                    <a:pt x="1274" y="431"/>
                    <a:pt x="1274" y="431"/>
                  </a:cubicBezTo>
                  <a:cubicBezTo>
                    <a:pt x="1274" y="314"/>
                    <a:pt x="1274" y="314"/>
                    <a:pt x="1274" y="314"/>
                  </a:cubicBezTo>
                  <a:cubicBezTo>
                    <a:pt x="1274" y="287"/>
                    <a:pt x="1268" y="264"/>
                    <a:pt x="1253" y="249"/>
                  </a:cubicBezTo>
                  <a:cubicBezTo>
                    <a:pt x="1238" y="235"/>
                    <a:pt x="1216" y="227"/>
                    <a:pt x="1184" y="227"/>
                  </a:cubicBezTo>
                  <a:cubicBezTo>
                    <a:pt x="1150" y="227"/>
                    <a:pt x="1128" y="233"/>
                    <a:pt x="1106" y="243"/>
                  </a:cubicBezTo>
                  <a:cubicBezTo>
                    <a:pt x="1120" y="287"/>
                    <a:pt x="1120" y="287"/>
                    <a:pt x="1120" y="287"/>
                  </a:cubicBezTo>
                  <a:cubicBezTo>
                    <a:pt x="1139" y="280"/>
                    <a:pt x="1154" y="276"/>
                    <a:pt x="1176" y="276"/>
                  </a:cubicBezTo>
                  <a:cubicBezTo>
                    <a:pt x="1205" y="276"/>
                    <a:pt x="1219" y="289"/>
                    <a:pt x="1219" y="313"/>
                  </a:cubicBezTo>
                  <a:cubicBezTo>
                    <a:pt x="1219" y="316"/>
                    <a:pt x="1219" y="316"/>
                    <a:pt x="1219" y="316"/>
                  </a:cubicBezTo>
                  <a:cubicBezTo>
                    <a:pt x="1205" y="311"/>
                    <a:pt x="1190" y="308"/>
                    <a:pt x="1170" y="308"/>
                  </a:cubicBezTo>
                  <a:cubicBezTo>
                    <a:pt x="1122" y="308"/>
                    <a:pt x="1089" y="328"/>
                    <a:pt x="1089" y="372"/>
                  </a:cubicBezTo>
                  <a:cubicBezTo>
                    <a:pt x="1089" y="373"/>
                    <a:pt x="1089" y="373"/>
                    <a:pt x="1089" y="373"/>
                  </a:cubicBezTo>
                  <a:cubicBezTo>
                    <a:pt x="1089" y="413"/>
                    <a:pt x="1120" y="435"/>
                    <a:pt x="1158" y="435"/>
                  </a:cubicBezTo>
                  <a:close/>
                  <a:moveTo>
                    <a:pt x="1144" y="370"/>
                  </a:moveTo>
                  <a:cubicBezTo>
                    <a:pt x="1144" y="352"/>
                    <a:pt x="1159" y="342"/>
                    <a:pt x="1184" y="342"/>
                  </a:cubicBezTo>
                  <a:cubicBezTo>
                    <a:pt x="1198" y="342"/>
                    <a:pt x="1210" y="345"/>
                    <a:pt x="1220" y="349"/>
                  </a:cubicBezTo>
                  <a:cubicBezTo>
                    <a:pt x="1220" y="360"/>
                    <a:pt x="1220" y="360"/>
                    <a:pt x="1220" y="360"/>
                  </a:cubicBezTo>
                  <a:cubicBezTo>
                    <a:pt x="1220" y="380"/>
                    <a:pt x="1202" y="395"/>
                    <a:pt x="1175" y="395"/>
                  </a:cubicBezTo>
                  <a:cubicBezTo>
                    <a:pt x="1157" y="395"/>
                    <a:pt x="1144" y="386"/>
                    <a:pt x="1144" y="371"/>
                  </a:cubicBezTo>
                  <a:lnTo>
                    <a:pt x="1144" y="370"/>
                  </a:lnTo>
                  <a:close/>
                  <a:moveTo>
                    <a:pt x="1348" y="356"/>
                  </a:moveTo>
                  <a:cubicBezTo>
                    <a:pt x="1348" y="308"/>
                    <a:pt x="1371" y="285"/>
                    <a:pt x="1409" y="285"/>
                  </a:cubicBezTo>
                  <a:cubicBezTo>
                    <a:pt x="1412" y="285"/>
                    <a:pt x="1412" y="285"/>
                    <a:pt x="1412" y="285"/>
                  </a:cubicBezTo>
                  <a:cubicBezTo>
                    <a:pt x="1412" y="225"/>
                    <a:pt x="1412" y="225"/>
                    <a:pt x="1412" y="225"/>
                  </a:cubicBezTo>
                  <a:cubicBezTo>
                    <a:pt x="1378" y="224"/>
                    <a:pt x="1360" y="242"/>
                    <a:pt x="1348" y="270"/>
                  </a:cubicBezTo>
                  <a:cubicBezTo>
                    <a:pt x="1348" y="229"/>
                    <a:pt x="1348" y="229"/>
                    <a:pt x="1348" y="229"/>
                  </a:cubicBezTo>
                  <a:cubicBezTo>
                    <a:pt x="1291" y="229"/>
                    <a:pt x="1291" y="229"/>
                    <a:pt x="1291" y="229"/>
                  </a:cubicBezTo>
                  <a:cubicBezTo>
                    <a:pt x="1291" y="431"/>
                    <a:pt x="1291" y="431"/>
                    <a:pt x="1291" y="431"/>
                  </a:cubicBezTo>
                  <a:cubicBezTo>
                    <a:pt x="1348" y="431"/>
                    <a:pt x="1348" y="431"/>
                    <a:pt x="1348" y="431"/>
                  </a:cubicBezTo>
                  <a:lnTo>
                    <a:pt x="1348" y="356"/>
                  </a:lnTo>
                  <a:close/>
                  <a:moveTo>
                    <a:pt x="1448" y="374"/>
                  </a:moveTo>
                  <a:cubicBezTo>
                    <a:pt x="1448" y="420"/>
                    <a:pt x="1472" y="434"/>
                    <a:pt x="1507" y="434"/>
                  </a:cubicBezTo>
                  <a:cubicBezTo>
                    <a:pt x="1526" y="434"/>
                    <a:pt x="1540" y="430"/>
                    <a:pt x="1552" y="422"/>
                  </a:cubicBezTo>
                  <a:cubicBezTo>
                    <a:pt x="1552" y="377"/>
                    <a:pt x="1552" y="377"/>
                    <a:pt x="1552" y="377"/>
                  </a:cubicBezTo>
                  <a:cubicBezTo>
                    <a:pt x="1543" y="381"/>
                    <a:pt x="1534" y="384"/>
                    <a:pt x="1524" y="384"/>
                  </a:cubicBezTo>
                  <a:cubicBezTo>
                    <a:pt x="1511" y="384"/>
                    <a:pt x="1505" y="377"/>
                    <a:pt x="1505" y="364"/>
                  </a:cubicBezTo>
                  <a:cubicBezTo>
                    <a:pt x="1505" y="278"/>
                    <a:pt x="1505" y="278"/>
                    <a:pt x="1505" y="278"/>
                  </a:cubicBezTo>
                  <a:cubicBezTo>
                    <a:pt x="1553" y="278"/>
                    <a:pt x="1553" y="278"/>
                    <a:pt x="1553" y="278"/>
                  </a:cubicBezTo>
                  <a:cubicBezTo>
                    <a:pt x="1553" y="229"/>
                    <a:pt x="1553" y="229"/>
                    <a:pt x="1553" y="229"/>
                  </a:cubicBezTo>
                  <a:cubicBezTo>
                    <a:pt x="1505" y="229"/>
                    <a:pt x="1505" y="229"/>
                    <a:pt x="1505" y="229"/>
                  </a:cubicBezTo>
                  <a:cubicBezTo>
                    <a:pt x="1505" y="177"/>
                    <a:pt x="1505" y="177"/>
                    <a:pt x="1505" y="177"/>
                  </a:cubicBezTo>
                  <a:cubicBezTo>
                    <a:pt x="1448" y="177"/>
                    <a:pt x="1448" y="177"/>
                    <a:pt x="1448" y="177"/>
                  </a:cubicBezTo>
                  <a:cubicBezTo>
                    <a:pt x="1448" y="229"/>
                    <a:pt x="1448" y="229"/>
                    <a:pt x="1448" y="229"/>
                  </a:cubicBezTo>
                  <a:cubicBezTo>
                    <a:pt x="1424" y="229"/>
                    <a:pt x="1424" y="229"/>
                    <a:pt x="1424" y="229"/>
                  </a:cubicBezTo>
                  <a:cubicBezTo>
                    <a:pt x="1424" y="278"/>
                    <a:pt x="1424" y="278"/>
                    <a:pt x="1424" y="278"/>
                  </a:cubicBezTo>
                  <a:cubicBezTo>
                    <a:pt x="1448" y="278"/>
                    <a:pt x="1448" y="278"/>
                    <a:pt x="1448" y="278"/>
                  </a:cubicBezTo>
                  <a:lnTo>
                    <a:pt x="1448" y="374"/>
                  </a:lnTo>
                  <a:close/>
                  <a:moveTo>
                    <a:pt x="1666" y="435"/>
                  </a:moveTo>
                  <a:cubicBezTo>
                    <a:pt x="1702" y="435"/>
                    <a:pt x="1729" y="421"/>
                    <a:pt x="1748" y="398"/>
                  </a:cubicBezTo>
                  <a:cubicBezTo>
                    <a:pt x="1715" y="369"/>
                    <a:pt x="1715" y="369"/>
                    <a:pt x="1715" y="369"/>
                  </a:cubicBezTo>
                  <a:cubicBezTo>
                    <a:pt x="1700" y="383"/>
                    <a:pt x="1686" y="389"/>
                    <a:pt x="1666" y="389"/>
                  </a:cubicBezTo>
                  <a:cubicBezTo>
                    <a:pt x="1641" y="389"/>
                    <a:pt x="1623" y="376"/>
                    <a:pt x="1617" y="350"/>
                  </a:cubicBezTo>
                  <a:cubicBezTo>
                    <a:pt x="1758" y="350"/>
                    <a:pt x="1758" y="350"/>
                    <a:pt x="1758" y="350"/>
                  </a:cubicBezTo>
                  <a:cubicBezTo>
                    <a:pt x="1758" y="345"/>
                    <a:pt x="1758" y="339"/>
                    <a:pt x="1758" y="335"/>
                  </a:cubicBezTo>
                  <a:cubicBezTo>
                    <a:pt x="1758" y="277"/>
                    <a:pt x="1727" y="225"/>
                    <a:pt x="1660" y="225"/>
                  </a:cubicBezTo>
                  <a:cubicBezTo>
                    <a:pt x="1601" y="225"/>
                    <a:pt x="1560" y="273"/>
                    <a:pt x="1560" y="330"/>
                  </a:cubicBezTo>
                  <a:cubicBezTo>
                    <a:pt x="1560" y="331"/>
                    <a:pt x="1560" y="331"/>
                    <a:pt x="1560" y="331"/>
                  </a:cubicBezTo>
                  <a:cubicBezTo>
                    <a:pt x="1560" y="393"/>
                    <a:pt x="1605" y="435"/>
                    <a:pt x="1666" y="435"/>
                  </a:cubicBezTo>
                  <a:close/>
                  <a:moveTo>
                    <a:pt x="1660" y="271"/>
                  </a:moveTo>
                  <a:cubicBezTo>
                    <a:pt x="1684" y="271"/>
                    <a:pt x="1699" y="288"/>
                    <a:pt x="1703" y="314"/>
                  </a:cubicBezTo>
                  <a:cubicBezTo>
                    <a:pt x="1616" y="314"/>
                    <a:pt x="1616" y="314"/>
                    <a:pt x="1616" y="314"/>
                  </a:cubicBezTo>
                  <a:cubicBezTo>
                    <a:pt x="1621" y="288"/>
                    <a:pt x="1636" y="271"/>
                    <a:pt x="1660" y="271"/>
                  </a:cubicBezTo>
                  <a:close/>
                  <a:moveTo>
                    <a:pt x="1828" y="356"/>
                  </a:moveTo>
                  <a:cubicBezTo>
                    <a:pt x="1828" y="308"/>
                    <a:pt x="1851" y="285"/>
                    <a:pt x="1889" y="285"/>
                  </a:cubicBezTo>
                  <a:cubicBezTo>
                    <a:pt x="1892" y="285"/>
                    <a:pt x="1892" y="285"/>
                    <a:pt x="1892" y="285"/>
                  </a:cubicBezTo>
                  <a:cubicBezTo>
                    <a:pt x="1892" y="225"/>
                    <a:pt x="1892" y="225"/>
                    <a:pt x="1892" y="225"/>
                  </a:cubicBezTo>
                  <a:cubicBezTo>
                    <a:pt x="1858" y="224"/>
                    <a:pt x="1839" y="242"/>
                    <a:pt x="1828" y="270"/>
                  </a:cubicBezTo>
                  <a:cubicBezTo>
                    <a:pt x="1828" y="229"/>
                    <a:pt x="1828" y="229"/>
                    <a:pt x="1828" y="229"/>
                  </a:cubicBezTo>
                  <a:cubicBezTo>
                    <a:pt x="1770" y="229"/>
                    <a:pt x="1770" y="229"/>
                    <a:pt x="1770" y="229"/>
                  </a:cubicBezTo>
                  <a:cubicBezTo>
                    <a:pt x="1770" y="431"/>
                    <a:pt x="1770" y="431"/>
                    <a:pt x="1770" y="431"/>
                  </a:cubicBezTo>
                  <a:cubicBezTo>
                    <a:pt x="1828" y="431"/>
                    <a:pt x="1828" y="431"/>
                    <a:pt x="1828" y="431"/>
                  </a:cubicBezTo>
                  <a:lnTo>
                    <a:pt x="1828" y="356"/>
                  </a:lnTo>
                  <a:close/>
                  <a:moveTo>
                    <a:pt x="81" y="533"/>
                  </a:moveTo>
                  <a:cubicBezTo>
                    <a:pt x="24" y="533"/>
                    <a:pt x="24" y="533"/>
                    <a:pt x="24" y="533"/>
                  </a:cubicBezTo>
                  <a:cubicBezTo>
                    <a:pt x="24" y="585"/>
                    <a:pt x="24" y="585"/>
                    <a:pt x="24" y="585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24" y="634"/>
                    <a:pt x="24" y="634"/>
                    <a:pt x="24" y="634"/>
                  </a:cubicBezTo>
                  <a:cubicBezTo>
                    <a:pt x="24" y="730"/>
                    <a:pt x="24" y="730"/>
                    <a:pt x="24" y="730"/>
                  </a:cubicBezTo>
                  <a:cubicBezTo>
                    <a:pt x="24" y="776"/>
                    <a:pt x="48" y="790"/>
                    <a:pt x="83" y="790"/>
                  </a:cubicBezTo>
                  <a:cubicBezTo>
                    <a:pt x="102" y="790"/>
                    <a:pt x="116" y="786"/>
                    <a:pt x="128" y="779"/>
                  </a:cubicBezTo>
                  <a:cubicBezTo>
                    <a:pt x="128" y="733"/>
                    <a:pt x="128" y="733"/>
                    <a:pt x="128" y="733"/>
                  </a:cubicBezTo>
                  <a:cubicBezTo>
                    <a:pt x="120" y="737"/>
                    <a:pt x="110" y="740"/>
                    <a:pt x="100" y="740"/>
                  </a:cubicBezTo>
                  <a:cubicBezTo>
                    <a:pt x="87" y="740"/>
                    <a:pt x="81" y="733"/>
                    <a:pt x="81" y="720"/>
                  </a:cubicBezTo>
                  <a:cubicBezTo>
                    <a:pt x="81" y="634"/>
                    <a:pt x="81" y="634"/>
                    <a:pt x="81" y="634"/>
                  </a:cubicBezTo>
                  <a:cubicBezTo>
                    <a:pt x="129" y="634"/>
                    <a:pt x="129" y="634"/>
                    <a:pt x="129" y="634"/>
                  </a:cubicBezTo>
                  <a:cubicBezTo>
                    <a:pt x="129" y="585"/>
                    <a:pt x="129" y="585"/>
                    <a:pt x="129" y="585"/>
                  </a:cubicBezTo>
                  <a:cubicBezTo>
                    <a:pt x="81" y="585"/>
                    <a:pt x="81" y="585"/>
                    <a:pt x="81" y="585"/>
                  </a:cubicBezTo>
                  <a:lnTo>
                    <a:pt x="81" y="533"/>
                  </a:lnTo>
                  <a:close/>
                  <a:moveTo>
                    <a:pt x="237" y="581"/>
                  </a:moveTo>
                  <a:cubicBezTo>
                    <a:pt x="178" y="581"/>
                    <a:pt x="137" y="629"/>
                    <a:pt x="137" y="686"/>
                  </a:cubicBezTo>
                  <a:cubicBezTo>
                    <a:pt x="137" y="687"/>
                    <a:pt x="137" y="687"/>
                    <a:pt x="137" y="687"/>
                  </a:cubicBezTo>
                  <a:cubicBezTo>
                    <a:pt x="137" y="749"/>
                    <a:pt x="182" y="791"/>
                    <a:pt x="243" y="791"/>
                  </a:cubicBezTo>
                  <a:cubicBezTo>
                    <a:pt x="279" y="791"/>
                    <a:pt x="306" y="777"/>
                    <a:pt x="325" y="754"/>
                  </a:cubicBezTo>
                  <a:cubicBezTo>
                    <a:pt x="292" y="725"/>
                    <a:pt x="292" y="725"/>
                    <a:pt x="292" y="725"/>
                  </a:cubicBezTo>
                  <a:cubicBezTo>
                    <a:pt x="277" y="739"/>
                    <a:pt x="263" y="745"/>
                    <a:pt x="243" y="745"/>
                  </a:cubicBezTo>
                  <a:cubicBezTo>
                    <a:pt x="218" y="745"/>
                    <a:pt x="200" y="732"/>
                    <a:pt x="194" y="706"/>
                  </a:cubicBezTo>
                  <a:cubicBezTo>
                    <a:pt x="335" y="706"/>
                    <a:pt x="335" y="706"/>
                    <a:pt x="335" y="706"/>
                  </a:cubicBezTo>
                  <a:cubicBezTo>
                    <a:pt x="335" y="701"/>
                    <a:pt x="335" y="695"/>
                    <a:pt x="335" y="691"/>
                  </a:cubicBezTo>
                  <a:cubicBezTo>
                    <a:pt x="335" y="634"/>
                    <a:pt x="304" y="581"/>
                    <a:pt x="237" y="581"/>
                  </a:cubicBezTo>
                  <a:close/>
                  <a:moveTo>
                    <a:pt x="193" y="670"/>
                  </a:moveTo>
                  <a:cubicBezTo>
                    <a:pt x="198" y="644"/>
                    <a:pt x="213" y="627"/>
                    <a:pt x="237" y="627"/>
                  </a:cubicBezTo>
                  <a:cubicBezTo>
                    <a:pt x="261" y="627"/>
                    <a:pt x="276" y="644"/>
                    <a:pt x="280" y="670"/>
                  </a:cubicBezTo>
                  <a:lnTo>
                    <a:pt x="193" y="670"/>
                  </a:lnTo>
                  <a:close/>
                  <a:moveTo>
                    <a:pt x="452" y="742"/>
                  </a:moveTo>
                  <a:cubicBezTo>
                    <a:pt x="421" y="742"/>
                    <a:pt x="401" y="717"/>
                    <a:pt x="401" y="686"/>
                  </a:cubicBezTo>
                  <a:cubicBezTo>
                    <a:pt x="401" y="686"/>
                    <a:pt x="401" y="686"/>
                    <a:pt x="401" y="686"/>
                  </a:cubicBezTo>
                  <a:cubicBezTo>
                    <a:pt x="401" y="656"/>
                    <a:pt x="421" y="631"/>
                    <a:pt x="450" y="631"/>
                  </a:cubicBezTo>
                  <a:cubicBezTo>
                    <a:pt x="470" y="631"/>
                    <a:pt x="483" y="639"/>
                    <a:pt x="496" y="653"/>
                  </a:cubicBezTo>
                  <a:cubicBezTo>
                    <a:pt x="531" y="615"/>
                    <a:pt x="531" y="615"/>
                    <a:pt x="531" y="615"/>
                  </a:cubicBezTo>
                  <a:cubicBezTo>
                    <a:pt x="512" y="594"/>
                    <a:pt x="488" y="581"/>
                    <a:pt x="450" y="581"/>
                  </a:cubicBezTo>
                  <a:cubicBezTo>
                    <a:pt x="388" y="581"/>
                    <a:pt x="344" y="629"/>
                    <a:pt x="344" y="686"/>
                  </a:cubicBezTo>
                  <a:cubicBezTo>
                    <a:pt x="344" y="687"/>
                    <a:pt x="344" y="687"/>
                    <a:pt x="344" y="687"/>
                  </a:cubicBezTo>
                  <a:cubicBezTo>
                    <a:pt x="344" y="745"/>
                    <a:pt x="389" y="791"/>
                    <a:pt x="449" y="791"/>
                  </a:cubicBezTo>
                  <a:cubicBezTo>
                    <a:pt x="490" y="791"/>
                    <a:pt x="512" y="776"/>
                    <a:pt x="532" y="754"/>
                  </a:cubicBezTo>
                  <a:cubicBezTo>
                    <a:pt x="498" y="721"/>
                    <a:pt x="498" y="721"/>
                    <a:pt x="498" y="721"/>
                  </a:cubicBezTo>
                  <a:cubicBezTo>
                    <a:pt x="485" y="734"/>
                    <a:pt x="471" y="742"/>
                    <a:pt x="452" y="742"/>
                  </a:cubicBezTo>
                  <a:close/>
                  <a:moveTo>
                    <a:pt x="657" y="581"/>
                  </a:moveTo>
                  <a:cubicBezTo>
                    <a:pt x="628" y="581"/>
                    <a:pt x="611" y="597"/>
                    <a:pt x="598" y="614"/>
                  </a:cubicBezTo>
                  <a:cubicBezTo>
                    <a:pt x="598" y="512"/>
                    <a:pt x="598" y="512"/>
                    <a:pt x="598" y="512"/>
                  </a:cubicBezTo>
                  <a:cubicBezTo>
                    <a:pt x="541" y="512"/>
                    <a:pt x="541" y="512"/>
                    <a:pt x="541" y="512"/>
                  </a:cubicBezTo>
                  <a:cubicBezTo>
                    <a:pt x="541" y="787"/>
                    <a:pt x="541" y="787"/>
                    <a:pt x="541" y="787"/>
                  </a:cubicBezTo>
                  <a:cubicBezTo>
                    <a:pt x="598" y="787"/>
                    <a:pt x="598" y="787"/>
                    <a:pt x="598" y="787"/>
                  </a:cubicBezTo>
                  <a:cubicBezTo>
                    <a:pt x="598" y="674"/>
                    <a:pt x="598" y="674"/>
                    <a:pt x="598" y="674"/>
                  </a:cubicBezTo>
                  <a:cubicBezTo>
                    <a:pt x="598" y="647"/>
                    <a:pt x="612" y="633"/>
                    <a:pt x="634" y="633"/>
                  </a:cubicBezTo>
                  <a:cubicBezTo>
                    <a:pt x="656" y="633"/>
                    <a:pt x="669" y="647"/>
                    <a:pt x="669" y="674"/>
                  </a:cubicBezTo>
                  <a:cubicBezTo>
                    <a:pt x="669" y="787"/>
                    <a:pt x="669" y="787"/>
                    <a:pt x="669" y="787"/>
                  </a:cubicBezTo>
                  <a:cubicBezTo>
                    <a:pt x="726" y="787"/>
                    <a:pt x="726" y="787"/>
                    <a:pt x="726" y="787"/>
                  </a:cubicBezTo>
                  <a:cubicBezTo>
                    <a:pt x="726" y="656"/>
                    <a:pt x="726" y="656"/>
                    <a:pt x="726" y="656"/>
                  </a:cubicBezTo>
                  <a:cubicBezTo>
                    <a:pt x="726" y="610"/>
                    <a:pt x="701" y="581"/>
                    <a:pt x="657" y="581"/>
                  </a:cubicBezTo>
                  <a:close/>
                  <a:moveTo>
                    <a:pt x="857" y="581"/>
                  </a:moveTo>
                  <a:cubicBezTo>
                    <a:pt x="828" y="581"/>
                    <a:pt x="811" y="597"/>
                    <a:pt x="798" y="614"/>
                  </a:cubicBezTo>
                  <a:cubicBezTo>
                    <a:pt x="798" y="585"/>
                    <a:pt x="798" y="585"/>
                    <a:pt x="798" y="585"/>
                  </a:cubicBezTo>
                  <a:cubicBezTo>
                    <a:pt x="740" y="585"/>
                    <a:pt x="740" y="585"/>
                    <a:pt x="740" y="585"/>
                  </a:cubicBezTo>
                  <a:cubicBezTo>
                    <a:pt x="740" y="787"/>
                    <a:pt x="740" y="787"/>
                    <a:pt x="740" y="787"/>
                  </a:cubicBezTo>
                  <a:cubicBezTo>
                    <a:pt x="798" y="787"/>
                    <a:pt x="798" y="787"/>
                    <a:pt x="798" y="787"/>
                  </a:cubicBezTo>
                  <a:cubicBezTo>
                    <a:pt x="798" y="674"/>
                    <a:pt x="798" y="674"/>
                    <a:pt x="798" y="674"/>
                  </a:cubicBezTo>
                  <a:cubicBezTo>
                    <a:pt x="798" y="647"/>
                    <a:pt x="812" y="633"/>
                    <a:pt x="833" y="633"/>
                  </a:cubicBezTo>
                  <a:cubicBezTo>
                    <a:pt x="855" y="633"/>
                    <a:pt x="868" y="647"/>
                    <a:pt x="868" y="674"/>
                  </a:cubicBezTo>
                  <a:cubicBezTo>
                    <a:pt x="868" y="787"/>
                    <a:pt x="868" y="787"/>
                    <a:pt x="868" y="787"/>
                  </a:cubicBezTo>
                  <a:cubicBezTo>
                    <a:pt x="925" y="787"/>
                    <a:pt x="925" y="787"/>
                    <a:pt x="925" y="787"/>
                  </a:cubicBezTo>
                  <a:cubicBezTo>
                    <a:pt x="925" y="656"/>
                    <a:pt x="925" y="656"/>
                    <a:pt x="925" y="656"/>
                  </a:cubicBezTo>
                  <a:cubicBezTo>
                    <a:pt x="925" y="610"/>
                    <a:pt x="900" y="581"/>
                    <a:pt x="857" y="581"/>
                  </a:cubicBezTo>
                  <a:close/>
                  <a:moveTo>
                    <a:pt x="1155" y="686"/>
                  </a:moveTo>
                  <a:cubicBezTo>
                    <a:pt x="1155" y="686"/>
                    <a:pt x="1155" y="686"/>
                    <a:pt x="1155" y="686"/>
                  </a:cubicBezTo>
                  <a:cubicBezTo>
                    <a:pt x="1155" y="628"/>
                    <a:pt x="1109" y="581"/>
                    <a:pt x="1047" y="581"/>
                  </a:cubicBezTo>
                  <a:cubicBezTo>
                    <a:pt x="984" y="581"/>
                    <a:pt x="937" y="628"/>
                    <a:pt x="937" y="686"/>
                  </a:cubicBezTo>
                  <a:cubicBezTo>
                    <a:pt x="937" y="687"/>
                    <a:pt x="937" y="687"/>
                    <a:pt x="937" y="687"/>
                  </a:cubicBezTo>
                  <a:cubicBezTo>
                    <a:pt x="937" y="745"/>
                    <a:pt x="983" y="791"/>
                    <a:pt x="1046" y="791"/>
                  </a:cubicBezTo>
                  <a:cubicBezTo>
                    <a:pt x="1109" y="791"/>
                    <a:pt x="1155" y="744"/>
                    <a:pt x="1155" y="686"/>
                  </a:cubicBezTo>
                  <a:close/>
                  <a:moveTo>
                    <a:pt x="993" y="686"/>
                  </a:moveTo>
                  <a:cubicBezTo>
                    <a:pt x="993" y="686"/>
                    <a:pt x="993" y="686"/>
                    <a:pt x="993" y="686"/>
                  </a:cubicBezTo>
                  <a:cubicBezTo>
                    <a:pt x="993" y="656"/>
                    <a:pt x="1013" y="631"/>
                    <a:pt x="1046" y="631"/>
                  </a:cubicBezTo>
                  <a:cubicBezTo>
                    <a:pt x="1077" y="631"/>
                    <a:pt x="1099" y="657"/>
                    <a:pt x="1099" y="686"/>
                  </a:cubicBezTo>
                  <a:cubicBezTo>
                    <a:pt x="1099" y="687"/>
                    <a:pt x="1099" y="687"/>
                    <a:pt x="1099" y="687"/>
                  </a:cubicBezTo>
                  <a:cubicBezTo>
                    <a:pt x="1099" y="717"/>
                    <a:pt x="1079" y="742"/>
                    <a:pt x="1047" y="742"/>
                  </a:cubicBezTo>
                  <a:cubicBezTo>
                    <a:pt x="1015" y="742"/>
                    <a:pt x="993" y="716"/>
                    <a:pt x="993" y="686"/>
                  </a:cubicBezTo>
                  <a:close/>
                  <a:moveTo>
                    <a:pt x="1167" y="787"/>
                  </a:moveTo>
                  <a:cubicBezTo>
                    <a:pt x="1224" y="787"/>
                    <a:pt x="1224" y="787"/>
                    <a:pt x="1224" y="787"/>
                  </a:cubicBezTo>
                  <a:cubicBezTo>
                    <a:pt x="1224" y="512"/>
                    <a:pt x="1224" y="512"/>
                    <a:pt x="1224" y="512"/>
                  </a:cubicBezTo>
                  <a:cubicBezTo>
                    <a:pt x="1167" y="512"/>
                    <a:pt x="1167" y="512"/>
                    <a:pt x="1167" y="512"/>
                  </a:cubicBezTo>
                  <a:lnTo>
                    <a:pt x="1167" y="787"/>
                  </a:lnTo>
                  <a:close/>
                  <a:moveTo>
                    <a:pt x="1345" y="581"/>
                  </a:moveTo>
                  <a:cubicBezTo>
                    <a:pt x="1282" y="581"/>
                    <a:pt x="1235" y="628"/>
                    <a:pt x="1235" y="686"/>
                  </a:cubicBezTo>
                  <a:cubicBezTo>
                    <a:pt x="1235" y="687"/>
                    <a:pt x="1235" y="687"/>
                    <a:pt x="1235" y="687"/>
                  </a:cubicBezTo>
                  <a:cubicBezTo>
                    <a:pt x="1235" y="745"/>
                    <a:pt x="1281" y="791"/>
                    <a:pt x="1344" y="791"/>
                  </a:cubicBezTo>
                  <a:cubicBezTo>
                    <a:pt x="1407" y="791"/>
                    <a:pt x="1453" y="744"/>
                    <a:pt x="1453" y="686"/>
                  </a:cubicBezTo>
                  <a:cubicBezTo>
                    <a:pt x="1453" y="686"/>
                    <a:pt x="1453" y="686"/>
                    <a:pt x="1453" y="686"/>
                  </a:cubicBezTo>
                  <a:cubicBezTo>
                    <a:pt x="1453" y="628"/>
                    <a:pt x="1407" y="581"/>
                    <a:pt x="1345" y="581"/>
                  </a:cubicBezTo>
                  <a:close/>
                  <a:moveTo>
                    <a:pt x="1397" y="687"/>
                  </a:moveTo>
                  <a:cubicBezTo>
                    <a:pt x="1397" y="717"/>
                    <a:pt x="1377" y="742"/>
                    <a:pt x="1345" y="742"/>
                  </a:cubicBezTo>
                  <a:cubicBezTo>
                    <a:pt x="1313" y="742"/>
                    <a:pt x="1292" y="716"/>
                    <a:pt x="1292" y="686"/>
                  </a:cubicBezTo>
                  <a:cubicBezTo>
                    <a:pt x="1292" y="686"/>
                    <a:pt x="1292" y="686"/>
                    <a:pt x="1292" y="686"/>
                  </a:cubicBezTo>
                  <a:cubicBezTo>
                    <a:pt x="1292" y="656"/>
                    <a:pt x="1311" y="631"/>
                    <a:pt x="1344" y="631"/>
                  </a:cubicBezTo>
                  <a:cubicBezTo>
                    <a:pt x="1375" y="631"/>
                    <a:pt x="1397" y="657"/>
                    <a:pt x="1397" y="686"/>
                  </a:cubicBezTo>
                  <a:lnTo>
                    <a:pt x="1397" y="687"/>
                  </a:lnTo>
                  <a:close/>
                  <a:moveTo>
                    <a:pt x="1560" y="802"/>
                  </a:moveTo>
                  <a:cubicBezTo>
                    <a:pt x="1533" y="802"/>
                    <a:pt x="1513" y="795"/>
                    <a:pt x="1492" y="784"/>
                  </a:cubicBezTo>
                  <a:cubicBezTo>
                    <a:pt x="1472" y="827"/>
                    <a:pt x="1472" y="827"/>
                    <a:pt x="1472" y="827"/>
                  </a:cubicBezTo>
                  <a:cubicBezTo>
                    <a:pt x="1498" y="840"/>
                    <a:pt x="1529" y="848"/>
                    <a:pt x="1562" y="848"/>
                  </a:cubicBezTo>
                  <a:cubicBezTo>
                    <a:pt x="1601" y="848"/>
                    <a:pt x="1630" y="840"/>
                    <a:pt x="1649" y="821"/>
                  </a:cubicBezTo>
                  <a:cubicBezTo>
                    <a:pt x="1666" y="804"/>
                    <a:pt x="1674" y="777"/>
                    <a:pt x="1674" y="741"/>
                  </a:cubicBezTo>
                  <a:cubicBezTo>
                    <a:pt x="1674" y="585"/>
                    <a:pt x="1674" y="585"/>
                    <a:pt x="1674" y="585"/>
                  </a:cubicBezTo>
                  <a:cubicBezTo>
                    <a:pt x="1617" y="585"/>
                    <a:pt x="1617" y="585"/>
                    <a:pt x="1617" y="585"/>
                  </a:cubicBezTo>
                  <a:cubicBezTo>
                    <a:pt x="1617" y="611"/>
                    <a:pt x="1617" y="611"/>
                    <a:pt x="1617" y="611"/>
                  </a:cubicBezTo>
                  <a:cubicBezTo>
                    <a:pt x="1602" y="594"/>
                    <a:pt x="1583" y="581"/>
                    <a:pt x="1552" y="581"/>
                  </a:cubicBezTo>
                  <a:cubicBezTo>
                    <a:pt x="1505" y="581"/>
                    <a:pt x="1462" y="615"/>
                    <a:pt x="1462" y="675"/>
                  </a:cubicBezTo>
                  <a:cubicBezTo>
                    <a:pt x="1462" y="676"/>
                    <a:pt x="1462" y="676"/>
                    <a:pt x="1462" y="676"/>
                  </a:cubicBezTo>
                  <a:cubicBezTo>
                    <a:pt x="1462" y="736"/>
                    <a:pt x="1505" y="770"/>
                    <a:pt x="1552" y="770"/>
                  </a:cubicBezTo>
                  <a:cubicBezTo>
                    <a:pt x="1582" y="770"/>
                    <a:pt x="1601" y="758"/>
                    <a:pt x="1618" y="737"/>
                  </a:cubicBezTo>
                  <a:cubicBezTo>
                    <a:pt x="1618" y="747"/>
                    <a:pt x="1618" y="747"/>
                    <a:pt x="1618" y="747"/>
                  </a:cubicBezTo>
                  <a:cubicBezTo>
                    <a:pt x="1618" y="783"/>
                    <a:pt x="1599" y="802"/>
                    <a:pt x="1560" y="802"/>
                  </a:cubicBezTo>
                  <a:close/>
                  <a:moveTo>
                    <a:pt x="1568" y="723"/>
                  </a:moveTo>
                  <a:cubicBezTo>
                    <a:pt x="1541" y="723"/>
                    <a:pt x="1519" y="704"/>
                    <a:pt x="1519" y="676"/>
                  </a:cubicBezTo>
                  <a:cubicBezTo>
                    <a:pt x="1519" y="675"/>
                    <a:pt x="1519" y="675"/>
                    <a:pt x="1519" y="675"/>
                  </a:cubicBezTo>
                  <a:cubicBezTo>
                    <a:pt x="1519" y="648"/>
                    <a:pt x="1541" y="629"/>
                    <a:pt x="1568" y="629"/>
                  </a:cubicBezTo>
                  <a:cubicBezTo>
                    <a:pt x="1596" y="629"/>
                    <a:pt x="1618" y="648"/>
                    <a:pt x="1618" y="675"/>
                  </a:cubicBezTo>
                  <a:cubicBezTo>
                    <a:pt x="1618" y="676"/>
                    <a:pt x="1618" y="676"/>
                    <a:pt x="1618" y="676"/>
                  </a:cubicBezTo>
                  <a:cubicBezTo>
                    <a:pt x="1618" y="704"/>
                    <a:pt x="1596" y="723"/>
                    <a:pt x="1568" y="723"/>
                  </a:cubicBezTo>
                  <a:close/>
                  <a:moveTo>
                    <a:pt x="1790" y="722"/>
                  </a:moveTo>
                  <a:cubicBezTo>
                    <a:pt x="1744" y="585"/>
                    <a:pt x="1744" y="585"/>
                    <a:pt x="1744" y="585"/>
                  </a:cubicBezTo>
                  <a:cubicBezTo>
                    <a:pt x="1684" y="585"/>
                    <a:pt x="1684" y="585"/>
                    <a:pt x="1684" y="585"/>
                  </a:cubicBezTo>
                  <a:cubicBezTo>
                    <a:pt x="1763" y="788"/>
                    <a:pt x="1763" y="788"/>
                    <a:pt x="1763" y="788"/>
                  </a:cubicBezTo>
                  <a:cubicBezTo>
                    <a:pt x="1758" y="798"/>
                    <a:pt x="1753" y="801"/>
                    <a:pt x="1743" y="801"/>
                  </a:cubicBezTo>
                  <a:cubicBezTo>
                    <a:pt x="1735" y="801"/>
                    <a:pt x="1726" y="797"/>
                    <a:pt x="1718" y="793"/>
                  </a:cubicBezTo>
                  <a:cubicBezTo>
                    <a:pt x="1699" y="834"/>
                    <a:pt x="1699" y="834"/>
                    <a:pt x="1699" y="834"/>
                  </a:cubicBezTo>
                  <a:cubicBezTo>
                    <a:pt x="1714" y="843"/>
                    <a:pt x="1729" y="848"/>
                    <a:pt x="1750" y="848"/>
                  </a:cubicBezTo>
                  <a:cubicBezTo>
                    <a:pt x="1784" y="848"/>
                    <a:pt x="1801" y="833"/>
                    <a:pt x="1816" y="792"/>
                  </a:cubicBezTo>
                  <a:cubicBezTo>
                    <a:pt x="1894" y="585"/>
                    <a:pt x="1894" y="585"/>
                    <a:pt x="1894" y="585"/>
                  </a:cubicBezTo>
                  <a:cubicBezTo>
                    <a:pt x="1834" y="585"/>
                    <a:pt x="1834" y="585"/>
                    <a:pt x="1834" y="585"/>
                  </a:cubicBezTo>
                  <a:lnTo>
                    <a:pt x="1790" y="722"/>
                  </a:lnTo>
                  <a:close/>
                  <a:moveTo>
                    <a:pt x="1101" y="965"/>
                  </a:moveTo>
                  <a:cubicBezTo>
                    <a:pt x="1054" y="965"/>
                    <a:pt x="1054" y="965"/>
                    <a:pt x="1054" y="965"/>
                  </a:cubicBezTo>
                  <a:cubicBezTo>
                    <a:pt x="1054" y="957"/>
                    <a:pt x="1054" y="957"/>
                    <a:pt x="1054" y="957"/>
                  </a:cubicBezTo>
                  <a:cubicBezTo>
                    <a:pt x="1054" y="942"/>
                    <a:pt x="1062" y="935"/>
                    <a:pt x="1075" y="935"/>
                  </a:cubicBezTo>
                  <a:cubicBezTo>
                    <a:pt x="1085" y="935"/>
                    <a:pt x="1093" y="937"/>
                    <a:pt x="1101" y="940"/>
                  </a:cubicBezTo>
                  <a:cubicBezTo>
                    <a:pt x="1101" y="893"/>
                    <a:pt x="1101" y="893"/>
                    <a:pt x="1101" y="893"/>
                  </a:cubicBezTo>
                  <a:cubicBezTo>
                    <a:pt x="1091" y="889"/>
                    <a:pt x="1078" y="887"/>
                    <a:pt x="1060" y="887"/>
                  </a:cubicBezTo>
                  <a:cubicBezTo>
                    <a:pt x="1040" y="887"/>
                    <a:pt x="1025" y="892"/>
                    <a:pt x="1014" y="903"/>
                  </a:cubicBezTo>
                  <a:cubicBezTo>
                    <a:pt x="1004" y="914"/>
                    <a:pt x="998" y="930"/>
                    <a:pt x="998" y="952"/>
                  </a:cubicBezTo>
                  <a:cubicBezTo>
                    <a:pt x="998" y="965"/>
                    <a:pt x="998" y="965"/>
                    <a:pt x="998" y="965"/>
                  </a:cubicBezTo>
                  <a:cubicBezTo>
                    <a:pt x="974" y="965"/>
                    <a:pt x="974" y="965"/>
                    <a:pt x="974" y="965"/>
                  </a:cubicBezTo>
                  <a:cubicBezTo>
                    <a:pt x="974" y="1012"/>
                    <a:pt x="974" y="1012"/>
                    <a:pt x="974" y="1012"/>
                  </a:cubicBezTo>
                  <a:cubicBezTo>
                    <a:pt x="998" y="1012"/>
                    <a:pt x="998" y="1012"/>
                    <a:pt x="998" y="1012"/>
                  </a:cubicBezTo>
                  <a:cubicBezTo>
                    <a:pt x="998" y="1165"/>
                    <a:pt x="998" y="1165"/>
                    <a:pt x="998" y="1165"/>
                  </a:cubicBezTo>
                  <a:cubicBezTo>
                    <a:pt x="1055" y="1165"/>
                    <a:pt x="1055" y="1165"/>
                    <a:pt x="1055" y="1165"/>
                  </a:cubicBezTo>
                  <a:cubicBezTo>
                    <a:pt x="1055" y="1012"/>
                    <a:pt x="1055" y="1012"/>
                    <a:pt x="1055" y="1012"/>
                  </a:cubicBezTo>
                  <a:cubicBezTo>
                    <a:pt x="1101" y="1012"/>
                    <a:pt x="1101" y="1012"/>
                    <a:pt x="1101" y="1012"/>
                  </a:cubicBezTo>
                  <a:lnTo>
                    <a:pt x="1101" y="965"/>
                  </a:lnTo>
                  <a:close/>
                  <a:moveTo>
                    <a:pt x="1209" y="959"/>
                  </a:moveTo>
                  <a:cubicBezTo>
                    <a:pt x="1147" y="959"/>
                    <a:pt x="1100" y="1006"/>
                    <a:pt x="1100" y="1064"/>
                  </a:cubicBezTo>
                  <a:cubicBezTo>
                    <a:pt x="1100" y="1065"/>
                    <a:pt x="1100" y="1065"/>
                    <a:pt x="1100" y="1065"/>
                  </a:cubicBezTo>
                  <a:cubicBezTo>
                    <a:pt x="1100" y="1123"/>
                    <a:pt x="1146" y="1169"/>
                    <a:pt x="1209" y="1169"/>
                  </a:cubicBezTo>
                  <a:cubicBezTo>
                    <a:pt x="1272" y="1169"/>
                    <a:pt x="1318" y="1122"/>
                    <a:pt x="1318" y="1064"/>
                  </a:cubicBezTo>
                  <a:cubicBezTo>
                    <a:pt x="1318" y="1063"/>
                    <a:pt x="1318" y="1063"/>
                    <a:pt x="1318" y="1063"/>
                  </a:cubicBezTo>
                  <a:cubicBezTo>
                    <a:pt x="1318" y="1005"/>
                    <a:pt x="1272" y="959"/>
                    <a:pt x="1209" y="959"/>
                  </a:cubicBezTo>
                  <a:close/>
                  <a:moveTo>
                    <a:pt x="1262" y="1065"/>
                  </a:moveTo>
                  <a:cubicBezTo>
                    <a:pt x="1262" y="1095"/>
                    <a:pt x="1242" y="1120"/>
                    <a:pt x="1209" y="1120"/>
                  </a:cubicBezTo>
                  <a:cubicBezTo>
                    <a:pt x="1178" y="1120"/>
                    <a:pt x="1156" y="1094"/>
                    <a:pt x="1156" y="1064"/>
                  </a:cubicBezTo>
                  <a:cubicBezTo>
                    <a:pt x="1156" y="1063"/>
                    <a:pt x="1156" y="1063"/>
                    <a:pt x="1156" y="1063"/>
                  </a:cubicBezTo>
                  <a:cubicBezTo>
                    <a:pt x="1156" y="1034"/>
                    <a:pt x="1176" y="1008"/>
                    <a:pt x="1209" y="1008"/>
                  </a:cubicBezTo>
                  <a:cubicBezTo>
                    <a:pt x="1240" y="1008"/>
                    <a:pt x="1262" y="1034"/>
                    <a:pt x="1262" y="1064"/>
                  </a:cubicBezTo>
                  <a:lnTo>
                    <a:pt x="1262" y="1065"/>
                  </a:lnTo>
                  <a:close/>
                  <a:moveTo>
                    <a:pt x="1389" y="1004"/>
                  </a:moveTo>
                  <a:cubicBezTo>
                    <a:pt x="1389" y="963"/>
                    <a:pt x="1389" y="963"/>
                    <a:pt x="1389" y="963"/>
                  </a:cubicBezTo>
                  <a:cubicBezTo>
                    <a:pt x="1332" y="963"/>
                    <a:pt x="1332" y="963"/>
                    <a:pt x="1332" y="963"/>
                  </a:cubicBezTo>
                  <a:cubicBezTo>
                    <a:pt x="1332" y="1165"/>
                    <a:pt x="1332" y="1165"/>
                    <a:pt x="1332" y="1165"/>
                  </a:cubicBezTo>
                  <a:cubicBezTo>
                    <a:pt x="1389" y="1165"/>
                    <a:pt x="1389" y="1165"/>
                    <a:pt x="1389" y="1165"/>
                  </a:cubicBezTo>
                  <a:cubicBezTo>
                    <a:pt x="1389" y="1090"/>
                    <a:pt x="1389" y="1090"/>
                    <a:pt x="1389" y="1090"/>
                  </a:cubicBezTo>
                  <a:cubicBezTo>
                    <a:pt x="1389" y="1042"/>
                    <a:pt x="1412" y="1019"/>
                    <a:pt x="1450" y="1019"/>
                  </a:cubicBezTo>
                  <a:cubicBezTo>
                    <a:pt x="1453" y="1019"/>
                    <a:pt x="1453" y="1019"/>
                    <a:pt x="1453" y="1019"/>
                  </a:cubicBezTo>
                  <a:cubicBezTo>
                    <a:pt x="1453" y="959"/>
                    <a:pt x="1453" y="959"/>
                    <a:pt x="1453" y="959"/>
                  </a:cubicBezTo>
                  <a:cubicBezTo>
                    <a:pt x="1419" y="958"/>
                    <a:pt x="1400" y="976"/>
                    <a:pt x="1389" y="1004"/>
                  </a:cubicBezTo>
                  <a:close/>
                  <a:moveTo>
                    <a:pt x="1622" y="961"/>
                  </a:moveTo>
                  <a:cubicBezTo>
                    <a:pt x="1588" y="961"/>
                    <a:pt x="1566" y="967"/>
                    <a:pt x="1544" y="977"/>
                  </a:cubicBezTo>
                  <a:cubicBezTo>
                    <a:pt x="1558" y="1020"/>
                    <a:pt x="1558" y="1020"/>
                    <a:pt x="1558" y="1020"/>
                  </a:cubicBezTo>
                  <a:cubicBezTo>
                    <a:pt x="1576" y="1014"/>
                    <a:pt x="1592" y="1010"/>
                    <a:pt x="1614" y="1010"/>
                  </a:cubicBezTo>
                  <a:cubicBezTo>
                    <a:pt x="1642" y="1010"/>
                    <a:pt x="1657" y="1023"/>
                    <a:pt x="1657" y="1046"/>
                  </a:cubicBezTo>
                  <a:cubicBezTo>
                    <a:pt x="1657" y="1050"/>
                    <a:pt x="1657" y="1050"/>
                    <a:pt x="1657" y="1050"/>
                  </a:cubicBezTo>
                  <a:cubicBezTo>
                    <a:pt x="1643" y="1045"/>
                    <a:pt x="1628" y="1042"/>
                    <a:pt x="1608" y="1042"/>
                  </a:cubicBezTo>
                  <a:cubicBezTo>
                    <a:pt x="1560" y="1042"/>
                    <a:pt x="1526" y="1062"/>
                    <a:pt x="1526" y="1106"/>
                  </a:cubicBezTo>
                  <a:cubicBezTo>
                    <a:pt x="1526" y="1107"/>
                    <a:pt x="1526" y="1107"/>
                    <a:pt x="1526" y="1107"/>
                  </a:cubicBezTo>
                  <a:cubicBezTo>
                    <a:pt x="1526" y="1147"/>
                    <a:pt x="1558" y="1168"/>
                    <a:pt x="1596" y="1168"/>
                  </a:cubicBezTo>
                  <a:cubicBezTo>
                    <a:pt x="1624" y="1168"/>
                    <a:pt x="1643" y="1158"/>
                    <a:pt x="1657" y="1143"/>
                  </a:cubicBezTo>
                  <a:cubicBezTo>
                    <a:pt x="1657" y="1165"/>
                    <a:pt x="1657" y="1165"/>
                    <a:pt x="1657" y="1165"/>
                  </a:cubicBezTo>
                  <a:cubicBezTo>
                    <a:pt x="1712" y="1165"/>
                    <a:pt x="1712" y="1165"/>
                    <a:pt x="1712" y="1165"/>
                  </a:cubicBezTo>
                  <a:cubicBezTo>
                    <a:pt x="1712" y="1048"/>
                    <a:pt x="1712" y="1048"/>
                    <a:pt x="1712" y="1048"/>
                  </a:cubicBezTo>
                  <a:cubicBezTo>
                    <a:pt x="1712" y="1020"/>
                    <a:pt x="1705" y="998"/>
                    <a:pt x="1690" y="983"/>
                  </a:cubicBezTo>
                  <a:cubicBezTo>
                    <a:pt x="1676" y="969"/>
                    <a:pt x="1653" y="961"/>
                    <a:pt x="1622" y="961"/>
                  </a:cubicBezTo>
                  <a:close/>
                  <a:moveTo>
                    <a:pt x="1658" y="1094"/>
                  </a:moveTo>
                  <a:cubicBezTo>
                    <a:pt x="1658" y="1114"/>
                    <a:pt x="1640" y="1129"/>
                    <a:pt x="1613" y="1129"/>
                  </a:cubicBezTo>
                  <a:cubicBezTo>
                    <a:pt x="1595" y="1129"/>
                    <a:pt x="1582" y="1120"/>
                    <a:pt x="1582" y="1104"/>
                  </a:cubicBezTo>
                  <a:cubicBezTo>
                    <a:pt x="1582" y="1104"/>
                    <a:pt x="1582" y="1104"/>
                    <a:pt x="1582" y="1104"/>
                  </a:cubicBezTo>
                  <a:cubicBezTo>
                    <a:pt x="1582" y="1086"/>
                    <a:pt x="1597" y="1076"/>
                    <a:pt x="1621" y="1076"/>
                  </a:cubicBezTo>
                  <a:cubicBezTo>
                    <a:pt x="1635" y="1076"/>
                    <a:pt x="1648" y="1079"/>
                    <a:pt x="1658" y="1083"/>
                  </a:cubicBezTo>
                  <a:lnTo>
                    <a:pt x="1658" y="1094"/>
                  </a:lnTo>
                  <a:close/>
                  <a:moveTo>
                    <a:pt x="1736" y="1165"/>
                  </a:moveTo>
                  <a:cubicBezTo>
                    <a:pt x="1793" y="1165"/>
                    <a:pt x="1793" y="1165"/>
                    <a:pt x="1793" y="1165"/>
                  </a:cubicBezTo>
                  <a:cubicBezTo>
                    <a:pt x="1793" y="890"/>
                    <a:pt x="1793" y="890"/>
                    <a:pt x="1793" y="890"/>
                  </a:cubicBezTo>
                  <a:cubicBezTo>
                    <a:pt x="1736" y="890"/>
                    <a:pt x="1736" y="890"/>
                    <a:pt x="1736" y="890"/>
                  </a:cubicBezTo>
                  <a:lnTo>
                    <a:pt x="1736" y="1165"/>
                  </a:lnTo>
                  <a:close/>
                  <a:moveTo>
                    <a:pt x="1817" y="1165"/>
                  </a:moveTo>
                  <a:cubicBezTo>
                    <a:pt x="1874" y="1165"/>
                    <a:pt x="1874" y="1165"/>
                    <a:pt x="1874" y="1165"/>
                  </a:cubicBezTo>
                  <a:cubicBezTo>
                    <a:pt x="1874" y="890"/>
                    <a:pt x="1874" y="890"/>
                    <a:pt x="1874" y="890"/>
                  </a:cubicBezTo>
                  <a:cubicBezTo>
                    <a:pt x="1817" y="890"/>
                    <a:pt x="1817" y="890"/>
                    <a:pt x="1817" y="890"/>
                  </a:cubicBezTo>
                  <a:lnTo>
                    <a:pt x="1817" y="1165"/>
                  </a:lnTo>
                  <a:close/>
                  <a:moveTo>
                    <a:pt x="2086" y="0"/>
                  </a:moveTo>
                  <a:cubicBezTo>
                    <a:pt x="2086" y="1832"/>
                    <a:pt x="2086" y="1832"/>
                    <a:pt x="2086" y="1832"/>
                  </a:cubicBezTo>
                  <a:cubicBezTo>
                    <a:pt x="2697" y="1832"/>
                    <a:pt x="2697" y="1832"/>
                    <a:pt x="2697" y="1832"/>
                  </a:cubicBezTo>
                  <a:cubicBezTo>
                    <a:pt x="2697" y="0"/>
                    <a:pt x="2697" y="0"/>
                    <a:pt x="2697" y="0"/>
                  </a:cubicBezTo>
                  <a:lnTo>
                    <a:pt x="20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6EECAC4-C77C-49AB-B254-48D8B0737DBE}"/>
                </a:ext>
              </a:extLst>
            </p:cNvPr>
            <p:cNvGrpSpPr/>
            <p:nvPr userDrawn="1"/>
          </p:nvGrpSpPr>
          <p:grpSpPr>
            <a:xfrm>
              <a:off x="11291887" y="1987551"/>
              <a:ext cx="590550" cy="2868613"/>
              <a:chOff x="11291887" y="1987551"/>
              <a:chExt cx="590550" cy="2868613"/>
            </a:xfrm>
          </p:grpSpPr>
          <p:sp>
            <p:nvSpPr>
              <p:cNvPr id="108" name="Freeform 6">
                <a:extLst>
                  <a:ext uri="{FF2B5EF4-FFF2-40B4-BE49-F238E27FC236}">
                    <a16:creationId xmlns:a16="http://schemas.microsoft.com/office/drawing/2014/main" id="{D00C9BBA-FC7E-4243-8134-0B959E4BB2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18887" y="3471864"/>
                <a:ext cx="455612" cy="452438"/>
              </a:xfrm>
              <a:custGeom>
                <a:avLst/>
                <a:gdLst>
                  <a:gd name="T0" fmla="*/ 0 w 239"/>
                  <a:gd name="T1" fmla="*/ 96 h 237"/>
                  <a:gd name="T2" fmla="*/ 38 w 239"/>
                  <a:gd name="T3" fmla="*/ 173 h 237"/>
                  <a:gd name="T4" fmla="*/ 38 w 239"/>
                  <a:gd name="T5" fmla="*/ 173 h 237"/>
                  <a:gd name="T6" fmla="*/ 38 w 239"/>
                  <a:gd name="T7" fmla="*/ 173 h 237"/>
                  <a:gd name="T8" fmla="*/ 4 w 239"/>
                  <a:gd name="T9" fmla="*/ 173 h 237"/>
                  <a:gd name="T10" fmla="*/ 4 w 239"/>
                  <a:gd name="T11" fmla="*/ 237 h 237"/>
                  <a:gd name="T12" fmla="*/ 239 w 239"/>
                  <a:gd name="T13" fmla="*/ 237 h 237"/>
                  <a:gd name="T14" fmla="*/ 239 w 239"/>
                  <a:gd name="T15" fmla="*/ 173 h 237"/>
                  <a:gd name="T16" fmla="*/ 105 w 239"/>
                  <a:gd name="T17" fmla="*/ 173 h 237"/>
                  <a:gd name="T18" fmla="*/ 56 w 239"/>
                  <a:gd name="T19" fmla="*/ 119 h 237"/>
                  <a:gd name="T20" fmla="*/ 105 w 239"/>
                  <a:gd name="T21" fmla="*/ 65 h 237"/>
                  <a:gd name="T22" fmla="*/ 239 w 239"/>
                  <a:gd name="T23" fmla="*/ 65 h 237"/>
                  <a:gd name="T24" fmla="*/ 239 w 239"/>
                  <a:gd name="T25" fmla="*/ 0 h 237"/>
                  <a:gd name="T26" fmla="*/ 93 w 239"/>
                  <a:gd name="T27" fmla="*/ 0 h 237"/>
                  <a:gd name="T28" fmla="*/ 0 w 239"/>
                  <a:gd name="T29" fmla="*/ 9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9" h="237">
                    <a:moveTo>
                      <a:pt x="0" y="96"/>
                    </a:moveTo>
                    <a:cubicBezTo>
                      <a:pt x="0" y="123"/>
                      <a:pt x="13" y="154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4" y="173"/>
                      <a:pt x="4" y="173"/>
                      <a:pt x="4" y="173"/>
                    </a:cubicBezTo>
                    <a:cubicBezTo>
                      <a:pt x="4" y="237"/>
                      <a:pt x="4" y="237"/>
                      <a:pt x="4" y="237"/>
                    </a:cubicBezTo>
                    <a:cubicBezTo>
                      <a:pt x="239" y="237"/>
                      <a:pt x="239" y="237"/>
                      <a:pt x="239" y="237"/>
                    </a:cubicBezTo>
                    <a:cubicBezTo>
                      <a:pt x="239" y="173"/>
                      <a:pt x="239" y="173"/>
                      <a:pt x="239" y="173"/>
                    </a:cubicBezTo>
                    <a:cubicBezTo>
                      <a:pt x="105" y="173"/>
                      <a:pt x="105" y="173"/>
                      <a:pt x="105" y="173"/>
                    </a:cubicBezTo>
                    <a:cubicBezTo>
                      <a:pt x="81" y="173"/>
                      <a:pt x="56" y="154"/>
                      <a:pt x="56" y="119"/>
                    </a:cubicBezTo>
                    <a:cubicBezTo>
                      <a:pt x="56" y="93"/>
                      <a:pt x="74" y="65"/>
                      <a:pt x="105" y="65"/>
                    </a:cubicBezTo>
                    <a:cubicBezTo>
                      <a:pt x="239" y="65"/>
                      <a:pt x="239" y="65"/>
                      <a:pt x="239" y="65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39" y="0"/>
                      <a:pt x="0" y="39"/>
                      <a:pt x="0" y="9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7">
                <a:extLst>
                  <a:ext uri="{FF2B5EF4-FFF2-40B4-BE49-F238E27FC236}">
                    <a16:creationId xmlns:a16="http://schemas.microsoft.com/office/drawing/2014/main" id="{F71F105A-138E-453C-A355-31EA2B0C8B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25237" y="2452689"/>
                <a:ext cx="449262" cy="506413"/>
              </a:xfrm>
              <a:custGeom>
                <a:avLst/>
                <a:gdLst>
                  <a:gd name="T0" fmla="*/ 0 w 283"/>
                  <a:gd name="T1" fmla="*/ 89 h 319"/>
                  <a:gd name="T2" fmla="*/ 193 w 283"/>
                  <a:gd name="T3" fmla="*/ 159 h 319"/>
                  <a:gd name="T4" fmla="*/ 0 w 283"/>
                  <a:gd name="T5" fmla="*/ 229 h 319"/>
                  <a:gd name="T6" fmla="*/ 0 w 283"/>
                  <a:gd name="T7" fmla="*/ 319 h 319"/>
                  <a:gd name="T8" fmla="*/ 283 w 283"/>
                  <a:gd name="T9" fmla="*/ 202 h 319"/>
                  <a:gd name="T10" fmla="*/ 283 w 283"/>
                  <a:gd name="T11" fmla="*/ 117 h 319"/>
                  <a:gd name="T12" fmla="*/ 0 w 283"/>
                  <a:gd name="T13" fmla="*/ 0 h 319"/>
                  <a:gd name="T14" fmla="*/ 0 w 283"/>
                  <a:gd name="T15" fmla="*/ 89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3" h="319">
                    <a:moveTo>
                      <a:pt x="0" y="89"/>
                    </a:moveTo>
                    <a:lnTo>
                      <a:pt x="193" y="159"/>
                    </a:lnTo>
                    <a:lnTo>
                      <a:pt x="0" y="229"/>
                    </a:lnTo>
                    <a:lnTo>
                      <a:pt x="0" y="319"/>
                    </a:lnTo>
                    <a:lnTo>
                      <a:pt x="283" y="202"/>
                    </a:lnTo>
                    <a:lnTo>
                      <a:pt x="283" y="117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">
                <a:extLst>
                  <a:ext uri="{FF2B5EF4-FFF2-40B4-BE49-F238E27FC236}">
                    <a16:creationId xmlns:a16="http://schemas.microsoft.com/office/drawing/2014/main" id="{49854997-23FD-4E3C-82E8-D973E90ABF3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3968751"/>
                <a:ext cx="463550" cy="471488"/>
              </a:xfrm>
              <a:custGeom>
                <a:avLst/>
                <a:gdLst>
                  <a:gd name="T0" fmla="*/ 167 w 243"/>
                  <a:gd name="T1" fmla="*/ 46 h 246"/>
                  <a:gd name="T2" fmla="*/ 192 w 243"/>
                  <a:gd name="T3" fmla="*/ 113 h 246"/>
                  <a:gd name="T4" fmla="*/ 173 w 243"/>
                  <a:gd name="T5" fmla="*/ 165 h 246"/>
                  <a:gd name="T6" fmla="*/ 104 w 243"/>
                  <a:gd name="T7" fmla="*/ 0 h 246"/>
                  <a:gd name="T8" fmla="*/ 39 w 243"/>
                  <a:gd name="T9" fmla="*/ 28 h 246"/>
                  <a:gd name="T10" fmla="*/ 0 w 243"/>
                  <a:gd name="T11" fmla="*/ 121 h 246"/>
                  <a:gd name="T12" fmla="*/ 122 w 243"/>
                  <a:gd name="T13" fmla="*/ 246 h 246"/>
                  <a:gd name="T14" fmla="*/ 243 w 243"/>
                  <a:gd name="T15" fmla="*/ 114 h 246"/>
                  <a:gd name="T16" fmla="*/ 198 w 243"/>
                  <a:gd name="T17" fmla="*/ 5 h 246"/>
                  <a:gd name="T18" fmla="*/ 167 w 243"/>
                  <a:gd name="T19" fmla="*/ 46 h 246"/>
                  <a:gd name="T20" fmla="*/ 75 w 243"/>
                  <a:gd name="T21" fmla="*/ 170 h 246"/>
                  <a:gd name="T22" fmla="*/ 51 w 243"/>
                  <a:gd name="T23" fmla="*/ 120 h 246"/>
                  <a:gd name="T24" fmla="*/ 84 w 243"/>
                  <a:gd name="T25" fmla="*/ 70 h 246"/>
                  <a:gd name="T26" fmla="*/ 131 w 243"/>
                  <a:gd name="T27" fmla="*/ 183 h 246"/>
                  <a:gd name="T28" fmla="*/ 75 w 243"/>
                  <a:gd name="T29" fmla="*/ 17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3" h="246">
                    <a:moveTo>
                      <a:pt x="167" y="46"/>
                    </a:moveTo>
                    <a:cubicBezTo>
                      <a:pt x="187" y="73"/>
                      <a:pt x="192" y="88"/>
                      <a:pt x="192" y="113"/>
                    </a:cubicBezTo>
                    <a:cubicBezTo>
                      <a:pt x="192" y="135"/>
                      <a:pt x="185" y="153"/>
                      <a:pt x="173" y="16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79" y="4"/>
                      <a:pt x="56" y="14"/>
                      <a:pt x="39" y="28"/>
                    </a:cubicBezTo>
                    <a:cubicBezTo>
                      <a:pt x="13" y="50"/>
                      <a:pt x="0" y="82"/>
                      <a:pt x="0" y="121"/>
                    </a:cubicBezTo>
                    <a:cubicBezTo>
                      <a:pt x="0" y="192"/>
                      <a:pt x="52" y="246"/>
                      <a:pt x="122" y="246"/>
                    </a:cubicBezTo>
                    <a:cubicBezTo>
                      <a:pt x="193" y="246"/>
                      <a:pt x="243" y="192"/>
                      <a:pt x="243" y="114"/>
                    </a:cubicBezTo>
                    <a:cubicBezTo>
                      <a:pt x="243" y="70"/>
                      <a:pt x="222" y="26"/>
                      <a:pt x="198" y="5"/>
                    </a:cubicBezTo>
                    <a:lnTo>
                      <a:pt x="167" y="46"/>
                    </a:lnTo>
                    <a:close/>
                    <a:moveTo>
                      <a:pt x="75" y="170"/>
                    </a:moveTo>
                    <a:cubicBezTo>
                      <a:pt x="60" y="159"/>
                      <a:pt x="51" y="141"/>
                      <a:pt x="51" y="120"/>
                    </a:cubicBezTo>
                    <a:cubicBezTo>
                      <a:pt x="51" y="97"/>
                      <a:pt x="65" y="79"/>
                      <a:pt x="84" y="70"/>
                    </a:cubicBezTo>
                    <a:cubicBezTo>
                      <a:pt x="131" y="183"/>
                      <a:pt x="131" y="183"/>
                      <a:pt x="131" y="183"/>
                    </a:cubicBezTo>
                    <a:cubicBezTo>
                      <a:pt x="107" y="186"/>
                      <a:pt x="88" y="180"/>
                      <a:pt x="75" y="1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9">
                <a:extLst>
                  <a:ext uri="{FF2B5EF4-FFF2-40B4-BE49-F238E27FC236}">
                    <a16:creationId xmlns:a16="http://schemas.microsoft.com/office/drawing/2014/main" id="{DFC48EA1-BF0E-478F-9540-C906E2ADBE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291887" y="4451351"/>
                <a:ext cx="582612" cy="404813"/>
              </a:xfrm>
              <a:custGeom>
                <a:avLst/>
                <a:gdLst>
                  <a:gd name="T0" fmla="*/ 296 w 367"/>
                  <a:gd name="T1" fmla="*/ 0 h 255"/>
                  <a:gd name="T2" fmla="*/ 296 w 367"/>
                  <a:gd name="T3" fmla="*/ 177 h 255"/>
                  <a:gd name="T4" fmla="*/ 0 w 367"/>
                  <a:gd name="T5" fmla="*/ 177 h 255"/>
                  <a:gd name="T6" fmla="*/ 0 w 367"/>
                  <a:gd name="T7" fmla="*/ 255 h 255"/>
                  <a:gd name="T8" fmla="*/ 367 w 367"/>
                  <a:gd name="T9" fmla="*/ 255 h 255"/>
                  <a:gd name="T10" fmla="*/ 367 w 367"/>
                  <a:gd name="T11" fmla="*/ 0 h 255"/>
                  <a:gd name="T12" fmla="*/ 296 w 367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7" h="255">
                    <a:moveTo>
                      <a:pt x="296" y="0"/>
                    </a:moveTo>
                    <a:lnTo>
                      <a:pt x="296" y="177"/>
                    </a:lnTo>
                    <a:lnTo>
                      <a:pt x="0" y="177"/>
                    </a:lnTo>
                    <a:lnTo>
                      <a:pt x="0" y="255"/>
                    </a:lnTo>
                    <a:lnTo>
                      <a:pt x="367" y="255"/>
                    </a:lnTo>
                    <a:lnTo>
                      <a:pt x="367" y="0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0">
                <a:extLst>
                  <a:ext uri="{FF2B5EF4-FFF2-40B4-BE49-F238E27FC236}">
                    <a16:creationId xmlns:a16="http://schemas.microsoft.com/office/drawing/2014/main" id="{66D58043-225E-4AF1-86C5-EAC10AA263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1987551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">
                <a:extLst>
                  <a:ext uri="{FF2B5EF4-FFF2-40B4-BE49-F238E27FC236}">
                    <a16:creationId xmlns:a16="http://schemas.microsoft.com/office/drawing/2014/main" id="{3EDD390D-BF7B-4689-9B90-0E8DC4C75E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2938464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047131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2017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70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Color">
    <p:bg>
      <p:bgPr>
        <a:gradFill flip="none" rotWithShape="1">
          <a:gsLst>
            <a:gs pos="0">
              <a:srgbClr val="F2A11F"/>
            </a:gs>
            <a:gs pos="33000">
              <a:srgbClr val="EC5124"/>
            </a:gs>
            <a:gs pos="67000">
              <a:srgbClr val="D32A27"/>
            </a:gs>
            <a:gs pos="100000">
              <a:srgbClr val="7A425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640" y="1682496"/>
            <a:ext cx="9960236" cy="2898648"/>
          </a:xfrm>
          <a:prstGeom prst="rect">
            <a:avLst/>
          </a:prstGeom>
        </p:spPr>
        <p:txBody>
          <a:bodyPr lIns="0" tIns="0" rIns="121899" bIns="0" anchor="b" anchorCtr="0"/>
          <a:lstStyle>
            <a:lvl1pPr marL="0" algn="l" defTabSz="1218987" rtl="0" eaLnBrk="1" latinLnBrk="0" hangingPunct="1">
              <a:lnSpc>
                <a:spcPts val="68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640" y="4718304"/>
            <a:ext cx="99497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354B5-047A-475C-B07D-46E2DFF45FA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9855467" y="2024677"/>
            <a:ext cx="3499241" cy="1167475"/>
            <a:chOff x="547688" y="952500"/>
            <a:chExt cx="12190413" cy="406717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3F3F616-0187-486C-92AE-8E9BB4F5D8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39D476EA-97BB-4757-AE8D-46ABA28B57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83FC1BD3-A3C2-46E0-8E09-0F43D0DB3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B07C1556-FAA5-423D-9C3E-BFD6B99A6B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1DB9EF8A-92AF-4FB6-9EB8-BBB43909F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07C51CC9-E5B8-4E20-A914-408659940A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B5BD15B5-4CE4-4224-95C9-541647C539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Freeform 5">
            <a:extLst>
              <a:ext uri="{FF2B5EF4-FFF2-40B4-BE49-F238E27FC236}">
                <a16:creationId xmlns:a16="http://schemas.microsoft.com/office/drawing/2014/main" id="{8B5168CF-498E-4EAB-8120-11D6F683504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48640" y="858794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7053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7C56BA8-590A-4028-A3BD-EBB4F41E7443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9855467" y="2024677"/>
            <a:ext cx="3499241" cy="1167475"/>
            <a:chOff x="547688" y="952500"/>
            <a:chExt cx="12190413" cy="40671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86E01-E5DD-4CF8-B980-31578D78DA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gradFill flip="none" rotWithShape="1">
              <a:gsLst>
                <a:gs pos="0">
                  <a:srgbClr val="F2A11F"/>
                </a:gs>
                <a:gs pos="37000">
                  <a:srgbClr val="EC5124"/>
                </a:gs>
                <a:gs pos="79000">
                  <a:srgbClr val="D32A27"/>
                </a:gs>
                <a:gs pos="100000">
                  <a:srgbClr val="7A425E"/>
                </a:gs>
              </a:gsLst>
              <a:lin ang="2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297898A-7690-4887-A538-06925E324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EBE1A931-8ED4-4023-B1E7-E7C0FCB53C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3DFA30DE-FC15-4449-9A0C-173C6898FE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2C43BCA4-E25C-47F7-A5A5-C71BAFE37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6476CD2B-51BA-4E82-9674-026AAE497F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F65A61BF-2424-45EF-AEBD-67F3A1E98F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39" y="1508929"/>
            <a:ext cx="9957816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548640" y="3956227"/>
            <a:ext cx="9957816" cy="46201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500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TextBox 74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209580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7C56BA8-590A-4028-A3BD-EBB4F41E7443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9855467" y="2024677"/>
            <a:ext cx="3499241" cy="1167475"/>
            <a:chOff x="547688" y="952500"/>
            <a:chExt cx="12190413" cy="40671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86E01-E5DD-4CF8-B980-31578D78DA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gradFill flip="none" rotWithShape="1">
              <a:gsLst>
                <a:gs pos="0">
                  <a:srgbClr val="F2A11F"/>
                </a:gs>
                <a:gs pos="37000">
                  <a:srgbClr val="EC5124"/>
                </a:gs>
                <a:gs pos="79000">
                  <a:srgbClr val="D32A27"/>
                </a:gs>
                <a:gs pos="100000">
                  <a:srgbClr val="7A425E"/>
                </a:gs>
              </a:gsLst>
              <a:lin ang="2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297898A-7690-4887-A538-06925E324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EBE1A931-8ED4-4023-B1E7-E7C0FCB53C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3DFA30DE-FC15-4449-9A0C-173C6898FE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2C43BCA4-E25C-47F7-A5A5-C71BAFE37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6476CD2B-51BA-4E82-9674-026AAE497F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F65A61BF-2424-45EF-AEBD-67F3A1E98F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39" y="1508929"/>
            <a:ext cx="9957816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548640" y="3956227"/>
            <a:ext cx="9957816" cy="46201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500" spc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TextBox 74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847492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Color">
    <p:bg>
      <p:bgPr>
        <a:gradFill flip="none" rotWithShape="1">
          <a:gsLst>
            <a:gs pos="0">
              <a:srgbClr val="58C7D2"/>
            </a:gs>
            <a:gs pos="34000">
              <a:srgbClr val="70C279"/>
            </a:gs>
            <a:gs pos="100000">
              <a:srgbClr val="ABAF3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7C56BA8-590A-4028-A3BD-EBB4F41E7443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9855467" y="2024677"/>
            <a:ext cx="3499241" cy="1167475"/>
            <a:chOff x="547688" y="952500"/>
            <a:chExt cx="12190413" cy="40671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86E01-E5DD-4CF8-B980-31578D78DA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297898A-7690-4887-A538-06925E324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EBE1A931-8ED4-4023-B1E7-E7C0FCB53C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3DFA30DE-FC15-4449-9A0C-173C6898FE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2C43BCA4-E25C-47F7-A5A5-C71BAFE37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6476CD2B-51BA-4E82-9674-026AAE497F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F65A61BF-2424-45EF-AEBD-67F3A1E98F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39" y="1508929"/>
            <a:ext cx="9957816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548640" y="3956227"/>
            <a:ext cx="9957816" cy="46201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500" spc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TextBox 74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52292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19E69A-3DC1-4EF4-85C5-F2DC8224AC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4" cy="6856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473978-851F-4F65-AF68-24800E92394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7C56BA8-590A-4028-A3BD-EBB4F41E7443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9855467" y="2024677"/>
            <a:ext cx="3499241" cy="1167475"/>
            <a:chOff x="547688" y="952500"/>
            <a:chExt cx="12190413" cy="40671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86E01-E5DD-4CF8-B980-31578D78DA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297898A-7690-4887-A538-06925E324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EBE1A931-8ED4-4023-B1E7-E7C0FCB53C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3DFA30DE-FC15-4449-9A0C-173C6898FE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2C43BCA4-E25C-47F7-A5A5-C71BAFE37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6476CD2B-51BA-4E82-9674-026AAE497F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F65A61BF-2424-45EF-AEBD-67F3A1E98F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39" y="1508929"/>
            <a:ext cx="9957816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548640" y="3956227"/>
            <a:ext cx="9957816" cy="46201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500" spc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TextBox 74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91118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760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2020 Lenovo Internal.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85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</p:sldLayoutIdLst>
  <p:transition spd="med"/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cm.lenovo.com/os/ios/Global%20Procurement/Forms/AllItems.aspx?RootFolder=%2Fos%2Fios%2FGlobal%20Procurement%2F7%2E0%20version%20RBA%20VAP%20Audit%20Operation%20Manual&amp;FolderCTID=0x012000E440AF820AF27B4DB087178AF4F796F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79268" y="2440936"/>
            <a:ext cx="9957816" cy="2560320"/>
          </a:xfrm>
        </p:spPr>
        <p:txBody>
          <a:bodyPr/>
          <a:lstStyle/>
          <a:p>
            <a:r>
              <a:rPr lang="en-US" sz="4400" dirty="0"/>
              <a:t>Procurement RBA Compliance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● </a:t>
            </a:r>
            <a:r>
              <a:rPr lang="en-US" altLang="zh-CN" sz="4400" dirty="0"/>
              <a:t>November</a:t>
            </a:r>
            <a:r>
              <a:rPr lang="en-US" sz="4400" dirty="0"/>
              <a:t> 2020</a:t>
            </a:r>
            <a:br>
              <a:rPr lang="en-US" sz="4400" dirty="0"/>
            </a:br>
            <a:r>
              <a:rPr lang="en-US" sz="4400" dirty="0"/>
              <a:t>● Plus Latest ESG News</a:t>
            </a:r>
            <a:br>
              <a:rPr lang="en-US" sz="4400" dirty="0"/>
            </a:br>
            <a:r>
              <a:rPr lang="en-US" sz="4400" dirty="0"/>
              <a:t>   </a:t>
            </a:r>
            <a:r>
              <a:rPr lang="en-US" sz="2800" dirty="0"/>
              <a:t>(Environmental Social Governance)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79268" y="5001256"/>
            <a:ext cx="9957816" cy="46201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zh-CN" sz="2400" dirty="0"/>
              <a:t>Zhexian Xue I 2020/12/15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717497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1217613" algn="l"/>
              </a:tabLst>
            </a:pPr>
            <a:r>
              <a:rPr lang="en-US" altLang="zh-CN" sz="2800" dirty="0"/>
              <a:t>E12 Supplier Responsibility Finding Details </a:t>
            </a:r>
            <a:endParaRPr lang="zh-CN" altLang="en-US" sz="2800" dirty="0">
              <a:ea typeface="黑体" pitchFamily="49" charset="-122"/>
              <a:cs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Group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050787"/>
              </p:ext>
            </p:extLst>
          </p:nvPr>
        </p:nvGraphicFramePr>
        <p:xfrm>
          <a:off x="793966" y="3342823"/>
          <a:ext cx="8830605" cy="1560373"/>
        </p:xfrm>
        <a:graphic>
          <a:graphicData uri="http://schemas.openxmlformats.org/drawingml/2006/table">
            <a:tbl>
              <a:tblPr/>
              <a:tblGrid>
                <a:gridCol w="186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58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Facility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E12 Finding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（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Code Section#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）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Tower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Performing GCM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PLDS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Beihai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E12.2b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HDD/ODD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Carol Zhu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728567"/>
                  </a:ext>
                </a:extLst>
              </a:tr>
              <a:tr h="282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K-TRONICS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Suzhou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E12.2b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Iris Zhang / </a:t>
                      </a:r>
                    </a:p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Karen Wang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056933"/>
                  </a:ext>
                </a:extLst>
              </a:tr>
              <a:tr h="282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Tianma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Shanghai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E12.2b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James Xu / </a:t>
                      </a:r>
                    </a:p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David  Xiong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97179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48640" y="908378"/>
            <a:ext cx="1105978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altLang="zh-CN" sz="2000" dirty="0"/>
              <a:t> </a:t>
            </a:r>
            <a:r>
              <a:rPr lang="en-US" altLang="zh-CN" sz="1600" dirty="0"/>
              <a:t>E12 Supplier Responsibility</a:t>
            </a:r>
          </a:p>
          <a:p>
            <a:pPr marL="177800" indent="-177800" defTabSz="914400">
              <a:buClr>
                <a:schemeClr val="hlink"/>
              </a:buClr>
              <a:buSzPct val="80000"/>
            </a:pPr>
            <a:r>
              <a:rPr lang="en-US" altLang="zh-CN" sz="1600" dirty="0"/>
              <a:t>   Process to communicate RBA Code requirements to suppliers and to monitor supplier compliance to the Code.</a:t>
            </a:r>
          </a:p>
          <a:p>
            <a:pPr marL="177800" indent="-177800" defTabSz="914400">
              <a:buClr>
                <a:schemeClr val="hlink"/>
              </a:buClr>
              <a:buSzPct val="80000"/>
            </a:pPr>
            <a:endParaRPr lang="en-US" altLang="zh-CN" sz="1600" dirty="0"/>
          </a:p>
          <a:p>
            <a:pPr marL="177800" indent="-177800" defTabSz="914400"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altLang="zh-CN" sz="1600" dirty="0"/>
              <a:t>We are having WAY too many of these findings.  And this would better touch what we know is a concern – T2/T3 Sustain Risk.</a:t>
            </a:r>
          </a:p>
          <a:p>
            <a:pPr marL="177800" indent="-177800" defTabSz="914400"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endParaRPr lang="en-US" altLang="zh-CN" sz="1600" dirty="0"/>
          </a:p>
          <a:p>
            <a:pPr defTabSz="914400"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altLang="zh-CN" sz="1600" dirty="0"/>
              <a:t> </a:t>
            </a:r>
            <a:r>
              <a:rPr lang="en-US" altLang="zh-CN" sz="1600" b="1" dirty="0"/>
              <a:t>Our target is Zero E12 finding. </a:t>
            </a:r>
            <a:r>
              <a:rPr lang="en-US" altLang="zh-CN" sz="1600" dirty="0"/>
              <a:t>Please ask your supplier to avoid such findings in their RBA audits.</a:t>
            </a:r>
          </a:p>
          <a:p>
            <a:pPr defTabSz="914400"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endParaRPr lang="en-US" altLang="zh-CN" sz="1600" dirty="0"/>
          </a:p>
          <a:p>
            <a:pPr defTabSz="914400"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altLang="zh-CN" sz="1600" dirty="0"/>
              <a:t> Below Findings should be closed as soon as possible.</a:t>
            </a:r>
          </a:p>
        </p:txBody>
      </p:sp>
    </p:spTree>
    <p:extLst>
      <p:ext uri="{BB962C8B-B14F-4D97-AF65-F5344CB8AC3E}">
        <p14:creationId xmlns:p14="http://schemas.microsoft.com/office/powerpoint/2010/main" val="3216471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0143" y="293695"/>
            <a:ext cx="11073384" cy="521208"/>
          </a:xfrm>
          <a:prstGeom prst="rect">
            <a:avLst/>
          </a:prstGeom>
        </p:spPr>
        <p:txBody>
          <a:bodyPr/>
          <a:lstStyle/>
          <a:p>
            <a:pPr>
              <a:tabLst>
                <a:tab pos="1217613" algn="l"/>
              </a:tabLst>
            </a:pPr>
            <a:r>
              <a:rPr lang="en-US" altLang="zh-CN" sz="2800" dirty="0">
                <a:cs typeface="Arial" charset="0"/>
              </a:rPr>
              <a:t>IDG/ ACC/LCFC/DCG Aged </a:t>
            </a:r>
            <a:r>
              <a:rPr lang="en-US" altLang="zh-CN" sz="2800" b="1" dirty="0">
                <a:cs typeface="Arial" charset="0"/>
              </a:rPr>
              <a:t>Working Hours Report </a:t>
            </a:r>
            <a:endParaRPr lang="zh-CN" altLang="en-US" sz="2800" b="1" dirty="0">
              <a:ea typeface="黑体" pitchFamily="49" charset="-122"/>
              <a:cs typeface="Arial" charset="0"/>
            </a:endParaRPr>
          </a:p>
        </p:txBody>
      </p:sp>
      <p:graphicFrame>
        <p:nvGraphicFramePr>
          <p:cNvPr id="7" name="Group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14423"/>
              </p:ext>
            </p:extLst>
          </p:nvPr>
        </p:nvGraphicFramePr>
        <p:xfrm>
          <a:off x="352697" y="1486213"/>
          <a:ext cx="5548366" cy="804600"/>
        </p:xfrm>
        <a:graphic>
          <a:graphicData uri="http://schemas.openxmlformats.org/drawingml/2006/table">
            <a:tbl>
              <a:tblPr/>
              <a:tblGrid>
                <a:gridCol w="99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WH Report Due  Date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Tower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Performing GCM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688059"/>
                  </a:ext>
                </a:extLst>
              </a:tr>
            </a:tbl>
          </a:graphicData>
        </a:graphic>
      </p:graphicFrame>
      <p:graphicFrame>
        <p:nvGraphicFramePr>
          <p:cNvPr id="4" name="Group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936926"/>
              </p:ext>
            </p:extLst>
          </p:nvPr>
        </p:nvGraphicFramePr>
        <p:xfrm>
          <a:off x="6152606" y="1486213"/>
          <a:ext cx="5802755" cy="2267674"/>
        </p:xfrm>
        <a:graphic>
          <a:graphicData uri="http://schemas.openxmlformats.org/drawingml/2006/table">
            <a:tbl>
              <a:tblPr/>
              <a:tblGrid>
                <a:gridCol w="1252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5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WH Report Due  Date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Tower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Performing GCM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LGC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Nanjing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2021/1/19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Hunter Gao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209048"/>
                  </a:ext>
                </a:extLst>
              </a:tr>
              <a:tr h="309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AVC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Shenzhen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2021/1/28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DT/WS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Jessica Liu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299502"/>
                  </a:ext>
                </a:extLst>
              </a:tr>
              <a:tr h="389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Acbel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Dongguan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2020/12/25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DT/WS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Yang Xuan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62779"/>
                  </a:ext>
                </a:extLst>
              </a:tr>
              <a:tr h="389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RAMAXEL (Unionmem)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Huizhou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2021/1/28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Memory/SSD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Leon Gan/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Jeff Luo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01195"/>
                  </a:ext>
                </a:extLst>
              </a:tr>
              <a:tr h="309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GTK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Vietnam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2021/1/14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Android&amp;</a:t>
                      </a:r>
                    </a:p>
                    <a:p>
                      <a:pPr algn="ctr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Chrome&amp;Cloud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Baodong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Cheng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789547"/>
                  </a:ext>
                </a:extLst>
              </a:tr>
            </a:tbl>
          </a:graphicData>
        </a:graphic>
      </p:graphicFrame>
      <p:sp>
        <p:nvSpPr>
          <p:cNvPr id="5" name="Rectangle 5"/>
          <p:cNvSpPr/>
          <p:nvPr/>
        </p:nvSpPr>
        <p:spPr>
          <a:xfrm>
            <a:off x="283724" y="778327"/>
            <a:ext cx="56173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altLang="zh-CN" sz="2000" dirty="0"/>
              <a:t>Aged </a:t>
            </a:r>
            <a:r>
              <a:rPr lang="en-US" altLang="zh-CN" sz="1500" dirty="0"/>
              <a:t>(we monitor supplier improvements on A3.1 and A3.2 via suppliers’ quarterly working hours report</a:t>
            </a:r>
            <a:r>
              <a:rPr lang="en-US" altLang="zh-CN" sz="2000" dirty="0"/>
              <a:t>):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4634" y="778327"/>
            <a:ext cx="6043021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altLang="zh-CN" sz="1900" dirty="0"/>
              <a:t>Reminder: Below suppliers should offer their Working Hours Report in 2 months: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51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8640" y="402336"/>
            <a:ext cx="11356460" cy="521208"/>
          </a:xfrm>
          <a:prstGeom prst="rect">
            <a:avLst/>
          </a:prstGeom>
        </p:spPr>
        <p:txBody>
          <a:bodyPr/>
          <a:lstStyle/>
          <a:p>
            <a:pPr>
              <a:tabLst>
                <a:tab pos="1217613" algn="l"/>
              </a:tabLst>
            </a:pPr>
            <a:r>
              <a:rPr lang="en-US" altLang="zh-CN" sz="2600" dirty="0">
                <a:cs typeface="Arial" charset="0"/>
              </a:rPr>
              <a:t>IDG/ ACC/LCFC/DCG </a:t>
            </a:r>
            <a:r>
              <a:rPr lang="en-US" altLang="zh-CN" sz="2600" b="1" dirty="0">
                <a:cs typeface="Arial" charset="0"/>
              </a:rPr>
              <a:t>Audit </a:t>
            </a:r>
            <a:r>
              <a:rPr lang="en-US" altLang="zh-CN" sz="2600" dirty="0">
                <a:cs typeface="Arial" charset="0"/>
              </a:rPr>
              <a:t>Action Required – </a:t>
            </a:r>
            <a:r>
              <a:rPr lang="en-US" altLang="zh-CN" sz="2600" dirty="0">
                <a:solidFill>
                  <a:srgbClr val="FFC000"/>
                </a:solidFill>
                <a:cs typeface="Arial" charset="0"/>
              </a:rPr>
              <a:t>Aged</a:t>
            </a:r>
            <a:r>
              <a:rPr lang="en-US" altLang="zh-CN" sz="2600" dirty="0">
                <a:cs typeface="Arial" charset="0"/>
              </a:rPr>
              <a:t> and </a:t>
            </a:r>
            <a:r>
              <a:rPr lang="en-US" altLang="zh-CN" sz="2600" dirty="0">
                <a:solidFill>
                  <a:srgbClr val="FFC000"/>
                </a:solidFill>
                <a:cs typeface="Arial" charset="0"/>
              </a:rPr>
              <a:t>To Age </a:t>
            </a:r>
            <a:r>
              <a:rPr lang="en-US" altLang="zh-CN" sz="2600" dirty="0">
                <a:cs typeface="Arial" charset="0"/>
              </a:rPr>
              <a:t>within 6 months </a:t>
            </a:r>
            <a:endParaRPr lang="zh-CN" altLang="en-US" sz="2600" dirty="0">
              <a:ea typeface="黑体" pitchFamily="49" charset="-122"/>
              <a:cs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Group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9485"/>
              </p:ext>
            </p:extLst>
          </p:nvPr>
        </p:nvGraphicFramePr>
        <p:xfrm>
          <a:off x="398032" y="1327186"/>
          <a:ext cx="5260491" cy="3142656"/>
        </p:xfrm>
        <a:graphic>
          <a:graphicData uri="http://schemas.openxmlformats.org/drawingml/2006/table">
            <a:tbl>
              <a:tblPr/>
              <a:tblGrid>
                <a:gridCol w="110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2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Facility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Audit Target Date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Tower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Performing GCM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Compal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Kunshan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2020/8/31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NB ODM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Jessie 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658391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Mutto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Suzhou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2019/12/31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James Xu / David Xiong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397783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TDF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Argentina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2019/12/5-on hold due to Covid-19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Mobile ODM EMS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Lei Jiang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718714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Marvell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Malaysia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2020/10/21- on-hold due to COVID-19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DCG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Frank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959675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Mellanox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Israel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2020/10/6- on-hold due to COVID-19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DCG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Edison Hsiao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983944"/>
                  </a:ext>
                </a:extLst>
              </a:tr>
            </a:tbl>
          </a:graphicData>
        </a:graphic>
      </p:graphicFrame>
      <p:graphicFrame>
        <p:nvGraphicFramePr>
          <p:cNvPr id="4" name="Group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80432"/>
              </p:ext>
            </p:extLst>
          </p:nvPr>
        </p:nvGraphicFramePr>
        <p:xfrm>
          <a:off x="5854889" y="1315349"/>
          <a:ext cx="5794115" cy="4996360"/>
        </p:xfrm>
        <a:graphic>
          <a:graphicData uri="http://schemas.openxmlformats.org/drawingml/2006/table">
            <a:tbl>
              <a:tblPr/>
              <a:tblGrid>
                <a:gridCol w="115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6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Facility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Audit Target Date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Tower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Performing GCM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ATL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Ningde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2020/12/30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Frank Wang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166684"/>
                  </a:ext>
                </a:extLst>
              </a:tr>
              <a:tr h="338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Celxpert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Kunshan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2020/12/31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Hunter Gao/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Jack Cui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164079"/>
                  </a:ext>
                </a:extLst>
              </a:tr>
              <a:tr h="35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RAMAXEL (Unionmem)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Huizhou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2021/4/3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Memory/SSD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Leon Gan/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Jeff Luo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321066"/>
                  </a:ext>
                </a:extLst>
              </a:tr>
              <a:tr h="338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Toshiba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Dongguan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2020/12/31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HDD/ODD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Danny Zhao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959618"/>
                  </a:ext>
                </a:extLst>
              </a:tr>
              <a:tr h="35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Foxconn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Chongqing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2020/12/18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Iris Zhang / Karen Wang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936960"/>
                  </a:ext>
                </a:extLst>
              </a:tr>
              <a:tr h="338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Laibao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Chongqing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2021/1/10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Kenny Xiao / Brian Wang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186571"/>
                  </a:ext>
                </a:extLst>
              </a:tr>
              <a:tr h="338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Huntkey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Hefei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2021/1/17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Iris Zhang / Karen Wang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535860"/>
                  </a:ext>
                </a:extLst>
              </a:tr>
              <a:tr h="394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BOE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Hefei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2021/4/30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Iris Zhang / Karen Wang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746521"/>
                  </a:ext>
                </a:extLst>
              </a:tr>
              <a:tr h="35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Flex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India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2021/2/31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Mobile ODM EMS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Louis 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255066"/>
                  </a:ext>
                </a:extLst>
              </a:tr>
              <a:tr h="35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Tonly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Huizhou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2021/3/28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Android&amp;</a:t>
                      </a:r>
                    </a:p>
                    <a:p>
                      <a:pPr algn="ctr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Chrome&amp;Cloud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Yiqing Liu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409023"/>
                  </a:ext>
                </a:extLst>
              </a:tr>
              <a:tr h="35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Toray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Shang Hai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2021/1/23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LCFC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Yao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Chunxiao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67850"/>
                  </a:ext>
                </a:extLst>
              </a:tr>
              <a:tr h="15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Flextronics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Malaysia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2020/12/19- on-hold due to COVID 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DCG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Frank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846198"/>
                  </a:ext>
                </a:extLst>
              </a:tr>
            </a:tbl>
          </a:graphicData>
        </a:graphic>
      </p:graphicFrame>
      <p:sp>
        <p:nvSpPr>
          <p:cNvPr id="5" name="Rectangle 5"/>
          <p:cNvSpPr/>
          <p:nvPr/>
        </p:nvSpPr>
        <p:spPr>
          <a:xfrm>
            <a:off x="283725" y="916626"/>
            <a:ext cx="17683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altLang="zh-CN" sz="2000" dirty="0"/>
              <a:t>Aged: </a:t>
            </a:r>
          </a:p>
        </p:txBody>
      </p:sp>
      <p:sp>
        <p:nvSpPr>
          <p:cNvPr id="6" name="Rectangle 5"/>
          <p:cNvSpPr/>
          <p:nvPr/>
        </p:nvSpPr>
        <p:spPr>
          <a:xfrm>
            <a:off x="5854889" y="916626"/>
            <a:ext cx="51179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altLang="zh-CN" sz="2000" dirty="0"/>
              <a:t>To be aged within 6 months:   </a:t>
            </a:r>
          </a:p>
        </p:txBody>
      </p:sp>
    </p:spTree>
    <p:extLst>
      <p:ext uri="{BB962C8B-B14F-4D97-AF65-F5344CB8AC3E}">
        <p14:creationId xmlns:p14="http://schemas.microsoft.com/office/powerpoint/2010/main" val="204539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1217613" algn="l"/>
              </a:tabLst>
            </a:pPr>
            <a:r>
              <a:rPr lang="en-US" altLang="zh-CN" sz="2800" dirty="0">
                <a:cs typeface="Arial" charset="0"/>
              </a:rPr>
              <a:t>IDG/ACC/LCFC/DCG Open </a:t>
            </a:r>
            <a:r>
              <a:rPr lang="en-US" altLang="zh-CN" sz="2800" b="1" dirty="0">
                <a:cs typeface="Arial" charset="0"/>
              </a:rPr>
              <a:t>Audit CAP </a:t>
            </a:r>
            <a:r>
              <a:rPr lang="en-US" altLang="zh-CN" sz="2800" dirty="0">
                <a:cs typeface="Arial" charset="0"/>
              </a:rPr>
              <a:t>(Correction Action Plans)</a:t>
            </a:r>
            <a:endParaRPr lang="zh-CN" altLang="en-US" sz="2800" dirty="0">
              <a:ea typeface="黑体" pitchFamily="49" charset="-122"/>
              <a:cs typeface="Arial" charset="0"/>
            </a:endParaRPr>
          </a:p>
        </p:txBody>
      </p:sp>
      <p:graphicFrame>
        <p:nvGraphicFramePr>
          <p:cNvPr id="7" name="Group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38768"/>
              </p:ext>
            </p:extLst>
          </p:nvPr>
        </p:nvGraphicFramePr>
        <p:xfrm>
          <a:off x="466706" y="1540169"/>
          <a:ext cx="5496115" cy="1105475"/>
        </p:xfrm>
        <a:graphic>
          <a:graphicData uri="http://schemas.openxmlformats.org/drawingml/2006/table">
            <a:tbl>
              <a:tblPr/>
              <a:tblGrid>
                <a:gridCol w="945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806">
                <a:tc>
                  <a:txBody>
                    <a:bodyPr/>
                    <a:lstStyle/>
                    <a:p>
                      <a:pPr marL="0" marR="0" lvl="0" indent="0" algn="ctr" defTabSz="1218987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Facility</a:t>
                      </a:r>
                    </a:p>
                    <a:p>
                      <a:pPr marL="0" marR="0" lvl="0" indent="0" algn="ctr" defTabSz="1218987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CAP Target Date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Tower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Performing GCM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L&amp;T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Fuqing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2020/12/7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Iris Zhang / Karen Wang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35020"/>
                  </a:ext>
                </a:extLst>
              </a:tr>
              <a:tr h="311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Samsung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Suzhou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2020/10/25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DCG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Cody Quick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513343"/>
                  </a:ext>
                </a:extLst>
              </a:tr>
            </a:tbl>
          </a:graphicData>
        </a:graphic>
      </p:graphicFrame>
      <p:graphicFrame>
        <p:nvGraphicFramePr>
          <p:cNvPr id="4" name="Group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14188"/>
              </p:ext>
            </p:extLst>
          </p:nvPr>
        </p:nvGraphicFramePr>
        <p:xfrm>
          <a:off x="6145804" y="1540169"/>
          <a:ext cx="5664132" cy="1173291"/>
        </p:xfrm>
        <a:graphic>
          <a:graphicData uri="http://schemas.openxmlformats.org/drawingml/2006/table">
            <a:tbl>
              <a:tblPr/>
              <a:tblGrid>
                <a:gridCol w="119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Facility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CAP Target</a:t>
                      </a:r>
                    </a:p>
                    <a:p>
                      <a:pPr marL="0" marR="0" lvl="0" indent="0" algn="ctr" defTabSz="1218987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Date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Tower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Performing GCM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LGD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Nanjing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2021/1/5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Bruce Li / 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Zhu Qing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761931"/>
                  </a:ext>
                </a:extLst>
              </a:tr>
              <a:tr h="363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Innolux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Ningbo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2021/1/31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Bruce Li / 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Zhu Qing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071562"/>
                  </a:ext>
                </a:extLst>
              </a:tr>
            </a:tbl>
          </a:graphicData>
        </a:graphic>
      </p:graphicFrame>
      <p:sp>
        <p:nvSpPr>
          <p:cNvPr id="5" name="Rectangle 5"/>
          <p:cNvSpPr/>
          <p:nvPr/>
        </p:nvSpPr>
        <p:spPr>
          <a:xfrm>
            <a:off x="283724" y="778327"/>
            <a:ext cx="58620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altLang="zh-CN" sz="2000" dirty="0"/>
              <a:t>Aged (</a:t>
            </a:r>
            <a:r>
              <a:rPr lang="en-US" altLang="zh-CN" sz="1500" dirty="0"/>
              <a:t>CAP should be offered in 60 days after audit released</a:t>
            </a:r>
            <a:r>
              <a:rPr lang="en-US" altLang="zh-CN" sz="2000" dirty="0"/>
              <a:t>):</a:t>
            </a:r>
          </a:p>
          <a:p>
            <a:pPr defTabSz="914400">
              <a:buClr>
                <a:schemeClr val="hlink"/>
              </a:buClr>
              <a:buSzPct val="80000"/>
            </a:pPr>
            <a:r>
              <a:rPr lang="en-US" altLang="zh-CN" sz="20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5060" y="778327"/>
            <a:ext cx="59088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altLang="zh-CN" sz="2000" dirty="0"/>
              <a:t>To be aged according to 60 days requirement: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06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590" y="188180"/>
            <a:ext cx="11073384" cy="521208"/>
          </a:xfrm>
          <a:prstGeom prst="rect">
            <a:avLst/>
          </a:prstGeom>
        </p:spPr>
        <p:txBody>
          <a:bodyPr/>
          <a:lstStyle/>
          <a:p>
            <a:pPr>
              <a:tabLst>
                <a:tab pos="1217613" algn="l"/>
              </a:tabLst>
            </a:pPr>
            <a:r>
              <a:rPr lang="en-US" altLang="zh-CN" sz="2600" dirty="0">
                <a:cs typeface="Arial" charset="0"/>
              </a:rPr>
              <a:t>IDG/ACC/LCFC/DCG </a:t>
            </a:r>
            <a:r>
              <a:rPr lang="en-US" altLang="zh-CN" sz="2600" b="1" dirty="0">
                <a:cs typeface="Arial" charset="0"/>
              </a:rPr>
              <a:t>SAQ</a:t>
            </a:r>
            <a:r>
              <a:rPr lang="en-US" altLang="zh-CN" sz="2600" dirty="0">
                <a:cs typeface="Arial" charset="0"/>
              </a:rPr>
              <a:t> Action Required – </a:t>
            </a:r>
            <a:r>
              <a:rPr lang="en-US" altLang="zh-CN" sz="2600" dirty="0">
                <a:solidFill>
                  <a:srgbClr val="FFC000"/>
                </a:solidFill>
                <a:cs typeface="Arial" charset="0"/>
              </a:rPr>
              <a:t>Aged</a:t>
            </a:r>
            <a:r>
              <a:rPr lang="en-US" altLang="zh-CN" sz="2600" dirty="0">
                <a:cs typeface="Arial" charset="0"/>
              </a:rPr>
              <a:t> and </a:t>
            </a:r>
            <a:r>
              <a:rPr lang="en-US" altLang="zh-CN" sz="2600" dirty="0">
                <a:solidFill>
                  <a:srgbClr val="FFC000"/>
                </a:solidFill>
                <a:cs typeface="Arial" charset="0"/>
              </a:rPr>
              <a:t>To Age </a:t>
            </a:r>
            <a:r>
              <a:rPr lang="en-US" altLang="zh-CN" sz="2600" dirty="0">
                <a:cs typeface="Arial" charset="0"/>
              </a:rPr>
              <a:t>within 3 months</a:t>
            </a:r>
            <a:endParaRPr lang="zh-CN" altLang="en-US" sz="2600" dirty="0">
              <a:ea typeface="黑体" pitchFamily="49" charset="-122"/>
              <a:cs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Group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36701"/>
              </p:ext>
            </p:extLst>
          </p:nvPr>
        </p:nvGraphicFramePr>
        <p:xfrm>
          <a:off x="490330" y="1225034"/>
          <a:ext cx="5238951" cy="908330"/>
        </p:xfrm>
        <a:graphic>
          <a:graphicData uri="http://schemas.openxmlformats.org/drawingml/2006/table">
            <a:tbl>
              <a:tblPr/>
              <a:tblGrid>
                <a:gridCol w="97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Arial" charset="0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Arial" charset="0"/>
                        </a:rPr>
                        <a:t>Facility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Arial" charset="0"/>
                        </a:rPr>
                        <a:t>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Arial" charset="0"/>
                        </a:rPr>
                        <a:t>SAQ Target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Arial" charset="0"/>
                        </a:rPr>
                        <a:t>Date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Arial" charset="0"/>
                        </a:rPr>
                        <a:t>Tower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Arial" charset="0"/>
                        </a:rPr>
                        <a:t>Performing GCM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TPV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Beijing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29/11/2020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Iris Zhang / 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Karen Wang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73424"/>
                  </a:ext>
                </a:extLst>
              </a:tr>
            </a:tbl>
          </a:graphicData>
        </a:graphic>
      </p:graphicFrame>
      <p:sp>
        <p:nvSpPr>
          <p:cNvPr id="5" name="Rectangle 5"/>
          <p:cNvSpPr/>
          <p:nvPr/>
        </p:nvSpPr>
        <p:spPr>
          <a:xfrm>
            <a:off x="321889" y="778327"/>
            <a:ext cx="24707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altLang="zh-CN" sz="2000" dirty="0"/>
              <a:t>Aged:</a:t>
            </a:r>
          </a:p>
        </p:txBody>
      </p:sp>
      <p:sp>
        <p:nvSpPr>
          <p:cNvPr id="8" name="Rectangle 5"/>
          <p:cNvSpPr/>
          <p:nvPr/>
        </p:nvSpPr>
        <p:spPr>
          <a:xfrm>
            <a:off x="6048282" y="778327"/>
            <a:ext cx="42130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altLang="zh-CN" sz="2000" dirty="0"/>
              <a:t>To be aged within 3 months:   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26210"/>
              </p:ext>
            </p:extLst>
          </p:nvPr>
        </p:nvGraphicFramePr>
        <p:xfrm>
          <a:off x="6085332" y="1234922"/>
          <a:ext cx="5177851" cy="1375923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1054270604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790680769"/>
                    </a:ext>
                  </a:extLst>
                </a:gridCol>
                <a:gridCol w="1286539">
                  <a:extLst>
                    <a:ext uri="{9D8B030D-6E8A-4147-A177-3AD203B41FA5}">
                      <a16:colId xmlns:a16="http://schemas.microsoft.com/office/drawing/2014/main" val="2528433800"/>
                    </a:ext>
                  </a:extLst>
                </a:gridCol>
                <a:gridCol w="1064674">
                  <a:extLst>
                    <a:ext uri="{9D8B030D-6E8A-4147-A177-3AD203B41FA5}">
                      <a16:colId xmlns:a16="http://schemas.microsoft.com/office/drawing/2014/main" val="2342036993"/>
                    </a:ext>
                  </a:extLst>
                </a:gridCol>
                <a:gridCol w="1056169">
                  <a:extLst>
                    <a:ext uri="{9D8B030D-6E8A-4147-A177-3AD203B41FA5}">
                      <a16:colId xmlns:a16="http://schemas.microsoft.com/office/drawing/2014/main" val="881789173"/>
                    </a:ext>
                  </a:extLst>
                </a:gridCol>
              </a:tblGrid>
              <a:tr h="351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Arial" charset="0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Arial" charset="0"/>
                        </a:rPr>
                        <a:t>Facility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Arial" charset="0"/>
                        </a:rPr>
                        <a:t>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Arial" charset="0"/>
                        </a:rPr>
                        <a:t>SAQ Target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Arial" charset="0"/>
                        </a:rPr>
                        <a:t>Date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Arial" charset="0"/>
                        </a:rPr>
                        <a:t>Tower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Arial" charset="0"/>
                        </a:rPr>
                        <a:t>Performing GCM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01988"/>
                  </a:ext>
                </a:extLst>
              </a:tr>
              <a:tr h="24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Mutto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Suzhou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21/12/2020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James SJ5 Xu / David Xiong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90928"/>
                  </a:ext>
                </a:extLst>
              </a:tr>
              <a:tr h="24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Fibocom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Shenzhen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31/01/2021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Logic/Software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Yang Chao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55164"/>
                  </a:ext>
                </a:extLst>
              </a:tr>
              <a:tr h="24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Genrpro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Nanchang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01/02/2021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Android&amp;</a:t>
                      </a:r>
                    </a:p>
                    <a:p>
                      <a:pPr algn="ctr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Chrome&amp;Cloud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Yuan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Yuan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4605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35BC360-A61A-4EB0-9DCC-754E9549AA81}"/>
              </a:ext>
            </a:extLst>
          </p:cNvPr>
          <p:cNvSpPr txBox="1"/>
          <p:nvPr/>
        </p:nvSpPr>
        <p:spPr>
          <a:xfrm>
            <a:off x="321889" y="5941173"/>
            <a:ext cx="10660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**Note: 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Fibocom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 mentioned above stands for two different facility locations. 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03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7322" y="167924"/>
            <a:ext cx="11073384" cy="521208"/>
          </a:xfrm>
          <a:prstGeom prst="rect">
            <a:avLst/>
          </a:prstGeom>
        </p:spPr>
        <p:txBody>
          <a:bodyPr/>
          <a:lstStyle/>
          <a:p>
            <a:pPr>
              <a:tabLst>
                <a:tab pos="1217613" algn="l"/>
              </a:tabLst>
            </a:pPr>
            <a:r>
              <a:rPr lang="en-US" altLang="zh-CN" sz="2800" dirty="0"/>
              <a:t>Direct Engagement with Suppliers and Internal Customers </a:t>
            </a:r>
            <a:endParaRPr lang="zh-CN" altLang="en-US" sz="2800" dirty="0">
              <a:ea typeface="黑体" pitchFamily="49" charset="-122"/>
              <a:cs typeface="Arial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7CDCC9D-3CEF-4441-8E32-5B79D486B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4750"/>
              </p:ext>
            </p:extLst>
          </p:nvPr>
        </p:nvGraphicFramePr>
        <p:xfrm>
          <a:off x="437321" y="942161"/>
          <a:ext cx="10190921" cy="1536623"/>
        </p:xfrm>
        <a:graphic>
          <a:graphicData uri="http://schemas.openxmlformats.org/drawingml/2006/table">
            <a:tbl>
              <a:tblPr/>
              <a:tblGrid>
                <a:gridCol w="1126436">
                  <a:extLst>
                    <a:ext uri="{9D8B030D-6E8A-4147-A177-3AD203B41FA5}">
                      <a16:colId xmlns:a16="http://schemas.microsoft.com/office/drawing/2014/main" val="2961402093"/>
                    </a:ext>
                  </a:extLst>
                </a:gridCol>
                <a:gridCol w="1330663">
                  <a:extLst>
                    <a:ext uri="{9D8B030D-6E8A-4147-A177-3AD203B41FA5}">
                      <a16:colId xmlns:a16="http://schemas.microsoft.com/office/drawing/2014/main" val="3299200210"/>
                    </a:ext>
                  </a:extLst>
                </a:gridCol>
                <a:gridCol w="1790372">
                  <a:extLst>
                    <a:ext uri="{9D8B030D-6E8A-4147-A177-3AD203B41FA5}">
                      <a16:colId xmlns:a16="http://schemas.microsoft.com/office/drawing/2014/main" val="1366747269"/>
                    </a:ext>
                  </a:extLst>
                </a:gridCol>
                <a:gridCol w="4035138">
                  <a:extLst>
                    <a:ext uri="{9D8B030D-6E8A-4147-A177-3AD203B41FA5}">
                      <a16:colId xmlns:a16="http://schemas.microsoft.com/office/drawing/2014/main" val="618566416"/>
                    </a:ext>
                  </a:extLst>
                </a:gridCol>
                <a:gridCol w="1908312">
                  <a:extLst>
                    <a:ext uri="{9D8B030D-6E8A-4147-A177-3AD203B41FA5}">
                      <a16:colId xmlns:a16="http://schemas.microsoft.com/office/drawing/2014/main" val="2607490962"/>
                    </a:ext>
                  </a:extLst>
                </a:gridCol>
              </a:tblGrid>
              <a:tr h="319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With Whom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Communication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Topics Discussed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Lenovo Attendees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532750"/>
                  </a:ext>
                </a:extLst>
              </a:tr>
              <a:tr h="6085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2020/11/14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Huaqin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Skype meeting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How to prepare for the first time RBA VAP Audit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Jesses Xue, Rita Yang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242433"/>
                  </a:ext>
                </a:extLst>
              </a:tr>
              <a:tr h="6085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2020/11/18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PLDS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Conference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MS3 score, mainly on Environmental indicators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Rita Yang,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Carol Zhu, Danny Zhang 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72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90540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6147"/>
          <p:cNvSpPr>
            <a:spLocks noGrp="1"/>
          </p:cNvSpPr>
          <p:nvPr>
            <p:ph type="title"/>
          </p:nvPr>
        </p:nvSpPr>
        <p:spPr>
          <a:xfrm>
            <a:off x="384830" y="467788"/>
            <a:ext cx="11073384" cy="52120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  <a:cs typeface="Arial" charset="0"/>
              </a:rPr>
              <a:t>Sustainability Metric Reporting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830" y="923544"/>
            <a:ext cx="11682497" cy="6540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69863" lvl="0" indent="-169863" defTabSz="914400" fontAlgn="base">
              <a:spcAft>
                <a:spcPts val="3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zh-CN" sz="1800" b="1" dirty="0"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Arial" charset="0"/>
                <a:ea typeface="宋体" pitchFamily="2" charset="-122"/>
                <a:cs typeface="Arial" charset="0"/>
              </a:rPr>
              <a:t>Sustainability Metric Reporting concentrate on 3 areas:</a:t>
            </a:r>
          </a:p>
          <a:p>
            <a:pPr marL="393700" lvl="1" indent="-169863" defTabSz="914400" fontAlgn="base">
              <a:spcAft>
                <a:spcPts val="300"/>
              </a:spcAft>
              <a:buClr>
                <a:srgbClr val="C00000"/>
              </a:buClr>
              <a:buFontTx/>
              <a:buChar char="-"/>
            </a:pPr>
            <a:r>
              <a:rPr lang="en-US" altLang="zh-CN" sz="1600" dirty="0">
                <a:latin typeface="Arial" charset="0"/>
                <a:ea typeface="宋体" pitchFamily="2" charset="-122"/>
                <a:cs typeface="Arial" charset="0"/>
              </a:rPr>
              <a:t>Base Program:                RBA Agmt Coverage,  </a:t>
            </a:r>
            <a:r>
              <a:rPr lang="en-US" altLang="zh-CN" sz="1600" dirty="0">
                <a:latin typeface="Arial" charset="0"/>
                <a:ea typeface="宋体" charset="-122"/>
                <a:cs typeface="Arial" charset="0"/>
              </a:rPr>
              <a:t>RBA-ON Self-Assessment Questionnaire, RBA Audits/Compliance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60232"/>
              </p:ext>
            </p:extLst>
          </p:nvPr>
        </p:nvGraphicFramePr>
        <p:xfrm>
          <a:off x="384830" y="1748171"/>
          <a:ext cx="11319487" cy="459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641">
                <a:tc>
                  <a:txBody>
                    <a:bodyPr/>
                    <a:lstStyle/>
                    <a:p>
                      <a:r>
                        <a:rPr lang="en-US" sz="1600" dirty="0"/>
                        <a:t>Program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Objectives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3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Key Implementation</a:t>
                      </a:r>
                    </a:p>
                    <a:p>
                      <a:pPr algn="ctr"/>
                      <a:r>
                        <a:rPr lang="en-US" sz="1600" dirty="0"/>
                        <a:t>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39725" lvl="1" indent="-222250" defTabSz="914400" fontAlgn="base">
                        <a:spcAft>
                          <a:spcPts val="300"/>
                        </a:spcAft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Overall</a:t>
                      </a:r>
                      <a:r>
                        <a:rPr lang="en-US" altLang="zh-CN" sz="1600" baseline="0" dirty="0">
                          <a:solidFill>
                            <a:srgbClr val="000000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 80% Spend Coverage – Other criteria</a:t>
                      </a:r>
                    </a:p>
                    <a:p>
                      <a:pPr marL="574675" lvl="2" indent="-222250" defTabSz="914400" fontAlgn="base">
                        <a:spcAft>
                          <a:spcPts val="300"/>
                        </a:spcAft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Suppliers with &gt;$25M annual spend</a:t>
                      </a:r>
                    </a:p>
                    <a:p>
                      <a:pPr marL="574675" lvl="2" indent="-222250" defTabSz="914400" fontAlgn="base">
                        <a:spcAft>
                          <a:spcPts val="300"/>
                        </a:spcAft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en-US" altLang="zh-CN" sz="1200" u="sng" dirty="0">
                          <a:solidFill>
                            <a:srgbClr val="FF0000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All ODM / Full Box suppliers must be in program (required</a:t>
                      </a:r>
                      <a:r>
                        <a:rPr lang="en-US" altLang="zh-CN" sz="1200" u="sng" baseline="0" dirty="0">
                          <a:solidFill>
                            <a:srgbClr val="FF0000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 for Product Certifications)</a:t>
                      </a:r>
                      <a:endParaRPr lang="en-US" altLang="zh-CN" sz="1200" u="sng" dirty="0">
                        <a:solidFill>
                          <a:srgbClr val="FF0000"/>
                        </a:solidFill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339725" lvl="1" indent="-222250" defTabSz="914400" fontAlgn="base">
                        <a:spcAft>
                          <a:spcPts val="300"/>
                        </a:spcAft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Annual SAQ</a:t>
                      </a:r>
                      <a:r>
                        <a:rPr lang="en-US" altLang="zh-CN" sz="1600" baseline="0" dirty="0">
                          <a:solidFill>
                            <a:srgbClr val="000000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 (self-assessments) reported into RBA-On are required – Tgt:  90% on Time</a:t>
                      </a:r>
                    </a:p>
                    <a:p>
                      <a:pPr marL="339725" lvl="1" indent="-222250" defTabSz="914400" fontAlgn="base">
                        <a:spcAft>
                          <a:spcPts val="300"/>
                        </a:spcAft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en-US" altLang="zh-CN" sz="1600" baseline="0" dirty="0">
                          <a:solidFill>
                            <a:srgbClr val="000000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Bi-ennial Audits, with independent RBA approved auditors are required – Tgt:  90% on Time</a:t>
                      </a:r>
                    </a:p>
                    <a:p>
                      <a:pPr marL="339725" lvl="1" indent="-222250" defTabSz="914400" fontAlgn="base">
                        <a:spcAft>
                          <a:spcPts val="300"/>
                        </a:spcAft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en-US" altLang="zh-CN" sz="1600" baseline="0" dirty="0">
                          <a:solidFill>
                            <a:srgbClr val="000000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Corrective Action Plans – Tgt. 100% within 60 days of audit release date.</a:t>
                      </a:r>
                    </a:p>
                    <a:p>
                      <a:pPr marL="339725" lvl="1" indent="-222250" defTabSz="914400" fontAlgn="base">
                        <a:spcAft>
                          <a:spcPts val="300"/>
                        </a:spcAft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en-US" altLang="zh-CN" sz="1600" baseline="0" dirty="0">
                          <a:solidFill>
                            <a:srgbClr val="000000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Strong Corrective Action Plans from Audits </a:t>
                      </a:r>
                      <a:r>
                        <a:rPr lang="en-US" altLang="zh-CN" sz="1600" b="1" baseline="0" dirty="0">
                          <a:solidFill>
                            <a:srgbClr val="FF0000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/ GCM verify HARD documentation when possible</a:t>
                      </a:r>
                    </a:p>
                    <a:p>
                      <a:pPr marL="339725" lvl="1" indent="-222250" defTabSz="914400" fontAlgn="base">
                        <a:spcAft>
                          <a:spcPts val="300"/>
                        </a:spcAft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en-US" altLang="zh-CN" sz="1600" baseline="0" dirty="0">
                          <a:solidFill>
                            <a:srgbClr val="000000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Suppliers pay for their own audits</a:t>
                      </a:r>
                      <a:endParaRPr lang="en-US" altLang="zh-CN" sz="1600" dirty="0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95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Key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GCM</a:t>
                      </a:r>
                      <a:r>
                        <a:rPr lang="en-US" sz="1600" dirty="0"/>
                        <a:t> Focus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38138" lvl="1" indent="-220663" defTabSz="914400" fontAlgn="base">
                        <a:spcAft>
                          <a:spcPts val="300"/>
                        </a:spcAft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Strong focus/constant discussion on Forced Labor, Excessive Working Hours/ Insufficient</a:t>
                      </a:r>
                      <a:r>
                        <a:rPr lang="en-US" sz="1600" b="1" kern="1200" baseline="0" dirty="0">
                          <a:solidFill>
                            <a:srgbClr val="FF0000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 Labor compliance in every key interlock (really all Labor concerns!!!)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338138" lvl="1" indent="-220663" defTabSz="914400" fontAlgn="base">
                        <a:spcAft>
                          <a:spcPts val="300"/>
                        </a:spcAft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Follow-up on Low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SAQ scores</a:t>
                      </a:r>
                    </a:p>
                    <a:p>
                      <a:pPr marL="338138" lvl="1" indent="-220663" defTabSz="914400" fontAlgn="base">
                        <a:spcAft>
                          <a:spcPts val="300"/>
                        </a:spcAft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Strong validation of Audit deficiencies &amp; action plans (Hard Documentation when possible)</a:t>
                      </a:r>
                    </a:p>
                    <a:p>
                      <a:pPr marL="338138" lvl="1" indent="-220663" defTabSz="914400" fontAlgn="base">
                        <a:spcAft>
                          <a:spcPts val="300"/>
                        </a:spcAft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Strong action on any negative Public, Media, NGO concerns</a:t>
                      </a:r>
                    </a:p>
                    <a:p>
                      <a:pPr marL="338138" lvl="1" indent="-220663" defTabSz="914400" fontAlgn="base">
                        <a:spcAft>
                          <a:spcPts val="300"/>
                        </a:spcAft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  <a:cs typeface="Arial" charset="0"/>
                        </a:rPr>
                        <a:t>Appropriate weighting of business awards based on sustainability performance (RBA Compliance, Environmental Data &amp; Conflict Minerals)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3211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188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gray">
          <a:xfrm>
            <a:off x="548640" y="299629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z="3000" dirty="0"/>
              <a:t>History of Priority Findings</a:t>
            </a:r>
            <a:br>
              <a:rPr lang="en-US" sz="3000" dirty="0"/>
            </a:br>
            <a:r>
              <a:rPr lang="en-US" sz="3000" dirty="0"/>
              <a:t>1 priority finding is -20 points on the audit score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00415" y="1036763"/>
          <a:ext cx="10672355" cy="5587190"/>
        </p:xfrm>
        <a:graphic>
          <a:graphicData uri="http://schemas.openxmlformats.org/drawingml/2006/table">
            <a:tbl>
              <a:tblPr/>
              <a:tblGrid>
                <a:gridCol w="1135955">
                  <a:extLst>
                    <a:ext uri="{9D8B030D-6E8A-4147-A177-3AD203B41FA5}">
                      <a16:colId xmlns:a16="http://schemas.microsoft.com/office/drawing/2014/main" val="3850402089"/>
                    </a:ext>
                  </a:extLst>
                </a:gridCol>
                <a:gridCol w="1489679">
                  <a:extLst>
                    <a:ext uri="{9D8B030D-6E8A-4147-A177-3AD203B41FA5}">
                      <a16:colId xmlns:a16="http://schemas.microsoft.com/office/drawing/2014/main" val="2903563493"/>
                    </a:ext>
                  </a:extLst>
                </a:gridCol>
                <a:gridCol w="6244047">
                  <a:extLst>
                    <a:ext uri="{9D8B030D-6E8A-4147-A177-3AD203B41FA5}">
                      <a16:colId xmlns:a16="http://schemas.microsoft.com/office/drawing/2014/main" val="1800724775"/>
                    </a:ext>
                  </a:extLst>
                </a:gridCol>
                <a:gridCol w="1802674">
                  <a:extLst>
                    <a:ext uri="{9D8B030D-6E8A-4147-A177-3AD203B41FA5}">
                      <a16:colId xmlns:a16="http://schemas.microsoft.com/office/drawing/2014/main" val="2381484101"/>
                    </a:ext>
                  </a:extLst>
                </a:gridCol>
              </a:tblGrid>
              <a:tr h="4180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Segment</a:t>
                      </a:r>
                    </a:p>
                  </a:txBody>
                  <a:tcPr marL="7204" marR="7204" marT="72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Code Section#</a:t>
                      </a:r>
                    </a:p>
                  </a:txBody>
                  <a:tcPr marL="7204" marR="7204" marT="72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Priority Finding</a:t>
                      </a:r>
                    </a:p>
                  </a:txBody>
                  <a:tcPr marL="7204" marR="7204" marT="72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Finding# since 2014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(data as of FY1819 3Q)</a:t>
                      </a:r>
                    </a:p>
                  </a:txBody>
                  <a:tcPr marL="7204" marR="7204" marT="72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090229"/>
                  </a:ext>
                </a:extLst>
              </a:tr>
              <a:tr h="309832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Labor</a:t>
                      </a:r>
                    </a:p>
                  </a:txBody>
                  <a:tcPr marL="7204" marR="7204" marT="72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A1.1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Prohibited recruitment and hiring fees or other Prohibited fees that were paid and not reimbursed within 90 days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800669"/>
                  </a:ext>
                </a:extLst>
              </a:tr>
              <a:tr h="5821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A1.3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Contract substitution for materially worse conditions; No contract or conditions communicated prior to employment; Contracts contain language to limit the workers’ ability to voluntarily terminate their employment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99161"/>
                  </a:ext>
                </a:extLst>
              </a:tr>
              <a:tr h="295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A2.1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Underage Workers are present or were present at the facility in the last 6 months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24218"/>
                  </a:ext>
                </a:extLst>
              </a:tr>
              <a:tr h="2282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A2.3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Worker under 18 do hazardous work, have OT/night shift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462576"/>
                  </a:ext>
                </a:extLst>
              </a:tr>
              <a:tr h="295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A2.4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Student Worker employment policies and procedures not in place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150843"/>
                  </a:ext>
                </a:extLst>
              </a:tr>
              <a:tr h="2282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A3.1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Excessive Working Hours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54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892365"/>
                  </a:ext>
                </a:extLst>
              </a:tr>
              <a:tr h="2282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A3.2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Insufficient Time off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49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88723"/>
                  </a:ext>
                </a:extLst>
              </a:tr>
              <a:tr h="3098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A4.4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Payment of government or regulatory deductions have not been made or paid on time for at least 3 months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31249"/>
                  </a:ext>
                </a:extLst>
              </a:tr>
              <a:tr h="2282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A6.1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Management discriminates in a structural way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923528"/>
                  </a:ext>
                </a:extLst>
              </a:tr>
              <a:tr h="29515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HEALTH &amp; SAFETY</a:t>
                      </a:r>
                    </a:p>
                  </a:txBody>
                  <a:tcPr marL="7204" marR="7204" marT="72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B2.2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No adequate and effective fire detection, alarm and suppression systems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531685"/>
                  </a:ext>
                </a:extLst>
              </a:tr>
              <a:tr h="295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B2.4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No effective, adequate, accessible, properly maintained emergency exit access, exits, and exit discharge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150309"/>
                  </a:ext>
                </a:extLst>
              </a:tr>
              <a:tr h="295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B2.6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Designated emergency response personnel are not provided adequate and effective PPE and training on an annual basis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987458"/>
                  </a:ext>
                </a:extLst>
              </a:tr>
              <a:tr h="2282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B3.3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No medical emergency personnel or procedures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935427"/>
                  </a:ext>
                </a:extLst>
              </a:tr>
              <a:tr h="2282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B7.2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Dormitory/rented apartments is/are unsafe 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777988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ETHICS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D3.1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Disclosure of Information documents are fraudulent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337574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Mgmt.</a:t>
                      </a:r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System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E12.2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Process to ensure that the Suppliers implement the RBA Code: priority only for indirect full time assigned workers of on-site service providers 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204" marR="7204" marT="72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071626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4851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9186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4294967295"/>
          </p:nvPr>
        </p:nvSpPr>
        <p:spPr>
          <a:xfrm>
            <a:off x="426672" y="941069"/>
            <a:ext cx="11534099" cy="5688331"/>
          </a:xfrm>
          <a:prstGeom prst="rect">
            <a:avLst/>
          </a:prstGeom>
        </p:spPr>
        <p:txBody>
          <a:bodyPr/>
          <a:lstStyle/>
          <a:p>
            <a:pPr marL="304906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FY20/21 Initiative – VAP Recognition / Factory of Choice / Science Based Targets</a:t>
            </a:r>
          </a:p>
          <a:p>
            <a:pPr marL="630238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1600" dirty="0"/>
              <a:t>Effort to ask our supplier base for their agreement and time commitment for these programs</a:t>
            </a:r>
          </a:p>
          <a:p>
            <a:pPr marL="630238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1600" dirty="0"/>
              <a:t>Status to be reporting in Jan. 7 Gross Staff Meeting</a:t>
            </a:r>
          </a:p>
          <a:p>
            <a:pPr marL="941333" lvl="3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zh-CN" sz="1600" dirty="0"/>
              <a:t>We recognize this is a journey, there will be specific supplier circumstances to work through</a:t>
            </a:r>
          </a:p>
          <a:p>
            <a:pPr marL="941333" lvl="3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zh-CN" sz="1600" dirty="0"/>
              <a:t>Fixing Excessive Working Hours is a great step toward achievement</a:t>
            </a:r>
          </a:p>
          <a:p>
            <a:pPr marL="941333" lvl="3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zh-CN" sz="1600" dirty="0"/>
              <a:t>Key Note:  These products require Initial &amp; Closure Audits.  </a:t>
            </a:r>
          </a:p>
          <a:p>
            <a:pPr marL="655583" lvl="3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None/>
              <a:defRPr/>
            </a:pPr>
            <a:r>
              <a:rPr lang="en-US" altLang="zh-CN" sz="1600" dirty="0"/>
              <a:t>                       Closure Audits require less Auditor Person-Days from 33% to 75</a:t>
            </a:r>
            <a:r>
              <a:rPr lang="en-US" altLang="zh-CN" sz="1600"/>
              <a:t>% less</a:t>
            </a:r>
          </a:p>
          <a:p>
            <a:pPr marL="154082" lvl="1" indent="-342900"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Forced Labor</a:t>
            </a:r>
          </a:p>
          <a:p>
            <a:pPr marL="630238" lvl="2" indent="-285750"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1600" dirty="0"/>
              <a:t>This topic is increasing in concern in the marketplace – make sure your supplier is not doing any form</a:t>
            </a:r>
          </a:p>
          <a:p>
            <a:pPr marL="630238" lvl="2" indent="-285750"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1600" dirty="0"/>
              <a:t>Our top Forced Labor audit findings are on Recruitment Fees for medical checks – this needs to stop</a:t>
            </a:r>
          </a:p>
          <a:p>
            <a:pPr marL="630238" lvl="2" indent="-285750"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1600" dirty="0"/>
              <a:t>We will be developing a mandatory Forced Labor class in CY2021</a:t>
            </a:r>
          </a:p>
          <a:p>
            <a:pPr marL="154082" lvl="1" indent="-342900"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Focus</a:t>
            </a:r>
          </a:p>
          <a:p>
            <a:pPr marL="630238" lvl="2" indent="-285750"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1600" dirty="0"/>
              <a:t>We have seen several direct Customer inquiries on Forced Labor, and we suspect the frequency will grow in the future</a:t>
            </a:r>
          </a:p>
          <a:p>
            <a:pPr marL="154082" lvl="1" indent="-342900"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Suppliers</a:t>
            </a:r>
          </a:p>
          <a:p>
            <a:pPr marL="630238" lvl="2" indent="-285750"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1600" dirty="0"/>
              <a:t>We have seen how even 1 small supplier can have a major impact, so will we </a:t>
            </a:r>
            <a:r>
              <a:rPr lang="en-US" altLang="zh-CN" sz="1600" u="sng" dirty="0"/>
              <a:t>be proposing a method to engage all GCM’s with all suppliers</a:t>
            </a:r>
            <a:endParaRPr lang="zh-CN" altLang="en-US" sz="1600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48640" y="355936"/>
            <a:ext cx="11072749" cy="521208"/>
          </a:xfrm>
          <a:prstGeom prst="rect">
            <a:avLst/>
          </a:prstGeom>
          <a:solidFill>
            <a:schemeClr val="accent1">
              <a:alpha val="89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cap="all" spc="150" dirty="0">
                <a:latin typeface="Lucida Handwriting" pitchFamily="66" charset="0"/>
                <a:ea typeface="+mj-ea"/>
                <a:cs typeface="Cordia New" pitchFamily="34" charset="-34"/>
              </a:rPr>
              <a:t>Environmental Social Governance </a:t>
            </a:r>
            <a:r>
              <a:rPr lang="en-US" sz="2800" b="1" cap="all" spc="150" dirty="0">
                <a:solidFill>
                  <a:schemeClr val="bg1"/>
                </a:solidFill>
                <a:latin typeface="Lucida Handwriting" pitchFamily="66" charset="0"/>
                <a:ea typeface="+mj-ea"/>
                <a:cs typeface="Cordia New" pitchFamily="34" charset="-34"/>
              </a:rPr>
              <a:t>News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Cordia New" pitchFamily="34" charset="-34"/>
              </a:rPr>
              <a:t>  !!!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66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24" y="261845"/>
            <a:ext cx="11073384" cy="521208"/>
          </a:xfrm>
        </p:spPr>
        <p:txBody>
          <a:bodyPr/>
          <a:lstStyle/>
          <a:p>
            <a:r>
              <a:rPr lang="en-US" sz="2800" dirty="0"/>
              <a:t>GSC CSR – </a:t>
            </a:r>
            <a:r>
              <a:rPr lang="en-US" sz="2800" dirty="0">
                <a:solidFill>
                  <a:srgbClr val="FF0000"/>
                </a:solidFill>
              </a:rPr>
              <a:t>Procurement:  FY2021 </a:t>
            </a:r>
            <a:r>
              <a:rPr lang="en-US" sz="2800" dirty="0"/>
              <a:t>ODM/TCO Working Hours / Time Off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03340AE-BC38-490A-8A65-4427F5E84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94" y="1040946"/>
            <a:ext cx="1733797" cy="415358"/>
          </a:xfrm>
          <a:prstGeom prst="rect">
            <a:avLst/>
          </a:prstGeom>
          <a:solidFill>
            <a:srgbClr val="008000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7000"/>
              </a:lnSpc>
              <a:spcBef>
                <a:spcPct val="0"/>
              </a:spcBef>
              <a:buClrTx/>
            </a:pPr>
            <a:r>
              <a:rPr lang="en-US" altLang="zh-CN" sz="1800" b="1" dirty="0">
                <a:solidFill>
                  <a:srgbClr val="FFFFFF"/>
                </a:solidFill>
                <a:latin typeface="Arial" charset="0"/>
                <a:ea typeface="SimSun" pitchFamily="2" charset="-122"/>
                <a:cs typeface="Arial" charset="0"/>
              </a:rPr>
              <a:t>Highlights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7C38F-EFE2-476B-81C2-279E501DC4FA}"/>
              </a:ext>
            </a:extLst>
          </p:cNvPr>
          <p:cNvSpPr txBox="1"/>
          <p:nvPr/>
        </p:nvSpPr>
        <p:spPr>
          <a:xfrm>
            <a:off x="2276268" y="958646"/>
            <a:ext cx="9637059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>
              <a:spcAft>
                <a:spcPts val="500"/>
              </a:spcAft>
              <a:buClr>
                <a:srgbClr val="008000"/>
              </a:buClr>
              <a:buSzPct val="125000"/>
              <a:buFont typeface="Arial" pitchFamily="34" charset="0"/>
              <a:buChar char="•"/>
              <a:defRPr/>
            </a:pPr>
            <a:r>
              <a:rPr lang="en-US" altLang="zh-CN" sz="1600" dirty="0">
                <a:highlight>
                  <a:srgbClr val="FFFFFF"/>
                </a:highlight>
              </a:rPr>
              <a:t>Excessive Working Hours- 13 out of 23 ODM/TCO certified suppliers keep on compliance level  </a:t>
            </a:r>
          </a:p>
          <a:p>
            <a:pPr marL="290513" indent="-290513">
              <a:spcAft>
                <a:spcPts val="500"/>
              </a:spcAft>
              <a:buClr>
                <a:srgbClr val="008000"/>
              </a:buClr>
              <a:buSzPct val="125000"/>
              <a:buFont typeface="Arial" pitchFamily="34" charset="0"/>
              <a:buChar char="•"/>
              <a:defRPr/>
            </a:pPr>
            <a:r>
              <a:rPr lang="en-US" altLang="zh-CN" sz="1600" dirty="0">
                <a:highlight>
                  <a:srgbClr val="FFFFFF"/>
                </a:highlight>
              </a:rPr>
              <a:t>Insufficient Time Off- 16 out of 23 ODM/TCO certified suppliers keep on compliance level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29BB6-50A9-4E90-B706-554AD31A180C}"/>
              </a:ext>
            </a:extLst>
          </p:cNvPr>
          <p:cNvSpPr txBox="1"/>
          <p:nvPr/>
        </p:nvSpPr>
        <p:spPr>
          <a:xfrm>
            <a:off x="2276268" y="1958696"/>
            <a:ext cx="963705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>
              <a:lnSpc>
                <a:spcPct val="90000"/>
              </a:lnSpc>
              <a:spcAft>
                <a:spcPts val="27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altLang="zh-CN" sz="1600" dirty="0">
                <a:highlight>
                  <a:srgbClr val="FFFFFF"/>
                </a:highlight>
              </a:rPr>
              <a:t>No specially lowlights this month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FA8E6E1-739D-4BBA-9B67-72C023227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93" y="2673595"/>
            <a:ext cx="1733797" cy="40653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7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rgbClr val="FFFFFF"/>
                </a:solidFill>
                <a:latin typeface="Arial" charset="0"/>
                <a:ea typeface="SimSun" pitchFamily="2" charset="-122"/>
                <a:cs typeface="Arial" charset="0"/>
              </a:rPr>
              <a:t>Key Focus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7EA3B-37E1-4928-9C06-2150414F12AD}"/>
              </a:ext>
            </a:extLst>
          </p:cNvPr>
          <p:cNvSpPr txBox="1"/>
          <p:nvPr/>
        </p:nvSpPr>
        <p:spPr>
          <a:xfrm>
            <a:off x="2276267" y="2608705"/>
            <a:ext cx="9506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25000"/>
              <a:buFont typeface="Arial" pitchFamily="34" charset="0"/>
              <a:buChar char="•"/>
              <a:defRPr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Priority findings are serious and highly risky, esp. when the supplier is our ODM/TCO</a:t>
            </a:r>
          </a:p>
          <a:p>
            <a:pPr marL="285750" indent="-285750">
              <a:buClr>
                <a:srgbClr val="0070C0"/>
              </a:buClr>
              <a:buSzPct val="125000"/>
              <a:buFont typeface="Arial" pitchFamily="34" charset="0"/>
              <a:buChar char="•"/>
              <a:defRPr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Our target is ODM could comply with minor level of RBA Requirements</a:t>
            </a:r>
          </a:p>
          <a:p>
            <a:pPr marL="285750" indent="-285750">
              <a:buClr>
                <a:srgbClr val="0070C0"/>
              </a:buClr>
              <a:buSzPct val="125000"/>
              <a:buFont typeface="Arial" pitchFamily="34" charset="0"/>
              <a:buChar char="•"/>
              <a:defRPr/>
            </a:pP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0070C0"/>
              </a:buClr>
              <a:buSzPct val="125000"/>
              <a:buFont typeface="Arial" pitchFamily="34" charset="0"/>
              <a:buChar char="•"/>
              <a:defRPr/>
            </a:pPr>
            <a:endParaRPr lang="en-US" altLang="zh-CN" sz="16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F80984A9-336D-4C21-A929-DF4B2FFB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94" y="1857270"/>
            <a:ext cx="1733797" cy="415358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7000"/>
              </a:lnSpc>
              <a:spcBef>
                <a:spcPct val="0"/>
              </a:spcBef>
              <a:buClrTx/>
            </a:pPr>
            <a:r>
              <a:rPr lang="en-US" altLang="zh-CN" sz="1800" b="1" dirty="0">
                <a:solidFill>
                  <a:srgbClr val="FFFFFF"/>
                </a:solidFill>
                <a:latin typeface="Arial" charset="0"/>
                <a:ea typeface="SimSun" pitchFamily="2" charset="-122"/>
                <a:cs typeface="Arial" charset="0"/>
              </a:rPr>
              <a:t>Lowlights</a:t>
            </a:r>
          </a:p>
        </p:txBody>
      </p:sp>
      <p:sp>
        <p:nvSpPr>
          <p:cNvPr id="14" name="灯片编号占位符 2">
            <a:extLst>
              <a:ext uri="{FF2B5EF4-FFF2-40B4-BE49-F238E27FC236}">
                <a16:creationId xmlns:a16="http://schemas.microsoft.com/office/drawing/2014/main" id="{0F218F9F-251F-48F7-83C3-5AC1EA9914F1}"/>
              </a:ext>
            </a:extLst>
          </p:cNvPr>
          <p:cNvSpPr txBox="1">
            <a:spLocks/>
          </p:cNvSpPr>
          <p:nvPr/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42E7EEF8-5B2B-49AA-82BE-8041F658E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87282"/>
              </p:ext>
            </p:extLst>
          </p:nvPr>
        </p:nvGraphicFramePr>
        <p:xfrm>
          <a:off x="431094" y="3481099"/>
          <a:ext cx="10312405" cy="22268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5529">
                  <a:extLst>
                    <a:ext uri="{9D8B030D-6E8A-4147-A177-3AD203B41FA5}">
                      <a16:colId xmlns:a16="http://schemas.microsoft.com/office/drawing/2014/main" val="286118684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1814232579"/>
                    </a:ext>
                  </a:extLst>
                </a:gridCol>
                <a:gridCol w="706746">
                  <a:extLst>
                    <a:ext uri="{9D8B030D-6E8A-4147-A177-3AD203B41FA5}">
                      <a16:colId xmlns:a16="http://schemas.microsoft.com/office/drawing/2014/main" val="682721379"/>
                    </a:ext>
                  </a:extLst>
                </a:gridCol>
                <a:gridCol w="706746">
                  <a:extLst>
                    <a:ext uri="{9D8B030D-6E8A-4147-A177-3AD203B41FA5}">
                      <a16:colId xmlns:a16="http://schemas.microsoft.com/office/drawing/2014/main" val="1027987369"/>
                    </a:ext>
                  </a:extLst>
                </a:gridCol>
                <a:gridCol w="706746">
                  <a:extLst>
                    <a:ext uri="{9D8B030D-6E8A-4147-A177-3AD203B41FA5}">
                      <a16:colId xmlns:a16="http://schemas.microsoft.com/office/drawing/2014/main" val="1827502425"/>
                    </a:ext>
                  </a:extLst>
                </a:gridCol>
                <a:gridCol w="706746">
                  <a:extLst>
                    <a:ext uri="{9D8B030D-6E8A-4147-A177-3AD203B41FA5}">
                      <a16:colId xmlns:a16="http://schemas.microsoft.com/office/drawing/2014/main" val="4006253154"/>
                    </a:ext>
                  </a:extLst>
                </a:gridCol>
                <a:gridCol w="706746">
                  <a:extLst>
                    <a:ext uri="{9D8B030D-6E8A-4147-A177-3AD203B41FA5}">
                      <a16:colId xmlns:a16="http://schemas.microsoft.com/office/drawing/2014/main" val="2263558707"/>
                    </a:ext>
                  </a:extLst>
                </a:gridCol>
                <a:gridCol w="706746">
                  <a:extLst>
                    <a:ext uri="{9D8B030D-6E8A-4147-A177-3AD203B41FA5}">
                      <a16:colId xmlns:a16="http://schemas.microsoft.com/office/drawing/2014/main" val="1153529699"/>
                    </a:ext>
                  </a:extLst>
                </a:gridCol>
                <a:gridCol w="706746">
                  <a:extLst>
                    <a:ext uri="{9D8B030D-6E8A-4147-A177-3AD203B41FA5}">
                      <a16:colId xmlns:a16="http://schemas.microsoft.com/office/drawing/2014/main" val="1027867709"/>
                    </a:ext>
                  </a:extLst>
                </a:gridCol>
                <a:gridCol w="706746">
                  <a:extLst>
                    <a:ext uri="{9D8B030D-6E8A-4147-A177-3AD203B41FA5}">
                      <a16:colId xmlns:a16="http://schemas.microsoft.com/office/drawing/2014/main" val="3852563948"/>
                    </a:ext>
                  </a:extLst>
                </a:gridCol>
                <a:gridCol w="706746">
                  <a:extLst>
                    <a:ext uri="{9D8B030D-6E8A-4147-A177-3AD203B41FA5}">
                      <a16:colId xmlns:a16="http://schemas.microsoft.com/office/drawing/2014/main" val="3836427671"/>
                    </a:ext>
                  </a:extLst>
                </a:gridCol>
                <a:gridCol w="706746">
                  <a:extLst>
                    <a:ext uri="{9D8B030D-6E8A-4147-A177-3AD203B41FA5}">
                      <a16:colId xmlns:a16="http://schemas.microsoft.com/office/drawing/2014/main" val="3603273663"/>
                    </a:ext>
                  </a:extLst>
                </a:gridCol>
                <a:gridCol w="706746">
                  <a:extLst>
                    <a:ext uri="{9D8B030D-6E8A-4147-A177-3AD203B41FA5}">
                      <a16:colId xmlns:a16="http://schemas.microsoft.com/office/drawing/2014/main" val="783498181"/>
                    </a:ext>
                  </a:extLst>
                </a:gridCol>
                <a:gridCol w="706746">
                  <a:extLst>
                    <a:ext uri="{9D8B030D-6E8A-4147-A177-3AD203B41FA5}">
                      <a16:colId xmlns:a16="http://schemas.microsoft.com/office/drawing/2014/main" val="3035983590"/>
                    </a:ext>
                  </a:extLst>
                </a:gridCol>
              </a:tblGrid>
              <a:tr h="337054">
                <a:tc>
                  <a:txBody>
                    <a:bodyPr/>
                    <a:lstStyle/>
                    <a:p>
                      <a:r>
                        <a:rPr lang="en-US" sz="1400" dirty="0"/>
                        <a:t>Concern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99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Working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Green</a:t>
                      </a:r>
                    </a:p>
                    <a:p>
                      <a:r>
                        <a:rPr lang="en-US" sz="1400" dirty="0"/>
                        <a:t>Minor</a:t>
                      </a:r>
                    </a:p>
                    <a:p>
                      <a:r>
                        <a:rPr lang="en-US" sz="1400" dirty="0"/>
                        <a:t>Major </a:t>
                      </a:r>
                    </a:p>
                    <a:p>
                      <a:r>
                        <a:rPr lang="en-US" sz="14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</a:p>
                    <a:p>
                      <a:pPr algn="ctr"/>
                      <a:r>
                        <a:rPr lang="en-US" altLang="zh-CN" sz="1400" dirty="0"/>
                        <a:t>11</a:t>
                      </a:r>
                    </a:p>
                    <a:p>
                      <a:pPr algn="ctr"/>
                      <a:r>
                        <a:rPr lang="en-US" altLang="zh-CN" sz="1400" dirty="0"/>
                        <a:t>5</a:t>
                      </a:r>
                    </a:p>
                    <a:p>
                      <a:pPr algn="ctr"/>
                      <a:r>
                        <a:rPr lang="en-US" altLang="zh-C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  <a:p>
                      <a:pPr algn="ctr"/>
                      <a:r>
                        <a:rPr lang="en-US" sz="1400" dirty="0"/>
                        <a:t>15</a:t>
                      </a:r>
                    </a:p>
                    <a:p>
                      <a:pPr algn="ctr"/>
                      <a:r>
                        <a:rPr lang="en-US" sz="1400" dirty="0"/>
                        <a:t>2</a:t>
                      </a:r>
                    </a:p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  <a:p>
                      <a:pPr algn="ctr"/>
                      <a:r>
                        <a:rPr lang="en-US" sz="1400" dirty="0"/>
                        <a:t>13</a:t>
                      </a:r>
                    </a:p>
                    <a:p>
                      <a:pPr algn="ctr"/>
                      <a:r>
                        <a:rPr lang="en-US" sz="1400" dirty="0"/>
                        <a:t>4</a:t>
                      </a:r>
                    </a:p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  <a:p>
                      <a:pPr algn="ctr"/>
                      <a:r>
                        <a:rPr lang="en-US" sz="1400" dirty="0"/>
                        <a:t>12</a:t>
                      </a:r>
                    </a:p>
                    <a:p>
                      <a:pPr algn="ctr"/>
                      <a:r>
                        <a:rPr lang="en-US" sz="1400" dirty="0"/>
                        <a:t>4</a:t>
                      </a:r>
                    </a:p>
                    <a:p>
                      <a:pPr algn="ctr"/>
                      <a:r>
                        <a:rPr lang="en-US" sz="1400" dirty="0"/>
                        <a:t>1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12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4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13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4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13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1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Time-Off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Green</a:t>
                      </a:r>
                    </a:p>
                    <a:p>
                      <a:r>
                        <a:rPr lang="en-US" sz="1400" dirty="0"/>
                        <a:t>Minor</a:t>
                      </a:r>
                    </a:p>
                    <a:p>
                      <a:r>
                        <a:rPr lang="en-US" sz="1400" dirty="0"/>
                        <a:t>Major </a:t>
                      </a:r>
                    </a:p>
                    <a:p>
                      <a:r>
                        <a:rPr lang="en-US" sz="14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  <a:p>
                      <a:pPr algn="ctr"/>
                      <a:r>
                        <a:rPr lang="en-US" sz="1400" dirty="0"/>
                        <a:t>2</a:t>
                      </a:r>
                    </a:p>
                    <a:p>
                      <a:pPr algn="ctr"/>
                      <a:r>
                        <a:rPr lang="en-US" sz="1400" dirty="0"/>
                        <a:t>4</a:t>
                      </a:r>
                    </a:p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  <a:p>
                      <a:pPr algn="ctr"/>
                      <a:r>
                        <a:rPr lang="en-US" sz="1400" dirty="0"/>
                        <a:t>3</a:t>
                      </a:r>
                    </a:p>
                    <a:p>
                      <a:pPr algn="ctr"/>
                      <a:r>
                        <a:rPr lang="en-US" sz="1400" dirty="0"/>
                        <a:t>2</a:t>
                      </a:r>
                    </a:p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  <a:p>
                      <a:pPr algn="ctr"/>
                      <a:r>
                        <a:rPr lang="en-US" sz="1400" dirty="0"/>
                        <a:t>2</a:t>
                      </a:r>
                    </a:p>
                    <a:p>
                      <a:pPr algn="ctr"/>
                      <a:r>
                        <a:rPr lang="en-US" sz="1400" dirty="0"/>
                        <a:t>4</a:t>
                      </a:r>
                    </a:p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</a:t>
                      </a:r>
                    </a:p>
                    <a:p>
                      <a:pPr algn="ctr"/>
                      <a:r>
                        <a:rPr lang="en-US" altLang="zh-CN" sz="1400" dirty="0"/>
                        <a:t>3</a:t>
                      </a:r>
                    </a:p>
                    <a:p>
                      <a:pPr algn="ctr"/>
                      <a:r>
                        <a:rPr lang="en-US" altLang="zh-CN" sz="1400" dirty="0"/>
                        <a:t>2</a:t>
                      </a:r>
                    </a:p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14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15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14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 panose="02010609060101010101" pitchFamily="49" charset="-122"/>
                          <a:cs typeface="+mn-cs"/>
                        </a:rPr>
                        <a:t>—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0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3957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20" y="244079"/>
            <a:ext cx="11073384" cy="521208"/>
          </a:xfrm>
        </p:spPr>
        <p:txBody>
          <a:bodyPr/>
          <a:lstStyle/>
          <a:p>
            <a:r>
              <a:rPr lang="en-US" sz="2400" dirty="0"/>
              <a:t>GSC CSR – </a:t>
            </a:r>
            <a:r>
              <a:rPr lang="en-US" sz="2400" dirty="0">
                <a:solidFill>
                  <a:srgbClr val="FF0000"/>
                </a:solidFill>
              </a:rPr>
              <a:t>Procurement:  FY</a:t>
            </a:r>
            <a:r>
              <a:rPr lang="en-US" altLang="zh-CN" sz="2400" dirty="0">
                <a:solidFill>
                  <a:srgbClr val="FF0000"/>
                </a:solidFill>
              </a:rPr>
              <a:t>20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ODM / TCO Supplier Working Hours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灯片编号占位符 2">
            <a:extLst>
              <a:ext uri="{FF2B5EF4-FFF2-40B4-BE49-F238E27FC236}">
                <a16:creationId xmlns:a16="http://schemas.microsoft.com/office/drawing/2014/main" id="{0F218F9F-251F-48F7-83C3-5AC1EA9914F1}"/>
              </a:ext>
            </a:extLst>
          </p:cNvPr>
          <p:cNvSpPr txBox="1">
            <a:spLocks/>
          </p:cNvSpPr>
          <p:nvPr/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B72343-A4D9-44E7-BED1-63AE3D065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0" y="1013259"/>
            <a:ext cx="10844257" cy="487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9207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02" y="222839"/>
            <a:ext cx="11073384" cy="521208"/>
          </a:xfrm>
        </p:spPr>
        <p:txBody>
          <a:bodyPr/>
          <a:lstStyle/>
          <a:p>
            <a:r>
              <a:rPr lang="en-US" sz="2400" dirty="0"/>
              <a:t>GSC CSR – </a:t>
            </a:r>
            <a:r>
              <a:rPr lang="en-US" sz="2400" dirty="0">
                <a:solidFill>
                  <a:srgbClr val="FF0000"/>
                </a:solidFill>
              </a:rPr>
              <a:t>Procurement:  FY20</a:t>
            </a:r>
            <a:r>
              <a:rPr lang="en-US" altLang="zh-CN" sz="2400" dirty="0">
                <a:solidFill>
                  <a:srgbClr val="FF0000"/>
                </a:solidFill>
              </a:rPr>
              <a:t>21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ODM / TCO Supplier Time Off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灯片编号占位符 2">
            <a:extLst>
              <a:ext uri="{FF2B5EF4-FFF2-40B4-BE49-F238E27FC236}">
                <a16:creationId xmlns:a16="http://schemas.microsoft.com/office/drawing/2014/main" id="{0F218F9F-251F-48F7-83C3-5AC1EA9914F1}"/>
              </a:ext>
            </a:extLst>
          </p:cNvPr>
          <p:cNvSpPr txBox="1">
            <a:spLocks/>
          </p:cNvSpPr>
          <p:nvPr/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EFEFAF-0E77-4C20-9020-DA3A489A0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2" y="863709"/>
            <a:ext cx="10160066" cy="537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429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Procurement RBA Compliance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1094" y="1040946"/>
            <a:ext cx="1733797" cy="415358"/>
          </a:xfrm>
          <a:prstGeom prst="rect">
            <a:avLst/>
          </a:prstGeom>
          <a:solidFill>
            <a:srgbClr val="008000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7000"/>
              </a:lnSpc>
              <a:spcBef>
                <a:spcPct val="0"/>
              </a:spcBef>
              <a:buClrTx/>
            </a:pPr>
            <a:r>
              <a:rPr lang="en-US" altLang="zh-CN" sz="1800" b="1" dirty="0">
                <a:solidFill>
                  <a:srgbClr val="FFFFFF"/>
                </a:solidFill>
                <a:latin typeface="Arial" charset="0"/>
                <a:ea typeface="SimSun" pitchFamily="2" charset="-122"/>
                <a:cs typeface="Arial" charset="0"/>
              </a:rPr>
              <a:t>Highlights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947" y="952681"/>
            <a:ext cx="9608687" cy="61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>
              <a:spcAft>
                <a:spcPts val="500"/>
              </a:spcAft>
              <a:buClr>
                <a:srgbClr val="008000"/>
              </a:buClr>
              <a:buSzPct val="125000"/>
              <a:buFont typeface="Arial" pitchFamily="34" charset="0"/>
              <a:buChar char="•"/>
              <a:defRPr/>
            </a:pPr>
            <a:r>
              <a:rPr lang="en-US" altLang="zh-CN" sz="1500" dirty="0">
                <a:highlight>
                  <a:srgbClr val="FFFFFF"/>
                </a:highlight>
              </a:rPr>
              <a:t>The suppliers’ final commitment concerning CPO letter will be summarized and sent to CPO at Jan. 2021</a:t>
            </a:r>
          </a:p>
          <a:p>
            <a:pPr marL="290513" indent="-290513">
              <a:spcAft>
                <a:spcPts val="500"/>
              </a:spcAft>
              <a:buClr>
                <a:srgbClr val="008000"/>
              </a:buClr>
              <a:buSzPct val="125000"/>
              <a:buFont typeface="Arial" pitchFamily="34" charset="0"/>
              <a:buChar char="•"/>
              <a:defRPr/>
            </a:pPr>
            <a:r>
              <a:rPr lang="en-US" altLang="zh-CN" sz="1500" dirty="0">
                <a:highlight>
                  <a:srgbClr val="FFFFFF"/>
                </a:highlight>
              </a:rPr>
              <a:t>All team meet the key implementation requirement concerning SAQ and RBA Audit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946" y="1651019"/>
            <a:ext cx="9722522" cy="54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>
              <a:lnSpc>
                <a:spcPct val="90000"/>
              </a:lnSpc>
              <a:spcAft>
                <a:spcPts val="27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altLang="zh-CN" sz="1500" dirty="0">
                <a:latin typeface="Arial" pitchFamily="34" charset="0"/>
                <a:ea typeface="宋体" charset="-122"/>
                <a:cs typeface="Arial" pitchFamily="34" charset="0"/>
              </a:rPr>
              <a:t>Forced Labor issue can cause significant reputational impact and cost impacts may not show in audits</a:t>
            </a:r>
          </a:p>
          <a:p>
            <a:pPr marL="290513" indent="-290513">
              <a:lnSpc>
                <a:spcPct val="90000"/>
              </a:lnSpc>
              <a:spcAft>
                <a:spcPts val="27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altLang="zh-CN" sz="1500" dirty="0">
                <a:latin typeface="Arial" pitchFamily="34" charset="0"/>
                <a:ea typeface="宋体" charset="-122"/>
                <a:cs typeface="Arial" pitchFamily="34" charset="0"/>
              </a:rPr>
              <a:t>Student labor issue raises great importance recently– make sure your supplier is not doing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1092" y="2418551"/>
            <a:ext cx="1733797" cy="40653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7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rgbClr val="FFFFFF"/>
                </a:solidFill>
                <a:latin typeface="Arial" charset="0"/>
                <a:ea typeface="SimSun" pitchFamily="2" charset="-122"/>
                <a:cs typeface="Arial" charset="0"/>
              </a:rPr>
              <a:t>Key Focus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46846" y="2265676"/>
            <a:ext cx="972252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25000"/>
              <a:buFont typeface="Arial" pitchFamily="34" charset="0"/>
              <a:buChar char="•"/>
              <a:defRPr/>
            </a:pPr>
            <a:r>
              <a:rPr lang="en-US" altLang="zh-CN" sz="1500" dirty="0"/>
              <a:t>Hard evidence is needed when your supplier cannot meet the RBA Audit due date due to COVID-19</a:t>
            </a:r>
          </a:p>
          <a:p>
            <a:pPr marL="285750" indent="-285750">
              <a:buClr>
                <a:srgbClr val="0070C0"/>
              </a:buClr>
              <a:buSzPct val="125000"/>
              <a:buFont typeface="Arial" pitchFamily="34" charset="0"/>
              <a:buChar char="•"/>
              <a:defRPr/>
            </a:pPr>
            <a:r>
              <a:rPr lang="en-US" altLang="zh-CN" sz="1600" dirty="0"/>
              <a:t>VAP Operational Manual 7.0 will take effect from Jan.1, 2021, please let your suppliers know </a:t>
            </a:r>
            <a:r>
              <a:rPr lang="en-US" altLang="zh-CN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(Click here for more information)</a:t>
            </a:r>
            <a:endParaRPr lang="en-US" altLang="zh-CN" sz="1600" dirty="0"/>
          </a:p>
        </p:txBody>
      </p:sp>
      <p:graphicFrame>
        <p:nvGraphicFramePr>
          <p:cNvPr id="1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47658"/>
              </p:ext>
            </p:extLst>
          </p:nvPr>
        </p:nvGraphicFramePr>
        <p:xfrm>
          <a:off x="431094" y="3308086"/>
          <a:ext cx="1135160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24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046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21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# Supplier Facilities in Program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% On-Time</a:t>
                      </a:r>
                      <a:r>
                        <a:rPr lang="en-US" sz="1500" b="0" baseline="0" dirty="0"/>
                        <a:t> SAQ / # To Age within 3 Mon</a:t>
                      </a:r>
                      <a:endParaRPr 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# Late SAQ’s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% On-Time Audits / # To Age</a:t>
                      </a:r>
                      <a:r>
                        <a:rPr lang="en-US" sz="1500" b="0" baseline="0" dirty="0"/>
                        <a:t> within 6  Mon</a:t>
                      </a:r>
                      <a:endParaRPr 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# Late Audits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# Open</a:t>
                      </a:r>
                      <a:r>
                        <a:rPr lang="en-US" sz="1500" b="0" baseline="0" dirty="0"/>
                        <a:t> CAP</a:t>
                      </a:r>
                      <a:endParaRPr 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# Open</a:t>
                      </a:r>
                    </a:p>
                    <a:p>
                      <a:pPr algn="ctr"/>
                      <a:r>
                        <a:rPr lang="en-US" sz="1500" b="0" baseline="0" dirty="0"/>
                        <a:t>  Action Items</a:t>
                      </a:r>
                      <a:r>
                        <a:rPr lang="zh-CN" altLang="en-US" sz="1500" b="0" baseline="0" dirty="0"/>
                        <a:t>（</a:t>
                      </a:r>
                      <a:r>
                        <a:rPr lang="en-US" altLang="zh-CN" sz="1500" b="0" baseline="0" dirty="0"/>
                        <a:t># Priority&amp;E12 findings</a:t>
                      </a:r>
                      <a:r>
                        <a:rPr lang="zh-CN" altLang="en-US" sz="1500" b="0" baseline="0" dirty="0"/>
                        <a:t>）</a:t>
                      </a:r>
                      <a:endParaRPr 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#Aged</a:t>
                      </a:r>
                      <a:r>
                        <a:rPr lang="en-US" sz="1500" b="0" baseline="0" dirty="0"/>
                        <a:t> Working Hour Report</a:t>
                      </a:r>
                      <a:endParaRPr 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IDG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altLang="zh-CN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99%(2)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98%(9)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85 (5)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DCG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100%(0)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>
                          <a:solidFill>
                            <a:schemeClr val="tx1"/>
                          </a:solidFill>
                        </a:rPr>
                        <a:t>100%(0)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1 (0)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Android&amp;Chrome&amp;Cloud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100%(1)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%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7 (0)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LCFC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100% (0)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4 (0)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173413"/>
                  </a:ext>
                </a:extLst>
              </a:tr>
            </a:tbl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31093" y="1700457"/>
            <a:ext cx="1733797" cy="415358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7000"/>
              </a:lnSpc>
              <a:spcBef>
                <a:spcPct val="0"/>
              </a:spcBef>
              <a:buClrTx/>
            </a:pPr>
            <a:r>
              <a:rPr lang="en-US" altLang="zh-CN" sz="1800" b="1" dirty="0">
                <a:solidFill>
                  <a:srgbClr val="FFFFFF"/>
                </a:solidFill>
                <a:latin typeface="Arial" charset="0"/>
                <a:ea typeface="SimSun" pitchFamily="2" charset="-122"/>
                <a:cs typeface="Arial" charset="0"/>
              </a:rPr>
              <a:t>Lowlights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896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997" y="237186"/>
            <a:ext cx="11073384" cy="521208"/>
          </a:xfrm>
          <a:prstGeom prst="rect">
            <a:avLst/>
          </a:prstGeom>
        </p:spPr>
        <p:txBody>
          <a:bodyPr/>
          <a:lstStyle/>
          <a:p>
            <a:pPr>
              <a:tabLst>
                <a:tab pos="1217613" algn="l"/>
              </a:tabLst>
            </a:pPr>
            <a:r>
              <a:rPr lang="en-US" altLang="zh-CN" sz="2800" dirty="0">
                <a:cs typeface="Arial" charset="0"/>
              </a:rPr>
              <a:t>IDG/ Android/Chrome Computing/LCFC/DCG </a:t>
            </a:r>
            <a:r>
              <a:rPr lang="en-US" altLang="zh-CN" sz="2800" b="1" dirty="0">
                <a:cs typeface="Arial" charset="0"/>
              </a:rPr>
              <a:t>Open Action Items</a:t>
            </a:r>
            <a:endParaRPr lang="zh-CN" altLang="en-US" sz="2800" b="1" dirty="0">
              <a:ea typeface="黑体" pitchFamily="49" charset="-122"/>
              <a:cs typeface="Arial" charset="0"/>
            </a:endParaRPr>
          </a:p>
        </p:txBody>
      </p:sp>
      <p:graphicFrame>
        <p:nvGraphicFramePr>
          <p:cNvPr id="7" name="Group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3862"/>
              </p:ext>
            </p:extLst>
          </p:nvPr>
        </p:nvGraphicFramePr>
        <p:xfrm>
          <a:off x="6141916" y="1124162"/>
          <a:ext cx="5656159" cy="4066439"/>
        </p:xfrm>
        <a:graphic>
          <a:graphicData uri="http://schemas.openxmlformats.org/drawingml/2006/table">
            <a:tbl>
              <a:tblPr/>
              <a:tblGrid>
                <a:gridCol w="1214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Facility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Remaining Open Items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Tower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Performing GCM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AUO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Suzhou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Bruce Li / 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Zhu Qing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934866"/>
                  </a:ext>
                </a:extLst>
              </a:tr>
              <a:tr h="309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LGD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Nanjing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Bruce Li / 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Zhu Qing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884059"/>
                  </a:ext>
                </a:extLst>
              </a:tr>
              <a:tr h="309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IVO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Kunshan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Bruce Li / 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Zhu Qing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743000"/>
                  </a:ext>
                </a:extLst>
              </a:tr>
              <a:tr h="309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Innolux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Ningbo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Bruce Li / 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Zhu Qing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084549"/>
                  </a:ext>
                </a:extLst>
              </a:tr>
              <a:tr h="309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Foxconn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Chongqing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Iris Zhang / 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Karen Wang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813796"/>
                  </a:ext>
                </a:extLst>
              </a:tr>
              <a:tr h="309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K-TRONICS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Suzhou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Iris Zhang / 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Karen Wang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895505"/>
                  </a:ext>
                </a:extLst>
              </a:tr>
              <a:tr h="309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Laibao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Chongqing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Kenny Xiao / 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Brian Wang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114796"/>
                  </a:ext>
                </a:extLst>
              </a:tr>
              <a:tr h="309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Tianma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Shanghai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James  Xu / </a:t>
                      </a:r>
                    </a:p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David  Xiong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07465"/>
                  </a:ext>
                </a:extLst>
              </a:tr>
              <a:tr h="237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BOE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Hefei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Iris Zhang / 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Karen Wang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1751"/>
                  </a:ext>
                </a:extLst>
              </a:tr>
              <a:tr h="237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Flex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Brazil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Mobile ODM EMS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Lei Jiang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150726"/>
                  </a:ext>
                </a:extLst>
              </a:tr>
            </a:tbl>
          </a:graphicData>
        </a:graphic>
      </p:graphicFrame>
      <p:graphicFrame>
        <p:nvGraphicFramePr>
          <p:cNvPr id="4" name="Group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61433"/>
              </p:ext>
            </p:extLst>
          </p:nvPr>
        </p:nvGraphicFramePr>
        <p:xfrm>
          <a:off x="165189" y="1124162"/>
          <a:ext cx="5765302" cy="5260896"/>
        </p:xfrm>
        <a:graphic>
          <a:graphicData uri="http://schemas.openxmlformats.org/drawingml/2006/table">
            <a:tbl>
              <a:tblPr/>
              <a:tblGrid>
                <a:gridCol w="1214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Facility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Remaining Open Items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Tower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Performing GCM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LGC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Nanjing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Hunter Gao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164144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Simplo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Chongqing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Hunter Gao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38046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Delta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Suzhou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Jukka Song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106139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ATL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Ningde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 Wang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730874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Sunwoda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Shenzhen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Hunter Gao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57047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ECS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Shenzhen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DT/WS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Thomas Yang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478540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AVC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Shenzhen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DT/WS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Jessica Liu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162955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AVC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Dongguan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DT/WS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Kevin Wang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062132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Acbel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Dongguan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DT/WS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Yang Xuan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213864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Taisol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Dongguan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DT/WS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Jessica Liu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822338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FSP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Shenzhen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DT/WS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Yang Xuan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07970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Luxshare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Dongguan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ACC/PPS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Mandy Xia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248504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PRIMAX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Chongqing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ACC/PPS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Grace Jin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908344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RAMAXEL (Unionmem)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Huizhou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Memory/SSD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Leon Gan/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Jeff Luo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14046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HLDS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Huizhou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HDD/ODD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Carol Zhu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057496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Chicony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Dongguan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NB Components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Bill 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47636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O-FILM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Nanchang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NB Components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Michelle Qiu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02862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5189" y="664414"/>
            <a:ext cx="5681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altLang="zh-CN" sz="2000" dirty="0"/>
              <a:t>To track open action items closed or not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1916" y="5250471"/>
            <a:ext cx="575116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*There is no specific deadline for supplier to close the open action items, but we need to  keep  pushing and tracking until closure.</a:t>
            </a:r>
          </a:p>
          <a:p>
            <a:endParaRPr lang="en-US" altLang="zh-CN" sz="13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*Always try to get Hard/Physical/Tangible Evidence of closure.  A strong preventive fix saves all of us time later</a:t>
            </a:r>
            <a:endParaRPr lang="zh-CN" altLang="en-US" sz="1300" b="1" dirty="0" err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035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997" y="237186"/>
            <a:ext cx="11073384" cy="521208"/>
          </a:xfrm>
          <a:prstGeom prst="rect">
            <a:avLst/>
          </a:prstGeom>
        </p:spPr>
        <p:txBody>
          <a:bodyPr/>
          <a:lstStyle/>
          <a:p>
            <a:pPr>
              <a:tabLst>
                <a:tab pos="1217613" algn="l"/>
              </a:tabLst>
            </a:pPr>
            <a:r>
              <a:rPr lang="en-US" altLang="zh-CN" sz="2800" dirty="0">
                <a:cs typeface="Arial" charset="0"/>
              </a:rPr>
              <a:t>IDG/ Android/Chrome Computing/LCFC/DCG </a:t>
            </a:r>
            <a:r>
              <a:rPr lang="en-US" altLang="zh-CN" sz="2800" b="1" dirty="0">
                <a:cs typeface="Arial" charset="0"/>
              </a:rPr>
              <a:t>Open Action Items</a:t>
            </a:r>
            <a:endParaRPr lang="zh-CN" altLang="en-US" sz="2800" b="1" dirty="0">
              <a:ea typeface="黑体" pitchFamily="49" charset="-122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68413" y="664414"/>
            <a:ext cx="5681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altLang="zh-CN" sz="2000" dirty="0"/>
              <a:t>To track open action items closed or not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4412" y="5543881"/>
            <a:ext cx="575116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*There is no specific deadline for supplier to close the open action items, but we need to  keep  pushing and tracking until closure.</a:t>
            </a:r>
          </a:p>
          <a:p>
            <a:endParaRPr lang="en-US" altLang="zh-CN" sz="13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*Always try to get Hard/Physical/Tangible Evidence of closure.  A strong preventive fix saves all of us time later</a:t>
            </a:r>
            <a:endParaRPr lang="zh-CN" altLang="en-US" sz="1300" b="1" dirty="0" err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Group 275">
            <a:extLst>
              <a:ext uri="{FF2B5EF4-FFF2-40B4-BE49-F238E27FC236}">
                <a16:creationId xmlns:a16="http://schemas.microsoft.com/office/drawing/2014/main" id="{0F2D0DB2-42D7-4C0A-B859-D12AB3F0F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28738"/>
              </p:ext>
            </p:extLst>
          </p:nvPr>
        </p:nvGraphicFramePr>
        <p:xfrm>
          <a:off x="6080278" y="1124162"/>
          <a:ext cx="5765302" cy="3572316"/>
        </p:xfrm>
        <a:graphic>
          <a:graphicData uri="http://schemas.openxmlformats.org/drawingml/2006/table">
            <a:tbl>
              <a:tblPr/>
              <a:tblGrid>
                <a:gridCol w="1214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# Open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Action Items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Tower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Performing GCM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Q-tech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Kunshan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Mobile Components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Jenny Liu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831128"/>
                  </a:ext>
                </a:extLst>
              </a:tr>
              <a:tr h="29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Sunny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Ningbo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Mobile Components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Jenny Liu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247576"/>
                  </a:ext>
                </a:extLst>
              </a:tr>
              <a:tr h="29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BYD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Huizhou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Mobile Components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Bobby Gu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320037"/>
                  </a:ext>
                </a:extLst>
              </a:tr>
              <a:tr h="29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O-FILM(Imager)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Nanchang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Mobile Components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Jenny Liu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773961"/>
                  </a:ext>
                </a:extLst>
              </a:tr>
              <a:tr h="29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O-FILM(FPM)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Nanchang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Mobile Components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Shi Qiangyong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289432"/>
                  </a:ext>
                </a:extLst>
              </a:tr>
              <a:tr h="29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Shenzhen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Android&amp;</a:t>
                      </a:r>
                    </a:p>
                    <a:p>
                      <a:pPr algn="ctr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Chrome&amp;Cloud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Yiqing Liu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164144"/>
                  </a:ext>
                </a:extLst>
              </a:tr>
              <a:tr h="29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Tonly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Huizhou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Android&amp;</a:t>
                      </a:r>
                    </a:p>
                    <a:p>
                      <a:pPr algn="ctr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Chrome&amp;Cloud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Yiqing Liu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38046"/>
                  </a:ext>
                </a:extLst>
              </a:tr>
              <a:tr h="29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HANNSTAR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Jiang Yin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LCFC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Li Betty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106139"/>
                  </a:ext>
                </a:extLst>
              </a:tr>
              <a:tr h="29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SK Hynix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Wuxi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DCG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Cody Quick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73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7215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1217613" algn="l"/>
              </a:tabLst>
            </a:pPr>
            <a:r>
              <a:rPr lang="en-US" altLang="zh-CN" sz="2800" dirty="0"/>
              <a:t>Priority Finding Details</a:t>
            </a:r>
            <a:endParaRPr lang="zh-CN" altLang="en-US" sz="2800" dirty="0">
              <a:ea typeface="黑体" pitchFamily="49" charset="-122"/>
              <a:cs typeface="Arial" charset="0"/>
            </a:endParaRPr>
          </a:p>
        </p:txBody>
      </p:sp>
      <p:graphicFrame>
        <p:nvGraphicFramePr>
          <p:cNvPr id="4" name="Group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70692"/>
              </p:ext>
            </p:extLst>
          </p:nvPr>
        </p:nvGraphicFramePr>
        <p:xfrm>
          <a:off x="621113" y="1549922"/>
          <a:ext cx="8830605" cy="1347725"/>
        </p:xfrm>
        <a:graphic>
          <a:graphicData uri="http://schemas.openxmlformats.org/drawingml/2006/table">
            <a:tbl>
              <a:tblPr/>
              <a:tblGrid>
                <a:gridCol w="186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Facility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Open Priority Finding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7C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Tower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Performing GCM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2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Innolux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Ningbo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1(A3.1)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Bruce Li / </a:t>
                      </a:r>
                    </a:p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Zhu Qing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277141"/>
                  </a:ext>
                </a:extLst>
              </a:tr>
              <a:tr h="444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Tianma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Shanghai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1(A1.1)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James Xu / </a:t>
                      </a:r>
                    </a:p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David  Xiong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286025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528FB4-9209-462C-9C18-3ECFDE405E80}"/>
              </a:ext>
            </a:extLst>
          </p:cNvPr>
          <p:cNvSpPr txBox="1"/>
          <p:nvPr/>
        </p:nvSpPr>
        <p:spPr>
          <a:xfrm>
            <a:off x="548640" y="925407"/>
            <a:ext cx="10198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We Do Not Accept Any Priority Finding. Please Push Your Supplier to Close the Findings ASAP.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A58F8-140B-4569-98AB-EDB269B84F91}"/>
              </a:ext>
            </a:extLst>
          </p:cNvPr>
          <p:cNvSpPr txBox="1"/>
          <p:nvPr/>
        </p:nvSpPr>
        <p:spPr>
          <a:xfrm>
            <a:off x="548640" y="5775867"/>
            <a:ext cx="89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You could refer to back up page to understand the meaning of each code section#.</a:t>
            </a:r>
            <a:endParaRPr lang="zh-CN" alt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737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Lenovo Master">
  <a:themeElements>
    <a:clrScheme name="Lenovo Colors">
      <a:dk1>
        <a:srgbClr val="000000"/>
      </a:dk1>
      <a:lt1>
        <a:sysClr val="window" lastClr="FFFFFF"/>
      </a:lt1>
      <a:dk2>
        <a:srgbClr val="8246AF"/>
      </a:dk2>
      <a:lt2>
        <a:srgbClr val="333F48"/>
      </a:lt2>
      <a:accent1>
        <a:srgbClr val="E1140A"/>
      </a:accent1>
      <a:accent2>
        <a:srgbClr val="FF6A00"/>
      </a:accent2>
      <a:accent3>
        <a:srgbClr val="F04187"/>
      </a:accent3>
      <a:accent4>
        <a:srgbClr val="3E8DDD"/>
      </a:accent4>
      <a:accent5>
        <a:srgbClr val="46C8E1"/>
      </a:accent5>
      <a:accent6>
        <a:srgbClr val="6AC346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F7170"/>
        </a:solidFill>
        <a:ln>
          <a:noFill/>
        </a:ln>
      </a:spPr>
      <a:bodyPr lIns="182880" tIns="182880" rIns="182880" bIns="182880" rtlCol="0" anchor="t"/>
      <a:lstStyle>
        <a:defPPr algn="l">
          <a:defRPr sz="1600" dirty="0" err="1" smtClean="0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novoTemplate-16x9_Expanded (1) [只读]" id="{2BDB3BB4-587C-4EA5-9B8D-E2138483B099}" vid="{41094BA2-2BD6-4B0A-9C9A-7E401D1D55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enovo Colors">
    <a:dk1>
      <a:srgbClr val="000000"/>
    </a:dk1>
    <a:lt1>
      <a:sysClr val="window" lastClr="FFFFFF"/>
    </a:lt1>
    <a:dk2>
      <a:srgbClr val="8246AF"/>
    </a:dk2>
    <a:lt2>
      <a:srgbClr val="333F48"/>
    </a:lt2>
    <a:accent1>
      <a:srgbClr val="E1140A"/>
    </a:accent1>
    <a:accent2>
      <a:srgbClr val="FF6A00"/>
    </a:accent2>
    <a:accent3>
      <a:srgbClr val="F04187"/>
    </a:accent3>
    <a:accent4>
      <a:srgbClr val="3E8DDD"/>
    </a:accent4>
    <a:accent5>
      <a:srgbClr val="46C8E1"/>
    </a:accent5>
    <a:accent6>
      <a:srgbClr val="6AC346"/>
    </a:accent6>
    <a:hlink>
      <a:srgbClr val="4AC0E0"/>
    </a:hlink>
    <a:folHlink>
      <a:srgbClr val="4AC0E0"/>
    </a:folHlink>
  </a:clrScheme>
</a:themeOverride>
</file>

<file path=ppt/theme/themeOverride2.xml><?xml version="1.0" encoding="utf-8"?>
<a:themeOverride xmlns:a="http://schemas.openxmlformats.org/drawingml/2006/main">
  <a:clrScheme name="Lenovo">
    <a:dk1>
      <a:srgbClr val="000000"/>
    </a:dk1>
    <a:lt1>
      <a:sysClr val="window" lastClr="FFFFFF"/>
    </a:lt1>
    <a:dk2>
      <a:srgbClr val="6F7170"/>
    </a:dk2>
    <a:lt2>
      <a:srgbClr val="C4BEB6"/>
    </a:lt2>
    <a:accent1>
      <a:srgbClr val="E2231A"/>
    </a:accent1>
    <a:accent2>
      <a:srgbClr val="FF6A00"/>
    </a:accent2>
    <a:accent3>
      <a:srgbClr val="F04187"/>
    </a:accent3>
    <a:accent4>
      <a:srgbClr val="3E8DDD"/>
    </a:accent4>
    <a:accent5>
      <a:srgbClr val="4AC0E0"/>
    </a:accent5>
    <a:accent6>
      <a:srgbClr val="6ABF4A"/>
    </a:accent6>
    <a:hlink>
      <a:srgbClr val="4AC0E0"/>
    </a:hlink>
    <a:folHlink>
      <a:srgbClr val="4AC0E0"/>
    </a:folHlink>
  </a:clrScheme>
</a:themeOverride>
</file>

<file path=ppt/theme/themeOverride3.xml><?xml version="1.0" encoding="utf-8"?>
<a:themeOverride xmlns:a="http://schemas.openxmlformats.org/drawingml/2006/main">
  <a:clrScheme name="Lenovo">
    <a:dk1>
      <a:srgbClr val="000000"/>
    </a:dk1>
    <a:lt1>
      <a:sysClr val="window" lastClr="FFFFFF"/>
    </a:lt1>
    <a:dk2>
      <a:srgbClr val="6F7170"/>
    </a:dk2>
    <a:lt2>
      <a:srgbClr val="C4BEB6"/>
    </a:lt2>
    <a:accent1>
      <a:srgbClr val="E2231A"/>
    </a:accent1>
    <a:accent2>
      <a:srgbClr val="FF6A00"/>
    </a:accent2>
    <a:accent3>
      <a:srgbClr val="F04187"/>
    </a:accent3>
    <a:accent4>
      <a:srgbClr val="3E8DDD"/>
    </a:accent4>
    <a:accent5>
      <a:srgbClr val="4AC0E0"/>
    </a:accent5>
    <a:accent6>
      <a:srgbClr val="6ABF4A"/>
    </a:accent6>
    <a:hlink>
      <a:srgbClr val="4AC0E0"/>
    </a:hlink>
    <a:folHlink>
      <a:srgbClr val="4AC0E0"/>
    </a:folHlink>
  </a:clrScheme>
</a:themeOverride>
</file>

<file path=ppt/theme/themeOverride4.xml><?xml version="1.0" encoding="utf-8"?>
<a:themeOverride xmlns:a="http://schemas.openxmlformats.org/drawingml/2006/main">
  <a:clrScheme name="Lenovo">
    <a:dk1>
      <a:srgbClr val="000000"/>
    </a:dk1>
    <a:lt1>
      <a:sysClr val="window" lastClr="FFFFFF"/>
    </a:lt1>
    <a:dk2>
      <a:srgbClr val="6F7170"/>
    </a:dk2>
    <a:lt2>
      <a:srgbClr val="C4BEB6"/>
    </a:lt2>
    <a:accent1>
      <a:srgbClr val="E2231A"/>
    </a:accent1>
    <a:accent2>
      <a:srgbClr val="FF6A00"/>
    </a:accent2>
    <a:accent3>
      <a:srgbClr val="F04187"/>
    </a:accent3>
    <a:accent4>
      <a:srgbClr val="3E8DDD"/>
    </a:accent4>
    <a:accent5>
      <a:srgbClr val="4AC0E0"/>
    </a:accent5>
    <a:accent6>
      <a:srgbClr val="6ABF4A"/>
    </a:accent6>
    <a:hlink>
      <a:srgbClr val="4AC0E0"/>
    </a:hlink>
    <a:folHlink>
      <a:srgbClr val="4AC0E0"/>
    </a:folHlink>
  </a:clrScheme>
</a:themeOverride>
</file>

<file path=ppt/theme/themeOverride5.xml><?xml version="1.0" encoding="utf-8"?>
<a:themeOverride xmlns:a="http://schemas.openxmlformats.org/drawingml/2006/main">
  <a:clrScheme name="Lenovo">
    <a:dk1>
      <a:srgbClr val="000000"/>
    </a:dk1>
    <a:lt1>
      <a:sysClr val="window" lastClr="FFFFFF"/>
    </a:lt1>
    <a:dk2>
      <a:srgbClr val="6F7170"/>
    </a:dk2>
    <a:lt2>
      <a:srgbClr val="C4BEB6"/>
    </a:lt2>
    <a:accent1>
      <a:srgbClr val="E2231A"/>
    </a:accent1>
    <a:accent2>
      <a:srgbClr val="FF6A00"/>
    </a:accent2>
    <a:accent3>
      <a:srgbClr val="F04187"/>
    </a:accent3>
    <a:accent4>
      <a:srgbClr val="3E8DDD"/>
    </a:accent4>
    <a:accent5>
      <a:srgbClr val="4AC0E0"/>
    </a:accent5>
    <a:accent6>
      <a:srgbClr val="6ABF4A"/>
    </a:accent6>
    <a:hlink>
      <a:srgbClr val="4AC0E0"/>
    </a:hlink>
    <a:folHlink>
      <a:srgbClr val="4AC0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54115</TotalTime>
  <Words>2427</Words>
  <Application>Microsoft Office PowerPoint</Application>
  <PresentationFormat>自定义</PresentationFormat>
  <Paragraphs>830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Lucida Handwriting</vt:lpstr>
      <vt:lpstr>Wingdings</vt:lpstr>
      <vt:lpstr>2_Lenovo Master</vt:lpstr>
      <vt:lpstr>Procurement RBA Compliance  ● November 2020 ● Plus Latest ESG News    (Environmental Social Governance) </vt:lpstr>
      <vt:lpstr>PowerPoint 演示文稿</vt:lpstr>
      <vt:lpstr>GSC CSR – Procurement:  FY2021 ODM/TCO Working Hours / Time Off</vt:lpstr>
      <vt:lpstr>GSC CSR – Procurement:  FY2021 ODM / TCO Supplier Working Hours </vt:lpstr>
      <vt:lpstr>GSC CSR – Procurement:  FY2021 ODM / TCO Supplier Time Off</vt:lpstr>
      <vt:lpstr>Procurement RBA Compliance</vt:lpstr>
      <vt:lpstr>IDG/ Android/Chrome Computing/LCFC/DCG Open Action Items</vt:lpstr>
      <vt:lpstr>IDG/ Android/Chrome Computing/LCFC/DCG Open Action Items</vt:lpstr>
      <vt:lpstr>Priority Finding Details</vt:lpstr>
      <vt:lpstr>E12 Supplier Responsibility Finding Details </vt:lpstr>
      <vt:lpstr>IDG/ ACC/LCFC/DCG Aged Working Hours Report </vt:lpstr>
      <vt:lpstr>IDG/ ACC/LCFC/DCG Audit Action Required – Aged and To Age within 6 months </vt:lpstr>
      <vt:lpstr>IDG/ACC/LCFC/DCG Open Audit CAP (Correction Action Plans)</vt:lpstr>
      <vt:lpstr>IDG/ACC/LCFC/DCG SAQ Action Required – Aged and To Age within 3 months</vt:lpstr>
      <vt:lpstr>Direct Engagement with Suppliers and Internal Customers </vt:lpstr>
      <vt:lpstr>Sustainability Metric Reporting Overview</vt:lpstr>
      <vt:lpstr>Backup</vt:lpstr>
      <vt:lpstr>PowerPoint 演示文稿</vt:lpstr>
      <vt:lpstr>PowerPoint 演示文稿</vt:lpstr>
    </vt:vector>
  </TitlesOfParts>
  <Company>Lenovo.com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Procurement EICC Compliance ● October 2015</dc:title>
  <dc:creator>David Martin</dc:creator>
  <cp:lastModifiedBy>Zhexian ZX1 Xue</cp:lastModifiedBy>
  <cp:revision>3416</cp:revision>
  <dcterms:created xsi:type="dcterms:W3CDTF">2015-11-16T15:45:12Z</dcterms:created>
  <dcterms:modified xsi:type="dcterms:W3CDTF">2020-12-15T06:05:10Z</dcterms:modified>
</cp:coreProperties>
</file>