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57" r:id="rId3"/>
    <p:sldId id="269" r:id="rId4"/>
    <p:sldId id="259" r:id="rId5"/>
    <p:sldId id="260" r:id="rId6"/>
    <p:sldId id="270" r:id="rId7"/>
    <p:sldId id="271" r:id="rId8"/>
    <p:sldId id="272" r:id="rId9"/>
    <p:sldId id="261" r:id="rId10"/>
    <p:sldId id="274" r:id="rId11"/>
    <p:sldId id="27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94681"/>
  </p:normalViewPr>
  <p:slideViewPr>
    <p:cSldViewPr snapToGrid="0" snapToObjects="1">
      <p:cViewPr varScale="1">
        <p:scale>
          <a:sx n="81" d="100"/>
          <a:sy n="81" d="100"/>
        </p:scale>
        <p:origin x="12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lhAG0SOZAZ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ftware-dl.ti.com/processor-sdk-linux/esd/AM335X/latest/index_FDS.html" TargetMode="External"/><Relationship Id="rId2" Type="http://schemas.openxmlformats.org/officeDocument/2006/relationships/hyperlink" Target="http://www.ti.com/tool/ti-15.4-stack-gateway-linux-sdk" TargetMode="External"/><Relationship Id="rId1" Type="http://schemas.openxmlformats.org/officeDocument/2006/relationships/slideLayout" Target="../slideLayouts/slideLayout2.xml"/><Relationship Id="rId5" Type="http://schemas.openxmlformats.org/officeDocument/2006/relationships/hyperlink" Target="http://www.ti.com/product/CC1350" TargetMode="External"/><Relationship Id="rId4" Type="http://schemas.openxmlformats.org/officeDocument/2006/relationships/hyperlink" Target="https://beagleboard.org/blac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hyperlink" Target="http://www.ti.com/tool/CCSTUDIO" TargetMode="External"/><Relationship Id="rId1" Type="http://schemas.openxmlformats.org/officeDocument/2006/relationships/slideLayout" Target="../slideLayouts/slideLayout2.xml"/><Relationship Id="rId5" Type="http://schemas.openxmlformats.org/officeDocument/2006/relationships/hyperlink" Target="https://etcher.io/" TargetMode="External"/><Relationship Id="rId4" Type="http://schemas.openxmlformats.org/officeDocument/2006/relationships/hyperlink" Target="https://www.ubuntu.com/download"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hyperlink" Target="mailto:root@192.168.6.2:/home/roo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lstStyle/>
          <a:p>
            <a:r>
              <a:rPr lang="en-US" dirty="0"/>
              <a:t>Sub-1 GHz Sensor to Cloud IoT Gateway</a:t>
            </a:r>
          </a:p>
        </p:txBody>
      </p:sp>
      <p:sp>
        <p:nvSpPr>
          <p:cNvPr id="3" name="Subtitle 2"/>
          <p:cNvSpPr>
            <a:spLocks noGrp="1"/>
          </p:cNvSpPr>
          <p:nvPr>
            <p:ph type="subTitle" idx="1"/>
          </p:nvPr>
        </p:nvSpPr>
        <p:spPr>
          <a:xfrm>
            <a:off x="433050" y="2748873"/>
            <a:ext cx="8038596" cy="1000760"/>
          </a:xfrm>
        </p:spPr>
        <p:txBody>
          <a:bodyPr>
            <a:normAutofit/>
          </a:bodyPr>
          <a:lstStyle/>
          <a:p>
            <a:r>
              <a:rPr lang="en-US" sz="4000" dirty="0"/>
              <a:t>Adrian Ruiz</a:t>
            </a:r>
          </a:p>
          <a:p>
            <a:endParaRPr lang="en-US" sz="4000" dirty="0"/>
          </a:p>
          <a:p>
            <a:endParaRPr lang="en-US" sz="4000" dirty="0"/>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79F2-0F9B-47EE-A710-AE802BEB60C9}"/>
              </a:ext>
            </a:extLst>
          </p:cNvPr>
          <p:cNvSpPr>
            <a:spLocks noGrp="1"/>
          </p:cNvSpPr>
          <p:nvPr>
            <p:ph type="title"/>
          </p:nvPr>
        </p:nvSpPr>
        <p:spPr/>
        <p:txBody>
          <a:bodyPr>
            <a:normAutofit fontScale="90000"/>
          </a:bodyPr>
          <a:lstStyle/>
          <a:p>
            <a:r>
              <a:rPr lang="en-US" dirty="0"/>
              <a:t>Implementation Details</a:t>
            </a:r>
          </a:p>
        </p:txBody>
      </p:sp>
      <p:sp>
        <p:nvSpPr>
          <p:cNvPr id="3" name="Content Placeholder 2">
            <a:extLst>
              <a:ext uri="{FF2B5EF4-FFF2-40B4-BE49-F238E27FC236}">
                <a16:creationId xmlns:a16="http://schemas.microsoft.com/office/drawing/2014/main" id="{0036A414-74F5-468C-8F26-FD1A5E6ABB9B}"/>
              </a:ext>
            </a:extLst>
          </p:cNvPr>
          <p:cNvSpPr>
            <a:spLocks noGrp="1"/>
          </p:cNvSpPr>
          <p:nvPr>
            <p:ph idx="1"/>
          </p:nvPr>
        </p:nvSpPr>
        <p:spPr/>
        <p:txBody>
          <a:bodyPr/>
          <a:lstStyle/>
          <a:p>
            <a:r>
              <a:rPr lang="en-US" dirty="0"/>
              <a:t>Steps used in Design for BBB Continued</a:t>
            </a:r>
          </a:p>
          <a:p>
            <a:pPr lvl="1"/>
            <a:r>
              <a:rPr lang="en-US" dirty="0"/>
              <a:t>Check if the Launchpad is enumerated</a:t>
            </a:r>
          </a:p>
          <a:p>
            <a:pPr lvl="1"/>
            <a:r>
              <a:rPr lang="en-US" dirty="0"/>
              <a:t>Enter the prebuilt folder</a:t>
            </a:r>
          </a:p>
          <a:p>
            <a:pPr lvl="1"/>
            <a:r>
              <a:rPr lang="en-US" dirty="0"/>
              <a:t>Run the run_demo.sh application </a:t>
            </a:r>
          </a:p>
          <a:p>
            <a:pPr lvl="1"/>
            <a:r>
              <a:rPr lang="en-US" dirty="0"/>
              <a:t>Copy the </a:t>
            </a:r>
            <a:r>
              <a:rPr lang="en-US" dirty="0" err="1"/>
              <a:t>url</a:t>
            </a:r>
            <a:r>
              <a:rPr lang="en-US" dirty="0"/>
              <a:t> into the browser</a:t>
            </a:r>
          </a:p>
          <a:p>
            <a:pPr lvl="1"/>
            <a:endParaRPr lang="en-US" dirty="0"/>
          </a:p>
          <a:p>
            <a:endParaRPr lang="en-US" dirty="0"/>
          </a:p>
        </p:txBody>
      </p:sp>
      <p:sp>
        <p:nvSpPr>
          <p:cNvPr id="4" name="Footer Placeholder 3">
            <a:extLst>
              <a:ext uri="{FF2B5EF4-FFF2-40B4-BE49-F238E27FC236}">
                <a16:creationId xmlns:a16="http://schemas.microsoft.com/office/drawing/2014/main" id="{D079BE79-57A6-4A8E-9955-C832EBAEEE45}"/>
              </a:ext>
            </a:extLst>
          </p:cNvPr>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3384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sp>
        <p:nvSpPr>
          <p:cNvPr id="3" name="Content Placeholder 2"/>
          <p:cNvSpPr>
            <a:spLocks noGrp="1"/>
          </p:cNvSpPr>
          <p:nvPr>
            <p:ph idx="1"/>
          </p:nvPr>
        </p:nvSpPr>
        <p:spPr/>
        <p:txBody>
          <a:bodyPr/>
          <a:lstStyle/>
          <a:p>
            <a:r>
              <a:rPr lang="en-US" dirty="0"/>
              <a:t>Screenshot of the project will all components</a:t>
            </a:r>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6" name="Picture 5">
            <a:extLst>
              <a:ext uri="{FF2B5EF4-FFF2-40B4-BE49-F238E27FC236}">
                <a16:creationId xmlns:a16="http://schemas.microsoft.com/office/drawing/2014/main" id="{68C3FE26-2F84-48C3-9901-A6D9B1D9CFF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3289" y="1727200"/>
            <a:ext cx="7597422" cy="4273550"/>
          </a:xfrm>
          <a:prstGeom prst="rect">
            <a:avLst/>
          </a:prstGeom>
        </p:spPr>
      </p:pic>
    </p:spTree>
    <p:extLst>
      <p:ext uri="{BB962C8B-B14F-4D97-AF65-F5344CB8AC3E}">
        <p14:creationId xmlns:p14="http://schemas.microsoft.com/office/powerpoint/2010/main" val="146851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r>
              <a:rPr lang="en-US" dirty="0"/>
              <a:t>Just the Two Launchpads communicating:</a:t>
            </a:r>
          </a:p>
          <a:p>
            <a:pPr lvl="1"/>
            <a:r>
              <a:rPr lang="en-US" dirty="0">
                <a:hlinkClick r:id="rId2"/>
              </a:rPr>
              <a:t>https://youtu.be/lhAG0SOZAZ0</a:t>
            </a:r>
            <a:endParaRPr lang="en-US" dirty="0"/>
          </a:p>
          <a:p>
            <a:pPr lvl="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sp>
        <p:nvSpPr>
          <p:cNvPr id="3" name="Content Placeholder 2"/>
          <p:cNvSpPr>
            <a:spLocks noGrp="1"/>
          </p:cNvSpPr>
          <p:nvPr>
            <p:ph idx="1"/>
          </p:nvPr>
        </p:nvSpPr>
        <p:spPr/>
        <p:txBody>
          <a:bodyPr/>
          <a:lstStyle/>
          <a:p>
            <a:r>
              <a:rPr lang="en-US" dirty="0"/>
              <a:t>Show screenshot of outcomes </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pic>
        <p:nvPicPr>
          <p:cNvPr id="5" name="Picture 4">
            <a:extLst>
              <a:ext uri="{FF2B5EF4-FFF2-40B4-BE49-F238E27FC236}">
                <a16:creationId xmlns:a16="http://schemas.microsoft.com/office/drawing/2014/main" id="{A6724D28-1AD0-4F81-884E-7B6946454D01}"/>
              </a:ext>
            </a:extLst>
          </p:cNvPr>
          <p:cNvPicPr>
            <a:picLocks noChangeAspect="1"/>
          </p:cNvPicPr>
          <p:nvPr/>
        </p:nvPicPr>
        <p:blipFill>
          <a:blip r:embed="rId2"/>
          <a:stretch>
            <a:fillRect/>
          </a:stretch>
        </p:blipFill>
        <p:spPr>
          <a:xfrm>
            <a:off x="285750" y="1506060"/>
            <a:ext cx="8229600" cy="3461292"/>
          </a:xfrm>
          <a:prstGeom prst="rect">
            <a:avLst/>
          </a:prstGeom>
        </p:spPr>
      </p:pic>
      <p:sp>
        <p:nvSpPr>
          <p:cNvPr id="6" name="TextBox 5">
            <a:extLst>
              <a:ext uri="{FF2B5EF4-FFF2-40B4-BE49-F238E27FC236}">
                <a16:creationId xmlns:a16="http://schemas.microsoft.com/office/drawing/2014/main" id="{D139E429-2AA5-4558-8F2C-94EF214D90B2}"/>
              </a:ext>
            </a:extLst>
          </p:cNvPr>
          <p:cNvSpPr txBox="1"/>
          <p:nvPr/>
        </p:nvSpPr>
        <p:spPr>
          <a:xfrm>
            <a:off x="628650" y="5299364"/>
            <a:ext cx="7102186" cy="369332"/>
          </a:xfrm>
          <a:prstGeom prst="rect">
            <a:avLst/>
          </a:prstGeom>
          <a:noFill/>
        </p:spPr>
        <p:txBody>
          <a:bodyPr wrap="square" rtlCol="0">
            <a:spAutoFit/>
          </a:bodyPr>
          <a:lstStyle/>
          <a:p>
            <a:r>
              <a:rPr lang="en-US" dirty="0"/>
              <a:t>Screenshot of CC1350 communication </a:t>
            </a:r>
          </a:p>
        </p:txBody>
      </p:sp>
    </p:spTree>
    <p:extLst>
      <p:ext uri="{BB962C8B-B14F-4D97-AF65-F5344CB8AC3E}">
        <p14:creationId xmlns:p14="http://schemas.microsoft.com/office/powerpoint/2010/main" val="357236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3" name="Content Placeholder 2"/>
          <p:cNvSpPr>
            <a:spLocks noGrp="1"/>
          </p:cNvSpPr>
          <p:nvPr>
            <p:ph idx="1"/>
          </p:nvPr>
        </p:nvSpPr>
        <p:spPr/>
        <p:txBody>
          <a:bodyPr>
            <a:normAutofit/>
          </a:bodyPr>
          <a:lstStyle/>
          <a:p>
            <a:r>
              <a:rPr lang="en-US" dirty="0"/>
              <a:t>Main Goal</a:t>
            </a:r>
          </a:p>
          <a:p>
            <a:pPr lvl="1"/>
            <a:r>
              <a:rPr lang="en-US" i="1" dirty="0"/>
              <a:t>The goal of the project is to implement the Beagle Bone Black as a Sub-GHz Sensor Gateway</a:t>
            </a:r>
          </a:p>
          <a:p>
            <a:r>
              <a:rPr lang="en-US" dirty="0"/>
              <a:t>Objectives</a:t>
            </a:r>
          </a:p>
          <a:p>
            <a:pPr lvl="1"/>
            <a:r>
              <a:rPr lang="en-US" i="1" dirty="0"/>
              <a:t>Ex: The goal(s) were accomplished by using two CC1350 launchpads</a:t>
            </a:r>
            <a:r>
              <a:rPr lang="is-IS" i="1" dirty="0"/>
              <a:t>. One CC1350 interfaces with the Beagle Bone Black while the other CC1350 reads sensor data and send it to the other CC1350. The data read recieved is passed to the BBB , and BBB will transmitt the data to the TI 15.4 Stack application.</a:t>
            </a:r>
            <a:br>
              <a:rPr lang="en-US" dirty="0"/>
            </a:br>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lstStyle/>
          <a:p>
            <a:r>
              <a:rPr lang="en-US" dirty="0"/>
              <a:t>Outcome</a:t>
            </a:r>
          </a:p>
          <a:p>
            <a:pPr lvl="1"/>
            <a:r>
              <a:rPr lang="en-US" i="1" dirty="0"/>
              <a:t>The onboard temperature sensor gathers data, and this data is sent the stack application</a:t>
            </a:r>
          </a:p>
          <a:p>
            <a:pPr lvl="1"/>
            <a:endParaRPr lang="en-US" i="1" dirty="0"/>
          </a:p>
          <a:p>
            <a:pPr lvl="1"/>
            <a:r>
              <a:rPr lang="en-US" i="1" dirty="0"/>
              <a:t>Sending Sensor values is very beneficial. </a:t>
            </a:r>
          </a:p>
          <a:p>
            <a:pPr lvl="2"/>
            <a:r>
              <a:rPr lang="en-US" i="1" dirty="0"/>
              <a:t>For example, the temperature can be used to determine if there is a fire going on.</a:t>
            </a:r>
          </a:p>
          <a:p>
            <a:pPr lvl="1"/>
            <a:endParaRPr lang="en-US" i="1"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lstStyle/>
          <a:p>
            <a:r>
              <a:rPr lang="en-US" u="sng" dirty="0"/>
              <a:t>TI 15.4 Stack Linux Gateway SDK </a:t>
            </a:r>
          </a:p>
          <a:p>
            <a:pPr lvl="1"/>
            <a:r>
              <a:rPr lang="en-US" u="sng" dirty="0">
                <a:hlinkClick r:id="rId2"/>
              </a:rPr>
              <a:t>http://www.ti.com/tool/ti-15.4-stack-gateway-linux-sdk</a:t>
            </a:r>
            <a:endParaRPr lang="en-US" u="sng" dirty="0"/>
          </a:p>
          <a:p>
            <a:r>
              <a:rPr lang="en-US" u="sng" dirty="0"/>
              <a:t>Am335x-Linux Image</a:t>
            </a:r>
          </a:p>
          <a:p>
            <a:pPr lvl="1"/>
            <a:r>
              <a:rPr lang="en-US" u="sng" dirty="0">
                <a:hlinkClick r:id="rId3"/>
              </a:rPr>
              <a:t>http://software-dl.ti.com/processor-sdk-linux/esd/AM335X/latest/index_FDS.html</a:t>
            </a:r>
            <a:endParaRPr lang="en-US" u="sng" dirty="0"/>
          </a:p>
          <a:p>
            <a:r>
              <a:rPr lang="en-US" u="sng" dirty="0"/>
              <a:t>Beagle Bone Black</a:t>
            </a:r>
          </a:p>
          <a:p>
            <a:pPr lvl="1"/>
            <a:r>
              <a:rPr lang="en-US" u="sng" dirty="0">
                <a:hlinkClick r:id="rId4"/>
              </a:rPr>
              <a:t>https://beagleboard.org/black</a:t>
            </a:r>
            <a:endParaRPr lang="en-US" u="sng" dirty="0"/>
          </a:p>
          <a:p>
            <a:r>
              <a:rPr lang="en-US" u="sng" dirty="0"/>
              <a:t>CC1350</a:t>
            </a:r>
          </a:p>
          <a:p>
            <a:pPr lvl="1"/>
            <a:r>
              <a:rPr lang="en-US" u="sng" dirty="0">
                <a:hlinkClick r:id="rId5"/>
              </a:rPr>
              <a:t>http://www.ti.com/product/CC1350</a:t>
            </a:r>
            <a:endParaRPr lang="en-US" u="sng"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lstStyle/>
          <a:p>
            <a:r>
              <a:rPr lang="en-US" dirty="0"/>
              <a:t>Code Composer Studio</a:t>
            </a:r>
          </a:p>
          <a:p>
            <a:pPr lvl="1"/>
            <a:r>
              <a:rPr lang="en-US" dirty="0">
                <a:hlinkClick r:id="rId2"/>
              </a:rPr>
              <a:t>http://www.ti.com/tool/CCSTUDIO</a:t>
            </a:r>
            <a:endParaRPr lang="en-US" dirty="0"/>
          </a:p>
          <a:p>
            <a:r>
              <a:rPr lang="en-US" dirty="0"/>
              <a:t>Virtual Box</a:t>
            </a:r>
          </a:p>
          <a:p>
            <a:pPr lvl="1"/>
            <a:r>
              <a:rPr lang="en-US" dirty="0">
                <a:hlinkClick r:id="rId3"/>
              </a:rPr>
              <a:t>https://www.virtualbox.org</a:t>
            </a:r>
            <a:endParaRPr lang="en-US" dirty="0"/>
          </a:p>
          <a:p>
            <a:r>
              <a:rPr lang="en-US" dirty="0"/>
              <a:t>Ubuntu</a:t>
            </a:r>
          </a:p>
          <a:p>
            <a:pPr lvl="1"/>
            <a:r>
              <a:rPr lang="en-US" dirty="0">
                <a:hlinkClick r:id="rId4"/>
              </a:rPr>
              <a:t>https://www.ubuntu.com/download</a:t>
            </a:r>
            <a:endParaRPr lang="en-US" dirty="0"/>
          </a:p>
          <a:p>
            <a:r>
              <a:rPr lang="en-US" dirty="0"/>
              <a:t>Etcher</a:t>
            </a:r>
          </a:p>
          <a:p>
            <a:pPr lvl="1"/>
            <a:r>
              <a:rPr lang="en-US" dirty="0">
                <a:hlinkClick r:id="rId5"/>
              </a:rPr>
              <a:t>https://etcher.io</a:t>
            </a:r>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4" name="Footer Placeholder 3"/>
          <p:cNvSpPr>
            <a:spLocks noGrp="1"/>
          </p:cNvSpPr>
          <p:nvPr>
            <p:ph type="ftr" sz="quarter" idx="11"/>
          </p:nvPr>
        </p:nvSpPr>
        <p:spPr/>
        <p:txBody>
          <a:bodyPr/>
          <a:lstStyle/>
          <a:p>
            <a:r>
              <a:rPr kumimoji="0" lang="en-US" dirty="0"/>
              <a:t>CpE403 Advanced Embedded Systems</a:t>
            </a:r>
          </a:p>
        </p:txBody>
      </p:sp>
      <p:pic>
        <p:nvPicPr>
          <p:cNvPr id="1026" name="Picture 2" descr="Image result for cc1350">
            <a:extLst>
              <a:ext uri="{FF2B5EF4-FFF2-40B4-BE49-F238E27FC236}">
                <a16:creationId xmlns:a16="http://schemas.microsoft.com/office/drawing/2014/main" id="{161E09C7-3EE4-4933-937B-CB6F40438278}"/>
              </a:ext>
            </a:extLst>
          </p:cNvPr>
          <p:cNvPicPr>
            <a:picLocks noGrp="1" noChangeAspect="1" noChangeArrowheads="1"/>
          </p:cNvPicPr>
          <p:nvPr>
            <p:ph idx="1"/>
          </p:nvPr>
        </p:nvPicPr>
        <p:blipFill>
          <a:blip r:embed="rId2" cstate="email">
            <a:extLst>
              <a:ext uri="{BEBA8EAE-BF5A-486C-A8C5-ECC9F3942E4B}">
                <a14:imgProps xmlns:a14="http://schemas.microsoft.com/office/drawing/2010/main">
                  <a14:imgLayer r:embed="rId3">
                    <a14:imgEffect>
                      <a14:backgroundRemoval t="1000" b="98000" l="10000" r="90000">
                        <a14:foregroundMark x1="43833" y1="92167" x2="43833" y2="92167"/>
                        <a14:foregroundMark x1="23833" y1="90667" x2="54333" y2="92167"/>
                        <a14:foregroundMark x1="23333" y1="97500" x2="78500" y2="98000"/>
                        <a14:foregroundMark x1="26167" y1="6000" x2="44833" y2="4500"/>
                        <a14:foregroundMark x1="44833" y1="4500" x2="60167" y2="4500"/>
                        <a14:foregroundMark x1="60167" y1="4500" x2="72833" y2="4000"/>
                        <a14:foregroundMark x1="72833" y1="4000" x2="76500" y2="4000"/>
                        <a14:foregroundMark x1="39167" y1="4000" x2="44667" y2="4000"/>
                        <a14:foregroundMark x1="21167" y1="3000" x2="36667" y2="3500"/>
                        <a14:foregroundMark x1="78167" y1="4167" x2="79000" y2="4167"/>
                        <a14:foregroundMark x1="71000" y1="13500" x2="71000" y2="13500"/>
                        <a14:foregroundMark x1="71500" y1="13667" x2="67833" y2="10000"/>
                        <a14:foregroundMark x1="22000" y1="55000" x2="25167" y2="35833"/>
                        <a14:foregroundMark x1="34333" y1="66500" x2="34333" y2="40833"/>
                        <a14:foregroundMark x1="77667" y1="53333" x2="78000" y2="47000"/>
                        <a14:foregroundMark x1="76833" y1="53500" x2="78500" y2="45833"/>
                        <a14:foregroundMark x1="78667" y1="46833" x2="79167" y2="56833"/>
                        <a14:foregroundMark x1="26167" y1="1667" x2="35833" y2="1667"/>
                        <a14:foregroundMark x1="27667" y1="1500" x2="36833" y2="1000"/>
                        <a14:foregroundMark x1="22000" y1="50500" x2="22500" y2="45000"/>
                      </a14:backgroundRemoval>
                    </a14:imgEffect>
                  </a14:imgLayer>
                </a14:imgProps>
              </a:ext>
              <a:ext uri="{28A0092B-C50C-407E-A947-70E740481C1C}">
                <a14:useLocalDpi xmlns:a14="http://schemas.microsoft.com/office/drawing/2010/main" val="0"/>
              </a:ext>
            </a:extLst>
          </a:blip>
          <a:srcRect/>
          <a:stretch>
            <a:fillRect/>
          </a:stretch>
        </p:blipFill>
        <p:spPr bwMode="auto">
          <a:xfrm>
            <a:off x="317500" y="965200"/>
            <a:ext cx="3035300" cy="30353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0A43BAE-EF1E-4948-A29C-6058F7651830}"/>
              </a:ext>
            </a:extLst>
          </p:cNvPr>
          <p:cNvCxnSpPr>
            <a:cxnSpLocks/>
          </p:cNvCxnSpPr>
          <p:nvPr/>
        </p:nvCxnSpPr>
        <p:spPr>
          <a:xfrm flipV="1">
            <a:off x="2724150" y="2482850"/>
            <a:ext cx="132999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2" descr="Image result for cc1350">
            <a:extLst>
              <a:ext uri="{FF2B5EF4-FFF2-40B4-BE49-F238E27FC236}">
                <a16:creationId xmlns:a16="http://schemas.microsoft.com/office/drawing/2014/main" id="{C6016931-BD77-473E-9A9C-9321583D93EF}"/>
              </a:ext>
            </a:extLst>
          </p:cNvPr>
          <p:cNvPicPr>
            <a:picLocks noChangeAspect="1" noChangeArrowheads="1"/>
          </p:cNvPicPr>
          <p:nvPr/>
        </p:nvPicPr>
        <p:blipFill>
          <a:blip r:embed="rId2" cstate="email">
            <a:extLst>
              <a:ext uri="{BEBA8EAE-BF5A-486C-A8C5-ECC9F3942E4B}">
                <a14:imgProps xmlns:a14="http://schemas.microsoft.com/office/drawing/2010/main">
                  <a14:imgLayer r:embed="rId3">
                    <a14:imgEffect>
                      <a14:backgroundRemoval t="1000" b="98000" l="10000" r="90000">
                        <a14:foregroundMark x1="43833" y1="92167" x2="43833" y2="92167"/>
                        <a14:foregroundMark x1="23833" y1="90667" x2="54333" y2="92167"/>
                        <a14:foregroundMark x1="23333" y1="97500" x2="78500" y2="98000"/>
                        <a14:foregroundMark x1="26167" y1="6000" x2="44833" y2="4500"/>
                        <a14:foregroundMark x1="44833" y1="4500" x2="60167" y2="4500"/>
                        <a14:foregroundMark x1="60167" y1="4500" x2="72833" y2="4000"/>
                        <a14:foregroundMark x1="72833" y1="4000" x2="76500" y2="4000"/>
                        <a14:foregroundMark x1="39167" y1="4000" x2="44667" y2="4000"/>
                        <a14:foregroundMark x1="21167" y1="3000" x2="36667" y2="3500"/>
                        <a14:foregroundMark x1="78167" y1="4167" x2="79000" y2="4167"/>
                        <a14:foregroundMark x1="71000" y1="13500" x2="71000" y2="13500"/>
                        <a14:foregroundMark x1="71500" y1="13667" x2="67833" y2="10000"/>
                        <a14:foregroundMark x1="22000" y1="55000" x2="25167" y2="35833"/>
                        <a14:foregroundMark x1="34333" y1="66500" x2="34333" y2="40833"/>
                        <a14:foregroundMark x1="77667" y1="53333" x2="78000" y2="47000"/>
                        <a14:foregroundMark x1="76833" y1="53500" x2="78500" y2="45833"/>
                        <a14:foregroundMark x1="78667" y1="46833" x2="79167" y2="56833"/>
                        <a14:foregroundMark x1="26167" y1="1667" x2="35833" y2="1667"/>
                        <a14:foregroundMark x1="27667" y1="1500" x2="36833" y2="1000"/>
                        <a14:foregroundMark x1="22000" y1="50500" x2="22500" y2="45000"/>
                      </a14:backgroundRemoval>
                    </a14:imgEffect>
                  </a14:imgLayer>
                </a14:imgProps>
              </a:ext>
              <a:ext uri="{28A0092B-C50C-407E-A947-70E740481C1C}">
                <a14:useLocalDpi xmlns:a14="http://schemas.microsoft.com/office/drawing/2010/main" val="0"/>
              </a:ext>
            </a:extLst>
          </a:blip>
          <a:srcRect/>
          <a:stretch>
            <a:fillRect/>
          </a:stretch>
        </p:blipFill>
        <p:spPr bwMode="auto">
          <a:xfrm>
            <a:off x="3498850" y="965200"/>
            <a:ext cx="3035300" cy="3035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eaglebone black">
            <a:extLst>
              <a:ext uri="{FF2B5EF4-FFF2-40B4-BE49-F238E27FC236}">
                <a16:creationId xmlns:a16="http://schemas.microsoft.com/office/drawing/2014/main" id="{CF2C7C16-B62E-4CB2-B59E-F56D7A1BA839}"/>
              </a:ext>
            </a:extLst>
          </p:cNvPr>
          <p:cNvPicPr>
            <a:picLocks noChangeAspect="1" noChangeArrowheads="1"/>
          </p:cNvPicPr>
          <p:nvPr/>
        </p:nvPicPr>
        <p:blipFill>
          <a:blip r:embed="rId4" cstate="email">
            <a:extLst>
              <a:ext uri="{BEBA8EAE-BF5A-486C-A8C5-ECC9F3942E4B}">
                <a14:imgProps xmlns:a14="http://schemas.microsoft.com/office/drawing/2010/main">
                  <a14:imgLayer r:embed="rId5">
                    <a14:imgEffect>
                      <a14:backgroundRemoval t="8319" b="93934" l="10000" r="90000">
                        <a14:foregroundMark x1="18974" y1="8492" x2="30933" y2="8492"/>
                        <a14:foregroundMark x1="16410" y1="24090" x2="16410" y2="24090"/>
                        <a14:foregroundMark x1="84103" y1="25303" x2="84103" y2="25303"/>
                        <a14:foregroundMark x1="78718" y1="88735" x2="46923" y2="90641"/>
                        <a14:foregroundMark x1="23846" y1="13345" x2="41282" y2="18544"/>
                        <a14:foregroundMark x1="41282" y1="18544" x2="63846" y2="18718"/>
                        <a14:foregroundMark x1="43333" y1="89948" x2="33590" y2="86308"/>
                        <a14:foregroundMark x1="28205" y1="93934" x2="41538" y2="93934"/>
                        <a14:foregroundMark x1="42564" y1="8319" x2="67179" y2="9532"/>
                        <a14:backgroundMark x1="33077" y1="9705" x2="33077" y2="9705"/>
                        <a14:backgroundMark x1="33077" y1="9705" x2="33846" y2="8319"/>
                        <a14:backgroundMark x1="30769" y1="8666" x2="35897" y2="8666"/>
                        <a14:backgroundMark x1="31538" y1="9185" x2="31026" y2="8146"/>
                      </a14:backgroundRemoval>
                    </a14:imgEffect>
                  </a14:imgLayer>
                </a14:imgProps>
              </a:ext>
              <a:ext uri="{28A0092B-C50C-407E-A947-70E740481C1C}">
                <a14:useLocalDpi xmlns:a14="http://schemas.microsoft.com/office/drawing/2010/main" val="0"/>
              </a:ext>
            </a:extLst>
          </a:blip>
          <a:srcRect/>
          <a:stretch>
            <a:fillRect/>
          </a:stretch>
        </p:blipFill>
        <p:spPr bwMode="auto">
          <a:xfrm>
            <a:off x="6235700" y="674040"/>
            <a:ext cx="2445185" cy="36176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B67E4ED1-6A38-4EA9-B118-6D8B40C2BC14}"/>
              </a:ext>
            </a:extLst>
          </p:cNvPr>
          <p:cNvCxnSpPr/>
          <p:nvPr/>
        </p:nvCxnSpPr>
        <p:spPr>
          <a:xfrm>
            <a:off x="5976594" y="2482850"/>
            <a:ext cx="443060"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28959C5-F703-4D87-A818-59930B70A445}"/>
              </a:ext>
            </a:extLst>
          </p:cNvPr>
          <p:cNvCxnSpPr/>
          <p:nvPr/>
        </p:nvCxnSpPr>
        <p:spPr>
          <a:xfrm flipH="1">
            <a:off x="5637229" y="4185501"/>
            <a:ext cx="1517715" cy="754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66A6272-5BBC-45BC-A72D-3A437CE59DD3}"/>
              </a:ext>
            </a:extLst>
          </p:cNvPr>
          <p:cNvPicPr>
            <a:picLocks noChangeAspect="1"/>
          </p:cNvPicPr>
          <p:nvPr/>
        </p:nvPicPr>
        <p:blipFill>
          <a:blip r:embed="rId6"/>
          <a:stretch>
            <a:fillRect/>
          </a:stretch>
        </p:blipFill>
        <p:spPr>
          <a:xfrm>
            <a:off x="2921720" y="4988581"/>
            <a:ext cx="4798833" cy="857250"/>
          </a:xfrm>
          <a:prstGeom prst="rect">
            <a:avLst/>
          </a:prstGeom>
        </p:spPr>
      </p:pic>
      <p:sp>
        <p:nvSpPr>
          <p:cNvPr id="17" name="TextBox 16">
            <a:extLst>
              <a:ext uri="{FF2B5EF4-FFF2-40B4-BE49-F238E27FC236}">
                <a16:creationId xmlns:a16="http://schemas.microsoft.com/office/drawing/2014/main" id="{266A3AE5-159A-4304-B515-4BD4458FF08B}"/>
              </a:ext>
            </a:extLst>
          </p:cNvPr>
          <p:cNvSpPr txBox="1"/>
          <p:nvPr/>
        </p:nvSpPr>
        <p:spPr>
          <a:xfrm>
            <a:off x="628650" y="4291660"/>
            <a:ext cx="2095500" cy="1846659"/>
          </a:xfrm>
          <a:prstGeom prst="rect">
            <a:avLst/>
          </a:prstGeom>
          <a:noFill/>
        </p:spPr>
        <p:txBody>
          <a:bodyPr wrap="square" rtlCol="0">
            <a:spAutoFit/>
          </a:bodyPr>
          <a:lstStyle/>
          <a:p>
            <a:r>
              <a:rPr lang="en-US" sz="1600" dirty="0"/>
              <a:t>One Launchpad gets data and sends it. The other Launchpad gets the data and passes it to the BBB. The BBB then uploads the data to the app</a:t>
            </a:r>
            <a:r>
              <a:rPr lang="en-US" dirty="0"/>
              <a:t>. </a:t>
            </a:r>
          </a:p>
        </p:txBody>
      </p:sp>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lstStyle/>
          <a:p>
            <a:r>
              <a:rPr lang="en-US" dirty="0"/>
              <a:t>Prerequisites</a:t>
            </a:r>
          </a:p>
          <a:p>
            <a:pPr lvl="1"/>
            <a:r>
              <a:rPr lang="en-US" dirty="0"/>
              <a:t>2x CC1350 and 1xBBB</a:t>
            </a:r>
          </a:p>
          <a:p>
            <a:pPr lvl="1"/>
            <a:r>
              <a:rPr lang="en-US" dirty="0"/>
              <a:t>Virtual Machine with Ubuntu</a:t>
            </a:r>
          </a:p>
          <a:p>
            <a:pPr lvl="1"/>
            <a:r>
              <a:rPr lang="en-US" dirty="0"/>
              <a:t>Arm-</a:t>
            </a:r>
            <a:r>
              <a:rPr lang="en-US" dirty="0" err="1"/>
              <a:t>evm</a:t>
            </a:r>
            <a:r>
              <a:rPr lang="en-US" dirty="0"/>
              <a:t>-</a:t>
            </a:r>
            <a:r>
              <a:rPr lang="en-US" dirty="0" err="1"/>
              <a:t>linux</a:t>
            </a:r>
            <a:r>
              <a:rPr lang="en-US" dirty="0"/>
              <a:t> image </a:t>
            </a:r>
          </a:p>
          <a:p>
            <a:endParaRPr lang="en-US" dirty="0"/>
          </a:p>
          <a:p>
            <a:r>
              <a:rPr lang="en-US" dirty="0"/>
              <a:t>Commands to install prerequisites</a:t>
            </a:r>
          </a:p>
          <a:p>
            <a:pPr lvl="1"/>
            <a:r>
              <a:rPr lang="en-US" dirty="0"/>
              <a:t>$ sudo apt-get update &amp;&amp; sudo apt-get upgrade</a:t>
            </a:r>
          </a:p>
          <a:p>
            <a:pPr lvl="1"/>
            <a:r>
              <a:rPr lang="en-US" dirty="0"/>
              <a:t>$ </a:t>
            </a:r>
            <a:r>
              <a:rPr lang="en-US" dirty="0" err="1"/>
              <a:t>scp</a:t>
            </a:r>
            <a:r>
              <a:rPr lang="en-US" dirty="0"/>
              <a:t> bbb_prebuilt.tar.gz </a:t>
            </a:r>
            <a:r>
              <a:rPr lang="en-US" dirty="0">
                <a:hlinkClick r:id="rId2"/>
              </a:rPr>
              <a:t>root@192.168.6.2:/home/root</a:t>
            </a:r>
            <a:endParaRPr lang="en-US" dirty="0"/>
          </a:p>
          <a:p>
            <a:pPr lvl="1"/>
            <a:r>
              <a:rPr lang="en-US" dirty="0"/>
              <a:t>$tar –</a:t>
            </a:r>
            <a:r>
              <a:rPr lang="en-US" dirty="0" err="1"/>
              <a:t>xvf</a:t>
            </a:r>
            <a:r>
              <a:rPr lang="en-US" dirty="0"/>
              <a:t> bbb_prebuilt.tar.gz</a:t>
            </a:r>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r>
              <a:rPr lang="en-US" dirty="0"/>
              <a:t>Steps used in design for CC1350:</a:t>
            </a:r>
          </a:p>
          <a:p>
            <a:pPr lvl="1"/>
            <a:r>
              <a:rPr lang="en-US" dirty="0"/>
              <a:t>Download Code Composer Studio</a:t>
            </a:r>
          </a:p>
          <a:p>
            <a:pPr lvl="1"/>
            <a:r>
              <a:rPr lang="en-US" dirty="0"/>
              <a:t>Download Simple Link CC13x0_SDK library</a:t>
            </a:r>
          </a:p>
          <a:p>
            <a:pPr lvl="1"/>
            <a:r>
              <a:rPr lang="en-US" dirty="0"/>
              <a:t>Import the Sensor example code from the \Examples\Dev tools\CC 1350 </a:t>
            </a:r>
            <a:r>
              <a:rPr lang="en-US" dirty="0" err="1"/>
              <a:t>LaunchPad</a:t>
            </a:r>
            <a:r>
              <a:rPr lang="en-US" dirty="0"/>
              <a:t>\TI 15.4 stack folder</a:t>
            </a:r>
          </a:p>
          <a:p>
            <a:pPr lvl="1"/>
            <a:r>
              <a:rPr lang="en-US" dirty="0"/>
              <a:t>Import the Collector example code from the \Examples\Dev tools\CC 1350 </a:t>
            </a:r>
            <a:r>
              <a:rPr lang="en-US" dirty="0" err="1"/>
              <a:t>LaunchPad</a:t>
            </a:r>
            <a:r>
              <a:rPr lang="en-US" dirty="0"/>
              <a:t>\TI 15.4 stack folder</a:t>
            </a:r>
          </a:p>
          <a:p>
            <a:pPr lvl="1"/>
            <a:r>
              <a:rPr lang="en-US" dirty="0"/>
              <a:t>Flash the one CC1350 with the Sensor code and flash the another one with the Collector code</a:t>
            </a:r>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r>
              <a:rPr lang="en-US" dirty="0"/>
              <a:t>Steps used in Design for Linux</a:t>
            </a:r>
          </a:p>
          <a:p>
            <a:pPr lvl="1"/>
            <a:r>
              <a:rPr lang="en-US" dirty="0"/>
              <a:t>Download TI 15.4 Stack SDK to the ubuntu machine. </a:t>
            </a:r>
          </a:p>
          <a:p>
            <a:pPr lvl="1"/>
            <a:r>
              <a:rPr lang="en-US" dirty="0"/>
              <a:t>Install the SDK</a:t>
            </a:r>
          </a:p>
          <a:p>
            <a:pPr lvl="1"/>
            <a:r>
              <a:rPr lang="en-US" dirty="0"/>
              <a:t>Transfer the bbb_prebuilt.tar.gz to the BBB</a:t>
            </a:r>
          </a:p>
          <a:p>
            <a:pPr marL="0" indent="0">
              <a:buNone/>
            </a:pPr>
            <a:endParaRPr lang="en-US" dirty="0"/>
          </a:p>
          <a:p>
            <a:r>
              <a:rPr lang="en-US" dirty="0"/>
              <a:t>Steps used in Design for BBB </a:t>
            </a:r>
          </a:p>
          <a:p>
            <a:pPr lvl="1"/>
            <a:r>
              <a:rPr lang="en-US" dirty="0"/>
              <a:t>Flash the SD card with Linux image using </a:t>
            </a:r>
            <a:r>
              <a:rPr lang="en-US" dirty="0" err="1"/>
              <a:t>Ethcer</a:t>
            </a:r>
            <a:endParaRPr lang="en-US" dirty="0"/>
          </a:p>
          <a:p>
            <a:pPr lvl="1"/>
            <a:r>
              <a:rPr lang="en-US" dirty="0"/>
              <a:t>Boot off the SD card </a:t>
            </a:r>
          </a:p>
          <a:p>
            <a:pPr lvl="1"/>
            <a:r>
              <a:rPr lang="en-US" dirty="0"/>
              <a:t>Find the BBB </a:t>
            </a:r>
            <a:r>
              <a:rPr lang="en-US" dirty="0" err="1"/>
              <a:t>ip</a:t>
            </a:r>
            <a:r>
              <a:rPr lang="en-US" dirty="0"/>
              <a:t> address using ifconfig command</a:t>
            </a:r>
          </a:p>
          <a:p>
            <a:pPr lvl="1"/>
            <a:r>
              <a:rPr lang="en-US" dirty="0"/>
              <a:t>Extract the bbb_prebuilt.tar.gz that is passed from Ubuntu</a:t>
            </a:r>
          </a:p>
          <a:p>
            <a:pPr lvl="1"/>
            <a:r>
              <a:rPr lang="en-US" dirty="0"/>
              <a:t>Connect the BBB the network and connect the collector Launchpad to the BBB</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4160088722"/>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329</TotalTime>
  <Words>614</Words>
  <Application>Microsoft Office PowerPoint</Application>
  <PresentationFormat>On-screen Show (4:3)</PresentationFormat>
  <Paragraphs>89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Book</vt:lpstr>
      <vt:lpstr>Calibri</vt:lpstr>
      <vt:lpstr>CleanA</vt:lpstr>
      <vt:lpstr>Sub-1 GHz Sensor to Cloud IoT Gateway</vt:lpstr>
      <vt:lpstr>Goal</vt:lpstr>
      <vt:lpstr>Outcome - Accomplishments</vt:lpstr>
      <vt:lpstr>Components Used in Design</vt:lpstr>
      <vt:lpstr>Tools used in Design</vt:lpstr>
      <vt:lpstr>Schematics</vt:lpstr>
      <vt:lpstr>Pre-requisites used in Design</vt:lpstr>
      <vt:lpstr>Implementation Details</vt:lpstr>
      <vt:lpstr>Implementation Details</vt:lpstr>
      <vt:lpstr>Implementation Details</vt:lpstr>
      <vt:lpstr>Actual project set-up</vt:lpstr>
      <vt:lpstr>Demo</vt:lpstr>
      <vt:lpstr>Results and Conclusions</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Luis  Ruiz</cp:lastModifiedBy>
  <cp:revision>26</cp:revision>
  <dcterms:created xsi:type="dcterms:W3CDTF">2012-11-19T20:59:30Z</dcterms:created>
  <dcterms:modified xsi:type="dcterms:W3CDTF">2018-12-13T04:51:42Z</dcterms:modified>
</cp:coreProperties>
</file>