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70" r:id="rId6"/>
    <p:sldId id="271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9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1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4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6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0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7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Style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7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8554" y="702791"/>
            <a:ext cx="342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Tile </a:t>
            </a:r>
            <a:r>
              <a:rPr lang="en-US" sz="1600" dirty="0"/>
              <a:t>Default – Background #</a:t>
            </a:r>
            <a:r>
              <a:rPr lang="en-US" sz="1600" dirty="0" smtClean="0"/>
              <a:t>17415F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78798" y="3512462"/>
            <a:ext cx="31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Text – Open Sans 20px Bold #FFF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68555" y="4912113"/>
            <a:ext cx="80783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Button Default – Open Sans 1.5em #FFF</a:t>
            </a:r>
            <a:r>
              <a:rPr lang="en-US" sz="1600" dirty="0"/>
              <a:t>, Background #0A5C87, </a:t>
            </a:r>
            <a:r>
              <a:rPr lang="en-US" sz="1600" dirty="0" smtClean="0"/>
              <a:t>Rollover Background </a:t>
            </a:r>
            <a:r>
              <a:rPr lang="en-US" sz="1600" dirty="0"/>
              <a:t>#0C6A9C</a:t>
            </a:r>
          </a:p>
          <a:p>
            <a:endParaRPr lang="en-US" sz="1600" dirty="0"/>
          </a:p>
        </p:txBody>
      </p:sp>
      <p:pic>
        <p:nvPicPr>
          <p:cNvPr id="2" name="Picture 1" descr="Tile-Action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8" y="1072123"/>
            <a:ext cx="2851156" cy="1799561"/>
          </a:xfrm>
          <a:prstGeom prst="rect">
            <a:avLst/>
          </a:prstGeom>
        </p:spPr>
      </p:pic>
      <p:pic>
        <p:nvPicPr>
          <p:cNvPr id="3" name="Picture 2" descr="Tile-Rollover-Action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35" y="1072123"/>
            <a:ext cx="2740072" cy="19402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35483" y="698277"/>
            <a:ext cx="387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Tile </a:t>
            </a:r>
            <a:r>
              <a:rPr lang="en-US" sz="1600" dirty="0"/>
              <a:t>Rollover – Background #164769</a:t>
            </a:r>
          </a:p>
        </p:txBody>
      </p:sp>
      <p:pic>
        <p:nvPicPr>
          <p:cNvPr id="5" name="Picture 4" descr="Title-Action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8" y="3916346"/>
            <a:ext cx="2569226" cy="354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24562" y="3495804"/>
            <a:ext cx="2852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Glyphicon</a:t>
            </a:r>
            <a:r>
              <a:rPr lang="en-US" sz="1600" dirty="0" smtClean="0"/>
              <a:t> – 30px #FFF</a:t>
            </a:r>
            <a:endParaRPr lang="en-US" sz="1600" dirty="0"/>
          </a:p>
        </p:txBody>
      </p:sp>
      <p:pic>
        <p:nvPicPr>
          <p:cNvPr id="17" name="Picture 16" descr="Glyphicon-ActionB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64" y="3875378"/>
            <a:ext cx="364084" cy="398217"/>
          </a:xfrm>
          <a:prstGeom prst="rect">
            <a:avLst/>
          </a:prstGeom>
        </p:spPr>
      </p:pic>
      <p:pic>
        <p:nvPicPr>
          <p:cNvPr id="18" name="Picture 17" descr="Button-ActionBa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8" y="5286882"/>
            <a:ext cx="2635906" cy="6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0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Subscribe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4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5601" y="375615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H2 – Open Sans 20px Bold #FFF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75845" y="1484605"/>
            <a:ext cx="7394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Descriptor text – Open Sans 13px #FFF, line-height 17px 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602" y="2525790"/>
            <a:ext cx="6657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Form field default – </a:t>
            </a:r>
            <a:r>
              <a:rPr lang="en-US" sz="1600" dirty="0"/>
              <a:t>Height 38px, background #</a:t>
            </a:r>
            <a:r>
              <a:rPr lang="en-US" sz="1600" dirty="0" smtClean="0"/>
              <a:t>EEE</a:t>
            </a:r>
          </a:p>
          <a:p>
            <a:r>
              <a:rPr lang="en-US" sz="1600" dirty="0" smtClean="0"/>
              <a:t>Button – Open Sans 16px Bold #FFF</a:t>
            </a:r>
            <a:r>
              <a:rPr lang="en-US" sz="1600" dirty="0"/>
              <a:t>, Background #063346</a:t>
            </a:r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845" y="3796385"/>
            <a:ext cx="653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Button </a:t>
            </a:r>
            <a:r>
              <a:rPr lang="en-US" sz="1600" dirty="0"/>
              <a:t>rollover – Background #1295e8 </a:t>
            </a:r>
          </a:p>
        </p:txBody>
      </p:sp>
      <p:pic>
        <p:nvPicPr>
          <p:cNvPr id="4" name="Picture 3" descr="ModuleH2-Subscrib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806584"/>
            <a:ext cx="4417665" cy="432615"/>
          </a:xfrm>
          <a:prstGeom prst="rect">
            <a:avLst/>
          </a:prstGeom>
        </p:spPr>
      </p:pic>
      <p:pic>
        <p:nvPicPr>
          <p:cNvPr id="7" name="Picture 6" descr="Descriptor.Subscrib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1853937"/>
            <a:ext cx="6544963" cy="422905"/>
          </a:xfrm>
          <a:prstGeom prst="rect">
            <a:avLst/>
          </a:prstGeom>
        </p:spPr>
      </p:pic>
      <p:pic>
        <p:nvPicPr>
          <p:cNvPr id="9" name="Picture 8" descr="FormField-Button-Subscrib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3126495"/>
            <a:ext cx="4274039" cy="436763"/>
          </a:xfrm>
          <a:prstGeom prst="rect">
            <a:avLst/>
          </a:prstGeom>
        </p:spPr>
      </p:pic>
      <p:pic>
        <p:nvPicPr>
          <p:cNvPr id="10" name="Picture 9" descr="FormField-Button-Rollo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4150647"/>
            <a:ext cx="4250641" cy="436763"/>
          </a:xfrm>
          <a:prstGeom prst="rect">
            <a:avLst/>
          </a:prstGeom>
        </p:spPr>
      </p:pic>
      <p:pic>
        <p:nvPicPr>
          <p:cNvPr id="11" name="Picture 10" descr="FormField-Tex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5138855"/>
            <a:ext cx="4291611" cy="43731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86088" y="4769523"/>
            <a:ext cx="5950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Form field text – Open Sans 16px #555</a:t>
            </a:r>
            <a:endParaRPr lang="en-US" sz="1600" dirty="0"/>
          </a:p>
        </p:txBody>
      </p:sp>
      <p:pic>
        <p:nvPicPr>
          <p:cNvPr id="12" name="Picture 11" descr="Footnote-Subscrib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07" y="6167679"/>
            <a:ext cx="1892300" cy="3175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96331" y="5798347"/>
            <a:ext cx="631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Footnote – Open Sans 10px #FFF, link 1px underline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386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Blog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7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5601" y="570213"/>
            <a:ext cx="4516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H2 – Open Sans 20px Bold #FFF, Rollover underline</a:t>
            </a:r>
            <a:endParaRPr lang="en-US" sz="1600" dirty="0"/>
          </a:p>
        </p:txBody>
      </p:sp>
      <p:pic>
        <p:nvPicPr>
          <p:cNvPr id="2" name="Picture 1" descr="ModuleH2-B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939545"/>
            <a:ext cx="2428288" cy="46294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65602" y="2786960"/>
            <a:ext cx="7261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Date – Open Sans 13px Bold #FFF, line-height 17px, border-bottom 2px Solid #39C</a:t>
            </a:r>
            <a:endParaRPr lang="en-US" sz="1600" dirty="0"/>
          </a:p>
        </p:txBody>
      </p:sp>
      <p:pic>
        <p:nvPicPr>
          <p:cNvPr id="5" name="Picture 4" descr="Date-Blo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3156292"/>
            <a:ext cx="1349654" cy="30908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65602" y="3838811"/>
            <a:ext cx="7261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 – Open Sans 13px Regular </a:t>
            </a:r>
            <a:r>
              <a:rPr lang="en-US" sz="1600" dirty="0"/>
              <a:t>#</a:t>
            </a:r>
            <a:r>
              <a:rPr lang="en-US" sz="1600" dirty="0" smtClean="0"/>
              <a:t>FFF, </a:t>
            </a:r>
            <a:r>
              <a:rPr lang="en-US" sz="1600" dirty="0"/>
              <a:t>line-height 17px</a:t>
            </a:r>
            <a:r>
              <a:rPr lang="en-US" sz="1600" dirty="0" smtClean="0"/>
              <a:t>, Rollover underline </a:t>
            </a:r>
            <a:endParaRPr lang="en-US" sz="1600" dirty="0"/>
          </a:p>
        </p:txBody>
      </p:sp>
      <p:pic>
        <p:nvPicPr>
          <p:cNvPr id="14" name="Picture 13" descr="Title-Bl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4279621"/>
            <a:ext cx="2314521" cy="2223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65602" y="1765881"/>
            <a:ext cx="2908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Glyphicon</a:t>
            </a:r>
            <a:r>
              <a:rPr lang="en-US" sz="1600" dirty="0" smtClean="0"/>
              <a:t> – 20px Bold #FFF</a:t>
            </a:r>
            <a:endParaRPr lang="en-US" sz="1600" dirty="0"/>
          </a:p>
        </p:txBody>
      </p:sp>
      <p:pic>
        <p:nvPicPr>
          <p:cNvPr id="17" name="Picture 16" descr="Glyphicon-Blo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2175709"/>
            <a:ext cx="418686" cy="35887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65602" y="4865004"/>
            <a:ext cx="7261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Button Default – </a:t>
            </a:r>
            <a:r>
              <a:rPr lang="en-US" sz="1600" dirty="0"/>
              <a:t>Height 38px, background #EEE</a:t>
            </a:r>
          </a:p>
          <a:p>
            <a:r>
              <a:rPr lang="en-US" sz="1600" dirty="0"/>
              <a:t>Button </a:t>
            </a:r>
            <a:r>
              <a:rPr lang="en-US" sz="1600" dirty="0" smtClean="0"/>
              <a:t>– Open Sans </a:t>
            </a:r>
            <a:r>
              <a:rPr lang="en-US" sz="1600" dirty="0"/>
              <a:t>16px Bold #FFF, Background #</a:t>
            </a:r>
            <a:r>
              <a:rPr lang="en-US" sz="1600" dirty="0" smtClean="0"/>
              <a:t>063346</a:t>
            </a:r>
          </a:p>
          <a:p>
            <a:r>
              <a:rPr lang="en-US" sz="1600" dirty="0"/>
              <a:t>Button rollover – Background #1295e8 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2" name="Picture 31" descr="Button-B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5822588"/>
            <a:ext cx="1342869" cy="435525"/>
          </a:xfrm>
          <a:prstGeom prst="rect">
            <a:avLst/>
          </a:prstGeom>
        </p:spPr>
      </p:pic>
      <p:pic>
        <p:nvPicPr>
          <p:cNvPr id="33" name="Picture 32" descr="Button-Rollover-Blo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88" y="5822588"/>
            <a:ext cx="1369925" cy="4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1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115" y="611181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H1 – Bitter 36px Font-weight 400 #333, line-height 44px, letter-spacing normal</a:t>
            </a:r>
            <a:endParaRPr lang="en-US" sz="1600" dirty="0"/>
          </a:p>
        </p:txBody>
      </p:sp>
      <p:pic>
        <p:nvPicPr>
          <p:cNvPr id="2" name="Picture 1" descr="H1-Expl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80" y="993841"/>
            <a:ext cx="5917610" cy="728550"/>
          </a:xfrm>
          <a:prstGeom prst="rect">
            <a:avLst/>
          </a:prstGeom>
        </p:spPr>
      </p:pic>
      <p:pic>
        <p:nvPicPr>
          <p:cNvPr id="3" name="Picture 2" descr="H2-Explai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86" y="2429063"/>
            <a:ext cx="3461968" cy="4032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5115" y="2110941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H1 – Bitter 22px Font-weight 400 #666, line-height 24px</a:t>
            </a:r>
            <a:endParaRPr lang="en-US" sz="1600" dirty="0"/>
          </a:p>
        </p:txBody>
      </p:sp>
      <p:pic>
        <p:nvPicPr>
          <p:cNvPr id="5" name="Picture 4" descr="NavTabs-Explain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86" y="3954792"/>
            <a:ext cx="2527120" cy="2403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45115" y="3304019"/>
            <a:ext cx="74049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Nav</a:t>
            </a:r>
            <a:r>
              <a:rPr lang="en-US" sz="1600" dirty="0" smtClean="0"/>
              <a:t> Tabs – Open Sans 16px Font-weight 400 #000, link #0C648C, background #</a:t>
            </a:r>
            <a:r>
              <a:rPr lang="en-US" sz="1600" dirty="0" err="1" smtClean="0"/>
              <a:t>eee</a:t>
            </a:r>
            <a:r>
              <a:rPr lang="en-US" sz="1600" dirty="0" smtClean="0"/>
              <a:t>, underline line-height 24px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476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4629" y="600939"/>
            <a:ext cx="7404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Notification Box - Background #EEFAFE</a:t>
            </a:r>
          </a:p>
          <a:p>
            <a:r>
              <a:rPr lang="en-US" sz="1600" dirty="0" smtClean="0"/>
              <a:t>H2 – Open Sans 16px Bold #333, letter-spacing normal, line-height 32px</a:t>
            </a:r>
          </a:p>
          <a:p>
            <a:r>
              <a:rPr lang="en-US" sz="1600" dirty="0" smtClean="0"/>
              <a:t>P – Open Sans 16px #333, line-height 24px</a:t>
            </a:r>
          </a:p>
          <a:p>
            <a:r>
              <a:rPr lang="en-US" sz="1600" dirty="0" smtClean="0"/>
              <a:t>List – Open Sans 15px #333, link #0C648C</a:t>
            </a:r>
          </a:p>
          <a:p>
            <a:r>
              <a:rPr lang="en-US" sz="1600" dirty="0" smtClean="0"/>
              <a:t>Button – Open Sans 16px Bold </a:t>
            </a:r>
            <a:r>
              <a:rPr lang="en-US" sz="1600" dirty="0"/>
              <a:t>#</a:t>
            </a:r>
            <a:r>
              <a:rPr lang="en-US" sz="1600" dirty="0" smtClean="0"/>
              <a:t>FFF, Background #0A5c87, </a:t>
            </a:r>
            <a:r>
              <a:rPr lang="en-US" sz="1600" dirty="0" err="1" smtClean="0"/>
              <a:t>Rolllover</a:t>
            </a:r>
            <a:r>
              <a:rPr lang="en-US" sz="1600" dirty="0" smtClean="0"/>
              <a:t> #0C6A9C</a:t>
            </a:r>
            <a:endParaRPr lang="en-US" sz="1600" dirty="0"/>
          </a:p>
        </p:txBody>
      </p:sp>
      <p:pic>
        <p:nvPicPr>
          <p:cNvPr id="4" name="Picture 3" descr="NotficationBox-Button-Expl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8" y="2094998"/>
            <a:ext cx="4811192" cy="2089432"/>
          </a:xfrm>
          <a:prstGeom prst="rect">
            <a:avLst/>
          </a:prstGeom>
        </p:spPr>
      </p:pic>
      <p:pic>
        <p:nvPicPr>
          <p:cNvPr id="8" name="Picture 7" descr="BlockQuote-Explai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5" y="5299047"/>
            <a:ext cx="5632590" cy="9387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4629" y="4696525"/>
            <a:ext cx="74049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Block quote - Background #F2F2F2</a:t>
            </a:r>
          </a:p>
          <a:p>
            <a:r>
              <a:rPr lang="en-US" sz="1600" dirty="0" smtClean="0"/>
              <a:t>Open Sans 16px Bold #333, line-height 24px, link #0C648C</a:t>
            </a:r>
          </a:p>
        </p:txBody>
      </p:sp>
    </p:spTree>
    <p:extLst>
      <p:ext uri="{BB962C8B-B14F-4D97-AF65-F5344CB8AC3E}">
        <p14:creationId xmlns:p14="http://schemas.microsoft.com/office/powerpoint/2010/main" val="154744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3414" y="478035"/>
            <a:ext cx="7404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H3 – Bitter 21px font-weight normal #333, letter-spacing normal, line-height 25px</a:t>
            </a:r>
          </a:p>
          <a:p>
            <a:r>
              <a:rPr lang="en-US" sz="1600" dirty="0" smtClean="0"/>
              <a:t>P – Open Sans 16px #333, link #0C648C, border-bottom 1px #0C648C, line-height 24px</a:t>
            </a:r>
          </a:p>
          <a:p>
            <a:r>
              <a:rPr lang="en-US" sz="1600" dirty="0" smtClean="0"/>
              <a:t>Glossary-term – border-bottom dashed</a:t>
            </a:r>
          </a:p>
        </p:txBody>
      </p:sp>
      <p:pic>
        <p:nvPicPr>
          <p:cNvPr id="5" name="Picture 4" descr="Cont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59" y="1392038"/>
            <a:ext cx="5940835" cy="24030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3414" y="4030638"/>
            <a:ext cx="7404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Tooltip</a:t>
            </a:r>
          </a:p>
          <a:p>
            <a:r>
              <a:rPr lang="en-US" sz="1600" dirty="0"/>
              <a:t>Title – Bitter </a:t>
            </a:r>
            <a:r>
              <a:rPr lang="en-US" sz="1600" dirty="0" smtClean="0"/>
              <a:t>21px #FFF font-weight normal</a:t>
            </a:r>
          </a:p>
          <a:p>
            <a:r>
              <a:rPr lang="en-US" sz="1600" dirty="0" smtClean="0"/>
              <a:t>Text</a:t>
            </a:r>
            <a:r>
              <a:rPr lang="en-US" sz="1600" dirty="0"/>
              <a:t> – </a:t>
            </a:r>
            <a:r>
              <a:rPr lang="en-US" sz="1600" dirty="0" smtClean="0"/>
              <a:t>Open Sans 14px #CDEDFA font-weight normal, line-spacing 19px  </a:t>
            </a:r>
          </a:p>
          <a:p>
            <a:r>
              <a:rPr lang="en-US" sz="1600" dirty="0" smtClean="0"/>
              <a:t> </a:t>
            </a:r>
          </a:p>
        </p:txBody>
      </p:sp>
      <p:pic>
        <p:nvPicPr>
          <p:cNvPr id="9" name="Picture 8" descr="List-Glossary-Rollover-Explai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38" y="4872032"/>
            <a:ext cx="5292817" cy="167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0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8456"/>
            <a:ext cx="6400800" cy="1752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Home, Get Coverage, Change or Update Plan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48146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cordian-Open-Expl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3" y="1688141"/>
            <a:ext cx="6132702" cy="2451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872" y="672633"/>
            <a:ext cx="7404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FAQ Question – Open Sans 16px font-weight normal #063346, letter-spacing normal, line-height 24px, border-bottom 1px #08425D</a:t>
            </a:r>
          </a:p>
          <a:p>
            <a:endParaRPr lang="en-US" sz="1600" dirty="0" smtClean="0"/>
          </a:p>
          <a:p>
            <a:r>
              <a:rPr lang="en-US" sz="1600" dirty="0" smtClean="0"/>
              <a:t>FAQ Question .answer – Open Sans 16px #666, line-height 24px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4873" y="4645135"/>
            <a:ext cx="370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Survey H2 – Bitter 24px, line-height 32px</a:t>
            </a:r>
          </a:p>
        </p:txBody>
      </p:sp>
      <p:pic>
        <p:nvPicPr>
          <p:cNvPr id="3" name="Picture 2" descr="H2-Survey-Explai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2" y="4973499"/>
            <a:ext cx="3472211" cy="492051"/>
          </a:xfrm>
          <a:prstGeom prst="rect">
            <a:avLst/>
          </a:prstGeom>
        </p:spPr>
      </p:pic>
      <p:pic>
        <p:nvPicPr>
          <p:cNvPr id="4" name="Picture 3" descr="Radio-Survey-Explain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55" y="4983689"/>
            <a:ext cx="2464860" cy="14701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77001" y="4639388"/>
            <a:ext cx="370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Questions – Helvetica </a:t>
            </a:r>
            <a:r>
              <a:rPr lang="en-US" sz="1600" dirty="0" err="1" smtClean="0"/>
              <a:t>Neue</a:t>
            </a:r>
            <a:r>
              <a:rPr lang="en-US" sz="1600" dirty="0" smtClean="0"/>
              <a:t> 14px #3B3B3B</a:t>
            </a:r>
          </a:p>
        </p:txBody>
      </p:sp>
    </p:spTree>
    <p:extLst>
      <p:ext uri="{BB962C8B-B14F-4D97-AF65-F5344CB8AC3E}">
        <p14:creationId xmlns:p14="http://schemas.microsoft.com/office/powerpoint/2010/main" val="90816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1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115" y="611181"/>
            <a:ext cx="7404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Take </a:t>
            </a:r>
            <a:r>
              <a:rPr lang="en-US" sz="1600" dirty="0" smtClean="0"/>
              <a:t>Action</a:t>
            </a:r>
          </a:p>
          <a:p>
            <a:r>
              <a:rPr lang="en-US" sz="1600" dirty="0" smtClean="0"/>
              <a:t>H4 – Open Sans 16px Bold#333, line-height 24px</a:t>
            </a:r>
          </a:p>
          <a:p>
            <a:r>
              <a:rPr lang="en-US" sz="1600" dirty="0" smtClean="0"/>
              <a:t>List</a:t>
            </a:r>
            <a:r>
              <a:rPr lang="en-US" sz="1600" dirty="0"/>
              <a:t> – </a:t>
            </a:r>
            <a:r>
              <a:rPr lang="en-US" sz="1600" dirty="0" smtClean="0"/>
              <a:t> Open Sans 16px normal, links #0C648C, Rollover underline</a:t>
            </a:r>
          </a:p>
          <a:p>
            <a:endParaRPr lang="en-US" sz="1600" dirty="0"/>
          </a:p>
        </p:txBody>
      </p:sp>
      <p:pic>
        <p:nvPicPr>
          <p:cNvPr id="4" name="Picture 3" descr="Links-Arti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13" y="1503208"/>
            <a:ext cx="3523711" cy="24418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3881" y="4590108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Content styling same as Explainer pages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666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9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1-Blog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8" y="829014"/>
            <a:ext cx="4032337" cy="765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5115" y="611181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H1 – Bitter 36px font-weight 400 #333, letter-spacing normal, line-height 44px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881" y="1824873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H2 </a:t>
            </a:r>
            <a:r>
              <a:rPr lang="en-US" sz="1600" dirty="0"/>
              <a:t>– Bitter </a:t>
            </a:r>
            <a:r>
              <a:rPr lang="en-US" sz="1600" dirty="0" smtClean="0"/>
              <a:t>24px </a:t>
            </a:r>
            <a:r>
              <a:rPr lang="en-US" sz="1600" dirty="0"/>
              <a:t>font-weight 400 </a:t>
            </a:r>
            <a:r>
              <a:rPr lang="en-US" sz="1600" dirty="0" smtClean="0"/>
              <a:t>#0C648C, </a:t>
            </a:r>
            <a:r>
              <a:rPr lang="en-US" sz="1600" dirty="0"/>
              <a:t>letter-spacing normal, line-height </a:t>
            </a:r>
            <a:r>
              <a:rPr lang="en-US" sz="1600" dirty="0" smtClean="0"/>
              <a:t>32px</a:t>
            </a:r>
            <a:endParaRPr lang="en-US" sz="1600" dirty="0"/>
          </a:p>
        </p:txBody>
      </p:sp>
      <p:pic>
        <p:nvPicPr>
          <p:cNvPr id="3" name="Picture 2" descr="H2-BlogP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67" y="2239597"/>
            <a:ext cx="3748758" cy="315316"/>
          </a:xfrm>
          <a:prstGeom prst="rect">
            <a:avLst/>
          </a:prstGeom>
        </p:spPr>
      </p:pic>
      <p:pic>
        <p:nvPicPr>
          <p:cNvPr id="5" name="Picture 4" descr="Date-BlogP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67" y="3289430"/>
            <a:ext cx="1621331" cy="3537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5115" y="2950876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Date </a:t>
            </a:r>
            <a:r>
              <a:rPr lang="en-US" sz="1600" dirty="0"/>
              <a:t>– </a:t>
            </a:r>
            <a:r>
              <a:rPr lang="en-US" sz="1600" dirty="0" smtClean="0"/>
              <a:t>Open Sans </a:t>
            </a:r>
            <a:r>
              <a:rPr lang="en-US" sz="1600" dirty="0"/>
              <a:t>1</a:t>
            </a:r>
            <a:r>
              <a:rPr lang="en-US" sz="1600" dirty="0" smtClean="0"/>
              <a:t>4px #666, line</a:t>
            </a:r>
            <a:r>
              <a:rPr lang="en-US" sz="1600" dirty="0"/>
              <a:t>-height </a:t>
            </a:r>
            <a:r>
              <a:rPr lang="en-US" sz="1600" dirty="0" smtClean="0"/>
              <a:t>24px</a:t>
            </a:r>
            <a:endParaRPr lang="en-US" sz="1600" dirty="0"/>
          </a:p>
        </p:txBody>
      </p:sp>
      <p:pic>
        <p:nvPicPr>
          <p:cNvPr id="7" name="Picture 6" descr="Categories-Archives-BlogP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19" y="4544738"/>
            <a:ext cx="2483605" cy="2142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0049" y="3929236"/>
            <a:ext cx="74049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H4 – Open Sans 16px Bold#333, line-height 24px</a:t>
            </a:r>
          </a:p>
          <a:p>
            <a:r>
              <a:rPr lang="en-US" sz="1600" dirty="0"/>
              <a:t>List –  Open Sans 16px normal, links #0C648C, Rollover </a:t>
            </a:r>
            <a:r>
              <a:rPr lang="en-US" sz="1600" dirty="0" smtClean="0"/>
              <a:t>underline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7858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115" y="611181"/>
            <a:ext cx="781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Button – Open Sans 16px font-weight 700 #0E70B4, Background #EEE, rollover #0E70B4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49995" y="1064191"/>
            <a:ext cx="7315710" cy="1294257"/>
            <a:chOff x="949995" y="1125643"/>
            <a:chExt cx="7315710" cy="1294257"/>
          </a:xfrm>
        </p:grpSpPr>
        <p:pic>
          <p:nvPicPr>
            <p:cNvPr id="4" name="Picture 3" descr="Paginat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28" y="1125643"/>
              <a:ext cx="7100807" cy="574071"/>
            </a:xfrm>
            <a:prstGeom prst="rect">
              <a:avLst/>
            </a:prstGeom>
          </p:spPr>
        </p:pic>
        <p:pic>
          <p:nvPicPr>
            <p:cNvPr id="11" name="Picture 10" descr="PaginationRollo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995" y="1628537"/>
              <a:ext cx="7315710" cy="791363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043881" y="2882766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Content styling same as Explainer pages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1123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Sitemap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9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115" y="611181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H1 – Bitter 36px font-weight 400 #333, letter-spacing normal, line-height 44px</a:t>
            </a:r>
          </a:p>
        </p:txBody>
      </p:sp>
      <p:pic>
        <p:nvPicPr>
          <p:cNvPr id="4" name="Picture 3" descr="H1-Site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" y="970219"/>
            <a:ext cx="1778235" cy="4954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5115" y="1883130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H2 – Bitter 24px font-weight 400 #0C648C</a:t>
            </a:r>
            <a:r>
              <a:rPr lang="en-US" sz="1600" dirty="0"/>
              <a:t>, Rollover #08425d </a:t>
            </a:r>
            <a:endParaRPr lang="en-US" sz="1600" dirty="0" smtClean="0"/>
          </a:p>
        </p:txBody>
      </p:sp>
      <p:pic>
        <p:nvPicPr>
          <p:cNvPr id="12" name="Picture 11" descr="H2-LinkswRollover-Site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" y="2299365"/>
            <a:ext cx="5848474" cy="349163"/>
          </a:xfrm>
          <a:prstGeom prst="rect">
            <a:avLst/>
          </a:prstGeom>
        </p:spPr>
      </p:pic>
      <p:pic>
        <p:nvPicPr>
          <p:cNvPr id="13" name="Picture 12" descr="List-wRollover-Sitema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" y="4622125"/>
            <a:ext cx="2998118" cy="19466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45115" y="4196988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List – Open Sans 1.5em font-weight 400 #0C648C</a:t>
            </a:r>
            <a:r>
              <a:rPr lang="en-US" sz="1600" dirty="0"/>
              <a:t>, Rollover </a:t>
            </a:r>
            <a:r>
              <a:rPr lang="en-US" sz="1600" dirty="0" smtClean="0"/>
              <a:t>1px #</a:t>
            </a:r>
            <a:r>
              <a:rPr lang="en-US" sz="1600" dirty="0"/>
              <a:t>08425d </a:t>
            </a:r>
            <a:endParaRPr lang="en-US" sz="1600" dirty="0" smtClean="0"/>
          </a:p>
        </p:txBody>
      </p:sp>
      <p:pic>
        <p:nvPicPr>
          <p:cNvPr id="15" name="Picture 14" descr="H3-Sitema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5" y="3518698"/>
            <a:ext cx="1494497" cy="3528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5115" y="3164220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H3 – Open Sans 16px font-weight 700 #333, Text-transform uppercase</a:t>
            </a:r>
          </a:p>
        </p:txBody>
      </p:sp>
    </p:spTree>
    <p:extLst>
      <p:ext uri="{BB962C8B-B14F-4D97-AF65-F5344CB8AC3E}">
        <p14:creationId xmlns:p14="http://schemas.microsoft.com/office/powerpoint/2010/main" val="2363415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14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115" y="611181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H1 – Bitter 36px font-weight 400 #333, letter-spacing normal, line-height 44px</a:t>
            </a:r>
          </a:p>
        </p:txBody>
      </p:sp>
      <p:pic>
        <p:nvPicPr>
          <p:cNvPr id="2" name="Picture 1" descr="H1-Gloss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15" y="960146"/>
            <a:ext cx="1472795" cy="490932"/>
          </a:xfrm>
          <a:prstGeom prst="rect">
            <a:avLst/>
          </a:prstGeom>
        </p:spPr>
      </p:pic>
      <p:pic>
        <p:nvPicPr>
          <p:cNvPr id="3" name="Picture 2" descr="AlphaSelect-Glossa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65" y="2419265"/>
            <a:ext cx="6949867" cy="422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5525" y="1994744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Nav</a:t>
            </a:r>
            <a:r>
              <a:rPr lang="en-US" sz="1600" dirty="0" smtClean="0"/>
              <a:t> </a:t>
            </a:r>
            <a:r>
              <a:rPr lang="en-US" sz="1600" dirty="0" smtClean="0"/>
              <a:t>– </a:t>
            </a:r>
            <a:r>
              <a:rPr lang="en-US" sz="1600" dirty="0" smtClean="0"/>
              <a:t>Open Sans 16px </a:t>
            </a:r>
            <a:r>
              <a:rPr lang="en-US" sz="1600" dirty="0" smtClean="0"/>
              <a:t>font-weight </a:t>
            </a:r>
            <a:r>
              <a:rPr lang="en-US" sz="1600" dirty="0" smtClean="0"/>
              <a:t>Bold #0C648C, Rollover #000000, Background #EEE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55525" y="3332690"/>
            <a:ext cx="8088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Links</a:t>
            </a:r>
          </a:p>
          <a:p>
            <a:r>
              <a:rPr lang="en-US" sz="1600" dirty="0" smtClean="0"/>
              <a:t>H2</a:t>
            </a:r>
            <a:r>
              <a:rPr lang="en-US" sz="1600" dirty="0"/>
              <a:t> – </a:t>
            </a:r>
            <a:r>
              <a:rPr lang="en-US" sz="1600" dirty="0" smtClean="0"/>
              <a:t>Bitter 24px font-weight 400 #333, </a:t>
            </a:r>
          </a:p>
          <a:p>
            <a:r>
              <a:rPr lang="en-US" sz="1600" dirty="0" smtClean="0"/>
              <a:t>List </a:t>
            </a:r>
            <a:r>
              <a:rPr lang="en-US" sz="1600" dirty="0"/>
              <a:t>– </a:t>
            </a:r>
            <a:r>
              <a:rPr lang="en-US" sz="1600" dirty="0" smtClean="0"/>
              <a:t>Open Sans 16px #0C648C, rollover #08425d underline, </a:t>
            </a:r>
            <a:r>
              <a:rPr lang="en-US" sz="1600" dirty="0"/>
              <a:t>line-height 24px, </a:t>
            </a:r>
            <a:r>
              <a:rPr lang="en-US" sz="1600" dirty="0" smtClean="0"/>
              <a:t> </a:t>
            </a:r>
            <a:endParaRPr lang="en-US" sz="1600" dirty="0" smtClean="0"/>
          </a:p>
        </p:txBody>
      </p:sp>
      <p:pic>
        <p:nvPicPr>
          <p:cNvPr id="5" name="Picture 4" descr="Links-wRollover-Glossa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0" y="4250421"/>
            <a:ext cx="7849241" cy="21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1-He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4" y="1095819"/>
            <a:ext cx="7380933" cy="1280871"/>
          </a:xfrm>
          <a:prstGeom prst="rect">
            <a:avLst/>
          </a:prstGeom>
        </p:spPr>
      </p:pic>
      <p:pic>
        <p:nvPicPr>
          <p:cNvPr id="3" name="Picture 2" descr="Inner-p-link-He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4" y="4210102"/>
            <a:ext cx="2491065" cy="328041"/>
          </a:xfrm>
          <a:prstGeom prst="rect">
            <a:avLst/>
          </a:prstGeom>
        </p:spPr>
      </p:pic>
      <p:pic>
        <p:nvPicPr>
          <p:cNvPr id="5" name="Picture 4" descr="Subhead-Her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4" y="3051278"/>
            <a:ext cx="7380933" cy="478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1714" y="652159"/>
            <a:ext cx="6660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H1 – Open Sans 60px #FFF font-weight 400, letter-spacing -2, line-height 67px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01713" y="2681946"/>
            <a:ext cx="748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Subhead – Open Sans 18px, letter-spacing 0, line-height 25px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11957" y="3851012"/>
            <a:ext cx="74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Below Primary CTA – Open Sans 13px #FFF, letter-spacing 0, line-height 18px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01713" y="4865440"/>
            <a:ext cx="410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Multiline Below Primary CTA – div 500px</a:t>
            </a:r>
            <a:endParaRPr lang="en-US" sz="1600" dirty="0"/>
          </a:p>
        </p:txBody>
      </p:sp>
      <p:pic>
        <p:nvPicPr>
          <p:cNvPr id="11" name="Picture 10" descr="Dropdown_Text_Multil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4" y="5234772"/>
            <a:ext cx="4277695" cy="10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23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4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gnUpMod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6" y="1534690"/>
            <a:ext cx="8269548" cy="41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24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5823" y="611181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H1 – Bitter </a:t>
            </a:r>
            <a:r>
              <a:rPr lang="en-US" sz="1600" dirty="0" smtClean="0"/>
              <a:t>24px </a:t>
            </a:r>
            <a:r>
              <a:rPr lang="en-US" sz="1600" dirty="0" smtClean="0"/>
              <a:t>font-weight 400 #333, letter-spacing normal, line-height 44px</a:t>
            </a:r>
          </a:p>
        </p:txBody>
      </p:sp>
      <p:pic>
        <p:nvPicPr>
          <p:cNvPr id="3" name="Picture 2" descr="H1-SignUpMod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93" y="1012455"/>
            <a:ext cx="6241977" cy="439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823" y="1814388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Text </a:t>
            </a:r>
            <a:r>
              <a:rPr lang="en-US" sz="1600" dirty="0" smtClean="0"/>
              <a:t>– </a:t>
            </a:r>
            <a:r>
              <a:rPr lang="en-US" sz="1600" dirty="0" smtClean="0"/>
              <a:t>Open Sans 1.5em </a:t>
            </a:r>
            <a:r>
              <a:rPr lang="en-US" sz="1600" dirty="0" smtClean="0"/>
              <a:t>font-weight 400 #</a:t>
            </a:r>
            <a:r>
              <a:rPr lang="en-US" sz="1600" dirty="0" smtClean="0"/>
              <a:t>333, </a:t>
            </a:r>
            <a:r>
              <a:rPr lang="en-US" sz="1600" dirty="0" smtClean="0"/>
              <a:t>line-height </a:t>
            </a:r>
            <a:r>
              <a:rPr lang="en-US" sz="1600" dirty="0" smtClean="0"/>
              <a:t>24px</a:t>
            </a:r>
            <a:endParaRPr lang="en-US" sz="1600" dirty="0" smtClean="0"/>
          </a:p>
        </p:txBody>
      </p:sp>
      <p:pic>
        <p:nvPicPr>
          <p:cNvPr id="4" name="Picture 3" descr="P-SignUpMod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4" y="2152942"/>
            <a:ext cx="7286507" cy="566353"/>
          </a:xfrm>
          <a:prstGeom prst="rect">
            <a:avLst/>
          </a:prstGeom>
        </p:spPr>
      </p:pic>
      <p:pic>
        <p:nvPicPr>
          <p:cNvPr id="7" name="Picture 6" descr="FormLabel-SignUpMod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" y="3333379"/>
            <a:ext cx="1442587" cy="342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9416" y="2999142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Form Label </a:t>
            </a:r>
            <a:r>
              <a:rPr lang="en-US" sz="1600" dirty="0" smtClean="0"/>
              <a:t>– </a:t>
            </a:r>
            <a:r>
              <a:rPr lang="en-US" sz="1600" dirty="0" smtClean="0"/>
              <a:t>Open Sans</a:t>
            </a:r>
            <a:r>
              <a:rPr lang="en-US" sz="1600" dirty="0" smtClean="0"/>
              <a:t> 16px </a:t>
            </a:r>
            <a:r>
              <a:rPr lang="en-US" sz="1600" dirty="0" smtClean="0"/>
              <a:t>font-weight </a:t>
            </a:r>
            <a:r>
              <a:rPr lang="en-US" sz="1600" dirty="0" smtClean="0"/>
              <a:t>600 #</a:t>
            </a:r>
            <a:r>
              <a:rPr lang="en-US" sz="1600" dirty="0" smtClean="0"/>
              <a:t>666</a:t>
            </a:r>
            <a:r>
              <a:rPr lang="en-US" sz="1600" dirty="0" smtClean="0"/>
              <a:t>, </a:t>
            </a:r>
            <a:r>
              <a:rPr lang="en-US" sz="1600" dirty="0" smtClean="0"/>
              <a:t>line-height </a:t>
            </a:r>
            <a:r>
              <a:rPr lang="en-US" sz="1600" dirty="0" smtClean="0"/>
              <a:t>24px</a:t>
            </a:r>
            <a:endParaRPr lang="en-US" sz="1600" dirty="0" smtClean="0"/>
          </a:p>
        </p:txBody>
      </p:sp>
      <p:pic>
        <p:nvPicPr>
          <p:cNvPr id="9" name="Picture 8" descr="FormField-SignUpMod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30" y="4447828"/>
            <a:ext cx="4415727" cy="5724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0764" y="4079392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Form Field </a:t>
            </a:r>
            <a:r>
              <a:rPr lang="en-US" sz="1600" dirty="0" smtClean="0"/>
              <a:t>– </a:t>
            </a:r>
            <a:r>
              <a:rPr lang="en-US" sz="1600" dirty="0" smtClean="0"/>
              <a:t>Open Sans</a:t>
            </a:r>
            <a:r>
              <a:rPr lang="en-US" sz="1600" dirty="0" smtClean="0"/>
              <a:t> 1.5em </a:t>
            </a:r>
            <a:r>
              <a:rPr lang="en-US" sz="1600" dirty="0" smtClean="0"/>
              <a:t>font-weight </a:t>
            </a:r>
            <a:r>
              <a:rPr lang="en-US" sz="1600" dirty="0" smtClean="0"/>
              <a:t>normal #</a:t>
            </a:r>
            <a:r>
              <a:rPr lang="en-US" sz="1600" dirty="0" smtClean="0"/>
              <a:t>000</a:t>
            </a:r>
            <a:r>
              <a:rPr lang="en-US" sz="1600" dirty="0" smtClean="0"/>
              <a:t>, Border-color #EEE </a:t>
            </a:r>
            <a:endParaRPr lang="en-US" sz="1600" dirty="0" smtClean="0"/>
          </a:p>
        </p:txBody>
      </p:sp>
      <p:pic>
        <p:nvPicPr>
          <p:cNvPr id="11" name="Picture 10" descr="Button-SignUpModa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2" y="5621142"/>
            <a:ext cx="1479176" cy="6471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5823" y="5342352"/>
            <a:ext cx="7740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Button – </a:t>
            </a:r>
            <a:r>
              <a:rPr lang="en-US" sz="1600" dirty="0" smtClean="0"/>
              <a:t>Open Sans</a:t>
            </a:r>
            <a:r>
              <a:rPr lang="en-US" sz="1600" dirty="0" smtClean="0"/>
              <a:t> 16px </a:t>
            </a:r>
            <a:r>
              <a:rPr lang="en-US" sz="1600" dirty="0" smtClean="0"/>
              <a:t>font-</a:t>
            </a:r>
            <a:r>
              <a:rPr lang="en-US" sz="1600" dirty="0" smtClean="0"/>
              <a:t>weight 700 #</a:t>
            </a:r>
            <a:r>
              <a:rPr lang="en-US" sz="1600" dirty="0" smtClean="0"/>
              <a:t>FFF</a:t>
            </a:r>
            <a:r>
              <a:rPr lang="en-US" sz="1600" dirty="0" smtClean="0"/>
              <a:t>, Background #12890E, Rollover #0F720C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9702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tton-He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36" y="1385652"/>
            <a:ext cx="3666818" cy="646638"/>
          </a:xfrm>
          <a:prstGeom prst="rect">
            <a:avLst/>
          </a:prstGeom>
        </p:spPr>
      </p:pic>
      <p:pic>
        <p:nvPicPr>
          <p:cNvPr id="6" name="Picture 5" descr="Button-Rollover-He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82" y="2693838"/>
            <a:ext cx="3651263" cy="5732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9012" y="989834"/>
            <a:ext cx="71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Button Default – </a:t>
            </a:r>
            <a:r>
              <a:rPr lang="en-US" sz="1600" dirty="0" smtClean="0"/>
              <a:t>Open Sans 20px </a:t>
            </a:r>
            <a:r>
              <a:rPr lang="en-US" sz="1600" dirty="0"/>
              <a:t>Bold #FFF, background #</a:t>
            </a:r>
            <a:r>
              <a:rPr lang="de-DE" sz="1600" dirty="0"/>
              <a:t>12890e</a:t>
            </a:r>
            <a:r>
              <a:rPr lang="en-US" sz="1600" dirty="0"/>
              <a:t>, padding </a:t>
            </a:r>
            <a:r>
              <a:rPr lang="en-US" sz="1600" dirty="0" smtClean="0"/>
              <a:t>35px</a:t>
            </a:r>
            <a:r>
              <a:rPr lang="en-US" sz="1600" dirty="0"/>
              <a:t>,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8250" y="2328744"/>
            <a:ext cx="705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Button Rollover – Open Sans 20px Bold #FFF, background </a:t>
            </a:r>
            <a:r>
              <a:rPr lang="de-DE" sz="1600" dirty="0" smtClean="0"/>
              <a:t>#</a:t>
            </a:r>
            <a:r>
              <a:rPr lang="en-US" sz="1600" dirty="0" smtClean="0"/>
              <a:t>138F0E, padding 35px</a:t>
            </a:r>
            <a:endParaRPr lang="en-US" sz="1600" dirty="0"/>
          </a:p>
        </p:txBody>
      </p:sp>
      <p:pic>
        <p:nvPicPr>
          <p:cNvPr id="10" name="Picture 9" descr="DualButton-Her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5" y="3944742"/>
            <a:ext cx="4267875" cy="5863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8195" y="3569406"/>
            <a:ext cx="2997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Dual CTA – 35px between</a:t>
            </a:r>
            <a:endParaRPr lang="en-US" sz="1600" dirty="0"/>
          </a:p>
        </p:txBody>
      </p:sp>
      <p:pic>
        <p:nvPicPr>
          <p:cNvPr id="13" name="Picture 12" descr="Dropdown-Her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12" y="5173007"/>
            <a:ext cx="5599402" cy="7299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8680" y="4777186"/>
            <a:ext cx="7135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Dropdown – Open Sans 1.5em #555, dropdown height 44px, background #EEE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69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9424"/>
            <a:ext cx="6400800" cy="1752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Get Answers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8648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4630" y="1133533"/>
            <a:ext cx="6673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H1 – Bitter 36px #FFF font-weight 400, letter-spacing normal, line-height 44px</a:t>
            </a:r>
            <a:endParaRPr lang="en-US" sz="1600" dirty="0"/>
          </a:p>
        </p:txBody>
      </p:sp>
      <p:pic>
        <p:nvPicPr>
          <p:cNvPr id="9" name="Picture 8" descr="H1-GetAnsw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4" y="1616332"/>
            <a:ext cx="6944421" cy="609468"/>
          </a:xfrm>
          <a:prstGeom prst="rect">
            <a:avLst/>
          </a:prstGeom>
        </p:spPr>
      </p:pic>
      <p:pic>
        <p:nvPicPr>
          <p:cNvPr id="12" name="Picture 11" descr="Hero-para-GetAnsw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4" y="3247189"/>
            <a:ext cx="4944572" cy="18012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5461" y="2580856"/>
            <a:ext cx="7117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Paragraph – Open Sans 16px #FFF, line-height 24px</a:t>
            </a:r>
          </a:p>
          <a:p>
            <a:r>
              <a:rPr lang="en-US" sz="1600" dirty="0"/>
              <a:t>Links #A3CCE8 – Rollover #CFEFFE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856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3-GetAnsw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9" y="2451447"/>
            <a:ext cx="3840941" cy="617639"/>
          </a:xfrm>
          <a:prstGeom prst="rect">
            <a:avLst/>
          </a:prstGeom>
        </p:spPr>
      </p:pic>
      <p:pic>
        <p:nvPicPr>
          <p:cNvPr id="2" name="Picture 1" descr="H2-GetAnsw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6" y="980523"/>
            <a:ext cx="8347592" cy="781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200" y="734095"/>
            <a:ext cx="6699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H2 – Bitter 35px #333 font-weight 400, letter-spacing normal, line-height 32px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22200" y="1897759"/>
            <a:ext cx="66992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H3 – Bitter 21px #666 font-weight 400, letter-spacing normal, line-height 25px</a:t>
            </a:r>
          </a:p>
          <a:p>
            <a:r>
              <a:rPr lang="en-US" sz="1600" dirty="0" smtClean="0"/>
              <a:t>Border-bottom – 1px #CCC</a:t>
            </a:r>
            <a:endParaRPr lang="en-US" sz="1600" dirty="0"/>
          </a:p>
        </p:txBody>
      </p:sp>
      <p:pic>
        <p:nvPicPr>
          <p:cNvPr id="5" name="Picture 4" descr="List-Rollover-GetAnsw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56" y="3686940"/>
            <a:ext cx="2437337" cy="26104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2200" y="3317608"/>
            <a:ext cx="78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List – Open Sans 16px #0C648C font-weight 400, text decoration underline, line-height 24px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916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Secondary CTA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7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1470" y="754569"/>
            <a:ext cx="7763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Glyphicon</a:t>
            </a:r>
            <a:r>
              <a:rPr lang="en-US" sz="1600" dirty="0" smtClean="0"/>
              <a:t> – 34px #FFF</a:t>
            </a:r>
            <a:r>
              <a:rPr lang="en-US" sz="1600" dirty="0"/>
              <a:t>, font-weight </a:t>
            </a:r>
            <a:r>
              <a:rPr lang="en-US" sz="1600" dirty="0" smtClean="0"/>
              <a:t>400, background-color #043F59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91470" y="2274988"/>
            <a:ext cx="7221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 – Open Sans 26px #FFF, font-weight: bold, letter-spacing -1px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01714" y="3636703"/>
            <a:ext cx="721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Button Default – </a:t>
            </a:r>
            <a:r>
              <a:rPr lang="en-US" sz="1600" dirty="0" smtClean="0"/>
              <a:t>Open Sans 20px Bold #FFF, background </a:t>
            </a:r>
            <a:r>
              <a:rPr lang="en-US" sz="1600" dirty="0"/>
              <a:t>#</a:t>
            </a:r>
            <a:r>
              <a:rPr lang="de-DE" sz="1600" dirty="0"/>
              <a:t>12890e</a:t>
            </a:r>
            <a:r>
              <a:rPr lang="en-US" sz="1600" dirty="0"/>
              <a:t>, padding </a:t>
            </a:r>
            <a:r>
              <a:rPr lang="en-US" sz="1600" dirty="0" smtClean="0"/>
              <a:t>35px</a:t>
            </a:r>
            <a:r>
              <a:rPr lang="en-US" sz="1600" dirty="0"/>
              <a:t>, </a:t>
            </a:r>
          </a:p>
        </p:txBody>
      </p:sp>
      <p:pic>
        <p:nvPicPr>
          <p:cNvPr id="9" name="Picture 8" descr="Glyphicon-SC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" y="1123901"/>
            <a:ext cx="993074" cy="781586"/>
          </a:xfrm>
          <a:prstGeom prst="rect">
            <a:avLst/>
          </a:prstGeom>
        </p:spPr>
      </p:pic>
      <p:pic>
        <p:nvPicPr>
          <p:cNvPr id="10" name="Picture 9" descr="Title-SC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" y="2644320"/>
            <a:ext cx="7118544" cy="612986"/>
          </a:xfrm>
          <a:prstGeom prst="rect">
            <a:avLst/>
          </a:prstGeom>
        </p:spPr>
      </p:pic>
      <p:pic>
        <p:nvPicPr>
          <p:cNvPr id="11" name="Picture 10" descr="Button-SC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" y="4006035"/>
            <a:ext cx="2796003" cy="626099"/>
          </a:xfrm>
          <a:prstGeom prst="rect">
            <a:avLst/>
          </a:prstGeom>
        </p:spPr>
      </p:pic>
      <p:pic>
        <p:nvPicPr>
          <p:cNvPr id="12" name="Picture 11" descr="Button-Rollover_SCT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" y="5309006"/>
            <a:ext cx="2744543" cy="6518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1471" y="4908701"/>
            <a:ext cx="730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Button </a:t>
            </a:r>
            <a:r>
              <a:rPr lang="en-US" sz="1600" dirty="0" smtClean="0"/>
              <a:t>Rollover </a:t>
            </a:r>
            <a:r>
              <a:rPr lang="en-US" sz="1600" dirty="0"/>
              <a:t>– </a:t>
            </a:r>
            <a:r>
              <a:rPr lang="en-US" sz="1600" dirty="0" smtClean="0"/>
              <a:t>Open Sans 20px </a:t>
            </a:r>
            <a:r>
              <a:rPr lang="en-US" sz="1600" dirty="0"/>
              <a:t>Bold #FFF, background </a:t>
            </a:r>
            <a:r>
              <a:rPr lang="de-DE" sz="1600" dirty="0"/>
              <a:t>#</a:t>
            </a:r>
            <a:r>
              <a:rPr lang="en-US" sz="1600" dirty="0"/>
              <a:t>138F0E</a:t>
            </a:r>
            <a:r>
              <a:rPr lang="en-US" sz="1600" dirty="0" smtClean="0"/>
              <a:t>, </a:t>
            </a:r>
            <a:r>
              <a:rPr lang="en-US" sz="1600" dirty="0"/>
              <a:t>padding 35px, </a:t>
            </a:r>
          </a:p>
        </p:txBody>
      </p:sp>
    </p:spTree>
    <p:extLst>
      <p:ext uri="{BB962C8B-B14F-4D97-AF65-F5344CB8AC3E}">
        <p14:creationId xmlns:p14="http://schemas.microsoft.com/office/powerpoint/2010/main" val="25893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1161</Words>
  <Application>Microsoft Macintosh PowerPoint</Application>
  <PresentationFormat>On-screen Show (4:3)</PresentationFormat>
  <Paragraphs>101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LEARN Style Inventory</vt:lpstr>
      <vt:lpstr>Hero</vt:lpstr>
      <vt:lpstr>PowerPoint Presentation</vt:lpstr>
      <vt:lpstr>PowerPoint Presentation</vt:lpstr>
      <vt:lpstr>Hero</vt:lpstr>
      <vt:lpstr>PowerPoint Presentation</vt:lpstr>
      <vt:lpstr>PowerPoint Presentation</vt:lpstr>
      <vt:lpstr>Secondary CTA</vt:lpstr>
      <vt:lpstr>PowerPoint Presentation</vt:lpstr>
      <vt:lpstr>Action Bar</vt:lpstr>
      <vt:lpstr>PowerPoint Presentation</vt:lpstr>
      <vt:lpstr>Subscribe Module</vt:lpstr>
      <vt:lpstr>PowerPoint Presentation</vt:lpstr>
      <vt:lpstr>Blog Module</vt:lpstr>
      <vt:lpstr>PowerPoint Presentation</vt:lpstr>
      <vt:lpstr>Explainer</vt:lpstr>
      <vt:lpstr>PowerPoint Presentation</vt:lpstr>
      <vt:lpstr>PowerPoint Presentation</vt:lpstr>
      <vt:lpstr>PowerPoint Presentation</vt:lpstr>
      <vt:lpstr>PowerPoint Presentation</vt:lpstr>
      <vt:lpstr>Article</vt:lpstr>
      <vt:lpstr>PowerPoint Presentation</vt:lpstr>
      <vt:lpstr>Blog</vt:lpstr>
      <vt:lpstr>PowerPoint Presentation</vt:lpstr>
      <vt:lpstr>PowerPoint Presentation</vt:lpstr>
      <vt:lpstr>Sitemap</vt:lpstr>
      <vt:lpstr>PowerPoint Presentation</vt:lpstr>
      <vt:lpstr>Glossary</vt:lpstr>
      <vt:lpstr>PowerPoint Presentation</vt:lpstr>
      <vt:lpstr>Modal</vt:lpstr>
      <vt:lpstr>PowerPoint Presentation</vt:lpstr>
      <vt:lpstr>PowerPoint Presentation</vt:lpstr>
    </vt:vector>
  </TitlesOfParts>
  <Company>Aquilent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Style Inventory</dc:title>
  <dc:creator>Eric Karns</dc:creator>
  <cp:lastModifiedBy>Eric Karns</cp:lastModifiedBy>
  <cp:revision>61</cp:revision>
  <dcterms:created xsi:type="dcterms:W3CDTF">2015-02-17T16:51:05Z</dcterms:created>
  <dcterms:modified xsi:type="dcterms:W3CDTF">2015-02-18T18:56:18Z</dcterms:modified>
</cp:coreProperties>
</file>