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6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99"/>
    <a:srgbClr val="66FF66"/>
    <a:srgbClr val="BA08A5"/>
    <a:srgbClr val="FF5050"/>
    <a:srgbClr val="66FFCC"/>
    <a:srgbClr val="E846AE"/>
    <a:srgbClr val="FFCC99"/>
    <a:srgbClr val="FCF6F9"/>
    <a:srgbClr val="95E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4559" autoAdjust="0"/>
    <p:restoredTop sz="86323" autoAdjust="0"/>
  </p:normalViewPr>
  <p:slideViewPr>
    <p:cSldViewPr>
      <p:cViewPr varScale="1">
        <p:scale>
          <a:sx n="74" d="100"/>
          <a:sy n="74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EFF0-8607-408C-89AA-3F15BEA47A2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FFF9-7074-4377-980A-1826522D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1668" y="1600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Segoe Script" pitchFamily="34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Segoe Script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Segoe Script" pitchFamily="34" charset="0"/>
              </a:rPr>
              <a:t>Identifying Polynomials</a:t>
            </a:r>
            <a:endParaRPr lang="en-US" sz="5400" b="1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8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">
        <p14:pan dir="u"/>
      </p:transition>
    </mc:Choice>
    <mc:Fallback>
      <p:transition spd="slow" advClick="0" advTm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618" y="762000"/>
            <a:ext cx="71273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Print" pitchFamily="2" charset="0"/>
              </a:rPr>
              <a:t>It's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Print" pitchFamily="2" charset="0"/>
              </a:rPr>
              <a:t>easier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Print" pitchFamily="2" charset="0"/>
              </a:rPr>
              <a:t>to understand what makes something a polynomial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Print" pitchFamily="2" charset="0"/>
              </a:rPr>
              <a:t>expression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Print" pitchFamily="2" charset="0"/>
              </a:rPr>
              <a:t>by looking at examples and non-examples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9089" y="2252990"/>
            <a:ext cx="179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Segoe Print" pitchFamily="2" charset="0"/>
              </a:rPr>
              <a:t>5x + 1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0091" y="229413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Script" pitchFamily="34" charset="0"/>
              </a:rPr>
              <a:t>a polynomial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950564" y="1830216"/>
            <a:ext cx="1979054" cy="475951"/>
          </a:xfrm>
          <a:prstGeom prst="curvedDownArrow">
            <a:avLst>
              <a:gd name="adj1" fmla="val 38820"/>
              <a:gd name="adj2" fmla="val 103949"/>
              <a:gd name="adj3" fmla="val 25000"/>
            </a:avLst>
          </a:prstGeom>
          <a:noFill/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7890" y="2837765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100" dirty="0">
                <a:solidFill>
                  <a:srgbClr val="E846AE"/>
                </a:solidFill>
                <a:latin typeface="Segoe Print" pitchFamily="2" charset="0"/>
              </a:rPr>
              <a:t>s</a:t>
            </a:r>
            <a:r>
              <a:rPr lang="en-US" sz="2000" kern="100" dirty="0" smtClean="0">
                <a:solidFill>
                  <a:srgbClr val="E846AE"/>
                </a:solidFill>
                <a:latin typeface="Segoe Print" pitchFamily="2" charset="0"/>
              </a:rPr>
              <a:t>ince the exponent </a:t>
            </a:r>
            <a:r>
              <a:rPr lang="en-US" sz="2000" kern="100" dirty="0">
                <a:solidFill>
                  <a:srgbClr val="E846AE"/>
                </a:solidFill>
                <a:latin typeface="Segoe Print" pitchFamily="2" charset="0"/>
              </a:rPr>
              <a:t>of the </a:t>
            </a:r>
            <a:r>
              <a:rPr lang="en-US" sz="2000" kern="100" dirty="0" smtClean="0">
                <a:solidFill>
                  <a:srgbClr val="E846AE"/>
                </a:solidFill>
                <a:latin typeface="Segoe Print" pitchFamily="2" charset="0"/>
              </a:rPr>
              <a:t>variable is 1, a non-negative integer. </a:t>
            </a:r>
            <a:endParaRPr lang="en-US" sz="2000" kern="100" dirty="0">
              <a:solidFill>
                <a:srgbClr val="E846AE"/>
              </a:solidFill>
              <a:latin typeface="Segoe Print" pitchFamily="2" charset="0"/>
              <a:ea typeface="SimSun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>
            <a:off x="2289989" y="2817357"/>
            <a:ext cx="1120613" cy="264119"/>
          </a:xfrm>
          <a:prstGeom prst="curvedConnector3">
            <a:avLst>
              <a:gd name="adj1" fmla="val 33911"/>
            </a:avLst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7581" y="2158146"/>
            <a:ext cx="60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Segoe Print" pitchFamily="2" charset="0"/>
              </a:rPr>
              <a:t>√</a:t>
            </a:r>
            <a:endParaRPr lang="en-US" sz="5400" b="1" dirty="0"/>
          </a:p>
        </p:txBody>
      </p:sp>
      <p:sp>
        <p:nvSpPr>
          <p:cNvPr id="25" name="Rectangle 24"/>
          <p:cNvSpPr/>
          <p:nvPr/>
        </p:nvSpPr>
        <p:spPr>
          <a:xfrm>
            <a:off x="1647120" y="4499157"/>
            <a:ext cx="1975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kern="100" dirty="0">
                <a:solidFill>
                  <a:srgbClr val="002060"/>
                </a:solidFill>
                <a:latin typeface="Segoe Print" pitchFamily="2" charset="0"/>
              </a:rPr>
              <a:t>5x</a:t>
            </a:r>
            <a:r>
              <a:rPr lang="en-US" sz="3600" b="1" kern="100" baseline="30000" dirty="0">
                <a:solidFill>
                  <a:srgbClr val="002060"/>
                </a:solidFill>
                <a:latin typeface="Segoe Print" pitchFamily="2" charset="0"/>
              </a:rPr>
              <a:t>-2</a:t>
            </a:r>
            <a:r>
              <a:rPr lang="en-US" sz="3600" b="1" kern="100" dirty="0">
                <a:solidFill>
                  <a:srgbClr val="002060"/>
                </a:solidFill>
                <a:latin typeface="Segoe Print" pitchFamily="2" charset="0"/>
              </a:rPr>
              <a:t> </a:t>
            </a:r>
            <a:r>
              <a:rPr lang="en-US" sz="3600" b="1" kern="100" dirty="0" smtClean="0">
                <a:solidFill>
                  <a:srgbClr val="002060"/>
                </a:solidFill>
                <a:latin typeface="Segoe Print" pitchFamily="2" charset="0"/>
              </a:rPr>
              <a:t>+1</a:t>
            </a:r>
            <a:endParaRPr lang="en-US" sz="3600" b="1" dirty="0">
              <a:solidFill>
                <a:srgbClr val="002060"/>
              </a:solidFill>
              <a:latin typeface="Segoe Print" pitchFamily="2" charset="0"/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2685244" y="4011332"/>
            <a:ext cx="1979054" cy="475951"/>
          </a:xfrm>
          <a:prstGeom prst="curvedDownArrow">
            <a:avLst>
              <a:gd name="adj1" fmla="val 38820"/>
              <a:gd name="adj2" fmla="val 103949"/>
              <a:gd name="adj3" fmla="val 25000"/>
            </a:avLst>
          </a:prstGeom>
          <a:noFill/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11343" y="4551433"/>
            <a:ext cx="374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Script" pitchFamily="34" charset="0"/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latin typeface="Segoe Script" pitchFamily="34" charset="0"/>
              </a:rPr>
              <a:t>ot a polynomial</a:t>
            </a:r>
            <a:endParaRPr lang="en-US" sz="2800" b="1" dirty="0">
              <a:solidFill>
                <a:srgbClr val="FF0000"/>
              </a:solidFill>
              <a:latin typeface="Segoe Script" pitchFamily="34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>
            <a:off x="2950564" y="5046656"/>
            <a:ext cx="1058978" cy="431363"/>
          </a:xfrm>
          <a:prstGeom prst="curvedConnector3">
            <a:avLst>
              <a:gd name="adj1" fmla="val 50000"/>
            </a:avLst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14800" y="512407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kern="100" dirty="0" smtClean="0">
                <a:solidFill>
                  <a:srgbClr val="E846AE"/>
                </a:solidFill>
                <a:latin typeface="Segoe Print" pitchFamily="2" charset="0"/>
              </a:rPr>
              <a:t>because </a:t>
            </a:r>
            <a:r>
              <a:rPr lang="en-US" sz="2000" kern="100" dirty="0">
                <a:solidFill>
                  <a:srgbClr val="E846AE"/>
                </a:solidFill>
                <a:latin typeface="Segoe Print" pitchFamily="2" charset="0"/>
              </a:rPr>
              <a:t>the exponent of the variable is </a:t>
            </a:r>
            <a:r>
              <a:rPr lang="en-US" sz="2000" kern="100" dirty="0" smtClean="0">
                <a:solidFill>
                  <a:srgbClr val="E846AE"/>
                </a:solidFill>
                <a:latin typeface="Segoe Print" pitchFamily="2" charset="0"/>
              </a:rPr>
              <a:t>-2, </a:t>
            </a:r>
            <a:r>
              <a:rPr lang="en-US" sz="2000" kern="100" dirty="0">
                <a:solidFill>
                  <a:srgbClr val="E846AE"/>
                </a:solidFill>
                <a:latin typeface="Segoe Print" pitchFamily="2" charset="0"/>
              </a:rPr>
              <a:t>a </a:t>
            </a:r>
            <a:r>
              <a:rPr lang="en-US" sz="2000" kern="100" dirty="0" smtClean="0">
                <a:solidFill>
                  <a:srgbClr val="E846AE"/>
                </a:solidFill>
                <a:latin typeface="Segoe Print" pitchFamily="2" charset="0"/>
              </a:rPr>
              <a:t>negative </a:t>
            </a:r>
            <a:r>
              <a:rPr lang="en-US" sz="2000" kern="100" dirty="0">
                <a:solidFill>
                  <a:srgbClr val="E846AE"/>
                </a:solidFill>
                <a:latin typeface="Segoe Print" pitchFamily="2" charset="0"/>
              </a:rPr>
              <a:t>integer. </a:t>
            </a:r>
            <a:endParaRPr lang="en-US" sz="2000" kern="100" dirty="0">
              <a:solidFill>
                <a:srgbClr val="E846AE"/>
              </a:solidFill>
              <a:latin typeface="Segoe Print" pitchFamily="2" charset="0"/>
              <a:ea typeface="SimSu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7581" y="4249307"/>
            <a:ext cx="7412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800" b="1" dirty="0" smtClean="0">
                <a:solidFill>
                  <a:srgbClr val="FF0000"/>
                </a:solidFill>
              </a:rPr>
              <a:t>ᵡ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5891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9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1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800"/>
                            </p:stCondLst>
                            <p:childTnLst>
                              <p:par>
                                <p:cTn id="82" presetID="6" presetClass="entr" presetSubtype="16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8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000"/>
                            </p:stCondLst>
                            <p:childTnLst>
                              <p:par>
                                <p:cTn id="92" presetID="6" presetClass="entr" presetSubtype="16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40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11" grpId="0"/>
      <p:bldP spid="20" grpId="0"/>
      <p:bldP spid="25" grpId="0"/>
      <p:bldP spid="26" grpId="0" animBg="1"/>
      <p:bldP spid="2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8630" y="1814683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Print" pitchFamily="2" charset="0"/>
              </a:rPr>
              <a:t>2</a:t>
            </a:r>
          </a:p>
        </p:txBody>
      </p:sp>
      <p:sp>
        <p:nvSpPr>
          <p:cNvPr id="3" name="Curved Down Arrow 2"/>
          <p:cNvSpPr/>
          <p:nvPr/>
        </p:nvSpPr>
        <p:spPr>
          <a:xfrm>
            <a:off x="2247900" y="1124249"/>
            <a:ext cx="1979054" cy="475951"/>
          </a:xfrm>
          <a:prstGeom prst="curvedDownArrow">
            <a:avLst>
              <a:gd name="adj1" fmla="val 38820"/>
              <a:gd name="adj2" fmla="val 103949"/>
              <a:gd name="adj3" fmla="val 25000"/>
            </a:avLst>
          </a:prstGeom>
          <a:noFill/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5217" y="1814683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Segoe Print" pitchFamily="2" charset="0"/>
              </a:rPr>
              <a:t>a polynomial</a:t>
            </a:r>
          </a:p>
        </p:txBody>
      </p:sp>
      <p:cxnSp>
        <p:nvCxnSpPr>
          <p:cNvPr id="5" name="Curved Connector 4"/>
          <p:cNvCxnSpPr/>
          <p:nvPr/>
        </p:nvCxnSpPr>
        <p:spPr>
          <a:xfrm>
            <a:off x="2284996" y="2514600"/>
            <a:ext cx="1120613" cy="264119"/>
          </a:xfrm>
          <a:prstGeom prst="curvedConnector3">
            <a:avLst>
              <a:gd name="adj1" fmla="val 33911"/>
            </a:avLst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57600" y="27589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kern="100" dirty="0">
                <a:solidFill>
                  <a:srgbClr val="E846AE"/>
                </a:solidFill>
                <a:latin typeface="Segoe Print" pitchFamily="2" charset="0"/>
              </a:rPr>
              <a:t>since the exponent of the variable is </a:t>
            </a:r>
            <a:r>
              <a:rPr lang="en-US" kern="100" dirty="0" smtClean="0">
                <a:solidFill>
                  <a:srgbClr val="E846AE"/>
                </a:solidFill>
                <a:latin typeface="Segoe Print" pitchFamily="2" charset="0"/>
              </a:rPr>
              <a:t>0, </a:t>
            </a:r>
            <a:r>
              <a:rPr lang="en-US" kern="100" dirty="0">
                <a:solidFill>
                  <a:srgbClr val="E846AE"/>
                </a:solidFill>
                <a:latin typeface="Segoe Print" pitchFamily="2" charset="0"/>
              </a:rPr>
              <a:t>a non-negative integer. </a:t>
            </a:r>
            <a:endParaRPr lang="en-US" kern="100" dirty="0">
              <a:solidFill>
                <a:srgbClr val="E846AE"/>
              </a:solidFill>
              <a:latin typeface="Segoe Print" pitchFamily="2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07178786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4800" y="2928686"/>
            <a:ext cx="2628157" cy="1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lip art student thinkin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928686"/>
            <a:ext cx="2999687" cy="23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2728700" y="352159"/>
            <a:ext cx="3052800" cy="1796534"/>
          </a:xfrm>
          <a:prstGeom prst="cloudCallout">
            <a:avLst>
              <a:gd name="adj1" fmla="val 38432"/>
              <a:gd name="adj2" fmla="val 90767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A polynomial is an algebraic expression involving only the basic operations 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781501" y="685801"/>
            <a:ext cx="3021912" cy="1931076"/>
          </a:xfrm>
          <a:prstGeom prst="cloudCallout">
            <a:avLst>
              <a:gd name="adj1" fmla="val -34264"/>
              <a:gd name="adj2" fmla="val 75589"/>
            </a:avLst>
          </a:prstGeom>
          <a:noFill/>
          <a:ln>
            <a:solidFill>
              <a:srgbClr val="BA0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And raising to non-negative natural number powers on constant and variables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18900" y="1413844"/>
            <a:ext cx="2209800" cy="948356"/>
          </a:xfrm>
          <a:prstGeom prst="wedgeRoundRectCallout">
            <a:avLst>
              <a:gd name="adj1" fmla="val 7142"/>
              <a:gd name="adj2" fmla="val 9509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egoe Script" pitchFamily="34" charset="0"/>
              </a:rPr>
              <a:t>What is Polynomial ?</a:t>
            </a:r>
            <a:endParaRPr lang="en-US" b="1" dirty="0">
              <a:solidFill>
                <a:schemeClr val="tx1"/>
              </a:solidFill>
              <a:latin typeface="Segoe Script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6611155" y="4081462"/>
            <a:ext cx="2514600" cy="1981200"/>
          </a:xfrm>
          <a:prstGeom prst="cloudCallout">
            <a:avLst>
              <a:gd name="adj1" fmla="val -77171"/>
              <a:gd name="adj2" fmla="val -67882"/>
            </a:avLst>
          </a:prstGeom>
          <a:noFill/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itchFamily="2" charset="0"/>
              </a:rPr>
              <a:t>The quotient where the denominator contains no variable.</a:t>
            </a:r>
          </a:p>
          <a:p>
            <a:pPr algn="ctr"/>
            <a:endParaRPr lang="en-US" sz="14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4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6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1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accel="100000" fill="hold">
                                          <p:stCondLst>
                                            <p:cond delay="8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8" presetID="12" presetClass="exit" presetSubtype="4" fill="hold" nodeType="afterEffect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4" fill="hold" grpId="1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2" presetClass="exit" presetSubtype="4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1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xit" presetSubtype="4" fill="hold" grpId="1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2" presetClass="exit" presetSubtype="4" fill="hold" grpId="1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924" y="456816"/>
            <a:ext cx="698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Script" pitchFamily="34" charset="0"/>
              </a:rPr>
              <a:t>Kinds of Polynomials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8989" y="3310165"/>
            <a:ext cx="388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pitchFamily="2" charset="0"/>
              </a:rPr>
              <a:t>is a third degree polynomial</a:t>
            </a:r>
            <a:endParaRPr lang="en-US" dirty="0">
              <a:latin typeface="Segoe Print" pitchFamily="2" charset="0"/>
            </a:endParaRPr>
          </a:p>
        </p:txBody>
      </p:sp>
      <p:sp>
        <p:nvSpPr>
          <p:cNvPr id="14" name="Notched Right Arrow 13"/>
          <p:cNvSpPr/>
          <p:nvPr/>
        </p:nvSpPr>
        <p:spPr>
          <a:xfrm>
            <a:off x="560660" y="980036"/>
            <a:ext cx="3259428" cy="697640"/>
          </a:xfrm>
          <a:prstGeom prst="notchedRightArrow">
            <a:avLst/>
          </a:prstGeom>
          <a:noFill/>
          <a:ln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Linear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Polynomials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427577" y="1911097"/>
            <a:ext cx="3479443" cy="798688"/>
          </a:xfrm>
          <a:prstGeom prst="notchedRightArrow">
            <a:avLst>
              <a:gd name="adj1" fmla="val 40325"/>
              <a:gd name="adj2" fmla="val 43550"/>
            </a:avLst>
          </a:prstGeom>
          <a:noFill/>
          <a:ln>
            <a:solidFill>
              <a:srgbClr val="BA0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Quadratic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Polynomials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604662" y="3117682"/>
            <a:ext cx="3305578" cy="754299"/>
          </a:xfrm>
          <a:prstGeom prst="notchedRightArrow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Cubic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Polynomials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3957" y="10764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egoe Print" pitchFamily="2" charset="0"/>
              </a:rPr>
              <a:t>Is a first degree polynomial</a:t>
            </a:r>
          </a:p>
          <a:p>
            <a:pPr algn="ctr"/>
            <a:endParaRPr lang="en-US" dirty="0">
              <a:latin typeface="Segoe Prin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82638" y="1399605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12x+1v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7631" y="1387732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4y-1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96871" y="20834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egoe Print" pitchFamily="2" charset="0"/>
              </a:rPr>
              <a:t>is a second degree polynomial</a:t>
            </a:r>
          </a:p>
          <a:p>
            <a:pPr algn="ctr"/>
            <a:endParaRPr lang="en-US" dirty="0"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242757" y="2526417"/>
                <a:ext cx="114300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+6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57" y="2526417"/>
                <a:ext cx="1143000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8556" t="-8974" r="-26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34000" y="4114800"/>
            <a:ext cx="117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213538" y="3729832"/>
                <a:ext cx="2499274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+5x+11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38" y="3729832"/>
                <a:ext cx="2499274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3659" t="-9091" r="-365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075396" y="4909434"/>
            <a:ext cx="40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is a </a:t>
            </a:r>
            <a:r>
              <a:rPr lang="en-US" dirty="0" smtClean="0">
                <a:latin typeface="Segoe Print" pitchFamily="2" charset="0"/>
              </a:rPr>
              <a:t>fourth </a:t>
            </a:r>
            <a:r>
              <a:rPr lang="en-US" dirty="0">
                <a:latin typeface="Segoe Print" pitchFamily="2" charset="0"/>
              </a:rPr>
              <a:t>degree polynomial</a:t>
            </a:r>
            <a:endParaRPr lang="en-US" dirty="0"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53822" y="2534074"/>
                <a:ext cx="1643847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2534074"/>
                <a:ext cx="1643847" cy="470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78989" y="4223729"/>
                <a:ext cx="300729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𝟖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4y+30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9" y="4223729"/>
                <a:ext cx="3007297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3245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Notched Right Arrow 24"/>
          <p:cNvSpPr/>
          <p:nvPr/>
        </p:nvSpPr>
        <p:spPr>
          <a:xfrm>
            <a:off x="514510" y="4725701"/>
            <a:ext cx="3305578" cy="754299"/>
          </a:xfrm>
          <a:prstGeom prst="notched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Quartic </a:t>
            </a:r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Polynomials</a:t>
            </a:r>
            <a:endParaRPr lang="en-US" dirty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63601" y="5715000"/>
                <a:ext cx="406629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𝟒</m:t>
                        </m:r>
                      </m:sup>
                    </m:sSup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𝟐𝟎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40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+10y+1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01" y="5715000"/>
                <a:ext cx="406629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2249"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11855" y="5245000"/>
                <a:ext cx="288886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𝟒</m:t>
                        </m:r>
                      </m:sup>
                    </m:sSup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 pitchFamily="18" charset="0"/>
                      </a:rPr>
                      <m:t>−</m:t>
                    </m:r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12x+15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5245000"/>
                <a:ext cx="2888868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376" t="-8974" r="-27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4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2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3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0"/>
                            </p:stCondLst>
                            <p:childTnLst>
                              <p:par>
                                <p:cTn id="89" presetID="26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8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700"/>
                            </p:stCondLst>
                            <p:childTnLst>
                              <p:par>
                                <p:cTn id="123" presetID="26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8600"/>
                            </p:stCondLst>
                            <p:childTnLst>
                              <p:par>
                                <p:cTn id="140" presetID="42" presetClass="entr" presetSubtype="0" fill="hold" grpId="0" nodeType="after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23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51" presetID="2" presetClass="entr" presetSubtype="4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6800"/>
                            </p:stCondLst>
                            <p:childTnLst>
                              <p:par>
                                <p:cTn id="156" presetID="26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400"/>
                            </p:stCondLst>
                            <p:childTnLst>
                              <p:par>
                                <p:cTn id="17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4900"/>
                            </p:stCondLst>
                            <p:childTnLst>
                              <p:par>
                                <p:cTn id="184" presetID="2" presetClass="entr" presetSubtype="4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8000"/>
                            </p:stCondLst>
                            <p:childTnLst>
                              <p:par>
                                <p:cTn id="189" presetID="9" presetClass="exit" presetSubtype="0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1" grpId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/>
      <p:bldP spid="27" grpId="1"/>
      <p:bldP spid="28" grpId="0"/>
      <p:bldP spid="28" grpId="1"/>
      <p:bldP spid="6" grpId="0"/>
      <p:bldP spid="6" grpId="1"/>
      <p:bldP spid="7" grpId="0"/>
      <p:bldP spid="7" grpId="1"/>
      <p:bldP spid="25" grpId="0" animBg="1"/>
      <p:bldP spid="25" grpId="1" animBg="1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53" y="1637008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Segoe Script" pitchFamily="34" charset="0"/>
              </a:rPr>
              <a:t>a. Monomial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3182" y="1591215"/>
            <a:ext cx="101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2x,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2571" y="160413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8,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08504" y="1604137"/>
                <a:ext cx="12192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z,</a:t>
                </a:r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04" y="1604137"/>
                <a:ext cx="1219200" cy="532966"/>
              </a:xfrm>
              <a:prstGeom prst="rect">
                <a:avLst/>
              </a:prstGeom>
              <a:blipFill rotWithShape="1">
                <a:blip r:embed="rId2"/>
                <a:stretch>
                  <a:fillRect l="-10000" t="-10227" r="-7000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29400" y="1604137"/>
                <a:ext cx="12192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604137"/>
                <a:ext cx="1219200" cy="532966"/>
              </a:xfrm>
              <a:prstGeom prst="rect">
                <a:avLst/>
              </a:prstGeom>
              <a:blipFill rotWithShape="1">
                <a:blip r:embed="rId3"/>
                <a:stretch>
                  <a:fillRect r="-1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9353" y="2576718"/>
            <a:ext cx="2507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Segoe Script" pitchFamily="34" charset="0"/>
              </a:rPr>
              <a:t>b. Binomial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1486" y="2490803"/>
            <a:ext cx="739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x-1,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9482" y="2494023"/>
            <a:ext cx="108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2x+3,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268959" y="2494023"/>
                <a:ext cx="170719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𝟒</m:t>
                        </m:r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𝒚</m:t>
                    </m:r>
                  </m:oMath>
                </a14:m>
                <a:r>
                  <a:rPr 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,</a:t>
                </a:r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9" y="2494023"/>
                <a:ext cx="1707199" cy="532966"/>
              </a:xfrm>
              <a:prstGeom prst="rect">
                <a:avLst/>
              </a:prstGeom>
              <a:blipFill rotWithShape="1">
                <a:blip r:embed="rId4"/>
                <a:stretch>
                  <a:fillRect t="-10227" r="-714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6682" y="3595593"/>
            <a:ext cx="2618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Segoe Script" pitchFamily="34" charset="0"/>
              </a:rPr>
              <a:t>c. Trinomia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Segoe Script" pitchFamily="34" charset="0"/>
              </a:rPr>
              <a:t>l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261486" y="3429000"/>
                <a:ext cx="280653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𝒙𝒚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𝟒</m:t>
                          </m:r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86" y="3429000"/>
                <a:ext cx="2806538" cy="5329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282911" y="3475444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x+y-z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083" y="4723792"/>
            <a:ext cx="2953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Segoe Script" pitchFamily="34" charset="0"/>
              </a:rPr>
              <a:t>d. Polynomial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455065" y="4681053"/>
                <a:ext cx="252517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-3x+4</a:t>
                </a:r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65" y="4681053"/>
                <a:ext cx="2525178" cy="532966"/>
              </a:xfrm>
              <a:prstGeom prst="rect">
                <a:avLst/>
              </a:prstGeom>
              <a:blipFill rotWithShape="1">
                <a:blip r:embed="rId6"/>
                <a:stretch>
                  <a:fillRect t="-10345" r="-4589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8200" y="6858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Classification of Polynomials</a:t>
            </a:r>
            <a:endParaRPr lang="en-US" sz="32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5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window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7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3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1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3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2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700"/>
                            </p:stCondLst>
                            <p:childTnLst>
                              <p:par>
                                <p:cTn id="82" presetID="9" presetClass="exit" presetSubtype="0" fill="hold" grpId="1" nodeType="after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263462" y="4169567"/>
            <a:ext cx="914400" cy="457200"/>
          </a:xfrm>
          <a:prstGeom prst="upArrowCallout">
            <a:avLst>
              <a:gd name="adj1" fmla="val 56250"/>
              <a:gd name="adj2" fmla="val 68229"/>
              <a:gd name="adj3" fmla="val 16667"/>
              <a:gd name="adj4" fmla="val 66667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term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2317" y="2411233"/>
            <a:ext cx="575685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Segoe Print" pitchFamily="2" charset="0"/>
              </a:rPr>
              <a:t>Here’s a </a:t>
            </a:r>
            <a:r>
              <a:rPr lang="en-US" sz="2000" dirty="0" smtClean="0">
                <a:latin typeface="Segoe Print" pitchFamily="2" charset="0"/>
              </a:rPr>
              <a:t>polynomial</a:t>
            </a:r>
            <a:endParaRPr lang="en-US" sz="2000" dirty="0">
              <a:latin typeface="Segoe Prin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3462" y="3400248"/>
            <a:ext cx="621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600CC"/>
                </a:solidFill>
                <a:latin typeface="Segoe Print" pitchFamily="2" charset="0"/>
              </a:rPr>
              <a:t>2x</a:t>
            </a:r>
            <a:r>
              <a:rPr lang="en-US" sz="2800" b="1" baseline="30000" dirty="0" smtClean="0">
                <a:solidFill>
                  <a:srgbClr val="6600CC"/>
                </a:solidFill>
                <a:latin typeface="Segoe Print" pitchFamily="2" charset="0"/>
              </a:rPr>
              <a:t>3</a:t>
            </a:r>
            <a:r>
              <a:rPr lang="en-US" sz="2800" b="1" dirty="0" smtClean="0">
                <a:latin typeface="Segoe Print" pitchFamily="2" charset="0"/>
              </a:rPr>
              <a:t>   </a:t>
            </a:r>
            <a:r>
              <a:rPr lang="en-US" sz="2800" b="1" dirty="0">
                <a:latin typeface="Segoe Print" pitchFamily="2" charset="0"/>
              </a:rPr>
              <a:t>–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5x</a:t>
            </a:r>
            <a:r>
              <a:rPr lang="en-US" sz="2800" b="1" baseline="30000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2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  </a:t>
            </a:r>
            <a:r>
              <a:rPr lang="en-US" sz="2800" b="1" dirty="0">
                <a:latin typeface="Segoe Print" pitchFamily="2" charset="0"/>
              </a:rPr>
              <a:t> +   </a:t>
            </a:r>
            <a:r>
              <a:rPr lang="en-US" sz="2800" b="1" dirty="0">
                <a:solidFill>
                  <a:srgbClr val="D60093"/>
                </a:solidFill>
                <a:latin typeface="Segoe Print" pitchFamily="2" charset="0"/>
              </a:rPr>
              <a:t>x</a:t>
            </a:r>
            <a:r>
              <a:rPr lang="en-US" sz="2800" b="1" dirty="0">
                <a:latin typeface="Segoe Print" pitchFamily="2" charset="0"/>
              </a:rPr>
              <a:t>   +   </a:t>
            </a:r>
            <a:r>
              <a:rPr lang="en-US" sz="2800" b="1" dirty="0">
                <a:solidFill>
                  <a:srgbClr val="009900"/>
                </a:solidFill>
                <a:latin typeface="Segoe Print" pitchFamily="2" charset="0"/>
              </a:rPr>
              <a:t>9</a:t>
            </a:r>
            <a:endParaRPr lang="en-US" sz="2400" b="1" dirty="0">
              <a:latin typeface="Segoe Print" pitchFamily="2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511085" y="4171578"/>
            <a:ext cx="914400" cy="457200"/>
          </a:xfrm>
          <a:prstGeom prst="upArrowCallout">
            <a:avLst>
              <a:gd name="adj1" fmla="val 56250"/>
              <a:gd name="adj2" fmla="val 68229"/>
              <a:gd name="adj3" fmla="val 16667"/>
              <a:gd name="adj4" fmla="val 66667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term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66345" y="4124994"/>
            <a:ext cx="914400" cy="457200"/>
          </a:xfrm>
          <a:prstGeom prst="upArrowCallout">
            <a:avLst>
              <a:gd name="adj1" fmla="val 56250"/>
              <a:gd name="adj2" fmla="val 68229"/>
              <a:gd name="adj3" fmla="val 16667"/>
              <a:gd name="adj4" fmla="val 66667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term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761411" y="4171578"/>
            <a:ext cx="914400" cy="457200"/>
          </a:xfrm>
          <a:prstGeom prst="upArrowCallout">
            <a:avLst>
              <a:gd name="adj1" fmla="val 56250"/>
              <a:gd name="adj2" fmla="val 68229"/>
              <a:gd name="adj3" fmla="val 16667"/>
              <a:gd name="adj4" fmla="val 66667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term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878688" y="4926169"/>
            <a:ext cx="2546797" cy="1399696"/>
          </a:xfrm>
          <a:prstGeom prst="cloudCallout">
            <a:avLst>
              <a:gd name="adj1" fmla="val -3018"/>
              <a:gd name="adj2" fmla="val -99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So , this expression has 4 terms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1860" y="477059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Script" pitchFamily="34" charset="0"/>
              </a:rPr>
              <a:t>Term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0083" y="1061834"/>
            <a:ext cx="656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pitchFamily="2" charset="0"/>
              </a:rPr>
              <a:t>Is a number alone, or a product of  a number and one or more variables</a:t>
            </a:r>
            <a:endParaRPr lang="en-US" dirty="0">
              <a:latin typeface="Segoe Print" pitchFamily="2" charset="0"/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413465" y="2184886"/>
            <a:ext cx="2436790" cy="1399696"/>
          </a:xfrm>
          <a:prstGeom prst="cloudCallout">
            <a:avLst>
              <a:gd name="adj1" fmla="val 68875"/>
              <a:gd name="adj2" fmla="val 39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A term is separated from each other by plus/minus sign</a:t>
            </a:r>
          </a:p>
        </p:txBody>
      </p:sp>
    </p:spTree>
    <p:extLst>
      <p:ext uri="{BB962C8B-B14F-4D97-AF65-F5344CB8AC3E}">
        <p14:creationId xmlns:p14="http://schemas.microsoft.com/office/powerpoint/2010/main" val="27347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8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9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7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1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9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9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9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1" grpId="1" animBg="1"/>
      <p:bldP spid="2" grpId="0"/>
      <p:bldP spid="2" grpId="1"/>
      <p:bldP spid="3" grpId="0"/>
      <p:bldP spid="3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5" grpId="0" animBg="1"/>
      <p:bldP spid="5" grpId="1" animBg="1"/>
      <p:bldP spid="8" grpId="0"/>
      <p:bldP spid="8" grpId="1"/>
      <p:bldP spid="9" grpId="0"/>
      <p:bldP spid="9" grpId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1291" y="417067"/>
            <a:ext cx="300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Script" pitchFamily="34" charset="0"/>
              </a:rPr>
              <a:t>Degree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21971" y="4518146"/>
                <a:ext cx="2181789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71" y="4518146"/>
                <a:ext cx="2181789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5412866" y="5029069"/>
            <a:ext cx="299613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311481" y="1001842"/>
            <a:ext cx="4287592" cy="457200"/>
          </a:xfrm>
          <a:prstGeom prst="round2Diag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Every term has a degree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49907" y="3508584"/>
            <a:ext cx="6769026" cy="860551"/>
          </a:xfrm>
          <a:prstGeom prst="round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If a term has more than one variable, the degree of a term is the sum of the exponent of the variables in the term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202636" y="1600200"/>
            <a:ext cx="5795479" cy="643109"/>
          </a:xfrm>
          <a:prstGeom prst="round2Diag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The degree of a term in one variable determined by the exponent on the variable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820670" y="5334000"/>
            <a:ext cx="1376933" cy="6096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The degree is 2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2959253" y="5334000"/>
            <a:ext cx="1267567" cy="6096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The degree is 1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4874205" y="5342056"/>
            <a:ext cx="1376933" cy="6096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The degree is 0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455277" y="5029069"/>
            <a:ext cx="299613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264367" y="4475467"/>
                <a:ext cx="8139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𝒎</m:t>
                      </m:r>
                      <m:r>
                        <a:rPr lang="en-US" sz="2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67" y="4475467"/>
                <a:ext cx="81398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202636" y="4465721"/>
                <a:ext cx="887230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36" y="4465721"/>
                <a:ext cx="887230" cy="5329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 Diagonal Corner Rectangle 28"/>
          <p:cNvSpPr/>
          <p:nvPr/>
        </p:nvSpPr>
        <p:spPr>
          <a:xfrm>
            <a:off x="1116916" y="2362200"/>
            <a:ext cx="6769026" cy="950014"/>
          </a:xfrm>
          <a:prstGeom prst="round2Diag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The degree of constant is zero except for the zero constant  which has no zero.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75726" y="4606601"/>
                <a:ext cx="115528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26" y="4606601"/>
                <a:ext cx="1155285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wn Arrow 30"/>
          <p:cNvSpPr/>
          <p:nvPr/>
        </p:nvSpPr>
        <p:spPr>
          <a:xfrm>
            <a:off x="1356668" y="5020283"/>
            <a:ext cx="299613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6751531" y="5333869"/>
            <a:ext cx="1376933" cy="6096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Print" pitchFamily="2" charset="0"/>
              </a:rPr>
              <a:t>The degree 5</a:t>
            </a:r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290190" y="4998687"/>
            <a:ext cx="299613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8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9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4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9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4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4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4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100"/>
                            </p:stCondLst>
                            <p:childTnLst>
                              <p:par>
                                <p:cTn id="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1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8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18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6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4600"/>
                            </p:stCondLst>
                            <p:childTnLst>
                              <p:par>
                                <p:cTn id="103" presetID="9" presetClass="exit" presetSubtype="0" fill="hold" grpId="1" nodeType="after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4" grpId="1"/>
      <p:bldP spid="25" grpId="0"/>
      <p:bldP spid="25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 animBg="1"/>
      <p:bldP spid="32" grpId="1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429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Identifying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POLYNOMIALS</dc:title>
  <dc:creator>GAISANO TECH</dc:creator>
  <cp:lastModifiedBy>GAISANO TECH</cp:lastModifiedBy>
  <cp:revision>102</cp:revision>
  <dcterms:created xsi:type="dcterms:W3CDTF">2018-09-11T08:30:44Z</dcterms:created>
  <dcterms:modified xsi:type="dcterms:W3CDTF">2018-10-15T04:18:37Z</dcterms:modified>
</cp:coreProperties>
</file>