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59" r:id="rId6"/>
    <p:sldId id="275" r:id="rId7"/>
    <p:sldId id="260" r:id="rId8"/>
    <p:sldId id="276" r:id="rId9"/>
    <p:sldId id="261" r:id="rId10"/>
    <p:sldId id="262" r:id="rId11"/>
    <p:sldId id="263" r:id="rId12"/>
    <p:sldId id="264" r:id="rId13"/>
    <p:sldId id="277" r:id="rId14"/>
    <p:sldId id="265" r:id="rId15"/>
    <p:sldId id="266" r:id="rId16"/>
    <p:sldId id="267" r:id="rId17"/>
    <p:sldId id="268" r:id="rId18"/>
    <p:sldId id="270" r:id="rId19"/>
    <p:sldId id="271"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12" autoAdjust="0"/>
    <p:restoredTop sz="94662" autoAdjust="0"/>
  </p:normalViewPr>
  <p:slideViewPr>
    <p:cSldViewPr>
      <p:cViewPr varScale="1">
        <p:scale>
          <a:sx n="70" d="100"/>
          <a:sy n="70" d="100"/>
        </p:scale>
        <p:origin x="-516" y="-90"/>
      </p:cViewPr>
      <p:guideLst>
        <p:guide orient="horz" pos="2160"/>
        <p:guide pos="2880"/>
      </p:guideLst>
    </p:cSldViewPr>
  </p:slideViewPr>
  <p:outlineViewPr>
    <p:cViewPr>
      <p:scale>
        <a:sx n="33" d="100"/>
        <a:sy n="33" d="100"/>
      </p:scale>
      <p:origin x="0" y="14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685622-3EB2-4E71-95A0-7CD1899E8E71}"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0ECF9-5676-445D-A1F7-5527BCB5FB1B}" type="slidenum">
              <a:rPr lang="en-US" smtClean="0"/>
              <a:t>‹#›</a:t>
            </a:fld>
            <a:endParaRPr lang="en-US"/>
          </a:p>
        </p:txBody>
      </p:sp>
    </p:spTree>
    <p:extLst>
      <p:ext uri="{BB962C8B-B14F-4D97-AF65-F5344CB8AC3E}">
        <p14:creationId xmlns:p14="http://schemas.microsoft.com/office/powerpoint/2010/main" val="1697508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85622-3EB2-4E71-95A0-7CD1899E8E71}"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0ECF9-5676-445D-A1F7-5527BCB5FB1B}" type="slidenum">
              <a:rPr lang="en-US" smtClean="0"/>
              <a:t>‹#›</a:t>
            </a:fld>
            <a:endParaRPr lang="en-US"/>
          </a:p>
        </p:txBody>
      </p:sp>
    </p:spTree>
    <p:extLst>
      <p:ext uri="{BB962C8B-B14F-4D97-AF65-F5344CB8AC3E}">
        <p14:creationId xmlns:p14="http://schemas.microsoft.com/office/powerpoint/2010/main" val="2959501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85622-3EB2-4E71-95A0-7CD1899E8E71}"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0ECF9-5676-445D-A1F7-5527BCB5FB1B}" type="slidenum">
              <a:rPr lang="en-US" smtClean="0"/>
              <a:t>‹#›</a:t>
            </a:fld>
            <a:endParaRPr lang="en-US"/>
          </a:p>
        </p:txBody>
      </p:sp>
    </p:spTree>
    <p:extLst>
      <p:ext uri="{BB962C8B-B14F-4D97-AF65-F5344CB8AC3E}">
        <p14:creationId xmlns:p14="http://schemas.microsoft.com/office/powerpoint/2010/main" val="304156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85622-3EB2-4E71-95A0-7CD1899E8E71}"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0ECF9-5676-445D-A1F7-5527BCB5FB1B}" type="slidenum">
              <a:rPr lang="en-US" smtClean="0"/>
              <a:t>‹#›</a:t>
            </a:fld>
            <a:endParaRPr lang="en-US"/>
          </a:p>
        </p:txBody>
      </p:sp>
    </p:spTree>
    <p:extLst>
      <p:ext uri="{BB962C8B-B14F-4D97-AF65-F5344CB8AC3E}">
        <p14:creationId xmlns:p14="http://schemas.microsoft.com/office/powerpoint/2010/main" val="1707889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685622-3EB2-4E71-95A0-7CD1899E8E71}"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0ECF9-5676-445D-A1F7-5527BCB5FB1B}" type="slidenum">
              <a:rPr lang="en-US" smtClean="0"/>
              <a:t>‹#›</a:t>
            </a:fld>
            <a:endParaRPr lang="en-US"/>
          </a:p>
        </p:txBody>
      </p:sp>
    </p:spTree>
    <p:extLst>
      <p:ext uri="{BB962C8B-B14F-4D97-AF65-F5344CB8AC3E}">
        <p14:creationId xmlns:p14="http://schemas.microsoft.com/office/powerpoint/2010/main" val="1006701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685622-3EB2-4E71-95A0-7CD1899E8E71}"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0ECF9-5676-445D-A1F7-5527BCB5FB1B}" type="slidenum">
              <a:rPr lang="en-US" smtClean="0"/>
              <a:t>‹#›</a:t>
            </a:fld>
            <a:endParaRPr lang="en-US"/>
          </a:p>
        </p:txBody>
      </p:sp>
    </p:spTree>
    <p:extLst>
      <p:ext uri="{BB962C8B-B14F-4D97-AF65-F5344CB8AC3E}">
        <p14:creationId xmlns:p14="http://schemas.microsoft.com/office/powerpoint/2010/main" val="2021905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685622-3EB2-4E71-95A0-7CD1899E8E71}" type="datetimeFigureOut">
              <a:rPr lang="en-US" smtClean="0"/>
              <a:t>10/30/2018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E0ECF9-5676-445D-A1F7-5527BCB5FB1B}" type="slidenum">
              <a:rPr lang="en-US" smtClean="0"/>
              <a:t>‹#›</a:t>
            </a:fld>
            <a:endParaRPr lang="en-US"/>
          </a:p>
        </p:txBody>
      </p:sp>
    </p:spTree>
    <p:extLst>
      <p:ext uri="{BB962C8B-B14F-4D97-AF65-F5344CB8AC3E}">
        <p14:creationId xmlns:p14="http://schemas.microsoft.com/office/powerpoint/2010/main" val="38265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685622-3EB2-4E71-95A0-7CD1899E8E71}" type="datetimeFigureOut">
              <a:rPr lang="en-US" smtClean="0"/>
              <a:t>10/30/2018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0ECF9-5676-445D-A1F7-5527BCB5FB1B}" type="slidenum">
              <a:rPr lang="en-US" smtClean="0"/>
              <a:t>‹#›</a:t>
            </a:fld>
            <a:endParaRPr lang="en-US"/>
          </a:p>
        </p:txBody>
      </p:sp>
    </p:spTree>
    <p:extLst>
      <p:ext uri="{BB962C8B-B14F-4D97-AF65-F5344CB8AC3E}">
        <p14:creationId xmlns:p14="http://schemas.microsoft.com/office/powerpoint/2010/main" val="1148645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85622-3EB2-4E71-95A0-7CD1899E8E71}" type="datetimeFigureOut">
              <a:rPr lang="en-US" smtClean="0"/>
              <a:t>10/30/2018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E0ECF9-5676-445D-A1F7-5527BCB5FB1B}" type="slidenum">
              <a:rPr lang="en-US" smtClean="0"/>
              <a:t>‹#›</a:t>
            </a:fld>
            <a:endParaRPr lang="en-US"/>
          </a:p>
        </p:txBody>
      </p:sp>
    </p:spTree>
    <p:extLst>
      <p:ext uri="{BB962C8B-B14F-4D97-AF65-F5344CB8AC3E}">
        <p14:creationId xmlns:p14="http://schemas.microsoft.com/office/powerpoint/2010/main" val="3417244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685622-3EB2-4E71-95A0-7CD1899E8E71}"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0ECF9-5676-445D-A1F7-5527BCB5FB1B}" type="slidenum">
              <a:rPr lang="en-US" smtClean="0"/>
              <a:t>‹#›</a:t>
            </a:fld>
            <a:endParaRPr lang="en-US"/>
          </a:p>
        </p:txBody>
      </p:sp>
    </p:spTree>
    <p:extLst>
      <p:ext uri="{BB962C8B-B14F-4D97-AF65-F5344CB8AC3E}">
        <p14:creationId xmlns:p14="http://schemas.microsoft.com/office/powerpoint/2010/main" val="4800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685622-3EB2-4E71-95A0-7CD1899E8E71}"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0ECF9-5676-445D-A1F7-5527BCB5FB1B}" type="slidenum">
              <a:rPr lang="en-US" smtClean="0"/>
              <a:t>‹#›</a:t>
            </a:fld>
            <a:endParaRPr lang="en-US"/>
          </a:p>
        </p:txBody>
      </p:sp>
    </p:spTree>
    <p:extLst>
      <p:ext uri="{BB962C8B-B14F-4D97-AF65-F5344CB8AC3E}">
        <p14:creationId xmlns:p14="http://schemas.microsoft.com/office/powerpoint/2010/main" val="2276862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5000" b="-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685622-3EB2-4E71-95A0-7CD1899E8E71}" type="datetimeFigureOut">
              <a:rPr lang="en-US" smtClean="0"/>
              <a:t>10/30/2018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E0ECF9-5676-445D-A1F7-5527BCB5FB1B}" type="slidenum">
              <a:rPr lang="en-US" smtClean="0"/>
              <a:t>‹#›</a:t>
            </a:fld>
            <a:endParaRPr lang="en-US"/>
          </a:p>
        </p:txBody>
      </p:sp>
    </p:spTree>
    <p:extLst>
      <p:ext uri="{BB962C8B-B14F-4D97-AF65-F5344CB8AC3E}">
        <p14:creationId xmlns:p14="http://schemas.microsoft.com/office/powerpoint/2010/main" val="1241259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4.jp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9000" r="-8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6248400" cy="1470025"/>
          </a:xfrm>
        </p:spPr>
        <p:txBody>
          <a:bodyPr>
            <a:normAutofit fontScale="90000"/>
          </a:bodyPr>
          <a:lstStyle/>
          <a:p>
            <a:r>
              <a:rPr lang="en-US" b="1" dirty="0">
                <a:solidFill>
                  <a:schemeClr val="bg1"/>
                </a:solidFill>
                <a:latin typeface="Segoe Script" pitchFamily="66" charset="0"/>
              </a:rPr>
              <a:t>Application Problems of Rational Algebraic Expressions</a:t>
            </a:r>
            <a:r>
              <a:rPr lang="en-US" dirty="0">
                <a:solidFill>
                  <a:schemeClr val="bg1"/>
                </a:solidFill>
                <a:latin typeface="Segoe Script" pitchFamily="66" charset="0"/>
              </a:rPr>
              <a:t/>
            </a:r>
            <a:br>
              <a:rPr lang="en-US" dirty="0">
                <a:solidFill>
                  <a:schemeClr val="bg1"/>
                </a:solidFill>
                <a:latin typeface="Segoe Script" pitchFamily="66" charset="0"/>
              </a:rPr>
            </a:br>
            <a:endParaRPr lang="en-US" dirty="0">
              <a:solidFill>
                <a:schemeClr val="bg1"/>
              </a:solidFill>
              <a:latin typeface="Segoe Script" pitchFamily="66" charset="0"/>
            </a:endParaRPr>
          </a:p>
        </p:txBody>
      </p:sp>
    </p:spTree>
    <p:extLst>
      <p:ext uri="{BB962C8B-B14F-4D97-AF65-F5344CB8AC3E}">
        <p14:creationId xmlns:p14="http://schemas.microsoft.com/office/powerpoint/2010/main" val="4151338420"/>
      </p:ext>
    </p:extLst>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xit" presetSubtype="0" fill="hold" grpId="1" nodeType="afterEffect">
                                  <p:stCondLst>
                                    <p:cond delay="3000"/>
                                  </p:stCondLst>
                                  <p:childTnLst>
                                    <p:animEffect transition="out" filter="dissolve">
                                      <p:cBhvr>
                                        <p:cTn id="12" dur="500"/>
                                        <p:tgtEl>
                                          <p:spTgt spid="2"/>
                                        </p:tgtEl>
                                      </p:cBhvr>
                                    </p:animEffect>
                                    <p:set>
                                      <p:cBhvr>
                                        <p:cTn id="1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10000"/>
          </a:stretch>
        </a:blipFill>
        <a:effectLst/>
      </p:bgPr>
    </p:bg>
    <p:spTree>
      <p:nvGrpSpPr>
        <p:cNvPr id="1" name=""/>
        <p:cNvGrpSpPr/>
        <p:nvPr/>
      </p:nvGrpSpPr>
      <p:grpSpPr>
        <a:xfrm>
          <a:off x="0" y="0"/>
          <a:ext cx="0" cy="0"/>
          <a:chOff x="0" y="0"/>
          <a:chExt cx="0" cy="0"/>
        </a:xfrm>
      </p:grpSpPr>
      <p:sp>
        <p:nvSpPr>
          <p:cNvPr id="2" name="TextBox 1"/>
          <p:cNvSpPr txBox="1"/>
          <p:nvPr/>
        </p:nvSpPr>
        <p:spPr>
          <a:xfrm>
            <a:off x="838200" y="457199"/>
            <a:ext cx="7924800" cy="4062651"/>
          </a:xfrm>
          <a:prstGeom prst="rect">
            <a:avLst/>
          </a:prstGeom>
          <a:noFill/>
        </p:spPr>
        <p:txBody>
          <a:bodyPr wrap="square" rtlCol="0">
            <a:spAutoFit/>
          </a:bodyPr>
          <a:lstStyle/>
          <a:p>
            <a:r>
              <a:rPr lang="en-US" sz="2400" b="1" dirty="0">
                <a:latin typeface="Segoe Script" pitchFamily="66" charset="0"/>
              </a:rPr>
              <a:t>Solution</a:t>
            </a:r>
            <a:r>
              <a:rPr lang="en-US" sz="2400" b="1" dirty="0" smtClean="0">
                <a:latin typeface="Segoe Script" pitchFamily="66" charset="0"/>
              </a:rPr>
              <a:t>:</a:t>
            </a:r>
          </a:p>
          <a:p>
            <a:endParaRPr lang="en-US" dirty="0" smtClean="0">
              <a:latin typeface="Segoe Script" pitchFamily="66" charset="0"/>
            </a:endParaRPr>
          </a:p>
          <a:p>
            <a:r>
              <a:rPr lang="en-US" b="1" dirty="0">
                <a:latin typeface="Segoe Print" pitchFamily="2" charset="0"/>
              </a:rPr>
              <a:t>Step 1:</a:t>
            </a:r>
            <a:r>
              <a:rPr lang="en-US" dirty="0">
                <a:latin typeface="Segoe Print" pitchFamily="2" charset="0"/>
              </a:rPr>
              <a:t> (Representation</a:t>
            </a:r>
            <a:r>
              <a:rPr lang="en-US" dirty="0" smtClean="0">
                <a:latin typeface="Segoe Print" pitchFamily="2" charset="0"/>
              </a:rPr>
              <a:t>)</a:t>
            </a:r>
          </a:p>
          <a:p>
            <a:endParaRPr lang="en-US" dirty="0">
              <a:latin typeface="Segoe Print" pitchFamily="2" charset="0"/>
            </a:endParaRPr>
          </a:p>
          <a:p>
            <a:pPr algn="just"/>
            <a:r>
              <a:rPr lang="en-US" dirty="0" smtClean="0">
                <a:latin typeface="Segoe Print" pitchFamily="2" charset="0"/>
              </a:rPr>
              <a:t>	Use </a:t>
            </a:r>
            <a:r>
              <a:rPr lang="en-US" dirty="0">
                <a:latin typeface="Segoe Print" pitchFamily="2" charset="0"/>
              </a:rPr>
              <a:t>a variable to represent what is asked in the problem</a:t>
            </a:r>
            <a:r>
              <a:rPr lang="en-US" dirty="0" smtClean="0">
                <a:latin typeface="Segoe Print" pitchFamily="2" charset="0"/>
              </a:rPr>
              <a:t>.</a:t>
            </a:r>
          </a:p>
          <a:p>
            <a:pPr algn="just"/>
            <a:endParaRPr lang="en-US" dirty="0">
              <a:latin typeface="Segoe Print" pitchFamily="2" charset="0"/>
            </a:endParaRPr>
          </a:p>
          <a:p>
            <a:pPr algn="just"/>
            <a:r>
              <a:rPr lang="en-US" dirty="0" smtClean="0">
                <a:latin typeface="Segoe Print" pitchFamily="2" charset="0"/>
              </a:rPr>
              <a:t>Let  	x </a:t>
            </a:r>
            <a:r>
              <a:rPr lang="en-US" dirty="0">
                <a:latin typeface="Segoe Print" pitchFamily="2" charset="0"/>
              </a:rPr>
              <a:t>= be the number of hours </a:t>
            </a:r>
            <a:r>
              <a:rPr lang="en-US" dirty="0" err="1">
                <a:latin typeface="Segoe Print" pitchFamily="2" charset="0"/>
              </a:rPr>
              <a:t>Marlou</a:t>
            </a:r>
            <a:r>
              <a:rPr lang="en-US" dirty="0">
                <a:latin typeface="Segoe Print" pitchFamily="2" charset="0"/>
              </a:rPr>
              <a:t> can clean the garden alone</a:t>
            </a:r>
          </a:p>
          <a:p>
            <a:endParaRPr lang="en-US" dirty="0">
              <a:latin typeface="Segoe Script" pitchFamily="66" charset="0"/>
            </a:endParaRPr>
          </a:p>
          <a:p>
            <a:endParaRPr lang="en-US" dirty="0">
              <a:latin typeface="Segoe Script" pitchFamily="66" charset="0"/>
            </a:endParaRPr>
          </a:p>
          <a:p>
            <a:endParaRPr lang="en-US" dirty="0">
              <a:latin typeface="Segoe Script" pitchFamily="66" charset="0"/>
            </a:endParaRPr>
          </a:p>
          <a:p>
            <a:endParaRPr lang="en-US" dirty="0">
              <a:latin typeface="Segoe Script" pitchFamily="66" charset="0"/>
            </a:endParaRPr>
          </a:p>
          <a:p>
            <a:endParaRPr lang="en-US" dirty="0" smtClean="0">
              <a:latin typeface="Segoe Script" pitchFamily="66" charset="0"/>
            </a:endParaRPr>
          </a:p>
          <a:p>
            <a:r>
              <a:rPr lang="en-US" dirty="0"/>
              <a:t>	</a:t>
            </a:r>
          </a:p>
        </p:txBody>
      </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718685923"/>
                  </p:ext>
                </p:extLst>
              </p:nvPr>
            </p:nvGraphicFramePr>
            <p:xfrm>
              <a:off x="923500" y="2971800"/>
              <a:ext cx="7848599" cy="3443356"/>
            </p:xfrm>
            <a:graphic>
              <a:graphicData uri="http://schemas.openxmlformats.org/drawingml/2006/table">
                <a:tbl>
                  <a:tblPr firstRow="1" bandRow="1">
                    <a:tableStyleId>{21E4AEA4-8DFA-4A89-87EB-49C32662AFE0}</a:tableStyleId>
                  </a:tblPr>
                  <a:tblGrid>
                    <a:gridCol w="1252437"/>
                    <a:gridCol w="1338363"/>
                    <a:gridCol w="1676400"/>
                    <a:gridCol w="1226023"/>
                    <a:gridCol w="2355376"/>
                  </a:tblGrid>
                  <a:tr h="1433015">
                    <a:tc>
                      <a:txBody>
                        <a:bodyPr/>
                        <a:lstStyle/>
                        <a:p>
                          <a:pPr algn="ctr"/>
                          <a:r>
                            <a:rPr lang="en-US" dirty="0" smtClean="0">
                              <a:latin typeface="Segoe Script" pitchFamily="66" charset="0"/>
                            </a:rPr>
                            <a:t>Worker</a:t>
                          </a:r>
                          <a:endParaRPr lang="en-US" dirty="0">
                            <a:latin typeface="Segoe Script" pitchFamily="66" charset="0"/>
                          </a:endParaRPr>
                        </a:p>
                      </a:txBody>
                      <a:tcPr/>
                    </a:tc>
                    <a:tc>
                      <a:txBody>
                        <a:bodyPr/>
                        <a:lstStyle/>
                        <a:p>
                          <a:pPr algn="ctr"/>
                          <a:r>
                            <a:rPr lang="en-US" dirty="0" smtClean="0">
                              <a:latin typeface="Segoe Script" pitchFamily="66" charset="0"/>
                            </a:rPr>
                            <a:t>Rate per hour</a:t>
                          </a:r>
                          <a:endParaRPr lang="en-US" dirty="0">
                            <a:latin typeface="Segoe Script" pitchFamily="66" charset="0"/>
                          </a:endParaRPr>
                        </a:p>
                      </a:txBody>
                      <a:tcPr/>
                    </a:tc>
                    <a:tc>
                      <a:txBody>
                        <a:bodyPr/>
                        <a:lstStyle/>
                        <a:p>
                          <a:pPr algn="ctr"/>
                          <a:r>
                            <a:rPr lang="en-US" sz="1800" kern="1200" dirty="0" smtClean="0">
                              <a:effectLst/>
                              <a:latin typeface="Segoe Script" pitchFamily="66" charset="0"/>
                            </a:rPr>
                            <a:t>Number of Hours Working Alone</a:t>
                          </a:r>
                          <a:endParaRPr lang="en-US" dirty="0">
                            <a:latin typeface="Segoe Script" pitchFamily="66" charset="0"/>
                          </a:endParaRPr>
                        </a:p>
                      </a:txBody>
                      <a:tcPr/>
                    </a:tc>
                    <a:tc>
                      <a:txBody>
                        <a:bodyPr/>
                        <a:lstStyle/>
                        <a:p>
                          <a:pPr algn="ctr"/>
                          <a:r>
                            <a:rPr lang="en-US" sz="1800" kern="1200" dirty="0" smtClean="0">
                              <a:effectLst/>
                              <a:latin typeface="Segoe Script" pitchFamily="66" charset="0"/>
                            </a:rPr>
                            <a:t>Number of Hours Working Together</a:t>
                          </a:r>
                          <a:endParaRPr lang="en-US" dirty="0">
                            <a:latin typeface="Segoe Script" pitchFamily="66" charset="0"/>
                          </a:endParaRPr>
                        </a:p>
                      </a:txBody>
                      <a:tcPr/>
                    </a:tc>
                    <a:tc>
                      <a:txBody>
                        <a:bodyPr/>
                        <a:lstStyle/>
                        <a:p>
                          <a:pPr algn="ctr"/>
                          <a:r>
                            <a:rPr lang="en-US" sz="1800" kern="1200" dirty="0" smtClean="0">
                              <a:effectLst/>
                              <a:latin typeface="Segoe Script" pitchFamily="66" charset="0"/>
                            </a:rPr>
                            <a:t>Work Done</a:t>
                          </a:r>
                          <a:endParaRPr lang="en-US" dirty="0">
                            <a:latin typeface="Segoe Script" pitchFamily="66" charset="0"/>
                          </a:endParaRPr>
                        </a:p>
                      </a:txBody>
                      <a:tcPr/>
                    </a:tc>
                  </a:tr>
                  <a:tr h="1105687">
                    <a:tc>
                      <a:txBody>
                        <a:bodyPr/>
                        <a:lstStyle/>
                        <a:p>
                          <a:pPr algn="ctr"/>
                          <a:r>
                            <a:rPr lang="en-US" sz="1800" kern="1200" dirty="0" err="1" smtClean="0">
                              <a:effectLst/>
                              <a:latin typeface="Cambria Math" pitchFamily="18" charset="0"/>
                              <a:ea typeface="Cambria Math" pitchFamily="18" charset="0"/>
                            </a:rPr>
                            <a:t>Lina</a:t>
                          </a:r>
                          <a:endParaRPr lang="en-US" dirty="0">
                            <a:latin typeface="Cambria Math" pitchFamily="18" charset="0"/>
                            <a:ea typeface="Cambria Math"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mtClean="0">
                                        <a:latin typeface="Cambria Math" pitchFamily="18" charset="0"/>
                                        <a:ea typeface="Cambria Math" pitchFamily="18" charset="0"/>
                                      </a:rPr>
                                    </m:ctrlPr>
                                  </m:fPr>
                                  <m:num>
                                    <m:r>
                                      <a:rPr lang="en-US" smtClean="0">
                                        <a:latin typeface="Cambria Math" pitchFamily="18" charset="0"/>
                                        <a:ea typeface="Cambria Math" pitchFamily="18" charset="0"/>
                                      </a:rPr>
                                      <m:t>1</m:t>
                                    </m:r>
                                  </m:num>
                                  <m:den>
                                    <m:r>
                                      <a:rPr lang="en-US" smtClean="0">
                                        <a:latin typeface="Cambria Math" pitchFamily="18" charset="0"/>
                                        <a:ea typeface="Cambria Math" pitchFamily="18" charset="0"/>
                                      </a:rPr>
                                      <m:t>5</m:t>
                                    </m:r>
                                  </m:den>
                                </m:f>
                              </m:oMath>
                            </m:oMathPara>
                          </a14:m>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2</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Cambria Math" pitchFamily="18" charset="0"/>
                              <a:ea typeface="Cambria Math" pitchFamily="18" charset="0"/>
                            </a:rPr>
                            <a:t>(</a:t>
                          </a:r>
                          <a14:m>
                            <m:oMath xmlns:m="http://schemas.openxmlformats.org/officeDocument/2006/math">
                              <m:f>
                                <m:fPr>
                                  <m:ctrlPr>
                                    <a:rPr lang="en-US" smtClean="0">
                                      <a:latin typeface="Cambria Math" pitchFamily="18" charset="0"/>
                                      <a:ea typeface="Cambria Math" pitchFamily="18" charset="0"/>
                                    </a:rPr>
                                  </m:ctrlPr>
                                </m:fPr>
                                <m:num>
                                  <m:r>
                                    <a:rPr lang="en-US" smtClean="0">
                                      <a:latin typeface="Cambria Math" pitchFamily="18" charset="0"/>
                                      <a:ea typeface="Cambria Math" pitchFamily="18" charset="0"/>
                                    </a:rPr>
                                    <m:t>1</m:t>
                                  </m:r>
                                </m:num>
                                <m:den>
                                  <m:r>
                                    <a:rPr lang="en-US" smtClean="0">
                                      <a:latin typeface="Cambria Math" pitchFamily="18" charset="0"/>
                                      <a:ea typeface="Cambria Math" pitchFamily="18" charset="0"/>
                                    </a:rPr>
                                    <m:t>5</m:t>
                                  </m:r>
                                </m:den>
                              </m:f>
                            </m:oMath>
                          </a14:m>
                          <a:r>
                            <a:rPr lang="en-US" dirty="0" smtClean="0">
                              <a:latin typeface="Cambria Math" pitchFamily="18" charset="0"/>
                              <a:ea typeface="Cambria Math" pitchFamily="18" charset="0"/>
                            </a:rPr>
                            <a:t>) (2) + </a:t>
                          </a:r>
                          <a14:m>
                            <m:oMath xmlns:m="http://schemas.openxmlformats.org/officeDocument/2006/math">
                              <m:f>
                                <m:fPr>
                                  <m:ctrlPr>
                                    <a:rPr lang="en-US" smtClean="0">
                                      <a:latin typeface="Cambria Math" pitchFamily="18" charset="0"/>
                                      <a:ea typeface="Cambria Math" pitchFamily="18" charset="0"/>
                                    </a:rPr>
                                  </m:ctrlPr>
                                </m:fPr>
                                <m:num>
                                  <m:r>
                                    <a:rPr lang="en-US" smtClean="0">
                                      <a:latin typeface="Cambria Math" pitchFamily="18" charset="0"/>
                                      <a:ea typeface="Cambria Math" pitchFamily="18" charset="0"/>
                                    </a:rPr>
                                    <m:t>1</m:t>
                                  </m:r>
                                </m:num>
                                <m:den>
                                  <m:r>
                                    <a:rPr lang="en-US" smtClean="0">
                                      <a:latin typeface="Cambria Math" pitchFamily="18" charset="0"/>
                                      <a:ea typeface="Cambria Math" pitchFamily="18" charset="0"/>
                                    </a:rPr>
                                    <m:t>5</m:t>
                                  </m:r>
                                </m:den>
                              </m:f>
                            </m:oMath>
                          </a14:m>
                          <a:r>
                            <a:rPr lang="en-US" dirty="0" smtClean="0">
                              <a:latin typeface="Cambria Math" pitchFamily="18" charset="0"/>
                              <a:ea typeface="Cambria Math" pitchFamily="18" charset="0"/>
                            </a:rPr>
                            <a:t> (1) = </a:t>
                          </a:r>
                          <a14:m>
                            <m:oMath xmlns:m="http://schemas.openxmlformats.org/officeDocument/2006/math">
                              <m:f>
                                <m:fPr>
                                  <m:ctrlPr>
                                    <a:rPr lang="en-US" smtClean="0">
                                      <a:latin typeface="Cambria Math" pitchFamily="18" charset="0"/>
                                      <a:ea typeface="Cambria Math" pitchFamily="18" charset="0"/>
                                    </a:rPr>
                                  </m:ctrlPr>
                                </m:fPr>
                                <m:num>
                                  <m:r>
                                    <a:rPr lang="en-US" smtClean="0">
                                      <a:latin typeface="Cambria Math" pitchFamily="18" charset="0"/>
                                      <a:ea typeface="Cambria Math" pitchFamily="18" charset="0"/>
                                    </a:rPr>
                                    <m:t>3</m:t>
                                  </m:r>
                                </m:num>
                                <m:den>
                                  <m:r>
                                    <a:rPr lang="en-US" smtClean="0">
                                      <a:latin typeface="Cambria Math" pitchFamily="18" charset="0"/>
                                      <a:ea typeface="Cambria Math" pitchFamily="18" charset="0"/>
                                    </a:rPr>
                                    <m:t>5</m:t>
                                  </m:r>
                                </m:den>
                              </m:f>
                            </m:oMath>
                          </a14:m>
                          <a:r>
                            <a:rPr lang="en-US" dirty="0" smtClean="0">
                              <a:latin typeface="Cambria Math" pitchFamily="18" charset="0"/>
                              <a:ea typeface="Cambria Math" pitchFamily="18" charset="0"/>
                            </a:rPr>
                            <a:t> </a:t>
                          </a:r>
                          <a:endParaRPr lang="en-US" dirty="0">
                            <a:latin typeface="Cambria Math" pitchFamily="18" charset="0"/>
                            <a:ea typeface="Cambria Math" pitchFamily="18" charset="0"/>
                          </a:endParaRPr>
                        </a:p>
                        <a:p>
                          <a:pPr algn="ctr"/>
                          <a:endParaRPr lang="en-US" dirty="0">
                            <a:latin typeface="Cambria Math" pitchFamily="18" charset="0"/>
                            <a:ea typeface="Cambria Math" pitchFamily="18" charset="0"/>
                          </a:endParaRPr>
                        </a:p>
                      </a:txBody>
                      <a:tcPr/>
                    </a:tc>
                  </a:tr>
                  <a:tr h="904654">
                    <a:tc>
                      <a:txBody>
                        <a:bodyPr/>
                        <a:lstStyle/>
                        <a:p>
                          <a:pPr algn="ctr"/>
                          <a:r>
                            <a:rPr lang="en-US" sz="1800" kern="1200" dirty="0" err="1" smtClean="0">
                              <a:effectLst/>
                              <a:latin typeface="Cambria Math" pitchFamily="18" charset="0"/>
                              <a:ea typeface="Cambria Math" pitchFamily="18" charset="0"/>
                            </a:rPr>
                            <a:t>Marlou</a:t>
                          </a:r>
                          <a:endParaRPr lang="en-US" dirty="0">
                            <a:latin typeface="Cambria Math" pitchFamily="18" charset="0"/>
                            <a:ea typeface="Cambria Math"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mtClean="0">
                                        <a:latin typeface="Cambria Math" pitchFamily="18" charset="0"/>
                                        <a:ea typeface="Cambria Math" pitchFamily="18" charset="0"/>
                                      </a:rPr>
                                    </m:ctrlPr>
                                  </m:fPr>
                                  <m:num>
                                    <m:r>
                                      <a:rPr lang="en-US" smtClean="0">
                                        <a:latin typeface="Cambria Math" pitchFamily="18" charset="0"/>
                                        <a:ea typeface="Cambria Math" pitchFamily="18" charset="0"/>
                                      </a:rPr>
                                      <m:t>1</m:t>
                                    </m:r>
                                  </m:num>
                                  <m:den>
                                    <m:r>
                                      <a:rPr lang="en-US" smtClean="0">
                                        <a:latin typeface="Cambria Math" pitchFamily="18" charset="0"/>
                                        <a:ea typeface="Cambria Math" pitchFamily="18" charset="0"/>
                                      </a:rPr>
                                      <m:t>𝑥</m:t>
                                    </m:r>
                                  </m:den>
                                </m:f>
                              </m:oMath>
                            </m:oMathPara>
                          </a14:m>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0</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a:t>
                          </a:r>
                          <a14:m>
                            <m:oMath xmlns:m="http://schemas.openxmlformats.org/officeDocument/2006/math">
                              <m:f>
                                <m:fPr>
                                  <m:ctrlPr>
                                    <a:rPr lang="en-US" smtClean="0">
                                      <a:latin typeface="Cambria Math" pitchFamily="18" charset="0"/>
                                      <a:ea typeface="Cambria Math" pitchFamily="18" charset="0"/>
                                    </a:rPr>
                                  </m:ctrlPr>
                                </m:fPr>
                                <m:num>
                                  <m:r>
                                    <a:rPr lang="en-US" smtClean="0">
                                      <a:latin typeface="Cambria Math" pitchFamily="18" charset="0"/>
                                      <a:ea typeface="Cambria Math" pitchFamily="18" charset="0"/>
                                    </a:rPr>
                                    <m:t>1</m:t>
                                  </m:r>
                                </m:num>
                                <m:den>
                                  <m:r>
                                    <a:rPr lang="en-US" smtClean="0">
                                      <a:latin typeface="Cambria Math" pitchFamily="18" charset="0"/>
                                      <a:ea typeface="Cambria Math" pitchFamily="18" charset="0"/>
                                    </a:rPr>
                                    <m:t>𝑥</m:t>
                                  </m:r>
                                </m:den>
                              </m:f>
                            </m:oMath>
                          </a14:m>
                          <a:r>
                            <a:rPr lang="en-US" dirty="0" smtClean="0">
                              <a:latin typeface="Cambria Math" pitchFamily="18" charset="0"/>
                              <a:ea typeface="Cambria Math" pitchFamily="18" charset="0"/>
                            </a:rPr>
                            <a:t>)(1)</a:t>
                          </a:r>
                          <a:r>
                            <a:rPr lang="en-US" baseline="0" dirty="0" smtClean="0">
                              <a:latin typeface="Cambria Math" pitchFamily="18" charset="0"/>
                              <a:ea typeface="Cambria Math" pitchFamily="18" charset="0"/>
                            </a:rPr>
                            <a:t> = </a:t>
                          </a:r>
                          <a14:m>
                            <m:oMath xmlns:m="http://schemas.openxmlformats.org/officeDocument/2006/math">
                              <m:f>
                                <m:fPr>
                                  <m:ctrlPr>
                                    <a:rPr lang="en-US" baseline="0" smtClean="0">
                                      <a:latin typeface="Cambria Math" pitchFamily="18" charset="0"/>
                                      <a:ea typeface="Cambria Math" pitchFamily="18" charset="0"/>
                                    </a:rPr>
                                  </m:ctrlPr>
                                </m:fPr>
                                <m:num>
                                  <m:r>
                                    <a:rPr lang="en-US" baseline="0" smtClean="0">
                                      <a:latin typeface="Cambria Math" pitchFamily="18" charset="0"/>
                                      <a:ea typeface="Cambria Math" pitchFamily="18" charset="0"/>
                                    </a:rPr>
                                    <m:t>1</m:t>
                                  </m:r>
                                </m:num>
                                <m:den>
                                  <m:r>
                                    <a:rPr lang="en-US" baseline="0" smtClean="0">
                                      <a:latin typeface="Cambria Math" pitchFamily="18" charset="0"/>
                                      <a:ea typeface="Cambria Math" pitchFamily="18" charset="0"/>
                                    </a:rPr>
                                    <m:t>𝑥</m:t>
                                  </m:r>
                                </m:den>
                              </m:f>
                            </m:oMath>
                          </a14:m>
                          <a:endParaRPr lang="en-US" dirty="0">
                            <a:latin typeface="Cambria Math" pitchFamily="18" charset="0"/>
                            <a:ea typeface="Cambria Math" pitchFamily="18" charset="0"/>
                          </a:endParaRPr>
                        </a:p>
                      </a:txBody>
                      <a:tcPr/>
                    </a:tc>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718685923"/>
                  </p:ext>
                </p:extLst>
              </p:nvPr>
            </p:nvGraphicFramePr>
            <p:xfrm>
              <a:off x="923500" y="2971800"/>
              <a:ext cx="7848599" cy="3443356"/>
            </p:xfrm>
            <a:graphic>
              <a:graphicData uri="http://schemas.openxmlformats.org/drawingml/2006/table">
                <a:tbl>
                  <a:tblPr firstRow="1" bandRow="1">
                    <a:tableStyleId>{21E4AEA4-8DFA-4A89-87EB-49C32662AFE0}</a:tableStyleId>
                  </a:tblPr>
                  <a:tblGrid>
                    <a:gridCol w="1252437"/>
                    <a:gridCol w="1338363"/>
                    <a:gridCol w="1676400"/>
                    <a:gridCol w="1226023"/>
                    <a:gridCol w="2355376"/>
                  </a:tblGrid>
                  <a:tr h="1433015">
                    <a:tc>
                      <a:txBody>
                        <a:bodyPr/>
                        <a:lstStyle/>
                        <a:p>
                          <a:pPr algn="ctr"/>
                          <a:r>
                            <a:rPr lang="en-US" dirty="0" smtClean="0">
                              <a:latin typeface="Segoe Script" pitchFamily="66" charset="0"/>
                            </a:rPr>
                            <a:t>Worker</a:t>
                          </a:r>
                          <a:endParaRPr lang="en-US" dirty="0">
                            <a:latin typeface="Segoe Script" pitchFamily="66" charset="0"/>
                          </a:endParaRPr>
                        </a:p>
                      </a:txBody>
                      <a:tcPr/>
                    </a:tc>
                    <a:tc>
                      <a:txBody>
                        <a:bodyPr/>
                        <a:lstStyle/>
                        <a:p>
                          <a:pPr algn="ctr"/>
                          <a:r>
                            <a:rPr lang="en-US" dirty="0" smtClean="0">
                              <a:latin typeface="Segoe Script" pitchFamily="66" charset="0"/>
                            </a:rPr>
                            <a:t>Rate per hour</a:t>
                          </a:r>
                          <a:endParaRPr lang="en-US" dirty="0">
                            <a:latin typeface="Segoe Script" pitchFamily="66" charset="0"/>
                          </a:endParaRPr>
                        </a:p>
                      </a:txBody>
                      <a:tcPr/>
                    </a:tc>
                    <a:tc>
                      <a:txBody>
                        <a:bodyPr/>
                        <a:lstStyle/>
                        <a:p>
                          <a:pPr algn="ctr"/>
                          <a:r>
                            <a:rPr lang="en-US" sz="1800" kern="1200" dirty="0" smtClean="0">
                              <a:effectLst/>
                              <a:latin typeface="Segoe Script" pitchFamily="66" charset="0"/>
                            </a:rPr>
                            <a:t>Number of Hours Working Alone</a:t>
                          </a:r>
                          <a:endParaRPr lang="en-US" dirty="0">
                            <a:latin typeface="Segoe Script" pitchFamily="66" charset="0"/>
                          </a:endParaRPr>
                        </a:p>
                      </a:txBody>
                      <a:tcPr/>
                    </a:tc>
                    <a:tc>
                      <a:txBody>
                        <a:bodyPr/>
                        <a:lstStyle/>
                        <a:p>
                          <a:pPr algn="ctr"/>
                          <a:r>
                            <a:rPr lang="en-US" sz="1800" kern="1200" dirty="0" smtClean="0">
                              <a:effectLst/>
                              <a:latin typeface="Segoe Script" pitchFamily="66" charset="0"/>
                            </a:rPr>
                            <a:t>Number of Hours Working Together</a:t>
                          </a:r>
                          <a:endParaRPr lang="en-US" dirty="0">
                            <a:latin typeface="Segoe Script" pitchFamily="66" charset="0"/>
                          </a:endParaRPr>
                        </a:p>
                      </a:txBody>
                      <a:tcPr/>
                    </a:tc>
                    <a:tc>
                      <a:txBody>
                        <a:bodyPr/>
                        <a:lstStyle/>
                        <a:p>
                          <a:pPr algn="ctr"/>
                          <a:r>
                            <a:rPr lang="en-US" sz="1800" kern="1200" dirty="0" smtClean="0">
                              <a:effectLst/>
                              <a:latin typeface="Segoe Script" pitchFamily="66" charset="0"/>
                            </a:rPr>
                            <a:t>Work Done</a:t>
                          </a:r>
                          <a:endParaRPr lang="en-US" dirty="0">
                            <a:latin typeface="Segoe Script" pitchFamily="66" charset="0"/>
                          </a:endParaRPr>
                        </a:p>
                      </a:txBody>
                      <a:tcPr/>
                    </a:tc>
                  </a:tr>
                  <a:tr h="1105687">
                    <a:tc>
                      <a:txBody>
                        <a:bodyPr/>
                        <a:lstStyle/>
                        <a:p>
                          <a:pPr algn="ctr"/>
                          <a:r>
                            <a:rPr lang="en-US" sz="1800" kern="1200" dirty="0" err="1" smtClean="0">
                              <a:effectLst/>
                              <a:latin typeface="Cambria Math" pitchFamily="18" charset="0"/>
                              <a:ea typeface="Cambria Math" pitchFamily="18" charset="0"/>
                            </a:rPr>
                            <a:t>Lina</a:t>
                          </a:r>
                          <a:endParaRPr lang="en-US" dirty="0">
                            <a:latin typeface="Cambria Math" pitchFamily="18" charset="0"/>
                            <a:ea typeface="Cambria Math" pitchFamily="18" charset="0"/>
                          </a:endParaRPr>
                        </a:p>
                      </a:txBody>
                      <a:tcPr/>
                    </a:tc>
                    <a:tc>
                      <a:txBody>
                        <a:bodyPr/>
                        <a:lstStyle/>
                        <a:p>
                          <a:endParaRPr lang="en-US"/>
                        </a:p>
                      </a:txBody>
                      <a:tcPr>
                        <a:blipFill rotWithShape="1">
                          <a:blip r:embed="rId3"/>
                          <a:stretch>
                            <a:fillRect l="-94064" t="-132044" r="-394064" b="-82320"/>
                          </a:stretch>
                        </a:blipFill>
                      </a:tcPr>
                    </a:tc>
                    <a:tc>
                      <a:txBody>
                        <a:bodyPr/>
                        <a:lstStyle/>
                        <a:p>
                          <a:pPr algn="ctr"/>
                          <a:r>
                            <a:rPr lang="en-US" dirty="0" smtClean="0">
                              <a:latin typeface="Cambria Math" pitchFamily="18" charset="0"/>
                              <a:ea typeface="Cambria Math" pitchFamily="18" charset="0"/>
                            </a:rPr>
                            <a:t>2</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a:txBody>
                      <a:tcPr/>
                    </a:tc>
                    <a:tc>
                      <a:txBody>
                        <a:bodyPr/>
                        <a:lstStyle/>
                        <a:p>
                          <a:endParaRPr lang="en-US"/>
                        </a:p>
                      </a:txBody>
                      <a:tcPr>
                        <a:blipFill rotWithShape="1">
                          <a:blip r:embed="rId3"/>
                          <a:stretch>
                            <a:fillRect l="-232817" t="-132044" b="-82320"/>
                          </a:stretch>
                        </a:blipFill>
                      </a:tcPr>
                    </a:tc>
                  </a:tr>
                  <a:tr h="904654">
                    <a:tc>
                      <a:txBody>
                        <a:bodyPr/>
                        <a:lstStyle/>
                        <a:p>
                          <a:pPr algn="ctr"/>
                          <a:r>
                            <a:rPr lang="en-US" sz="1800" kern="1200" dirty="0" err="1" smtClean="0">
                              <a:effectLst/>
                              <a:latin typeface="Cambria Math" pitchFamily="18" charset="0"/>
                              <a:ea typeface="Cambria Math" pitchFamily="18" charset="0"/>
                            </a:rPr>
                            <a:t>Marlou</a:t>
                          </a:r>
                          <a:endParaRPr lang="en-US" dirty="0">
                            <a:latin typeface="Cambria Math" pitchFamily="18" charset="0"/>
                            <a:ea typeface="Cambria Math" pitchFamily="18" charset="0"/>
                          </a:endParaRPr>
                        </a:p>
                      </a:txBody>
                      <a:tcPr/>
                    </a:tc>
                    <a:tc>
                      <a:txBody>
                        <a:bodyPr/>
                        <a:lstStyle/>
                        <a:p>
                          <a:endParaRPr lang="en-US"/>
                        </a:p>
                      </a:txBody>
                      <a:tcPr>
                        <a:blipFill rotWithShape="1">
                          <a:blip r:embed="rId3"/>
                          <a:stretch>
                            <a:fillRect l="-94064" t="-283784" r="-394064" b="-676"/>
                          </a:stretch>
                        </a:blipFill>
                      </a:tcPr>
                    </a:tc>
                    <a:tc>
                      <a:txBody>
                        <a:bodyPr/>
                        <a:lstStyle/>
                        <a:p>
                          <a:pPr algn="ctr"/>
                          <a:r>
                            <a:rPr lang="en-US" dirty="0" smtClean="0">
                              <a:latin typeface="Cambria Math" pitchFamily="18" charset="0"/>
                              <a:ea typeface="Cambria Math" pitchFamily="18" charset="0"/>
                            </a:rPr>
                            <a:t>0</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a:txBody>
                      <a:tcPr/>
                    </a:tc>
                    <a:tc>
                      <a:txBody>
                        <a:bodyPr/>
                        <a:lstStyle/>
                        <a:p>
                          <a:endParaRPr lang="en-US"/>
                        </a:p>
                      </a:txBody>
                      <a:tcPr>
                        <a:blipFill rotWithShape="1">
                          <a:blip r:embed="rId3"/>
                          <a:stretch>
                            <a:fillRect l="-232817" t="-283784" b="-676"/>
                          </a:stretch>
                        </a:blipFill>
                      </a:tcPr>
                    </a:tc>
                  </a:tr>
                </a:tbl>
              </a:graphicData>
            </a:graphic>
          </p:graphicFrame>
        </mc:Fallback>
      </mc:AlternateContent>
    </p:spTree>
    <p:extLst>
      <p:ext uri="{BB962C8B-B14F-4D97-AF65-F5344CB8AC3E}">
        <p14:creationId xmlns:p14="http://schemas.microsoft.com/office/powerpoint/2010/main" val="1944918652"/>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55"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strVal val="#ppt_w*0.70"/>
                                          </p:val>
                                        </p:tav>
                                        <p:tav tm="100000">
                                          <p:val>
                                            <p:strVal val="#ppt_w"/>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animEffect transition="in" filter="fade">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xit" presetSubtype="4" fill="hold" grpId="1" nodeType="clickEffect">
                                  <p:stCondLst>
                                    <p:cond delay="5100"/>
                                  </p:stCondLst>
                                  <p:childTnLst>
                                    <p:anim calcmode="lin" valueType="num">
                                      <p:cBhvr additive="base">
                                        <p:cTn id="18" dur="500"/>
                                        <p:tgtEl>
                                          <p:spTgt spid="2"/>
                                        </p:tgtEl>
                                        <p:attrNameLst>
                                          <p:attrName>ppt_y</p:attrName>
                                        </p:attrNameLst>
                                      </p:cBhvr>
                                      <p:tavLst>
                                        <p:tav tm="0">
                                          <p:val>
                                            <p:strVal val="#ppt_y"/>
                                          </p:val>
                                        </p:tav>
                                        <p:tav tm="100000">
                                          <p:val>
                                            <p:strVal val="#ppt_y+#ppt_h*1.125000"/>
                                          </p:val>
                                        </p:tav>
                                      </p:tavLst>
                                    </p:anim>
                                    <p:animEffect transition="out" filter="wipe(down)">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par>
                                <p:cTn id="21" presetID="12" presetClass="exit" presetSubtype="4" fill="hold" nodeType="withEffect">
                                  <p:stCondLst>
                                    <p:cond delay="5100"/>
                                  </p:stCondLst>
                                  <p:childTnLst>
                                    <p:anim calcmode="lin" valueType="num">
                                      <p:cBhvr additive="base">
                                        <p:cTn id="22" dur="500"/>
                                        <p:tgtEl>
                                          <p:spTgt spid="3"/>
                                        </p:tgtEl>
                                        <p:attrNameLst>
                                          <p:attrName>ppt_y</p:attrName>
                                        </p:attrNameLst>
                                      </p:cBhvr>
                                      <p:tavLst>
                                        <p:tav tm="0">
                                          <p:val>
                                            <p:strVal val="#ppt_y"/>
                                          </p:val>
                                        </p:tav>
                                        <p:tav tm="100000">
                                          <p:val>
                                            <p:strVal val="#ppt_y+#ppt_h*1.125000"/>
                                          </p:val>
                                        </p:tav>
                                      </p:tavLst>
                                    </p:anim>
                                    <p:animEffect transition="out" filter="wipe(down)">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10000"/>
          </a:stretch>
        </a:blipFill>
        <a:effectLst/>
      </p:bgPr>
    </p:bg>
    <p:spTree>
      <p:nvGrpSpPr>
        <p:cNvPr id="1" name=""/>
        <p:cNvGrpSpPr/>
        <p:nvPr/>
      </p:nvGrpSpPr>
      <p:grpSpPr>
        <a:xfrm>
          <a:off x="0" y="0"/>
          <a:ext cx="0" cy="0"/>
          <a:chOff x="0" y="0"/>
          <a:chExt cx="0" cy="0"/>
        </a:xfrm>
      </p:grpSpPr>
      <p:sp>
        <p:nvSpPr>
          <p:cNvPr id="2" name="TextBox 1"/>
          <p:cNvSpPr txBox="1"/>
          <p:nvPr/>
        </p:nvSpPr>
        <p:spPr>
          <a:xfrm>
            <a:off x="533400" y="457200"/>
            <a:ext cx="7924800" cy="369332"/>
          </a:xfrm>
          <a:prstGeom prst="rect">
            <a:avLst/>
          </a:prstGeom>
          <a:noFill/>
        </p:spPr>
        <p:txBody>
          <a:bodyPr wrap="square" rtlCol="0">
            <a:spAutoFit/>
          </a:bodyPr>
          <a:lstStyle/>
          <a:p>
            <a:endParaRPr lang="en-US" dirty="0"/>
          </a:p>
        </p:txBody>
      </p:sp>
      <p:sp>
        <p:nvSpPr>
          <p:cNvPr id="5" name="Rounded Rectangle 4"/>
          <p:cNvSpPr/>
          <p:nvPr/>
        </p:nvSpPr>
        <p:spPr>
          <a:xfrm>
            <a:off x="1252750" y="1752600"/>
            <a:ext cx="1905000" cy="838200"/>
          </a:xfrm>
          <a:prstGeom prst="round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latin typeface="Segoe Print" pitchFamily="2" charset="0"/>
              </a:rPr>
              <a:t>Work done by </a:t>
            </a:r>
            <a:r>
              <a:rPr lang="en-US" dirty="0" err="1" smtClean="0">
                <a:solidFill>
                  <a:schemeClr val="tx1">
                    <a:lumMod val="95000"/>
                    <a:lumOff val="5000"/>
                  </a:schemeClr>
                </a:solidFill>
                <a:latin typeface="Segoe Print" pitchFamily="2" charset="0"/>
              </a:rPr>
              <a:t>Lina</a:t>
            </a:r>
            <a:endParaRPr lang="en-US" dirty="0">
              <a:solidFill>
                <a:schemeClr val="tx1">
                  <a:lumMod val="95000"/>
                  <a:lumOff val="5000"/>
                </a:schemeClr>
              </a:solidFill>
              <a:latin typeface="Segoe Print" pitchFamily="2" charset="0"/>
            </a:endParaRPr>
          </a:p>
        </p:txBody>
      </p:sp>
      <p:sp>
        <p:nvSpPr>
          <p:cNvPr id="8" name="Rounded Rectangle 7"/>
          <p:cNvSpPr/>
          <p:nvPr/>
        </p:nvSpPr>
        <p:spPr>
          <a:xfrm>
            <a:off x="5991936" y="1752600"/>
            <a:ext cx="1905000" cy="838200"/>
          </a:xfrm>
          <a:prstGeom prst="round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latin typeface="Segoe Print" pitchFamily="2" charset="0"/>
              </a:rPr>
              <a:t>Total work done</a:t>
            </a:r>
            <a:endParaRPr lang="en-US" dirty="0">
              <a:solidFill>
                <a:schemeClr val="tx1">
                  <a:lumMod val="95000"/>
                  <a:lumOff val="5000"/>
                </a:schemeClr>
              </a:solidFill>
              <a:latin typeface="Segoe Print" pitchFamily="2" charset="0"/>
            </a:endParaRPr>
          </a:p>
        </p:txBody>
      </p:sp>
      <p:sp>
        <p:nvSpPr>
          <p:cNvPr id="9" name="Rounded Rectangle 8"/>
          <p:cNvSpPr/>
          <p:nvPr/>
        </p:nvSpPr>
        <p:spPr>
          <a:xfrm>
            <a:off x="3543300" y="1752600"/>
            <a:ext cx="1905000" cy="838200"/>
          </a:xfrm>
          <a:prstGeom prst="round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latin typeface="Segoe Print" pitchFamily="2" charset="0"/>
              </a:rPr>
              <a:t>Work done by </a:t>
            </a:r>
            <a:r>
              <a:rPr lang="en-US" dirty="0" err="1" smtClean="0">
                <a:solidFill>
                  <a:schemeClr val="tx1">
                    <a:lumMod val="95000"/>
                    <a:lumOff val="5000"/>
                  </a:schemeClr>
                </a:solidFill>
                <a:latin typeface="Segoe Print" pitchFamily="2" charset="0"/>
              </a:rPr>
              <a:t>Marlou</a:t>
            </a:r>
            <a:endParaRPr lang="en-US" dirty="0">
              <a:solidFill>
                <a:schemeClr val="tx1">
                  <a:lumMod val="95000"/>
                  <a:lumOff val="5000"/>
                </a:schemeClr>
              </a:solidFill>
              <a:latin typeface="Segoe Print" pitchFamily="2" charset="0"/>
            </a:endParaRPr>
          </a:p>
        </p:txBody>
      </p:sp>
      <p:sp>
        <p:nvSpPr>
          <p:cNvPr id="4" name="Rectangle 3"/>
          <p:cNvSpPr/>
          <p:nvPr/>
        </p:nvSpPr>
        <p:spPr>
          <a:xfrm>
            <a:off x="1068616" y="754192"/>
            <a:ext cx="3193503" cy="461665"/>
          </a:xfrm>
          <a:prstGeom prst="rect">
            <a:avLst/>
          </a:prstGeom>
        </p:spPr>
        <p:txBody>
          <a:bodyPr wrap="none">
            <a:spAutoFit/>
          </a:bodyPr>
          <a:lstStyle/>
          <a:p>
            <a:r>
              <a:rPr lang="en-US" sz="2400" b="1" dirty="0">
                <a:latin typeface="Segoe Script" pitchFamily="66" charset="0"/>
              </a:rPr>
              <a:t>Step 2: (Equation)</a:t>
            </a:r>
          </a:p>
        </p:txBody>
      </p:sp>
      <p:sp>
        <p:nvSpPr>
          <p:cNvPr id="13" name="Down Arrow 12"/>
          <p:cNvSpPr/>
          <p:nvPr/>
        </p:nvSpPr>
        <p:spPr>
          <a:xfrm>
            <a:off x="6608360" y="2803613"/>
            <a:ext cx="7620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Down Arrow 14"/>
          <p:cNvSpPr/>
          <p:nvPr/>
        </p:nvSpPr>
        <p:spPr>
          <a:xfrm>
            <a:off x="4114800" y="2687174"/>
            <a:ext cx="7620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own Arrow 15"/>
          <p:cNvSpPr/>
          <p:nvPr/>
        </p:nvSpPr>
        <p:spPr>
          <a:xfrm>
            <a:off x="1856095" y="2818346"/>
            <a:ext cx="7620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7" name="Rectangle 6"/>
              <p:cNvSpPr/>
              <p:nvPr/>
            </p:nvSpPr>
            <p:spPr>
              <a:xfrm>
                <a:off x="2017610" y="3911362"/>
                <a:ext cx="600485" cy="791820"/>
              </a:xfrm>
              <a:prstGeom prst="rect">
                <a:avLst/>
              </a:prstGeom>
            </p:spPr>
            <p:txBody>
              <a:bodyPr wrap="square">
                <a:spAutoFit/>
              </a:bodyPr>
              <a:lstStyle/>
              <a:p>
                <a:r>
                  <a:rPr lang="en-US" sz="3200" dirty="0"/>
                  <a:t> </a:t>
                </a:r>
                <a14:m>
                  <m:oMath xmlns:m="http://schemas.openxmlformats.org/officeDocument/2006/math">
                    <m:f>
                      <m:fPr>
                        <m:ctrlPr>
                          <a:rPr lang="en-US" sz="3200" i="1">
                            <a:latin typeface="Cambria Math"/>
                          </a:rPr>
                        </m:ctrlPr>
                      </m:fPr>
                      <m:num>
                        <m:r>
                          <a:rPr lang="en-US" sz="3200" i="1">
                            <a:latin typeface="Cambria Math"/>
                          </a:rPr>
                          <m:t>3</m:t>
                        </m:r>
                      </m:num>
                      <m:den>
                        <m:r>
                          <a:rPr lang="en-US" sz="3200" i="1">
                            <a:latin typeface="Cambria Math"/>
                          </a:rPr>
                          <m:t>5</m:t>
                        </m:r>
                      </m:den>
                    </m:f>
                  </m:oMath>
                </a14:m>
                <a:endParaRPr lang="en-US" sz="3200" dirty="0"/>
              </a:p>
            </p:txBody>
          </p:sp>
        </mc:Choice>
        <mc:Fallback>
          <p:sp>
            <p:nvSpPr>
              <p:cNvPr id="7" name="Rectangle 6"/>
              <p:cNvSpPr>
                <a:spLocks noRot="1" noChangeAspect="1" noMove="1" noResize="1" noEditPoints="1" noAdjustHandles="1" noChangeArrowheads="1" noChangeShapeType="1" noTextEdit="1"/>
              </p:cNvSpPr>
              <p:nvPr/>
            </p:nvSpPr>
            <p:spPr>
              <a:xfrm>
                <a:off x="2017610" y="3911362"/>
                <a:ext cx="600485" cy="791820"/>
              </a:xfrm>
              <a:prstGeom prst="rect">
                <a:avLst/>
              </a:prstGeom>
              <a:blipFill rotWithShape="1">
                <a:blip r:embed="rId3"/>
                <a:stretch>
                  <a:fillRect/>
                </a:stretch>
              </a:blipFill>
            </p:spPr>
            <p:txBody>
              <a:bodyPr/>
              <a:lstStyle/>
              <a:p>
                <a:r>
                  <a:rPr lang="en-US">
                    <a:noFill/>
                  </a:rPr>
                  <a:t> </a:t>
                </a:r>
              </a:p>
            </p:txBody>
          </p:sp>
        </mc:Fallback>
      </mc:AlternateContent>
      <p:sp>
        <p:nvSpPr>
          <p:cNvPr id="17" name="Rectangle 16"/>
          <p:cNvSpPr/>
          <p:nvPr/>
        </p:nvSpPr>
        <p:spPr>
          <a:xfrm>
            <a:off x="3007722" y="3941100"/>
            <a:ext cx="300055" cy="584775"/>
          </a:xfrm>
          <a:prstGeom prst="rect">
            <a:avLst/>
          </a:prstGeom>
        </p:spPr>
        <p:txBody>
          <a:bodyPr wrap="square">
            <a:spAutoFit/>
          </a:bodyPr>
          <a:lstStyle/>
          <a:p>
            <a:r>
              <a:rPr lang="en-US" sz="3200" baseline="-25000" dirty="0"/>
              <a:t>+</a:t>
            </a:r>
            <a:endParaRPr lang="en-US" sz="3200" dirty="0"/>
          </a:p>
        </p:txBody>
      </p:sp>
      <mc:AlternateContent xmlns:mc="http://schemas.openxmlformats.org/markup-compatibility/2006">
        <mc:Choice xmlns:a14="http://schemas.microsoft.com/office/drawing/2010/main" Requires="a14">
          <p:sp>
            <p:nvSpPr>
              <p:cNvPr id="19" name="Rectangle 18"/>
              <p:cNvSpPr/>
              <p:nvPr/>
            </p:nvSpPr>
            <p:spPr>
              <a:xfrm>
                <a:off x="4136409" y="3838314"/>
                <a:ext cx="1107996" cy="790345"/>
              </a:xfrm>
              <a:prstGeom prst="rect">
                <a:avLst/>
              </a:prstGeom>
            </p:spPr>
            <p:txBody>
              <a:bodyPr wrap="none">
                <a:spAutoFit/>
              </a:bodyPr>
              <a:lstStyle/>
              <a:p>
                <a:r>
                  <a:rPr lang="en-US" sz="3200" dirty="0"/>
                  <a:t> </a:t>
                </a:r>
                <a14:m>
                  <m:oMath xmlns:m="http://schemas.openxmlformats.org/officeDocument/2006/math">
                    <m:f>
                      <m:fPr>
                        <m:ctrlPr>
                          <a:rPr lang="en-US" sz="3200" i="1">
                            <a:latin typeface="Cambria Math"/>
                          </a:rPr>
                        </m:ctrlPr>
                      </m:fPr>
                      <m:num>
                        <m:r>
                          <a:rPr lang="en-US" sz="3200" i="1">
                            <a:latin typeface="Cambria Math"/>
                          </a:rPr>
                          <m:t>1</m:t>
                        </m:r>
                      </m:num>
                      <m:den>
                        <m:r>
                          <a:rPr lang="en-US" sz="3200" i="1">
                            <a:latin typeface="Cambria Math"/>
                          </a:rPr>
                          <m:t>𝑥</m:t>
                        </m:r>
                      </m:den>
                    </m:f>
                  </m:oMath>
                </a14:m>
                <a:r>
                  <a:rPr lang="en-US" sz="3200" dirty="0"/>
                  <a:t>	</a:t>
                </a:r>
              </a:p>
            </p:txBody>
          </p:sp>
        </mc:Choice>
        <mc:Fallback>
          <p:sp>
            <p:nvSpPr>
              <p:cNvPr id="19" name="Rectangle 18"/>
              <p:cNvSpPr>
                <a:spLocks noRot="1" noChangeAspect="1" noMove="1" noResize="1" noEditPoints="1" noAdjustHandles="1" noChangeArrowheads="1" noChangeShapeType="1" noTextEdit="1"/>
              </p:cNvSpPr>
              <p:nvPr/>
            </p:nvSpPr>
            <p:spPr>
              <a:xfrm>
                <a:off x="4136409" y="3838314"/>
                <a:ext cx="1107996" cy="790345"/>
              </a:xfrm>
              <a:prstGeom prst="rect">
                <a:avLst/>
              </a:prstGeom>
              <a:blipFill rotWithShape="1">
                <a:blip r:embed="rId4"/>
                <a:stretch>
                  <a:fillRect/>
                </a:stretch>
              </a:blipFill>
            </p:spPr>
            <p:txBody>
              <a:bodyPr/>
              <a:lstStyle/>
              <a:p>
                <a:r>
                  <a:rPr lang="en-US">
                    <a:noFill/>
                  </a:rPr>
                  <a:t> </a:t>
                </a:r>
              </a:p>
            </p:txBody>
          </p:sp>
        </mc:Fallback>
      </mc:AlternateContent>
      <p:sp>
        <p:nvSpPr>
          <p:cNvPr id="20" name="Rectangle 19"/>
          <p:cNvSpPr/>
          <p:nvPr/>
        </p:nvSpPr>
        <p:spPr>
          <a:xfrm>
            <a:off x="5292804" y="4014884"/>
            <a:ext cx="1107996" cy="584775"/>
          </a:xfrm>
          <a:prstGeom prst="rect">
            <a:avLst/>
          </a:prstGeom>
        </p:spPr>
        <p:txBody>
          <a:bodyPr wrap="none">
            <a:spAutoFit/>
          </a:bodyPr>
          <a:lstStyle/>
          <a:p>
            <a:r>
              <a:rPr lang="en-US" sz="3200" dirty="0"/>
              <a:t> =	</a:t>
            </a:r>
          </a:p>
        </p:txBody>
      </p:sp>
      <p:sp>
        <p:nvSpPr>
          <p:cNvPr id="21" name="TextBox 20"/>
          <p:cNvSpPr txBox="1"/>
          <p:nvPr/>
        </p:nvSpPr>
        <p:spPr>
          <a:xfrm>
            <a:off x="6355308" y="3941100"/>
            <a:ext cx="1550158" cy="584775"/>
          </a:xfrm>
          <a:prstGeom prst="rect">
            <a:avLst/>
          </a:prstGeom>
          <a:noFill/>
        </p:spPr>
        <p:txBody>
          <a:bodyPr wrap="square" rtlCol="0">
            <a:spAutoFit/>
          </a:bodyPr>
          <a:lstStyle/>
          <a:p>
            <a:pPr algn="ctr"/>
            <a:r>
              <a:rPr lang="en-US" sz="3200" dirty="0" smtClean="0"/>
              <a:t>1</a:t>
            </a:r>
            <a:endParaRPr lang="en-US" sz="3200" dirty="0"/>
          </a:p>
        </p:txBody>
      </p:sp>
    </p:spTree>
    <p:extLst>
      <p:ext uri="{BB962C8B-B14F-4D97-AF65-F5344CB8AC3E}">
        <p14:creationId xmlns:p14="http://schemas.microsoft.com/office/powerpoint/2010/main" val="1481253409"/>
      </p:ext>
    </p:extLst>
  </p:cSld>
  <p:clrMapOvr>
    <a:masterClrMapping/>
  </p:clrMapOvr>
  <mc:AlternateContent xmlns:mc="http://schemas.openxmlformats.org/markup-compatibility/2006">
    <mc:Choice xmlns:p14="http://schemas.microsoft.com/office/powerpoint/2010/main" Requires="p14">
      <p:transition spd="slow" p14:dur="3400" advClick="0" advTm="0">
        <p14:revea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Scale>
                                      <p:cBhvr>
                                        <p:cTn id="12"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5"/>
                                        </p:tgtEl>
                                        <p:attrNameLst>
                                          <p:attrName>ppt_x</p:attrName>
                                          <p:attrName>ppt_y</p:attrName>
                                        </p:attrNameLst>
                                      </p:cBhvr>
                                    </p:animMotion>
                                    <p:animEffect transition="in" filter="fade">
                                      <p:cBhvr>
                                        <p:cTn id="14" dur="1000"/>
                                        <p:tgtEl>
                                          <p:spTgt spid="5"/>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Scale>
                                      <p:cBhvr>
                                        <p:cTn id="17"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8"/>
                                        </p:tgtEl>
                                        <p:attrNameLst>
                                          <p:attrName>ppt_x</p:attrName>
                                          <p:attrName>ppt_y</p:attrName>
                                        </p:attrNameLst>
                                      </p:cBhvr>
                                    </p:animMotion>
                                    <p:animEffect transition="in" filter="fade">
                                      <p:cBhvr>
                                        <p:cTn id="19" dur="1000"/>
                                        <p:tgtEl>
                                          <p:spTgt spid="8"/>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Scale>
                                      <p:cBhvr>
                                        <p:cTn id="22"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9"/>
                                        </p:tgtEl>
                                        <p:attrNameLst>
                                          <p:attrName>ppt_x</p:attrName>
                                          <p:attrName>ppt_y</p:attrName>
                                        </p:attrNameLst>
                                      </p:cBhvr>
                                    </p:animMotion>
                                    <p:animEffect transition="in" filter="fade">
                                      <p:cBhvr>
                                        <p:cTn id="24" dur="1000"/>
                                        <p:tgtEl>
                                          <p:spTgt spid="9"/>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Scale>
                                      <p:cBhvr>
                                        <p:cTn id="2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4"/>
                                        </p:tgtEl>
                                        <p:attrNameLst>
                                          <p:attrName>ppt_x</p:attrName>
                                          <p:attrName>ppt_y</p:attrName>
                                        </p:attrNameLst>
                                      </p:cBhvr>
                                    </p:animMotion>
                                    <p:animEffect transition="in" filter="fade">
                                      <p:cBhvr>
                                        <p:cTn id="29" dur="1000"/>
                                        <p:tgtEl>
                                          <p:spTgt spid="4"/>
                                        </p:tgtEl>
                                      </p:cBhvr>
                                    </p:animEffect>
                                  </p:childTnLst>
                                </p:cTn>
                              </p:par>
                              <p:par>
                                <p:cTn id="30" presetID="5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Scale>
                                      <p:cBhvr>
                                        <p:cTn id="32"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13"/>
                                        </p:tgtEl>
                                        <p:attrNameLst>
                                          <p:attrName>ppt_x</p:attrName>
                                          <p:attrName>ppt_y</p:attrName>
                                        </p:attrNameLst>
                                      </p:cBhvr>
                                    </p:animMotion>
                                    <p:animEffect transition="in" filter="fade">
                                      <p:cBhvr>
                                        <p:cTn id="34" dur="1000"/>
                                        <p:tgtEl>
                                          <p:spTgt spid="13"/>
                                        </p:tgtEl>
                                      </p:cBhvr>
                                    </p:animEffect>
                                  </p:childTnLst>
                                </p:cTn>
                              </p:par>
                              <p:par>
                                <p:cTn id="35" presetID="52"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Scale>
                                      <p:cBhvr>
                                        <p:cTn id="37"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15"/>
                                        </p:tgtEl>
                                        <p:attrNameLst>
                                          <p:attrName>ppt_x</p:attrName>
                                          <p:attrName>ppt_y</p:attrName>
                                        </p:attrNameLst>
                                      </p:cBhvr>
                                    </p:animMotion>
                                    <p:animEffect transition="in" filter="fade">
                                      <p:cBhvr>
                                        <p:cTn id="39" dur="1000"/>
                                        <p:tgtEl>
                                          <p:spTgt spid="15"/>
                                        </p:tgtEl>
                                      </p:cBhvr>
                                    </p:animEffect>
                                  </p:childTnLst>
                                </p:cTn>
                              </p:par>
                              <p:par>
                                <p:cTn id="40" presetID="52"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Scale>
                                      <p:cBhvr>
                                        <p:cTn id="42"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16"/>
                                        </p:tgtEl>
                                        <p:attrNameLst>
                                          <p:attrName>ppt_x</p:attrName>
                                          <p:attrName>ppt_y</p:attrName>
                                        </p:attrNameLst>
                                      </p:cBhvr>
                                    </p:animMotion>
                                    <p:animEffect transition="in" filter="fade">
                                      <p:cBhvr>
                                        <p:cTn id="44" dur="1000"/>
                                        <p:tgtEl>
                                          <p:spTgt spid="16"/>
                                        </p:tgtEl>
                                      </p:cBhvr>
                                    </p:animEffect>
                                  </p:childTnLst>
                                </p:cTn>
                              </p:par>
                              <p:par>
                                <p:cTn id="45" presetID="52"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Scale>
                                      <p:cBhvr>
                                        <p:cTn id="47"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7"/>
                                        </p:tgtEl>
                                        <p:attrNameLst>
                                          <p:attrName>ppt_x</p:attrName>
                                          <p:attrName>ppt_y</p:attrName>
                                        </p:attrNameLst>
                                      </p:cBhvr>
                                    </p:animMotion>
                                    <p:animEffect transition="in" filter="fade">
                                      <p:cBhvr>
                                        <p:cTn id="49" dur="1000"/>
                                        <p:tgtEl>
                                          <p:spTgt spid="7"/>
                                        </p:tgtEl>
                                      </p:cBhvr>
                                    </p:animEffect>
                                  </p:childTnLst>
                                </p:cTn>
                              </p:par>
                              <p:par>
                                <p:cTn id="50" presetID="52"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Scale>
                                      <p:cBhvr>
                                        <p:cTn id="52"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1000" decel="50000" fill="hold">
                                          <p:stCondLst>
                                            <p:cond delay="0"/>
                                          </p:stCondLst>
                                        </p:cTn>
                                        <p:tgtEl>
                                          <p:spTgt spid="17"/>
                                        </p:tgtEl>
                                        <p:attrNameLst>
                                          <p:attrName>ppt_x</p:attrName>
                                          <p:attrName>ppt_y</p:attrName>
                                        </p:attrNameLst>
                                      </p:cBhvr>
                                    </p:animMotion>
                                    <p:animEffect transition="in" filter="fade">
                                      <p:cBhvr>
                                        <p:cTn id="54" dur="1000"/>
                                        <p:tgtEl>
                                          <p:spTgt spid="17"/>
                                        </p:tgtEl>
                                      </p:cBhvr>
                                    </p:animEffect>
                                  </p:childTnLst>
                                </p:cTn>
                              </p:par>
                              <p:par>
                                <p:cTn id="55" presetID="52"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Scale>
                                      <p:cBhvr>
                                        <p:cTn id="57"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8" dur="1000" decel="50000" fill="hold">
                                          <p:stCondLst>
                                            <p:cond delay="0"/>
                                          </p:stCondLst>
                                        </p:cTn>
                                        <p:tgtEl>
                                          <p:spTgt spid="19"/>
                                        </p:tgtEl>
                                        <p:attrNameLst>
                                          <p:attrName>ppt_x</p:attrName>
                                          <p:attrName>ppt_y</p:attrName>
                                        </p:attrNameLst>
                                      </p:cBhvr>
                                    </p:animMotion>
                                    <p:animEffect transition="in" filter="fade">
                                      <p:cBhvr>
                                        <p:cTn id="59" dur="1000"/>
                                        <p:tgtEl>
                                          <p:spTgt spid="19"/>
                                        </p:tgtEl>
                                      </p:cBhvr>
                                    </p:animEffect>
                                  </p:childTnLst>
                                </p:cTn>
                              </p:par>
                              <p:par>
                                <p:cTn id="60" presetID="52"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Scale>
                                      <p:cBhvr>
                                        <p:cTn id="62"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3" dur="1000" decel="50000" fill="hold">
                                          <p:stCondLst>
                                            <p:cond delay="0"/>
                                          </p:stCondLst>
                                        </p:cTn>
                                        <p:tgtEl>
                                          <p:spTgt spid="20"/>
                                        </p:tgtEl>
                                        <p:attrNameLst>
                                          <p:attrName>ppt_x</p:attrName>
                                          <p:attrName>ppt_y</p:attrName>
                                        </p:attrNameLst>
                                      </p:cBhvr>
                                    </p:animMotion>
                                    <p:animEffect transition="in" filter="fade">
                                      <p:cBhvr>
                                        <p:cTn id="64" dur="1000"/>
                                        <p:tgtEl>
                                          <p:spTgt spid="20"/>
                                        </p:tgtEl>
                                      </p:cBhvr>
                                    </p:animEffect>
                                  </p:childTnLst>
                                </p:cTn>
                              </p:par>
                              <p:par>
                                <p:cTn id="65" presetID="52"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Scale>
                                      <p:cBhvr>
                                        <p:cTn id="67"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8" dur="1000" decel="50000" fill="hold">
                                          <p:stCondLst>
                                            <p:cond delay="0"/>
                                          </p:stCondLst>
                                        </p:cTn>
                                        <p:tgtEl>
                                          <p:spTgt spid="21"/>
                                        </p:tgtEl>
                                        <p:attrNameLst>
                                          <p:attrName>ppt_x</p:attrName>
                                          <p:attrName>ppt_y</p:attrName>
                                        </p:attrNameLst>
                                      </p:cBhvr>
                                    </p:animMotion>
                                    <p:animEffect transition="in" filter="fade">
                                      <p:cBhvr>
                                        <p:cTn id="69" dur="10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xit" presetSubtype="4" fill="hold" grpId="1" nodeType="clickEffect" nodePh="1">
                                  <p:stCondLst>
                                    <p:cond delay="10000"/>
                                  </p:stCondLst>
                                  <p:endCondLst>
                                    <p:cond evt="begin" delay="0">
                                      <p:tn val="72"/>
                                    </p:cond>
                                  </p:endCondLst>
                                  <p:childTnLst>
                                    <p:anim calcmode="lin" valueType="num">
                                      <p:cBhvr additive="base">
                                        <p:cTn id="73" dur="500"/>
                                        <p:tgtEl>
                                          <p:spTgt spid="2"/>
                                        </p:tgtEl>
                                        <p:attrNameLst>
                                          <p:attrName>ppt_x</p:attrName>
                                        </p:attrNameLst>
                                      </p:cBhvr>
                                      <p:tavLst>
                                        <p:tav tm="0">
                                          <p:val>
                                            <p:strVal val="ppt_x"/>
                                          </p:val>
                                        </p:tav>
                                        <p:tav tm="100000">
                                          <p:val>
                                            <p:strVal val="ppt_x"/>
                                          </p:val>
                                        </p:tav>
                                      </p:tavLst>
                                    </p:anim>
                                    <p:anim calcmode="lin" valueType="num">
                                      <p:cBhvr additive="base">
                                        <p:cTn id="74" dur="500"/>
                                        <p:tgtEl>
                                          <p:spTgt spid="2"/>
                                        </p:tgtEl>
                                        <p:attrNameLst>
                                          <p:attrName>ppt_y</p:attrName>
                                        </p:attrNameLst>
                                      </p:cBhvr>
                                      <p:tavLst>
                                        <p:tav tm="0">
                                          <p:val>
                                            <p:strVal val="ppt_y"/>
                                          </p:val>
                                        </p:tav>
                                        <p:tav tm="100000">
                                          <p:val>
                                            <p:strVal val="1+ppt_h/2"/>
                                          </p:val>
                                        </p:tav>
                                      </p:tavLst>
                                    </p:anim>
                                    <p:set>
                                      <p:cBhvr>
                                        <p:cTn id="75" dur="1" fill="hold">
                                          <p:stCondLst>
                                            <p:cond delay="499"/>
                                          </p:stCondLst>
                                        </p:cTn>
                                        <p:tgtEl>
                                          <p:spTgt spid="2"/>
                                        </p:tgtEl>
                                        <p:attrNameLst>
                                          <p:attrName>style.visibility</p:attrName>
                                        </p:attrNameLst>
                                      </p:cBhvr>
                                      <p:to>
                                        <p:strVal val="hidden"/>
                                      </p:to>
                                    </p:set>
                                  </p:childTnLst>
                                </p:cTn>
                              </p:par>
                              <p:par>
                                <p:cTn id="76" presetID="2" presetClass="exit" presetSubtype="4" fill="hold" grpId="1" nodeType="withEffect">
                                  <p:stCondLst>
                                    <p:cond delay="10000"/>
                                  </p:stCondLst>
                                  <p:childTnLst>
                                    <p:anim calcmode="lin" valueType="num">
                                      <p:cBhvr additive="base">
                                        <p:cTn id="77" dur="500"/>
                                        <p:tgtEl>
                                          <p:spTgt spid="5"/>
                                        </p:tgtEl>
                                        <p:attrNameLst>
                                          <p:attrName>ppt_x</p:attrName>
                                        </p:attrNameLst>
                                      </p:cBhvr>
                                      <p:tavLst>
                                        <p:tav tm="0">
                                          <p:val>
                                            <p:strVal val="ppt_x"/>
                                          </p:val>
                                        </p:tav>
                                        <p:tav tm="100000">
                                          <p:val>
                                            <p:strVal val="ppt_x"/>
                                          </p:val>
                                        </p:tav>
                                      </p:tavLst>
                                    </p:anim>
                                    <p:anim calcmode="lin" valueType="num">
                                      <p:cBhvr additive="base">
                                        <p:cTn id="78" dur="500"/>
                                        <p:tgtEl>
                                          <p:spTgt spid="5"/>
                                        </p:tgtEl>
                                        <p:attrNameLst>
                                          <p:attrName>ppt_y</p:attrName>
                                        </p:attrNameLst>
                                      </p:cBhvr>
                                      <p:tavLst>
                                        <p:tav tm="0">
                                          <p:val>
                                            <p:strVal val="ppt_y"/>
                                          </p:val>
                                        </p:tav>
                                        <p:tav tm="100000">
                                          <p:val>
                                            <p:strVal val="1+ppt_h/2"/>
                                          </p:val>
                                        </p:tav>
                                      </p:tavLst>
                                    </p:anim>
                                    <p:set>
                                      <p:cBhvr>
                                        <p:cTn id="79" dur="1" fill="hold">
                                          <p:stCondLst>
                                            <p:cond delay="499"/>
                                          </p:stCondLst>
                                        </p:cTn>
                                        <p:tgtEl>
                                          <p:spTgt spid="5"/>
                                        </p:tgtEl>
                                        <p:attrNameLst>
                                          <p:attrName>style.visibility</p:attrName>
                                        </p:attrNameLst>
                                      </p:cBhvr>
                                      <p:to>
                                        <p:strVal val="hidden"/>
                                      </p:to>
                                    </p:set>
                                  </p:childTnLst>
                                </p:cTn>
                              </p:par>
                              <p:par>
                                <p:cTn id="80" presetID="2" presetClass="exit" presetSubtype="4" fill="hold" grpId="1" nodeType="withEffect">
                                  <p:stCondLst>
                                    <p:cond delay="10000"/>
                                  </p:stCondLst>
                                  <p:childTnLst>
                                    <p:anim calcmode="lin" valueType="num">
                                      <p:cBhvr additive="base">
                                        <p:cTn id="81" dur="500"/>
                                        <p:tgtEl>
                                          <p:spTgt spid="8"/>
                                        </p:tgtEl>
                                        <p:attrNameLst>
                                          <p:attrName>ppt_x</p:attrName>
                                        </p:attrNameLst>
                                      </p:cBhvr>
                                      <p:tavLst>
                                        <p:tav tm="0">
                                          <p:val>
                                            <p:strVal val="ppt_x"/>
                                          </p:val>
                                        </p:tav>
                                        <p:tav tm="100000">
                                          <p:val>
                                            <p:strVal val="ppt_x"/>
                                          </p:val>
                                        </p:tav>
                                      </p:tavLst>
                                    </p:anim>
                                    <p:anim calcmode="lin" valueType="num">
                                      <p:cBhvr additive="base">
                                        <p:cTn id="82" dur="500"/>
                                        <p:tgtEl>
                                          <p:spTgt spid="8"/>
                                        </p:tgtEl>
                                        <p:attrNameLst>
                                          <p:attrName>ppt_y</p:attrName>
                                        </p:attrNameLst>
                                      </p:cBhvr>
                                      <p:tavLst>
                                        <p:tav tm="0">
                                          <p:val>
                                            <p:strVal val="ppt_y"/>
                                          </p:val>
                                        </p:tav>
                                        <p:tav tm="100000">
                                          <p:val>
                                            <p:strVal val="1+ppt_h/2"/>
                                          </p:val>
                                        </p:tav>
                                      </p:tavLst>
                                    </p:anim>
                                    <p:set>
                                      <p:cBhvr>
                                        <p:cTn id="83" dur="1" fill="hold">
                                          <p:stCondLst>
                                            <p:cond delay="499"/>
                                          </p:stCondLst>
                                        </p:cTn>
                                        <p:tgtEl>
                                          <p:spTgt spid="8"/>
                                        </p:tgtEl>
                                        <p:attrNameLst>
                                          <p:attrName>style.visibility</p:attrName>
                                        </p:attrNameLst>
                                      </p:cBhvr>
                                      <p:to>
                                        <p:strVal val="hidden"/>
                                      </p:to>
                                    </p:set>
                                  </p:childTnLst>
                                </p:cTn>
                              </p:par>
                              <p:par>
                                <p:cTn id="84" presetID="2" presetClass="exit" presetSubtype="4" fill="hold" grpId="1" nodeType="withEffect">
                                  <p:stCondLst>
                                    <p:cond delay="10000"/>
                                  </p:stCondLst>
                                  <p:childTnLst>
                                    <p:anim calcmode="lin" valueType="num">
                                      <p:cBhvr additive="base">
                                        <p:cTn id="85" dur="500"/>
                                        <p:tgtEl>
                                          <p:spTgt spid="9"/>
                                        </p:tgtEl>
                                        <p:attrNameLst>
                                          <p:attrName>ppt_x</p:attrName>
                                        </p:attrNameLst>
                                      </p:cBhvr>
                                      <p:tavLst>
                                        <p:tav tm="0">
                                          <p:val>
                                            <p:strVal val="ppt_x"/>
                                          </p:val>
                                        </p:tav>
                                        <p:tav tm="100000">
                                          <p:val>
                                            <p:strVal val="ppt_x"/>
                                          </p:val>
                                        </p:tav>
                                      </p:tavLst>
                                    </p:anim>
                                    <p:anim calcmode="lin" valueType="num">
                                      <p:cBhvr additive="base">
                                        <p:cTn id="86" dur="500"/>
                                        <p:tgtEl>
                                          <p:spTgt spid="9"/>
                                        </p:tgtEl>
                                        <p:attrNameLst>
                                          <p:attrName>ppt_y</p:attrName>
                                        </p:attrNameLst>
                                      </p:cBhvr>
                                      <p:tavLst>
                                        <p:tav tm="0">
                                          <p:val>
                                            <p:strVal val="ppt_y"/>
                                          </p:val>
                                        </p:tav>
                                        <p:tav tm="100000">
                                          <p:val>
                                            <p:strVal val="1+ppt_h/2"/>
                                          </p:val>
                                        </p:tav>
                                      </p:tavLst>
                                    </p:anim>
                                    <p:set>
                                      <p:cBhvr>
                                        <p:cTn id="87" dur="1" fill="hold">
                                          <p:stCondLst>
                                            <p:cond delay="499"/>
                                          </p:stCondLst>
                                        </p:cTn>
                                        <p:tgtEl>
                                          <p:spTgt spid="9"/>
                                        </p:tgtEl>
                                        <p:attrNameLst>
                                          <p:attrName>style.visibility</p:attrName>
                                        </p:attrNameLst>
                                      </p:cBhvr>
                                      <p:to>
                                        <p:strVal val="hidden"/>
                                      </p:to>
                                    </p:set>
                                  </p:childTnLst>
                                </p:cTn>
                              </p:par>
                              <p:par>
                                <p:cTn id="88" presetID="2" presetClass="exit" presetSubtype="4" fill="hold" grpId="1" nodeType="withEffect">
                                  <p:stCondLst>
                                    <p:cond delay="10000"/>
                                  </p:stCondLst>
                                  <p:childTnLst>
                                    <p:anim calcmode="lin" valueType="num">
                                      <p:cBhvr additive="base">
                                        <p:cTn id="89" dur="500"/>
                                        <p:tgtEl>
                                          <p:spTgt spid="4"/>
                                        </p:tgtEl>
                                        <p:attrNameLst>
                                          <p:attrName>ppt_x</p:attrName>
                                        </p:attrNameLst>
                                      </p:cBhvr>
                                      <p:tavLst>
                                        <p:tav tm="0">
                                          <p:val>
                                            <p:strVal val="ppt_x"/>
                                          </p:val>
                                        </p:tav>
                                        <p:tav tm="100000">
                                          <p:val>
                                            <p:strVal val="ppt_x"/>
                                          </p:val>
                                        </p:tav>
                                      </p:tavLst>
                                    </p:anim>
                                    <p:anim calcmode="lin" valueType="num">
                                      <p:cBhvr additive="base">
                                        <p:cTn id="90" dur="500"/>
                                        <p:tgtEl>
                                          <p:spTgt spid="4"/>
                                        </p:tgtEl>
                                        <p:attrNameLst>
                                          <p:attrName>ppt_y</p:attrName>
                                        </p:attrNameLst>
                                      </p:cBhvr>
                                      <p:tavLst>
                                        <p:tav tm="0">
                                          <p:val>
                                            <p:strVal val="ppt_y"/>
                                          </p:val>
                                        </p:tav>
                                        <p:tav tm="100000">
                                          <p:val>
                                            <p:strVal val="1+ppt_h/2"/>
                                          </p:val>
                                        </p:tav>
                                      </p:tavLst>
                                    </p:anim>
                                    <p:set>
                                      <p:cBhvr>
                                        <p:cTn id="91" dur="1" fill="hold">
                                          <p:stCondLst>
                                            <p:cond delay="499"/>
                                          </p:stCondLst>
                                        </p:cTn>
                                        <p:tgtEl>
                                          <p:spTgt spid="4"/>
                                        </p:tgtEl>
                                        <p:attrNameLst>
                                          <p:attrName>style.visibility</p:attrName>
                                        </p:attrNameLst>
                                      </p:cBhvr>
                                      <p:to>
                                        <p:strVal val="hidden"/>
                                      </p:to>
                                    </p:set>
                                  </p:childTnLst>
                                </p:cTn>
                              </p:par>
                              <p:par>
                                <p:cTn id="92" presetID="2" presetClass="exit" presetSubtype="4" fill="hold" grpId="1" nodeType="withEffect">
                                  <p:stCondLst>
                                    <p:cond delay="10000"/>
                                  </p:stCondLst>
                                  <p:childTnLst>
                                    <p:anim calcmode="lin" valueType="num">
                                      <p:cBhvr additive="base">
                                        <p:cTn id="93" dur="500"/>
                                        <p:tgtEl>
                                          <p:spTgt spid="13"/>
                                        </p:tgtEl>
                                        <p:attrNameLst>
                                          <p:attrName>ppt_x</p:attrName>
                                        </p:attrNameLst>
                                      </p:cBhvr>
                                      <p:tavLst>
                                        <p:tav tm="0">
                                          <p:val>
                                            <p:strVal val="ppt_x"/>
                                          </p:val>
                                        </p:tav>
                                        <p:tav tm="100000">
                                          <p:val>
                                            <p:strVal val="ppt_x"/>
                                          </p:val>
                                        </p:tav>
                                      </p:tavLst>
                                    </p:anim>
                                    <p:anim calcmode="lin" valueType="num">
                                      <p:cBhvr additive="base">
                                        <p:cTn id="94" dur="500"/>
                                        <p:tgtEl>
                                          <p:spTgt spid="13"/>
                                        </p:tgtEl>
                                        <p:attrNameLst>
                                          <p:attrName>ppt_y</p:attrName>
                                        </p:attrNameLst>
                                      </p:cBhvr>
                                      <p:tavLst>
                                        <p:tav tm="0">
                                          <p:val>
                                            <p:strVal val="ppt_y"/>
                                          </p:val>
                                        </p:tav>
                                        <p:tav tm="100000">
                                          <p:val>
                                            <p:strVal val="1+ppt_h/2"/>
                                          </p:val>
                                        </p:tav>
                                      </p:tavLst>
                                    </p:anim>
                                    <p:set>
                                      <p:cBhvr>
                                        <p:cTn id="95" dur="1" fill="hold">
                                          <p:stCondLst>
                                            <p:cond delay="499"/>
                                          </p:stCondLst>
                                        </p:cTn>
                                        <p:tgtEl>
                                          <p:spTgt spid="13"/>
                                        </p:tgtEl>
                                        <p:attrNameLst>
                                          <p:attrName>style.visibility</p:attrName>
                                        </p:attrNameLst>
                                      </p:cBhvr>
                                      <p:to>
                                        <p:strVal val="hidden"/>
                                      </p:to>
                                    </p:set>
                                  </p:childTnLst>
                                </p:cTn>
                              </p:par>
                              <p:par>
                                <p:cTn id="96" presetID="2" presetClass="exit" presetSubtype="4" fill="hold" grpId="1" nodeType="withEffect">
                                  <p:stCondLst>
                                    <p:cond delay="10000"/>
                                  </p:stCondLst>
                                  <p:childTnLst>
                                    <p:anim calcmode="lin" valueType="num">
                                      <p:cBhvr additive="base">
                                        <p:cTn id="97" dur="500"/>
                                        <p:tgtEl>
                                          <p:spTgt spid="15"/>
                                        </p:tgtEl>
                                        <p:attrNameLst>
                                          <p:attrName>ppt_x</p:attrName>
                                        </p:attrNameLst>
                                      </p:cBhvr>
                                      <p:tavLst>
                                        <p:tav tm="0">
                                          <p:val>
                                            <p:strVal val="ppt_x"/>
                                          </p:val>
                                        </p:tav>
                                        <p:tav tm="100000">
                                          <p:val>
                                            <p:strVal val="ppt_x"/>
                                          </p:val>
                                        </p:tav>
                                      </p:tavLst>
                                    </p:anim>
                                    <p:anim calcmode="lin" valueType="num">
                                      <p:cBhvr additive="base">
                                        <p:cTn id="98" dur="500"/>
                                        <p:tgtEl>
                                          <p:spTgt spid="15"/>
                                        </p:tgtEl>
                                        <p:attrNameLst>
                                          <p:attrName>ppt_y</p:attrName>
                                        </p:attrNameLst>
                                      </p:cBhvr>
                                      <p:tavLst>
                                        <p:tav tm="0">
                                          <p:val>
                                            <p:strVal val="ppt_y"/>
                                          </p:val>
                                        </p:tav>
                                        <p:tav tm="100000">
                                          <p:val>
                                            <p:strVal val="1+ppt_h/2"/>
                                          </p:val>
                                        </p:tav>
                                      </p:tavLst>
                                    </p:anim>
                                    <p:set>
                                      <p:cBhvr>
                                        <p:cTn id="99" dur="1" fill="hold">
                                          <p:stCondLst>
                                            <p:cond delay="499"/>
                                          </p:stCondLst>
                                        </p:cTn>
                                        <p:tgtEl>
                                          <p:spTgt spid="15"/>
                                        </p:tgtEl>
                                        <p:attrNameLst>
                                          <p:attrName>style.visibility</p:attrName>
                                        </p:attrNameLst>
                                      </p:cBhvr>
                                      <p:to>
                                        <p:strVal val="hidden"/>
                                      </p:to>
                                    </p:set>
                                  </p:childTnLst>
                                </p:cTn>
                              </p:par>
                              <p:par>
                                <p:cTn id="100" presetID="2" presetClass="exit" presetSubtype="4" fill="hold" grpId="1" nodeType="withEffect">
                                  <p:stCondLst>
                                    <p:cond delay="10000"/>
                                  </p:stCondLst>
                                  <p:childTnLst>
                                    <p:anim calcmode="lin" valueType="num">
                                      <p:cBhvr additive="base">
                                        <p:cTn id="101" dur="500"/>
                                        <p:tgtEl>
                                          <p:spTgt spid="16"/>
                                        </p:tgtEl>
                                        <p:attrNameLst>
                                          <p:attrName>ppt_x</p:attrName>
                                        </p:attrNameLst>
                                      </p:cBhvr>
                                      <p:tavLst>
                                        <p:tav tm="0">
                                          <p:val>
                                            <p:strVal val="ppt_x"/>
                                          </p:val>
                                        </p:tav>
                                        <p:tav tm="100000">
                                          <p:val>
                                            <p:strVal val="ppt_x"/>
                                          </p:val>
                                        </p:tav>
                                      </p:tavLst>
                                    </p:anim>
                                    <p:anim calcmode="lin" valueType="num">
                                      <p:cBhvr additive="base">
                                        <p:cTn id="102" dur="500"/>
                                        <p:tgtEl>
                                          <p:spTgt spid="16"/>
                                        </p:tgtEl>
                                        <p:attrNameLst>
                                          <p:attrName>ppt_y</p:attrName>
                                        </p:attrNameLst>
                                      </p:cBhvr>
                                      <p:tavLst>
                                        <p:tav tm="0">
                                          <p:val>
                                            <p:strVal val="ppt_y"/>
                                          </p:val>
                                        </p:tav>
                                        <p:tav tm="100000">
                                          <p:val>
                                            <p:strVal val="1+ppt_h/2"/>
                                          </p:val>
                                        </p:tav>
                                      </p:tavLst>
                                    </p:anim>
                                    <p:set>
                                      <p:cBhvr>
                                        <p:cTn id="103" dur="1" fill="hold">
                                          <p:stCondLst>
                                            <p:cond delay="499"/>
                                          </p:stCondLst>
                                        </p:cTn>
                                        <p:tgtEl>
                                          <p:spTgt spid="16"/>
                                        </p:tgtEl>
                                        <p:attrNameLst>
                                          <p:attrName>style.visibility</p:attrName>
                                        </p:attrNameLst>
                                      </p:cBhvr>
                                      <p:to>
                                        <p:strVal val="hidden"/>
                                      </p:to>
                                    </p:set>
                                  </p:childTnLst>
                                </p:cTn>
                              </p:par>
                              <p:par>
                                <p:cTn id="104" presetID="2" presetClass="exit" presetSubtype="4" fill="hold" grpId="1" nodeType="withEffect">
                                  <p:stCondLst>
                                    <p:cond delay="10000"/>
                                  </p:stCondLst>
                                  <p:childTnLst>
                                    <p:anim calcmode="lin" valueType="num">
                                      <p:cBhvr additive="base">
                                        <p:cTn id="105" dur="500"/>
                                        <p:tgtEl>
                                          <p:spTgt spid="7"/>
                                        </p:tgtEl>
                                        <p:attrNameLst>
                                          <p:attrName>ppt_x</p:attrName>
                                        </p:attrNameLst>
                                      </p:cBhvr>
                                      <p:tavLst>
                                        <p:tav tm="0">
                                          <p:val>
                                            <p:strVal val="ppt_x"/>
                                          </p:val>
                                        </p:tav>
                                        <p:tav tm="100000">
                                          <p:val>
                                            <p:strVal val="ppt_x"/>
                                          </p:val>
                                        </p:tav>
                                      </p:tavLst>
                                    </p:anim>
                                    <p:anim calcmode="lin" valueType="num">
                                      <p:cBhvr additive="base">
                                        <p:cTn id="106" dur="500"/>
                                        <p:tgtEl>
                                          <p:spTgt spid="7"/>
                                        </p:tgtEl>
                                        <p:attrNameLst>
                                          <p:attrName>ppt_y</p:attrName>
                                        </p:attrNameLst>
                                      </p:cBhvr>
                                      <p:tavLst>
                                        <p:tav tm="0">
                                          <p:val>
                                            <p:strVal val="ppt_y"/>
                                          </p:val>
                                        </p:tav>
                                        <p:tav tm="100000">
                                          <p:val>
                                            <p:strVal val="1+ppt_h/2"/>
                                          </p:val>
                                        </p:tav>
                                      </p:tavLst>
                                    </p:anim>
                                    <p:set>
                                      <p:cBhvr>
                                        <p:cTn id="107" dur="1" fill="hold">
                                          <p:stCondLst>
                                            <p:cond delay="499"/>
                                          </p:stCondLst>
                                        </p:cTn>
                                        <p:tgtEl>
                                          <p:spTgt spid="7"/>
                                        </p:tgtEl>
                                        <p:attrNameLst>
                                          <p:attrName>style.visibility</p:attrName>
                                        </p:attrNameLst>
                                      </p:cBhvr>
                                      <p:to>
                                        <p:strVal val="hidden"/>
                                      </p:to>
                                    </p:set>
                                  </p:childTnLst>
                                </p:cTn>
                              </p:par>
                              <p:par>
                                <p:cTn id="108" presetID="2" presetClass="exit" presetSubtype="4" fill="hold" grpId="1" nodeType="withEffect">
                                  <p:stCondLst>
                                    <p:cond delay="10000"/>
                                  </p:stCondLst>
                                  <p:childTnLst>
                                    <p:anim calcmode="lin" valueType="num">
                                      <p:cBhvr additive="base">
                                        <p:cTn id="109" dur="500"/>
                                        <p:tgtEl>
                                          <p:spTgt spid="17"/>
                                        </p:tgtEl>
                                        <p:attrNameLst>
                                          <p:attrName>ppt_x</p:attrName>
                                        </p:attrNameLst>
                                      </p:cBhvr>
                                      <p:tavLst>
                                        <p:tav tm="0">
                                          <p:val>
                                            <p:strVal val="ppt_x"/>
                                          </p:val>
                                        </p:tav>
                                        <p:tav tm="100000">
                                          <p:val>
                                            <p:strVal val="ppt_x"/>
                                          </p:val>
                                        </p:tav>
                                      </p:tavLst>
                                    </p:anim>
                                    <p:anim calcmode="lin" valueType="num">
                                      <p:cBhvr additive="base">
                                        <p:cTn id="110" dur="500"/>
                                        <p:tgtEl>
                                          <p:spTgt spid="17"/>
                                        </p:tgtEl>
                                        <p:attrNameLst>
                                          <p:attrName>ppt_y</p:attrName>
                                        </p:attrNameLst>
                                      </p:cBhvr>
                                      <p:tavLst>
                                        <p:tav tm="0">
                                          <p:val>
                                            <p:strVal val="ppt_y"/>
                                          </p:val>
                                        </p:tav>
                                        <p:tav tm="100000">
                                          <p:val>
                                            <p:strVal val="1+ppt_h/2"/>
                                          </p:val>
                                        </p:tav>
                                      </p:tavLst>
                                    </p:anim>
                                    <p:set>
                                      <p:cBhvr>
                                        <p:cTn id="111" dur="1" fill="hold">
                                          <p:stCondLst>
                                            <p:cond delay="499"/>
                                          </p:stCondLst>
                                        </p:cTn>
                                        <p:tgtEl>
                                          <p:spTgt spid="17"/>
                                        </p:tgtEl>
                                        <p:attrNameLst>
                                          <p:attrName>style.visibility</p:attrName>
                                        </p:attrNameLst>
                                      </p:cBhvr>
                                      <p:to>
                                        <p:strVal val="hidden"/>
                                      </p:to>
                                    </p:set>
                                  </p:childTnLst>
                                </p:cTn>
                              </p:par>
                              <p:par>
                                <p:cTn id="112" presetID="2" presetClass="exit" presetSubtype="4" fill="hold" grpId="1" nodeType="withEffect">
                                  <p:stCondLst>
                                    <p:cond delay="10000"/>
                                  </p:stCondLst>
                                  <p:childTnLst>
                                    <p:anim calcmode="lin" valueType="num">
                                      <p:cBhvr additive="base">
                                        <p:cTn id="113" dur="500"/>
                                        <p:tgtEl>
                                          <p:spTgt spid="19"/>
                                        </p:tgtEl>
                                        <p:attrNameLst>
                                          <p:attrName>ppt_x</p:attrName>
                                        </p:attrNameLst>
                                      </p:cBhvr>
                                      <p:tavLst>
                                        <p:tav tm="0">
                                          <p:val>
                                            <p:strVal val="ppt_x"/>
                                          </p:val>
                                        </p:tav>
                                        <p:tav tm="100000">
                                          <p:val>
                                            <p:strVal val="ppt_x"/>
                                          </p:val>
                                        </p:tav>
                                      </p:tavLst>
                                    </p:anim>
                                    <p:anim calcmode="lin" valueType="num">
                                      <p:cBhvr additive="base">
                                        <p:cTn id="114" dur="500"/>
                                        <p:tgtEl>
                                          <p:spTgt spid="19"/>
                                        </p:tgtEl>
                                        <p:attrNameLst>
                                          <p:attrName>ppt_y</p:attrName>
                                        </p:attrNameLst>
                                      </p:cBhvr>
                                      <p:tavLst>
                                        <p:tav tm="0">
                                          <p:val>
                                            <p:strVal val="ppt_y"/>
                                          </p:val>
                                        </p:tav>
                                        <p:tav tm="100000">
                                          <p:val>
                                            <p:strVal val="1+ppt_h/2"/>
                                          </p:val>
                                        </p:tav>
                                      </p:tavLst>
                                    </p:anim>
                                    <p:set>
                                      <p:cBhvr>
                                        <p:cTn id="115" dur="1" fill="hold">
                                          <p:stCondLst>
                                            <p:cond delay="499"/>
                                          </p:stCondLst>
                                        </p:cTn>
                                        <p:tgtEl>
                                          <p:spTgt spid="19"/>
                                        </p:tgtEl>
                                        <p:attrNameLst>
                                          <p:attrName>style.visibility</p:attrName>
                                        </p:attrNameLst>
                                      </p:cBhvr>
                                      <p:to>
                                        <p:strVal val="hidden"/>
                                      </p:to>
                                    </p:set>
                                  </p:childTnLst>
                                </p:cTn>
                              </p:par>
                              <p:par>
                                <p:cTn id="116" presetID="2" presetClass="exit" presetSubtype="4" fill="hold" grpId="1" nodeType="withEffect">
                                  <p:stCondLst>
                                    <p:cond delay="10000"/>
                                  </p:stCondLst>
                                  <p:childTnLst>
                                    <p:anim calcmode="lin" valueType="num">
                                      <p:cBhvr additive="base">
                                        <p:cTn id="117" dur="500"/>
                                        <p:tgtEl>
                                          <p:spTgt spid="20"/>
                                        </p:tgtEl>
                                        <p:attrNameLst>
                                          <p:attrName>ppt_x</p:attrName>
                                        </p:attrNameLst>
                                      </p:cBhvr>
                                      <p:tavLst>
                                        <p:tav tm="0">
                                          <p:val>
                                            <p:strVal val="ppt_x"/>
                                          </p:val>
                                        </p:tav>
                                        <p:tav tm="100000">
                                          <p:val>
                                            <p:strVal val="ppt_x"/>
                                          </p:val>
                                        </p:tav>
                                      </p:tavLst>
                                    </p:anim>
                                    <p:anim calcmode="lin" valueType="num">
                                      <p:cBhvr additive="base">
                                        <p:cTn id="118" dur="500"/>
                                        <p:tgtEl>
                                          <p:spTgt spid="20"/>
                                        </p:tgtEl>
                                        <p:attrNameLst>
                                          <p:attrName>ppt_y</p:attrName>
                                        </p:attrNameLst>
                                      </p:cBhvr>
                                      <p:tavLst>
                                        <p:tav tm="0">
                                          <p:val>
                                            <p:strVal val="ppt_y"/>
                                          </p:val>
                                        </p:tav>
                                        <p:tav tm="100000">
                                          <p:val>
                                            <p:strVal val="1+ppt_h/2"/>
                                          </p:val>
                                        </p:tav>
                                      </p:tavLst>
                                    </p:anim>
                                    <p:set>
                                      <p:cBhvr>
                                        <p:cTn id="119" dur="1" fill="hold">
                                          <p:stCondLst>
                                            <p:cond delay="499"/>
                                          </p:stCondLst>
                                        </p:cTn>
                                        <p:tgtEl>
                                          <p:spTgt spid="20"/>
                                        </p:tgtEl>
                                        <p:attrNameLst>
                                          <p:attrName>style.visibility</p:attrName>
                                        </p:attrNameLst>
                                      </p:cBhvr>
                                      <p:to>
                                        <p:strVal val="hidden"/>
                                      </p:to>
                                    </p:set>
                                  </p:childTnLst>
                                </p:cTn>
                              </p:par>
                              <p:par>
                                <p:cTn id="120" presetID="2" presetClass="exit" presetSubtype="4" fill="hold" grpId="1" nodeType="withEffect">
                                  <p:stCondLst>
                                    <p:cond delay="10000"/>
                                  </p:stCondLst>
                                  <p:childTnLst>
                                    <p:anim calcmode="lin" valueType="num">
                                      <p:cBhvr additive="base">
                                        <p:cTn id="121" dur="500"/>
                                        <p:tgtEl>
                                          <p:spTgt spid="21"/>
                                        </p:tgtEl>
                                        <p:attrNameLst>
                                          <p:attrName>ppt_x</p:attrName>
                                        </p:attrNameLst>
                                      </p:cBhvr>
                                      <p:tavLst>
                                        <p:tav tm="0">
                                          <p:val>
                                            <p:strVal val="ppt_x"/>
                                          </p:val>
                                        </p:tav>
                                        <p:tav tm="100000">
                                          <p:val>
                                            <p:strVal val="ppt_x"/>
                                          </p:val>
                                        </p:tav>
                                      </p:tavLst>
                                    </p:anim>
                                    <p:anim calcmode="lin" valueType="num">
                                      <p:cBhvr additive="base">
                                        <p:cTn id="122" dur="500"/>
                                        <p:tgtEl>
                                          <p:spTgt spid="21"/>
                                        </p:tgtEl>
                                        <p:attrNameLst>
                                          <p:attrName>ppt_y</p:attrName>
                                        </p:attrNameLst>
                                      </p:cBhvr>
                                      <p:tavLst>
                                        <p:tav tm="0">
                                          <p:val>
                                            <p:strVal val="ppt_y"/>
                                          </p:val>
                                        </p:tav>
                                        <p:tav tm="100000">
                                          <p:val>
                                            <p:strVal val="1+ppt_h/2"/>
                                          </p:val>
                                        </p:tav>
                                      </p:tavLst>
                                    </p:anim>
                                    <p:set>
                                      <p:cBhvr>
                                        <p:cTn id="123"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animBg="1"/>
      <p:bldP spid="5" grpId="1" animBg="1"/>
      <p:bldP spid="8" grpId="0" animBg="1"/>
      <p:bldP spid="8" grpId="1" animBg="1"/>
      <p:bldP spid="9" grpId="0" animBg="1"/>
      <p:bldP spid="9" grpId="1" animBg="1"/>
      <p:bldP spid="4" grpId="0"/>
      <p:bldP spid="4" grpId="1"/>
      <p:bldP spid="13" grpId="0" animBg="1"/>
      <p:bldP spid="13" grpId="1" animBg="1"/>
      <p:bldP spid="15" grpId="0" animBg="1"/>
      <p:bldP spid="15" grpId="1" animBg="1"/>
      <p:bldP spid="16" grpId="0" animBg="1"/>
      <p:bldP spid="16" grpId="1" animBg="1"/>
      <p:bldP spid="7" grpId="0"/>
      <p:bldP spid="7" grpId="1"/>
      <p:bldP spid="17" grpId="0"/>
      <p:bldP spid="17" grpId="1"/>
      <p:bldP spid="19" grpId="0"/>
      <p:bldP spid="19" grpId="1"/>
      <p:bldP spid="20" grpId="0"/>
      <p:bldP spid="20" grpId="1"/>
      <p:bldP spid="21" grpId="0"/>
      <p:bldP spid="21"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10000"/>
          </a:stretch>
        </a:blip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990600" y="838200"/>
                <a:ext cx="8001000" cy="6333722"/>
              </a:xfrm>
              <a:prstGeom prst="rect">
                <a:avLst/>
              </a:prstGeom>
              <a:noFill/>
            </p:spPr>
            <p:txBody>
              <a:bodyPr wrap="square" rtlCol="0">
                <a:spAutoFit/>
              </a:bodyPr>
              <a:lstStyle/>
              <a:p>
                <a:r>
                  <a:rPr lang="en-US" sz="2400" b="1" dirty="0" smtClean="0">
                    <a:latin typeface="Segoe Script" pitchFamily="66" charset="0"/>
                  </a:rPr>
                  <a:t>Step 3: (Solve)</a:t>
                </a:r>
              </a:p>
              <a:p>
                <a:endParaRPr lang="en-US" sz="2400" dirty="0" smtClean="0">
                  <a:latin typeface="Segoe Script" pitchFamily="66" charset="0"/>
                </a:endParaRPr>
              </a:p>
              <a:p>
                <a:endParaRPr lang="en-US" sz="2400" b="1" dirty="0"/>
              </a:p>
              <a:p>
                <a:r>
                  <a:rPr lang="en-US" sz="2400" b="1" dirty="0" smtClean="0"/>
                  <a:t>	5x ( </a:t>
                </a:r>
                <a14:m>
                  <m:oMath xmlns:m="http://schemas.openxmlformats.org/officeDocument/2006/math">
                    <m:f>
                      <m:fPr>
                        <m:ctrlPr>
                          <a:rPr lang="en-US" sz="2400" b="1" i="1" smtClean="0">
                            <a:latin typeface="Cambria Math"/>
                          </a:rPr>
                        </m:ctrlPr>
                      </m:fPr>
                      <m:num>
                        <m:r>
                          <a:rPr lang="en-US" sz="2400" b="1" i="1" smtClean="0">
                            <a:latin typeface="Cambria Math"/>
                          </a:rPr>
                          <m:t>𝟑</m:t>
                        </m:r>
                      </m:num>
                      <m:den>
                        <m:r>
                          <a:rPr lang="en-US" sz="2400" b="1" i="1" smtClean="0">
                            <a:latin typeface="Cambria Math"/>
                          </a:rPr>
                          <m:t>𝟓</m:t>
                        </m:r>
                      </m:den>
                    </m:f>
                    <m:r>
                      <a:rPr lang="en-US" sz="2400" b="1" i="0" smtClean="0">
                        <a:latin typeface="Cambria Math"/>
                      </a:rPr>
                      <m:t>+ </m:t>
                    </m:r>
                    <m:f>
                      <m:fPr>
                        <m:ctrlPr>
                          <a:rPr lang="en-US" sz="2400" b="1" i="1" smtClean="0">
                            <a:latin typeface="Cambria Math"/>
                          </a:rPr>
                        </m:ctrlPr>
                      </m:fPr>
                      <m:num>
                        <m:r>
                          <a:rPr lang="en-US" sz="2400" b="1" i="1" smtClean="0">
                            <a:latin typeface="Cambria Math"/>
                          </a:rPr>
                          <m:t>𝟏</m:t>
                        </m:r>
                      </m:num>
                      <m:den>
                        <m:r>
                          <a:rPr lang="en-US" sz="2400" b="1" i="1" smtClean="0">
                            <a:latin typeface="Cambria Math"/>
                          </a:rPr>
                          <m:t>𝒙</m:t>
                        </m:r>
                      </m:den>
                    </m:f>
                    <m:r>
                      <a:rPr lang="en-US" sz="2400" b="1" i="0" smtClean="0">
                        <a:latin typeface="Cambria Math"/>
                      </a:rPr>
                      <m:t> )=</m:t>
                    </m:r>
                    <m:r>
                      <a:rPr lang="en-US" sz="2400" b="1" i="0" smtClean="0">
                        <a:latin typeface="Cambria Math"/>
                      </a:rPr>
                      <m:t>𝟓𝐱</m:t>
                    </m:r>
                    <m:d>
                      <m:dPr>
                        <m:ctrlPr>
                          <a:rPr lang="en-US" sz="2400" b="1" i="1" smtClean="0">
                            <a:latin typeface="Cambria Math"/>
                          </a:rPr>
                        </m:ctrlPr>
                      </m:dPr>
                      <m:e>
                        <m:r>
                          <a:rPr lang="en-US" sz="2400" b="1" i="0" smtClean="0">
                            <a:latin typeface="Cambria Math"/>
                          </a:rPr>
                          <m:t>𝟏</m:t>
                        </m:r>
                      </m:e>
                    </m:d>
                  </m:oMath>
                </a14:m>
                <a:endParaRPr lang="en-US" sz="2400" b="1" dirty="0" smtClean="0"/>
              </a:p>
              <a:p>
                <a:r>
                  <a:rPr lang="en-US" sz="2400" b="1" dirty="0" smtClean="0"/>
                  <a:t>	3x + 5 = 5x</a:t>
                </a:r>
              </a:p>
              <a:p>
                <a:r>
                  <a:rPr lang="en-US" sz="2400" b="1" dirty="0"/>
                  <a:t>	</a:t>
                </a:r>
                <a:r>
                  <a:rPr lang="en-US" sz="2400" b="1" dirty="0" smtClean="0"/>
                  <a:t>-2x = -5</a:t>
                </a:r>
              </a:p>
              <a:p>
                <a:r>
                  <a:rPr lang="en-US" sz="2400" b="1" dirty="0"/>
                  <a:t>	</a:t>
                </a:r>
                <a:r>
                  <a:rPr lang="en-US" sz="2400" b="1" dirty="0" smtClean="0"/>
                  <a:t>x = </a:t>
                </a:r>
                <a14:m>
                  <m:oMath xmlns:m="http://schemas.openxmlformats.org/officeDocument/2006/math">
                    <m:f>
                      <m:fPr>
                        <m:ctrlPr>
                          <a:rPr lang="en-US" sz="2400" b="1" i="1" smtClean="0">
                            <a:latin typeface="Cambria Math"/>
                          </a:rPr>
                        </m:ctrlPr>
                      </m:fPr>
                      <m:num>
                        <m:r>
                          <a:rPr lang="en-US" sz="2400" b="1" i="1" smtClean="0">
                            <a:latin typeface="Cambria Math"/>
                          </a:rPr>
                          <m:t>𝟓</m:t>
                        </m:r>
                      </m:num>
                      <m:den>
                        <m:r>
                          <a:rPr lang="en-US" sz="2400" b="1" i="1" smtClean="0">
                            <a:latin typeface="Cambria Math"/>
                          </a:rPr>
                          <m:t>𝟐</m:t>
                        </m:r>
                      </m:den>
                    </m:f>
                    <m:r>
                      <a:rPr lang="en-US" sz="2400" b="1" i="1" smtClean="0">
                        <a:latin typeface="Cambria Math"/>
                      </a:rPr>
                      <m:t>=</m:t>
                    </m:r>
                    <m:r>
                      <a:rPr lang="en-US" sz="2400" b="1" i="1" smtClean="0">
                        <a:latin typeface="Cambria Math"/>
                      </a:rPr>
                      <m:t>𝟐</m:t>
                    </m:r>
                    <m:r>
                      <a:rPr lang="en-US" sz="2400" b="1" i="1" smtClean="0">
                        <a:latin typeface="Cambria Math"/>
                      </a:rPr>
                      <m:t>.</m:t>
                    </m:r>
                    <m:r>
                      <a:rPr lang="en-US" sz="2400" b="1" i="1" smtClean="0">
                        <a:latin typeface="Cambria Math"/>
                      </a:rPr>
                      <m:t>𝟓</m:t>
                    </m:r>
                  </m:oMath>
                </a14:m>
                <a:endParaRPr lang="en-US" sz="2400" b="1" dirty="0" smtClean="0"/>
              </a:p>
              <a:p>
                <a:endParaRPr lang="en-US" sz="2400" b="1" dirty="0"/>
              </a:p>
              <a:p>
                <a:r>
                  <a:rPr lang="en-US" sz="2400" b="1" dirty="0" smtClean="0">
                    <a:latin typeface="Segoe Script" pitchFamily="66" charset="0"/>
                  </a:rPr>
                  <a:t>Step 4: (Answer)</a:t>
                </a:r>
              </a:p>
              <a:p>
                <a:endParaRPr lang="en-US" sz="2400" b="1" dirty="0">
                  <a:latin typeface="Segoe Print" pitchFamily="2" charset="0"/>
                </a:endParaRPr>
              </a:p>
              <a:p>
                <a:r>
                  <a:rPr lang="en-US" sz="2400" dirty="0" err="1" smtClean="0">
                    <a:latin typeface="Segoe Print" pitchFamily="2" charset="0"/>
                  </a:rPr>
                  <a:t>Marlou</a:t>
                </a:r>
                <a:r>
                  <a:rPr lang="en-US" sz="2400" dirty="0" smtClean="0">
                    <a:latin typeface="Segoe Print" pitchFamily="2" charset="0"/>
                  </a:rPr>
                  <a:t> </a:t>
                </a:r>
                <a:r>
                  <a:rPr lang="en-US" sz="2400" dirty="0">
                    <a:latin typeface="Segoe Print" pitchFamily="2" charset="0"/>
                  </a:rPr>
                  <a:t>can clean the garden alone in 2.5 hours.</a:t>
                </a:r>
              </a:p>
              <a:p>
                <a:endParaRPr lang="en-US" sz="2400" b="1" dirty="0">
                  <a:latin typeface="Segoe Print" pitchFamily="2" charset="0"/>
                </a:endParaRPr>
              </a:p>
              <a:p>
                <a:endParaRPr lang="en-US" sz="2400" b="1" dirty="0" smtClean="0">
                  <a:latin typeface="Segoe Print" pitchFamily="2" charset="0"/>
                </a:endParaRPr>
              </a:p>
              <a:p>
                <a:endParaRPr lang="en-US" sz="2400" b="1" dirty="0">
                  <a:latin typeface="Segoe Print" pitchFamily="2" charset="0"/>
                </a:endParaRPr>
              </a:p>
              <a:p>
                <a:endParaRPr lang="en-US" sz="2400" b="1" dirty="0" smtClean="0"/>
              </a:p>
              <a:p>
                <a:r>
                  <a:rPr lang="en-US" sz="2400" b="1" dirty="0" smtClean="0"/>
                  <a:t> </a:t>
                </a:r>
                <a:endParaRPr lang="en-US" sz="2400" b="1" dirty="0"/>
              </a:p>
            </p:txBody>
          </p:sp>
        </mc:Choice>
        <mc:Fallback>
          <p:sp>
            <p:nvSpPr>
              <p:cNvPr id="2" name="TextBox 1"/>
              <p:cNvSpPr txBox="1">
                <a:spLocks noRot="1" noChangeAspect="1" noMove="1" noResize="1" noEditPoints="1" noAdjustHandles="1" noChangeArrowheads="1" noChangeShapeType="1" noTextEdit="1"/>
              </p:cNvSpPr>
              <p:nvPr/>
            </p:nvSpPr>
            <p:spPr>
              <a:xfrm>
                <a:off x="990600" y="838200"/>
                <a:ext cx="8001000" cy="6333722"/>
              </a:xfrm>
              <a:prstGeom prst="rect">
                <a:avLst/>
              </a:prstGeom>
              <a:blipFill rotWithShape="1">
                <a:blip r:embed="rId3"/>
                <a:stretch>
                  <a:fillRect l="-1220" t="-771"/>
                </a:stretch>
              </a:blipFill>
            </p:spPr>
            <p:txBody>
              <a:bodyPr/>
              <a:lstStyle/>
              <a:p>
                <a:r>
                  <a:rPr lang="en-US">
                    <a:noFill/>
                  </a:rPr>
                  <a:t> </a:t>
                </a:r>
              </a:p>
            </p:txBody>
          </p:sp>
        </mc:Fallback>
      </mc:AlternateContent>
    </p:spTree>
    <p:extLst>
      <p:ext uri="{BB962C8B-B14F-4D97-AF65-F5344CB8AC3E}">
        <p14:creationId xmlns:p14="http://schemas.microsoft.com/office/powerpoint/2010/main" val="62646876"/>
      </p:ext>
    </p:extLst>
  </p:cSld>
  <p:clrMapOvr>
    <a:masterClrMapping/>
  </p:clrMapOvr>
  <mc:AlternateContent xmlns:mc="http://schemas.openxmlformats.org/markup-compatibility/2006">
    <mc:Choice xmlns:p14="http://schemas.microsoft.com/office/powerpoint/2010/main" Requires="p14">
      <p:transition p14:dur="100" advClick="0" advTm="0">
        <p:cut/>
      </p:transition>
    </mc:Choice>
    <mc:Fallback>
      <p:transition advClick="0" advTm="0">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 calcmode="lin" valueType="num">
                                      <p:cBhvr additive="base">
                                        <p:cTn id="2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 calcmode="lin" valueType="num">
                                      <p:cBhvr additive="base">
                                        <p:cTn id="27"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anim calcmode="lin" valueType="num">
                                      <p:cBhvr additive="base">
                                        <p:cTn id="31"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anim calcmode="lin" valueType="num">
                                      <p:cBhvr additive="base">
                                        <p:cTn id="35" dur="500" fill="hold"/>
                                        <p:tgtEl>
                                          <p:spTgt spid="2">
                                            <p:txEl>
                                              <p:pRg st="15" end="1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xit" presetSubtype="0" fill="hold" grpId="0" nodeType="clickEffect">
                                  <p:stCondLst>
                                    <p:cond delay="11000"/>
                                  </p:stCondLst>
                                  <p:childTnLst>
                                    <p:animEffect transition="out" filter="fade">
                                      <p:cBhvr>
                                        <p:cTn id="40" dur="1000"/>
                                        <p:tgtEl>
                                          <p:spTgt spid="2">
                                            <p:txEl>
                                              <p:pRg st="0" end="0"/>
                                            </p:txEl>
                                          </p:spTgt>
                                        </p:tgtEl>
                                      </p:cBhvr>
                                    </p:animEffect>
                                    <p:anim calcmode="lin" valueType="num">
                                      <p:cBhvr>
                                        <p:cTn id="41" dur="1000"/>
                                        <p:tgtEl>
                                          <p:spTgt spid="2">
                                            <p:txEl>
                                              <p:pRg st="0" end="0"/>
                                            </p:txEl>
                                          </p:spTgt>
                                        </p:tgtEl>
                                        <p:attrNameLst>
                                          <p:attrName>ppt_x</p:attrName>
                                        </p:attrNameLst>
                                      </p:cBhvr>
                                      <p:tavLst>
                                        <p:tav tm="0">
                                          <p:val>
                                            <p:strVal val="ppt_x"/>
                                          </p:val>
                                        </p:tav>
                                        <p:tav tm="100000">
                                          <p:val>
                                            <p:strVal val="ppt_x"/>
                                          </p:val>
                                        </p:tav>
                                      </p:tavLst>
                                    </p:anim>
                                    <p:anim calcmode="lin" valueType="num">
                                      <p:cBhvr>
                                        <p:cTn id="42" dur="1000"/>
                                        <p:tgtEl>
                                          <p:spTgt spid="2">
                                            <p:txEl>
                                              <p:pRg st="0" end="0"/>
                                            </p:txEl>
                                          </p:spTgt>
                                        </p:tgtEl>
                                        <p:attrNameLst>
                                          <p:attrName>ppt_y</p:attrName>
                                        </p:attrNameLst>
                                      </p:cBhvr>
                                      <p:tavLst>
                                        <p:tav tm="0">
                                          <p:val>
                                            <p:strVal val="ppt_y"/>
                                          </p:val>
                                        </p:tav>
                                        <p:tav tm="100000">
                                          <p:val>
                                            <p:strVal val="ppt_y+.1"/>
                                          </p:val>
                                        </p:tav>
                                      </p:tavLst>
                                    </p:anim>
                                    <p:set>
                                      <p:cBhvr>
                                        <p:cTn id="43" dur="1" fill="hold">
                                          <p:stCondLst>
                                            <p:cond delay="999"/>
                                          </p:stCondLst>
                                        </p:cTn>
                                        <p:tgtEl>
                                          <p:spTgt spid="2">
                                            <p:txEl>
                                              <p:pRg st="0" end="0"/>
                                            </p:txEl>
                                          </p:spTgt>
                                        </p:tgtEl>
                                        <p:attrNameLst>
                                          <p:attrName>style.visibility</p:attrName>
                                        </p:attrNameLst>
                                      </p:cBhvr>
                                      <p:to>
                                        <p:strVal val="hidden"/>
                                      </p:to>
                                    </p:set>
                                  </p:childTnLst>
                                </p:cTn>
                              </p:par>
                              <p:par>
                                <p:cTn id="44" presetID="42" presetClass="exit" presetSubtype="0" fill="hold" grpId="0" nodeType="withEffect">
                                  <p:stCondLst>
                                    <p:cond delay="11000"/>
                                  </p:stCondLst>
                                  <p:childTnLst>
                                    <p:animEffect transition="out" filter="fade">
                                      <p:cBhvr>
                                        <p:cTn id="45" dur="1000"/>
                                        <p:tgtEl>
                                          <p:spTgt spid="2">
                                            <p:txEl>
                                              <p:pRg st="3" end="3"/>
                                            </p:txEl>
                                          </p:spTgt>
                                        </p:tgtEl>
                                      </p:cBhvr>
                                    </p:animEffect>
                                    <p:anim calcmode="lin" valueType="num">
                                      <p:cBhvr>
                                        <p:cTn id="46" dur="1000"/>
                                        <p:tgtEl>
                                          <p:spTgt spid="2">
                                            <p:txEl>
                                              <p:pRg st="3" end="3"/>
                                            </p:txEl>
                                          </p:spTgt>
                                        </p:tgtEl>
                                        <p:attrNameLst>
                                          <p:attrName>ppt_x</p:attrName>
                                        </p:attrNameLst>
                                      </p:cBhvr>
                                      <p:tavLst>
                                        <p:tav tm="0">
                                          <p:val>
                                            <p:strVal val="ppt_x"/>
                                          </p:val>
                                        </p:tav>
                                        <p:tav tm="100000">
                                          <p:val>
                                            <p:strVal val="ppt_x"/>
                                          </p:val>
                                        </p:tav>
                                      </p:tavLst>
                                    </p:anim>
                                    <p:anim calcmode="lin" valueType="num">
                                      <p:cBhvr>
                                        <p:cTn id="47" dur="1000"/>
                                        <p:tgtEl>
                                          <p:spTgt spid="2">
                                            <p:txEl>
                                              <p:pRg st="3" end="3"/>
                                            </p:txEl>
                                          </p:spTgt>
                                        </p:tgtEl>
                                        <p:attrNameLst>
                                          <p:attrName>ppt_y</p:attrName>
                                        </p:attrNameLst>
                                      </p:cBhvr>
                                      <p:tavLst>
                                        <p:tav tm="0">
                                          <p:val>
                                            <p:strVal val="ppt_y"/>
                                          </p:val>
                                        </p:tav>
                                        <p:tav tm="100000">
                                          <p:val>
                                            <p:strVal val="ppt_y+.1"/>
                                          </p:val>
                                        </p:tav>
                                      </p:tavLst>
                                    </p:anim>
                                    <p:set>
                                      <p:cBhvr>
                                        <p:cTn id="48" dur="1" fill="hold">
                                          <p:stCondLst>
                                            <p:cond delay="999"/>
                                          </p:stCondLst>
                                        </p:cTn>
                                        <p:tgtEl>
                                          <p:spTgt spid="2">
                                            <p:txEl>
                                              <p:pRg st="3" end="3"/>
                                            </p:txEl>
                                          </p:spTgt>
                                        </p:tgtEl>
                                        <p:attrNameLst>
                                          <p:attrName>style.visibility</p:attrName>
                                        </p:attrNameLst>
                                      </p:cBhvr>
                                      <p:to>
                                        <p:strVal val="hidden"/>
                                      </p:to>
                                    </p:set>
                                  </p:childTnLst>
                                </p:cTn>
                              </p:par>
                              <p:par>
                                <p:cTn id="49" presetID="42" presetClass="exit" presetSubtype="0" fill="hold" grpId="0" nodeType="withEffect">
                                  <p:stCondLst>
                                    <p:cond delay="11000"/>
                                  </p:stCondLst>
                                  <p:childTnLst>
                                    <p:animEffect transition="out" filter="fade">
                                      <p:cBhvr>
                                        <p:cTn id="50" dur="1000"/>
                                        <p:tgtEl>
                                          <p:spTgt spid="2">
                                            <p:txEl>
                                              <p:pRg st="4" end="4"/>
                                            </p:txEl>
                                          </p:spTgt>
                                        </p:tgtEl>
                                      </p:cBhvr>
                                    </p:animEffect>
                                    <p:anim calcmode="lin" valueType="num">
                                      <p:cBhvr>
                                        <p:cTn id="51" dur="1000"/>
                                        <p:tgtEl>
                                          <p:spTgt spid="2">
                                            <p:txEl>
                                              <p:pRg st="4" end="4"/>
                                            </p:txEl>
                                          </p:spTgt>
                                        </p:tgtEl>
                                        <p:attrNameLst>
                                          <p:attrName>ppt_x</p:attrName>
                                        </p:attrNameLst>
                                      </p:cBhvr>
                                      <p:tavLst>
                                        <p:tav tm="0">
                                          <p:val>
                                            <p:strVal val="ppt_x"/>
                                          </p:val>
                                        </p:tav>
                                        <p:tav tm="100000">
                                          <p:val>
                                            <p:strVal val="ppt_x"/>
                                          </p:val>
                                        </p:tav>
                                      </p:tavLst>
                                    </p:anim>
                                    <p:anim calcmode="lin" valueType="num">
                                      <p:cBhvr>
                                        <p:cTn id="52" dur="1000"/>
                                        <p:tgtEl>
                                          <p:spTgt spid="2">
                                            <p:txEl>
                                              <p:pRg st="4" end="4"/>
                                            </p:txEl>
                                          </p:spTgt>
                                        </p:tgtEl>
                                        <p:attrNameLst>
                                          <p:attrName>ppt_y</p:attrName>
                                        </p:attrNameLst>
                                      </p:cBhvr>
                                      <p:tavLst>
                                        <p:tav tm="0">
                                          <p:val>
                                            <p:strVal val="ppt_y"/>
                                          </p:val>
                                        </p:tav>
                                        <p:tav tm="100000">
                                          <p:val>
                                            <p:strVal val="ppt_y+.1"/>
                                          </p:val>
                                        </p:tav>
                                      </p:tavLst>
                                    </p:anim>
                                    <p:set>
                                      <p:cBhvr>
                                        <p:cTn id="53" dur="1" fill="hold">
                                          <p:stCondLst>
                                            <p:cond delay="999"/>
                                          </p:stCondLst>
                                        </p:cTn>
                                        <p:tgtEl>
                                          <p:spTgt spid="2">
                                            <p:txEl>
                                              <p:pRg st="4" end="4"/>
                                            </p:txEl>
                                          </p:spTgt>
                                        </p:tgtEl>
                                        <p:attrNameLst>
                                          <p:attrName>style.visibility</p:attrName>
                                        </p:attrNameLst>
                                      </p:cBhvr>
                                      <p:to>
                                        <p:strVal val="hidden"/>
                                      </p:to>
                                    </p:set>
                                  </p:childTnLst>
                                </p:cTn>
                              </p:par>
                              <p:par>
                                <p:cTn id="54" presetID="42" presetClass="exit" presetSubtype="0" fill="hold" grpId="0" nodeType="withEffect">
                                  <p:stCondLst>
                                    <p:cond delay="11000"/>
                                  </p:stCondLst>
                                  <p:childTnLst>
                                    <p:animEffect transition="out" filter="fade">
                                      <p:cBhvr>
                                        <p:cTn id="55" dur="1000"/>
                                        <p:tgtEl>
                                          <p:spTgt spid="2">
                                            <p:txEl>
                                              <p:pRg st="5" end="5"/>
                                            </p:txEl>
                                          </p:spTgt>
                                        </p:tgtEl>
                                      </p:cBhvr>
                                    </p:animEffect>
                                    <p:anim calcmode="lin" valueType="num">
                                      <p:cBhvr>
                                        <p:cTn id="56" dur="1000"/>
                                        <p:tgtEl>
                                          <p:spTgt spid="2">
                                            <p:txEl>
                                              <p:pRg st="5" end="5"/>
                                            </p:txEl>
                                          </p:spTgt>
                                        </p:tgtEl>
                                        <p:attrNameLst>
                                          <p:attrName>ppt_x</p:attrName>
                                        </p:attrNameLst>
                                      </p:cBhvr>
                                      <p:tavLst>
                                        <p:tav tm="0">
                                          <p:val>
                                            <p:strVal val="ppt_x"/>
                                          </p:val>
                                        </p:tav>
                                        <p:tav tm="100000">
                                          <p:val>
                                            <p:strVal val="ppt_x"/>
                                          </p:val>
                                        </p:tav>
                                      </p:tavLst>
                                    </p:anim>
                                    <p:anim calcmode="lin" valueType="num">
                                      <p:cBhvr>
                                        <p:cTn id="57" dur="1000"/>
                                        <p:tgtEl>
                                          <p:spTgt spid="2">
                                            <p:txEl>
                                              <p:pRg st="5" end="5"/>
                                            </p:txEl>
                                          </p:spTgt>
                                        </p:tgtEl>
                                        <p:attrNameLst>
                                          <p:attrName>ppt_y</p:attrName>
                                        </p:attrNameLst>
                                      </p:cBhvr>
                                      <p:tavLst>
                                        <p:tav tm="0">
                                          <p:val>
                                            <p:strVal val="ppt_y"/>
                                          </p:val>
                                        </p:tav>
                                        <p:tav tm="100000">
                                          <p:val>
                                            <p:strVal val="ppt_y+.1"/>
                                          </p:val>
                                        </p:tav>
                                      </p:tavLst>
                                    </p:anim>
                                    <p:set>
                                      <p:cBhvr>
                                        <p:cTn id="58" dur="1" fill="hold">
                                          <p:stCondLst>
                                            <p:cond delay="999"/>
                                          </p:stCondLst>
                                        </p:cTn>
                                        <p:tgtEl>
                                          <p:spTgt spid="2">
                                            <p:txEl>
                                              <p:pRg st="5" end="5"/>
                                            </p:txEl>
                                          </p:spTgt>
                                        </p:tgtEl>
                                        <p:attrNameLst>
                                          <p:attrName>style.visibility</p:attrName>
                                        </p:attrNameLst>
                                      </p:cBhvr>
                                      <p:to>
                                        <p:strVal val="hidden"/>
                                      </p:to>
                                    </p:set>
                                  </p:childTnLst>
                                </p:cTn>
                              </p:par>
                              <p:par>
                                <p:cTn id="59" presetID="42" presetClass="exit" presetSubtype="0" fill="hold" grpId="0" nodeType="withEffect">
                                  <p:stCondLst>
                                    <p:cond delay="11000"/>
                                  </p:stCondLst>
                                  <p:childTnLst>
                                    <p:animEffect transition="out" filter="fade">
                                      <p:cBhvr>
                                        <p:cTn id="60" dur="1000"/>
                                        <p:tgtEl>
                                          <p:spTgt spid="2">
                                            <p:txEl>
                                              <p:pRg st="6" end="6"/>
                                            </p:txEl>
                                          </p:spTgt>
                                        </p:tgtEl>
                                      </p:cBhvr>
                                    </p:animEffect>
                                    <p:anim calcmode="lin" valueType="num">
                                      <p:cBhvr>
                                        <p:cTn id="61" dur="1000"/>
                                        <p:tgtEl>
                                          <p:spTgt spid="2">
                                            <p:txEl>
                                              <p:pRg st="6" end="6"/>
                                            </p:txEl>
                                          </p:spTgt>
                                        </p:tgtEl>
                                        <p:attrNameLst>
                                          <p:attrName>ppt_x</p:attrName>
                                        </p:attrNameLst>
                                      </p:cBhvr>
                                      <p:tavLst>
                                        <p:tav tm="0">
                                          <p:val>
                                            <p:strVal val="ppt_x"/>
                                          </p:val>
                                        </p:tav>
                                        <p:tav tm="100000">
                                          <p:val>
                                            <p:strVal val="ppt_x"/>
                                          </p:val>
                                        </p:tav>
                                      </p:tavLst>
                                    </p:anim>
                                    <p:anim calcmode="lin" valueType="num">
                                      <p:cBhvr>
                                        <p:cTn id="62" dur="1000"/>
                                        <p:tgtEl>
                                          <p:spTgt spid="2">
                                            <p:txEl>
                                              <p:pRg st="6" end="6"/>
                                            </p:txEl>
                                          </p:spTgt>
                                        </p:tgtEl>
                                        <p:attrNameLst>
                                          <p:attrName>ppt_y</p:attrName>
                                        </p:attrNameLst>
                                      </p:cBhvr>
                                      <p:tavLst>
                                        <p:tav tm="0">
                                          <p:val>
                                            <p:strVal val="ppt_y"/>
                                          </p:val>
                                        </p:tav>
                                        <p:tav tm="100000">
                                          <p:val>
                                            <p:strVal val="ppt_y+.1"/>
                                          </p:val>
                                        </p:tav>
                                      </p:tavLst>
                                    </p:anim>
                                    <p:set>
                                      <p:cBhvr>
                                        <p:cTn id="63" dur="1" fill="hold">
                                          <p:stCondLst>
                                            <p:cond delay="999"/>
                                          </p:stCondLst>
                                        </p:cTn>
                                        <p:tgtEl>
                                          <p:spTgt spid="2">
                                            <p:txEl>
                                              <p:pRg st="6" end="6"/>
                                            </p:txEl>
                                          </p:spTgt>
                                        </p:tgtEl>
                                        <p:attrNameLst>
                                          <p:attrName>style.visibility</p:attrName>
                                        </p:attrNameLst>
                                      </p:cBhvr>
                                      <p:to>
                                        <p:strVal val="hidden"/>
                                      </p:to>
                                    </p:set>
                                  </p:childTnLst>
                                </p:cTn>
                              </p:par>
                              <p:par>
                                <p:cTn id="64" presetID="42" presetClass="exit" presetSubtype="0" fill="hold" grpId="0" nodeType="withEffect">
                                  <p:stCondLst>
                                    <p:cond delay="11000"/>
                                  </p:stCondLst>
                                  <p:childTnLst>
                                    <p:animEffect transition="out" filter="fade">
                                      <p:cBhvr>
                                        <p:cTn id="65" dur="1000"/>
                                        <p:tgtEl>
                                          <p:spTgt spid="2">
                                            <p:txEl>
                                              <p:pRg st="8" end="8"/>
                                            </p:txEl>
                                          </p:spTgt>
                                        </p:tgtEl>
                                      </p:cBhvr>
                                    </p:animEffect>
                                    <p:anim calcmode="lin" valueType="num">
                                      <p:cBhvr>
                                        <p:cTn id="66" dur="1000"/>
                                        <p:tgtEl>
                                          <p:spTgt spid="2">
                                            <p:txEl>
                                              <p:pRg st="8" end="8"/>
                                            </p:txEl>
                                          </p:spTgt>
                                        </p:tgtEl>
                                        <p:attrNameLst>
                                          <p:attrName>ppt_x</p:attrName>
                                        </p:attrNameLst>
                                      </p:cBhvr>
                                      <p:tavLst>
                                        <p:tav tm="0">
                                          <p:val>
                                            <p:strVal val="ppt_x"/>
                                          </p:val>
                                        </p:tav>
                                        <p:tav tm="100000">
                                          <p:val>
                                            <p:strVal val="ppt_x"/>
                                          </p:val>
                                        </p:tav>
                                      </p:tavLst>
                                    </p:anim>
                                    <p:anim calcmode="lin" valueType="num">
                                      <p:cBhvr>
                                        <p:cTn id="67" dur="1000"/>
                                        <p:tgtEl>
                                          <p:spTgt spid="2">
                                            <p:txEl>
                                              <p:pRg st="8" end="8"/>
                                            </p:txEl>
                                          </p:spTgt>
                                        </p:tgtEl>
                                        <p:attrNameLst>
                                          <p:attrName>ppt_y</p:attrName>
                                        </p:attrNameLst>
                                      </p:cBhvr>
                                      <p:tavLst>
                                        <p:tav tm="0">
                                          <p:val>
                                            <p:strVal val="ppt_y"/>
                                          </p:val>
                                        </p:tav>
                                        <p:tav tm="100000">
                                          <p:val>
                                            <p:strVal val="ppt_y+.1"/>
                                          </p:val>
                                        </p:tav>
                                      </p:tavLst>
                                    </p:anim>
                                    <p:set>
                                      <p:cBhvr>
                                        <p:cTn id="68" dur="1" fill="hold">
                                          <p:stCondLst>
                                            <p:cond delay="999"/>
                                          </p:stCondLst>
                                        </p:cTn>
                                        <p:tgtEl>
                                          <p:spTgt spid="2">
                                            <p:txEl>
                                              <p:pRg st="8" end="8"/>
                                            </p:txEl>
                                          </p:spTgt>
                                        </p:tgtEl>
                                        <p:attrNameLst>
                                          <p:attrName>style.visibility</p:attrName>
                                        </p:attrNameLst>
                                      </p:cBhvr>
                                      <p:to>
                                        <p:strVal val="hidden"/>
                                      </p:to>
                                    </p:set>
                                  </p:childTnLst>
                                </p:cTn>
                              </p:par>
                              <p:par>
                                <p:cTn id="69" presetID="42" presetClass="exit" presetSubtype="0" fill="hold" grpId="0" nodeType="withEffect">
                                  <p:stCondLst>
                                    <p:cond delay="11000"/>
                                  </p:stCondLst>
                                  <p:childTnLst>
                                    <p:animEffect transition="out" filter="fade">
                                      <p:cBhvr>
                                        <p:cTn id="70" dur="1000"/>
                                        <p:tgtEl>
                                          <p:spTgt spid="2">
                                            <p:txEl>
                                              <p:pRg st="10" end="10"/>
                                            </p:txEl>
                                          </p:spTgt>
                                        </p:tgtEl>
                                      </p:cBhvr>
                                    </p:animEffect>
                                    <p:anim calcmode="lin" valueType="num">
                                      <p:cBhvr>
                                        <p:cTn id="71" dur="1000"/>
                                        <p:tgtEl>
                                          <p:spTgt spid="2">
                                            <p:txEl>
                                              <p:pRg st="10" end="10"/>
                                            </p:txEl>
                                          </p:spTgt>
                                        </p:tgtEl>
                                        <p:attrNameLst>
                                          <p:attrName>ppt_x</p:attrName>
                                        </p:attrNameLst>
                                      </p:cBhvr>
                                      <p:tavLst>
                                        <p:tav tm="0">
                                          <p:val>
                                            <p:strVal val="ppt_x"/>
                                          </p:val>
                                        </p:tav>
                                        <p:tav tm="100000">
                                          <p:val>
                                            <p:strVal val="ppt_x"/>
                                          </p:val>
                                        </p:tav>
                                      </p:tavLst>
                                    </p:anim>
                                    <p:anim calcmode="lin" valueType="num">
                                      <p:cBhvr>
                                        <p:cTn id="72" dur="1000"/>
                                        <p:tgtEl>
                                          <p:spTgt spid="2">
                                            <p:txEl>
                                              <p:pRg st="10" end="10"/>
                                            </p:txEl>
                                          </p:spTgt>
                                        </p:tgtEl>
                                        <p:attrNameLst>
                                          <p:attrName>ppt_y</p:attrName>
                                        </p:attrNameLst>
                                      </p:cBhvr>
                                      <p:tavLst>
                                        <p:tav tm="0">
                                          <p:val>
                                            <p:strVal val="ppt_y"/>
                                          </p:val>
                                        </p:tav>
                                        <p:tav tm="100000">
                                          <p:val>
                                            <p:strVal val="ppt_y+.1"/>
                                          </p:val>
                                        </p:tav>
                                      </p:tavLst>
                                    </p:anim>
                                    <p:set>
                                      <p:cBhvr>
                                        <p:cTn id="73" dur="1" fill="hold">
                                          <p:stCondLst>
                                            <p:cond delay="999"/>
                                          </p:stCondLst>
                                        </p:cTn>
                                        <p:tgtEl>
                                          <p:spTgt spid="2">
                                            <p:txEl>
                                              <p:pRg st="10" end="10"/>
                                            </p:txEl>
                                          </p:spTgt>
                                        </p:tgtEl>
                                        <p:attrNameLst>
                                          <p:attrName>style.visibility</p:attrName>
                                        </p:attrNameLst>
                                      </p:cBhvr>
                                      <p:to>
                                        <p:strVal val="hidden"/>
                                      </p:to>
                                    </p:set>
                                  </p:childTnLst>
                                </p:cTn>
                              </p:par>
                              <p:par>
                                <p:cTn id="74" presetID="42" presetClass="exit" presetSubtype="0" fill="hold" grpId="0" nodeType="withEffect">
                                  <p:stCondLst>
                                    <p:cond delay="11000"/>
                                  </p:stCondLst>
                                  <p:childTnLst>
                                    <p:animEffect transition="out" filter="fade">
                                      <p:cBhvr>
                                        <p:cTn id="75" dur="1000"/>
                                        <p:tgtEl>
                                          <p:spTgt spid="2">
                                            <p:txEl>
                                              <p:pRg st="15" end="15"/>
                                            </p:txEl>
                                          </p:spTgt>
                                        </p:tgtEl>
                                      </p:cBhvr>
                                    </p:animEffect>
                                    <p:anim calcmode="lin" valueType="num">
                                      <p:cBhvr>
                                        <p:cTn id="76" dur="1000"/>
                                        <p:tgtEl>
                                          <p:spTgt spid="2">
                                            <p:txEl>
                                              <p:pRg st="15" end="15"/>
                                            </p:txEl>
                                          </p:spTgt>
                                        </p:tgtEl>
                                        <p:attrNameLst>
                                          <p:attrName>ppt_x</p:attrName>
                                        </p:attrNameLst>
                                      </p:cBhvr>
                                      <p:tavLst>
                                        <p:tav tm="0">
                                          <p:val>
                                            <p:strVal val="ppt_x"/>
                                          </p:val>
                                        </p:tav>
                                        <p:tav tm="100000">
                                          <p:val>
                                            <p:strVal val="ppt_x"/>
                                          </p:val>
                                        </p:tav>
                                      </p:tavLst>
                                    </p:anim>
                                    <p:anim calcmode="lin" valueType="num">
                                      <p:cBhvr>
                                        <p:cTn id="77" dur="1000"/>
                                        <p:tgtEl>
                                          <p:spTgt spid="2">
                                            <p:txEl>
                                              <p:pRg st="15" end="15"/>
                                            </p:txEl>
                                          </p:spTgt>
                                        </p:tgtEl>
                                        <p:attrNameLst>
                                          <p:attrName>ppt_y</p:attrName>
                                        </p:attrNameLst>
                                      </p:cBhvr>
                                      <p:tavLst>
                                        <p:tav tm="0">
                                          <p:val>
                                            <p:strVal val="ppt_y"/>
                                          </p:val>
                                        </p:tav>
                                        <p:tav tm="100000">
                                          <p:val>
                                            <p:strVal val="ppt_y+.1"/>
                                          </p:val>
                                        </p:tav>
                                      </p:tavLst>
                                    </p:anim>
                                    <p:set>
                                      <p:cBhvr>
                                        <p:cTn id="78" dur="1" fill="hold">
                                          <p:stCondLst>
                                            <p:cond delay="999"/>
                                          </p:stCondLst>
                                        </p:cTn>
                                        <p:tgtEl>
                                          <p:spTgt spid="2">
                                            <p:txEl>
                                              <p:pRg st="15" end="1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11000"/>
          </a:stretch>
        </a:blip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04800" y="1195512"/>
                <a:ext cx="8229600" cy="5440363"/>
              </a:xfrm>
            </p:spPr>
            <p:txBody>
              <a:bodyPr>
                <a:noAutofit/>
              </a:bodyPr>
              <a:lstStyle/>
              <a:p>
                <a:pPr marL="0" indent="0">
                  <a:buNone/>
                </a:pPr>
                <a:r>
                  <a:rPr lang="en-US" sz="2400" b="1" dirty="0" smtClean="0">
                    <a:latin typeface="Segoe Print" pitchFamily="2" charset="0"/>
                  </a:rPr>
                  <a:t>	</a:t>
                </a:r>
                <a:endParaRPr lang="en-US" sz="2000" dirty="0">
                  <a:latin typeface="Segoe Print" pitchFamily="2" charset="0"/>
                </a:endParaRPr>
              </a:p>
              <a:p>
                <a:pPr marL="0" indent="0">
                  <a:buNone/>
                </a:pPr>
                <a:r>
                  <a:rPr lang="en-US" sz="2000" dirty="0" smtClean="0">
                    <a:latin typeface="Segoe Print" pitchFamily="2" charset="0"/>
                  </a:rPr>
                  <a:t> </a:t>
                </a:r>
                <a:r>
                  <a:rPr lang="en-US" sz="2000" dirty="0">
                    <a:latin typeface="Segoe Print" pitchFamily="2" charset="0"/>
                  </a:rPr>
                  <a:t>T</a:t>
                </a:r>
                <a:r>
                  <a:rPr lang="en-US" sz="2000" dirty="0" smtClean="0">
                    <a:latin typeface="Segoe Print" pitchFamily="2" charset="0"/>
                  </a:rPr>
                  <a:t>he </a:t>
                </a:r>
                <a:r>
                  <a:rPr lang="en-US" sz="2000" dirty="0">
                    <a:latin typeface="Segoe Print" pitchFamily="2" charset="0"/>
                  </a:rPr>
                  <a:t>basic equation to solve this type of </a:t>
                </a:r>
                <a:r>
                  <a:rPr lang="en-US" sz="2000" dirty="0" smtClean="0">
                    <a:latin typeface="Segoe Print" pitchFamily="2" charset="0"/>
                  </a:rPr>
                  <a:t>problem</a:t>
                </a:r>
                <a:r>
                  <a:rPr lang="en-US" sz="2000" dirty="0">
                    <a:latin typeface="Segoe Print" pitchFamily="2" charset="0"/>
                  </a:rPr>
                  <a:t> </a:t>
                </a:r>
                <a:r>
                  <a:rPr lang="en-US" sz="2000" dirty="0" smtClean="0">
                    <a:latin typeface="Segoe Print" pitchFamily="2" charset="0"/>
                  </a:rPr>
                  <a:t>is:</a:t>
                </a:r>
                <a:endParaRPr lang="en-US" sz="2000" dirty="0">
                  <a:latin typeface="Segoe Print" pitchFamily="2" charset="0"/>
                </a:endParaRPr>
              </a:p>
              <a:p>
                <a:pPr marL="0" indent="0" algn="ctr">
                  <a:buNone/>
                </a:pPr>
                <a:endParaRPr lang="en-US" sz="2000" dirty="0" smtClean="0">
                  <a:latin typeface="Segoe Print" pitchFamily="2" charset="0"/>
                </a:endParaRPr>
              </a:p>
              <a:p>
                <a:pPr marL="0" indent="0" algn="ctr">
                  <a:buNone/>
                </a:pPr>
                <a:r>
                  <a:rPr lang="en-US" sz="2000" b="1" dirty="0" smtClean="0">
                    <a:latin typeface="Segoe Print" pitchFamily="2" charset="0"/>
                  </a:rPr>
                  <a:t>Distance   =  Rate  ×  Time</a:t>
                </a:r>
              </a:p>
              <a:p>
                <a:pPr marL="0" indent="0" algn="ctr">
                  <a:buNone/>
                </a:pPr>
                <a:endParaRPr lang="en-US" sz="2000" b="1" dirty="0" smtClean="0">
                  <a:latin typeface="Segoe Print" pitchFamily="2" charset="0"/>
                </a:endParaRPr>
              </a:p>
              <a:p>
                <a:pPr marL="0" indent="0" algn="ctr">
                  <a:buNone/>
                </a:pPr>
                <a:r>
                  <a:rPr lang="en-US" sz="2000" dirty="0" smtClean="0">
                    <a:latin typeface="Segoe Print" pitchFamily="2" charset="0"/>
                  </a:rPr>
                  <a:t>The alternative forms of this equations are:</a:t>
                </a:r>
              </a:p>
              <a:p>
                <a:pPr marL="0" indent="0" algn="ctr">
                  <a:buNone/>
                </a:pPr>
                <a:endParaRPr lang="en-US" sz="2000" dirty="0" smtClean="0">
                  <a:latin typeface="Segoe Print" pitchFamily="2" charset="0"/>
                </a:endParaRPr>
              </a:p>
              <a:p>
                <a:pPr marL="0" indent="0" algn="ctr">
                  <a:buNone/>
                </a:pPr>
                <a14:m>
                  <m:oMath xmlns:m="http://schemas.openxmlformats.org/officeDocument/2006/math">
                    <m:f>
                      <m:fPr>
                        <m:ctrlPr>
                          <a:rPr lang="en-US" sz="2000" i="1" smtClean="0">
                            <a:latin typeface="Cambria Math"/>
                          </a:rPr>
                        </m:ctrlPr>
                      </m:fPr>
                      <m:num>
                        <m:r>
                          <a:rPr lang="en-US" sz="2000" b="0" i="1" smtClean="0">
                            <a:latin typeface="Cambria Math"/>
                          </a:rPr>
                          <m:t>𝑑𝑖𝑠𝑡𝑎𝑛𝑐𝑒</m:t>
                        </m:r>
                      </m:num>
                      <m:den>
                        <m:r>
                          <a:rPr lang="en-US" sz="2000" b="0" i="1" smtClean="0">
                            <a:latin typeface="Cambria Math"/>
                          </a:rPr>
                          <m:t>𝑟𝑎𝑡𝑒</m:t>
                        </m:r>
                      </m:den>
                    </m:f>
                  </m:oMath>
                </a14:m>
                <a:r>
                  <a:rPr lang="en-US" sz="2000" dirty="0" smtClean="0">
                    <a:latin typeface="Segoe Print" pitchFamily="2" charset="0"/>
                  </a:rPr>
                  <a:t> = </a:t>
                </a:r>
                <a:r>
                  <a:rPr lang="en-US" sz="2000" dirty="0" smtClean="0">
                    <a:latin typeface="Segoe Print" pitchFamily="2" charset="0"/>
                  </a:rPr>
                  <a:t>time </a:t>
                </a:r>
                <a:r>
                  <a:rPr lang="en-US" sz="2000" dirty="0" smtClean="0">
                    <a:latin typeface="Segoe Print" pitchFamily="2" charset="0"/>
                  </a:rPr>
                  <a:t>	</a:t>
                </a:r>
                <a14:m>
                  <m:oMath xmlns:m="http://schemas.openxmlformats.org/officeDocument/2006/math">
                    <m:f>
                      <m:fPr>
                        <m:ctrlPr>
                          <a:rPr lang="en-US" sz="2000" i="1">
                            <a:latin typeface="Cambria Math"/>
                          </a:rPr>
                        </m:ctrlPr>
                      </m:fPr>
                      <m:num>
                        <m:r>
                          <a:rPr lang="en-US" sz="2000" i="1">
                            <a:latin typeface="Cambria Math"/>
                          </a:rPr>
                          <m:t>𝑑𝑖𝑠𝑡𝑎𝑛𝑐𝑒</m:t>
                        </m:r>
                      </m:num>
                      <m:den>
                        <m:r>
                          <a:rPr lang="en-US" sz="2000" b="0" i="1" smtClean="0">
                            <a:latin typeface="Cambria Math"/>
                          </a:rPr>
                          <m:t>𝑡𝑖𝑚𝑒</m:t>
                        </m:r>
                      </m:den>
                    </m:f>
                  </m:oMath>
                </a14:m>
                <a:r>
                  <a:rPr lang="en-US" sz="2000" dirty="0">
                    <a:latin typeface="Segoe Print" pitchFamily="2" charset="0"/>
                  </a:rPr>
                  <a:t> = </a:t>
                </a:r>
                <a:r>
                  <a:rPr lang="en-US" sz="2000" dirty="0" smtClean="0">
                    <a:latin typeface="Segoe Print" pitchFamily="2" charset="0"/>
                  </a:rPr>
                  <a:t>rate</a:t>
                </a:r>
              </a:p>
              <a:p>
                <a:pPr marL="0" indent="0" algn="ctr">
                  <a:buNone/>
                </a:pPr>
                <a:endParaRPr lang="en-US" sz="2000" dirty="0" smtClean="0">
                  <a:latin typeface="Segoe Print" pitchFamily="2" charset="0"/>
                </a:endParaRPr>
              </a:p>
              <a:p>
                <a:pPr marL="0" indent="0">
                  <a:buNone/>
                </a:pPr>
                <a:r>
                  <a:rPr lang="en-US" sz="1800" dirty="0" smtClean="0">
                    <a:latin typeface="Segoe Print" pitchFamily="2" charset="0"/>
                  </a:rPr>
                  <a:t>	These form of the equations are useful when the total time of travel of two objects is known, the </a:t>
                </a:r>
                <a:r>
                  <a:rPr lang="en-US" sz="1800" u="sng" dirty="0" smtClean="0">
                    <a:latin typeface="Segoe Print" pitchFamily="2" charset="0"/>
                  </a:rPr>
                  <a:t>time</a:t>
                </a:r>
                <a:r>
                  <a:rPr lang="en-US" sz="1800" dirty="0" smtClean="0">
                    <a:latin typeface="Segoe Print" pitchFamily="2" charset="0"/>
                  </a:rPr>
                  <a:t> of travel of two objects are </a:t>
                </a:r>
                <a:r>
                  <a:rPr lang="en-US" sz="1800" u="sng" dirty="0" smtClean="0">
                    <a:latin typeface="Segoe Print" pitchFamily="2" charset="0"/>
                  </a:rPr>
                  <a:t>equal</a:t>
                </a:r>
                <a:r>
                  <a:rPr lang="en-US" sz="1800" dirty="0" smtClean="0">
                    <a:latin typeface="Segoe Print" pitchFamily="2" charset="0"/>
                  </a:rPr>
                  <a:t>, or when the </a:t>
                </a:r>
                <a:r>
                  <a:rPr lang="en-US" sz="1800" u="sng" dirty="0" smtClean="0">
                    <a:latin typeface="Segoe Print" pitchFamily="2" charset="0"/>
                  </a:rPr>
                  <a:t>rates</a:t>
                </a:r>
                <a:r>
                  <a:rPr lang="en-US" sz="1800" dirty="0" smtClean="0">
                    <a:latin typeface="Segoe Print" pitchFamily="2" charset="0"/>
                  </a:rPr>
                  <a:t> of two objects are </a:t>
                </a:r>
                <a:r>
                  <a:rPr lang="en-US" sz="1800" u="sng" dirty="0" smtClean="0">
                    <a:latin typeface="Segoe Print" pitchFamily="2" charset="0"/>
                  </a:rPr>
                  <a:t>equal</a:t>
                </a:r>
                <a:r>
                  <a:rPr lang="en-US" sz="1800" dirty="0" smtClean="0">
                    <a:latin typeface="Segoe Print" pitchFamily="2" charset="0"/>
                  </a:rPr>
                  <a:t>.</a:t>
                </a:r>
                <a:endParaRPr lang="en-US" sz="1800" dirty="0">
                  <a:latin typeface="Segoe Print" pitchFamily="2" charset="0"/>
                </a:endParaRPr>
              </a:p>
              <a:p>
                <a:pPr marL="0" indent="0">
                  <a:buNone/>
                </a:pPr>
                <a:endParaRPr lang="en-US" sz="1800" dirty="0">
                  <a:latin typeface="Segoe Print" pitchFamily="2" charset="0"/>
                </a:endParaRPr>
              </a:p>
              <a:p>
                <a:endParaRPr lang="en-US" sz="1800" dirty="0">
                  <a:latin typeface="Segoe Print" pitchFamily="2" charset="0"/>
                </a:endParaRPr>
              </a:p>
              <a:p>
                <a:endParaRPr lang="en-US" sz="2000" dirty="0">
                  <a:latin typeface="Segoe Print" pitchFamily="2"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04800" y="1195512"/>
                <a:ext cx="8229600" cy="5440363"/>
              </a:xfrm>
              <a:blipFill rotWithShape="1">
                <a:blip r:embed="rId3"/>
                <a:stretch>
                  <a:fillRect l="-593"/>
                </a:stretch>
              </a:blipFill>
            </p:spPr>
            <p:txBody>
              <a:bodyPr/>
              <a:lstStyle/>
              <a:p>
                <a:r>
                  <a:rPr lang="en-US">
                    <a:noFill/>
                  </a:rPr>
                  <a:t> </a:t>
                </a:r>
              </a:p>
            </p:txBody>
          </p:sp>
        </mc:Fallback>
      </mc:AlternateContent>
      <p:sp>
        <p:nvSpPr>
          <p:cNvPr id="2" name="Rectangle 1"/>
          <p:cNvSpPr/>
          <p:nvPr/>
        </p:nvSpPr>
        <p:spPr>
          <a:xfrm>
            <a:off x="1600200" y="685800"/>
            <a:ext cx="5937844" cy="584775"/>
          </a:xfrm>
          <a:prstGeom prst="rect">
            <a:avLst/>
          </a:prstGeom>
        </p:spPr>
        <p:txBody>
          <a:bodyPr wrap="none">
            <a:spAutoFit/>
          </a:bodyPr>
          <a:lstStyle/>
          <a:p>
            <a:r>
              <a:rPr lang="en-US" sz="3200" b="1" dirty="0">
                <a:latin typeface="Segoe Script" pitchFamily="66" charset="0"/>
              </a:rPr>
              <a:t>Uniform Motion Problems</a:t>
            </a:r>
          </a:p>
        </p:txBody>
      </p:sp>
    </p:spTree>
    <p:extLst>
      <p:ext uri="{BB962C8B-B14F-4D97-AF65-F5344CB8AC3E}">
        <p14:creationId xmlns:p14="http://schemas.microsoft.com/office/powerpoint/2010/main" val="3174823766"/>
      </p:ext>
    </p:extLst>
  </p:cSld>
  <p:clrMapOvr>
    <a:masterClrMapping/>
  </p:clrMapOvr>
  <mc:AlternateContent xmlns:mc="http://schemas.openxmlformats.org/markup-compatibility/2006">
    <mc:Choice xmlns:p14="http://schemas.microsoft.com/office/powerpoint/2010/main" Requires="p14">
      <p:transition spd="slow" p14:dur="1500" advClick="0" advTm="0">
        <p14:window dir="vert"/>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par>
                          <p:cTn id="18" fill="hold">
                            <p:stCondLst>
                              <p:cond delay="2000"/>
                            </p:stCondLst>
                            <p:childTnLst>
                              <p:par>
                                <p:cTn id="19" presetID="31" presetClass="entr" presetSubtype="0" fill="hold" grpId="0"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1" end="1"/>
                                            </p:txEl>
                                          </p:spTgt>
                                        </p:tgtEl>
                                      </p:cBhvr>
                                    </p:animEffect>
                                  </p:childTnLst>
                                </p:cTn>
                              </p:par>
                            </p:childTnLst>
                          </p:cTn>
                        </p:par>
                        <p:par>
                          <p:cTn id="25" fill="hold">
                            <p:stCondLst>
                              <p:cond delay="3000"/>
                            </p:stCondLst>
                            <p:childTnLst>
                              <p:par>
                                <p:cTn id="26" presetID="31" presetClass="entr" presetSubtype="0" fill="hold" grpId="0"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3" end="3"/>
                                            </p:txEl>
                                          </p:spTgt>
                                        </p:tgtEl>
                                      </p:cBhvr>
                                    </p:animEffect>
                                  </p:childTnLst>
                                </p:cTn>
                              </p:par>
                            </p:childTnLst>
                          </p:cTn>
                        </p:par>
                        <p:par>
                          <p:cTn id="32" fill="hold">
                            <p:stCondLst>
                              <p:cond delay="4000"/>
                            </p:stCondLst>
                            <p:childTnLst>
                              <p:par>
                                <p:cTn id="33" presetID="31" presetClass="entr" presetSubtype="0" fill="hold" grpId="0" nodeType="after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p:cTn id="35"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5" end="5"/>
                                            </p:txEl>
                                          </p:spTgt>
                                        </p:tgtEl>
                                      </p:cBhvr>
                                    </p:animEffect>
                                  </p:childTnLst>
                                </p:cTn>
                              </p:par>
                            </p:childTnLst>
                          </p:cTn>
                        </p:par>
                        <p:par>
                          <p:cTn id="39" fill="hold">
                            <p:stCondLst>
                              <p:cond delay="5000"/>
                            </p:stCondLst>
                            <p:childTnLst>
                              <p:par>
                                <p:cTn id="40" presetID="31" presetClass="entr" presetSubtype="0" fill="hold" grpId="0"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3"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44"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45" dur="1000"/>
                                        <p:tgtEl>
                                          <p:spTgt spid="3">
                                            <p:txEl>
                                              <p:pRg st="7" end="7"/>
                                            </p:txEl>
                                          </p:spTgt>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 calcmode="lin" valueType="num">
                                      <p:cBhvr>
                                        <p:cTn id="48"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9"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50"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51" dur="1000"/>
                                        <p:tgtEl>
                                          <p:spTgt spid="3">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xit" presetSubtype="32" fill="hold" grpId="1" nodeType="clickEffect">
                                  <p:stCondLst>
                                    <p:cond delay="9200"/>
                                  </p:stCondLst>
                                  <p:childTnLst>
                                    <p:anim calcmode="lin" valueType="num">
                                      <p:cBhvr>
                                        <p:cTn id="55" dur="500"/>
                                        <p:tgtEl>
                                          <p:spTgt spid="3">
                                            <p:txEl>
                                              <p:pRg st="0" end="0"/>
                                            </p:txEl>
                                          </p:spTgt>
                                        </p:tgtEl>
                                        <p:attrNameLst>
                                          <p:attrName>ppt_w</p:attrName>
                                        </p:attrNameLst>
                                      </p:cBhvr>
                                      <p:tavLst>
                                        <p:tav tm="0">
                                          <p:val>
                                            <p:strVal val="ppt_w"/>
                                          </p:val>
                                        </p:tav>
                                        <p:tav tm="100000">
                                          <p:val>
                                            <p:fltVal val="0"/>
                                          </p:val>
                                        </p:tav>
                                      </p:tavLst>
                                    </p:anim>
                                    <p:anim calcmode="lin" valueType="num">
                                      <p:cBhvr>
                                        <p:cTn id="56" dur="500"/>
                                        <p:tgtEl>
                                          <p:spTgt spid="3">
                                            <p:txEl>
                                              <p:pRg st="0" end="0"/>
                                            </p:txEl>
                                          </p:spTgt>
                                        </p:tgtEl>
                                        <p:attrNameLst>
                                          <p:attrName>ppt_h</p:attrName>
                                        </p:attrNameLst>
                                      </p:cBhvr>
                                      <p:tavLst>
                                        <p:tav tm="0">
                                          <p:val>
                                            <p:strVal val="ppt_h"/>
                                          </p:val>
                                        </p:tav>
                                        <p:tav tm="100000">
                                          <p:val>
                                            <p:fltVal val="0"/>
                                          </p:val>
                                        </p:tav>
                                      </p:tavLst>
                                    </p:anim>
                                    <p:animEffect transition="out" filter="fade">
                                      <p:cBhvr>
                                        <p:cTn id="57" dur="500"/>
                                        <p:tgtEl>
                                          <p:spTgt spid="3">
                                            <p:txEl>
                                              <p:pRg st="0" end="0"/>
                                            </p:txEl>
                                          </p:spTgt>
                                        </p:tgtEl>
                                      </p:cBhvr>
                                    </p:animEffect>
                                    <p:set>
                                      <p:cBhvr>
                                        <p:cTn id="58" dur="1" fill="hold">
                                          <p:stCondLst>
                                            <p:cond delay="499"/>
                                          </p:stCondLst>
                                        </p:cTn>
                                        <p:tgtEl>
                                          <p:spTgt spid="3">
                                            <p:txEl>
                                              <p:pRg st="0" end="0"/>
                                            </p:txEl>
                                          </p:spTgt>
                                        </p:tgtEl>
                                        <p:attrNameLst>
                                          <p:attrName>style.visibility</p:attrName>
                                        </p:attrNameLst>
                                      </p:cBhvr>
                                      <p:to>
                                        <p:strVal val="hidden"/>
                                      </p:to>
                                    </p:set>
                                  </p:childTnLst>
                                </p:cTn>
                              </p:par>
                              <p:par>
                                <p:cTn id="59" presetID="53" presetClass="exit" presetSubtype="32" fill="hold" grpId="1" nodeType="withEffect">
                                  <p:stCondLst>
                                    <p:cond delay="9200"/>
                                  </p:stCondLst>
                                  <p:childTnLst>
                                    <p:anim calcmode="lin" valueType="num">
                                      <p:cBhvr>
                                        <p:cTn id="60" dur="500"/>
                                        <p:tgtEl>
                                          <p:spTgt spid="3">
                                            <p:txEl>
                                              <p:pRg st="1" end="1"/>
                                            </p:txEl>
                                          </p:spTgt>
                                        </p:tgtEl>
                                        <p:attrNameLst>
                                          <p:attrName>ppt_w</p:attrName>
                                        </p:attrNameLst>
                                      </p:cBhvr>
                                      <p:tavLst>
                                        <p:tav tm="0">
                                          <p:val>
                                            <p:strVal val="ppt_w"/>
                                          </p:val>
                                        </p:tav>
                                        <p:tav tm="100000">
                                          <p:val>
                                            <p:fltVal val="0"/>
                                          </p:val>
                                        </p:tav>
                                      </p:tavLst>
                                    </p:anim>
                                    <p:anim calcmode="lin" valueType="num">
                                      <p:cBhvr>
                                        <p:cTn id="61" dur="500"/>
                                        <p:tgtEl>
                                          <p:spTgt spid="3">
                                            <p:txEl>
                                              <p:pRg st="1" end="1"/>
                                            </p:txEl>
                                          </p:spTgt>
                                        </p:tgtEl>
                                        <p:attrNameLst>
                                          <p:attrName>ppt_h</p:attrName>
                                        </p:attrNameLst>
                                      </p:cBhvr>
                                      <p:tavLst>
                                        <p:tav tm="0">
                                          <p:val>
                                            <p:strVal val="ppt_h"/>
                                          </p:val>
                                        </p:tav>
                                        <p:tav tm="100000">
                                          <p:val>
                                            <p:fltVal val="0"/>
                                          </p:val>
                                        </p:tav>
                                      </p:tavLst>
                                    </p:anim>
                                    <p:animEffect transition="out" filter="fade">
                                      <p:cBhvr>
                                        <p:cTn id="62" dur="500"/>
                                        <p:tgtEl>
                                          <p:spTgt spid="3">
                                            <p:txEl>
                                              <p:pRg st="1" end="1"/>
                                            </p:txEl>
                                          </p:spTgt>
                                        </p:tgtEl>
                                      </p:cBhvr>
                                    </p:animEffect>
                                    <p:set>
                                      <p:cBhvr>
                                        <p:cTn id="63" dur="1" fill="hold">
                                          <p:stCondLst>
                                            <p:cond delay="499"/>
                                          </p:stCondLst>
                                        </p:cTn>
                                        <p:tgtEl>
                                          <p:spTgt spid="3">
                                            <p:txEl>
                                              <p:pRg st="1" end="1"/>
                                            </p:txEl>
                                          </p:spTgt>
                                        </p:tgtEl>
                                        <p:attrNameLst>
                                          <p:attrName>style.visibility</p:attrName>
                                        </p:attrNameLst>
                                      </p:cBhvr>
                                      <p:to>
                                        <p:strVal val="hidden"/>
                                      </p:to>
                                    </p:set>
                                  </p:childTnLst>
                                </p:cTn>
                              </p:par>
                              <p:par>
                                <p:cTn id="64" presetID="53" presetClass="exit" presetSubtype="32" fill="hold" grpId="1" nodeType="withEffect">
                                  <p:stCondLst>
                                    <p:cond delay="9200"/>
                                  </p:stCondLst>
                                  <p:childTnLst>
                                    <p:anim calcmode="lin" valueType="num">
                                      <p:cBhvr>
                                        <p:cTn id="65" dur="500"/>
                                        <p:tgtEl>
                                          <p:spTgt spid="3">
                                            <p:txEl>
                                              <p:pRg st="3" end="3"/>
                                            </p:txEl>
                                          </p:spTgt>
                                        </p:tgtEl>
                                        <p:attrNameLst>
                                          <p:attrName>ppt_w</p:attrName>
                                        </p:attrNameLst>
                                      </p:cBhvr>
                                      <p:tavLst>
                                        <p:tav tm="0">
                                          <p:val>
                                            <p:strVal val="ppt_w"/>
                                          </p:val>
                                        </p:tav>
                                        <p:tav tm="100000">
                                          <p:val>
                                            <p:fltVal val="0"/>
                                          </p:val>
                                        </p:tav>
                                      </p:tavLst>
                                    </p:anim>
                                    <p:anim calcmode="lin" valueType="num">
                                      <p:cBhvr>
                                        <p:cTn id="66" dur="500"/>
                                        <p:tgtEl>
                                          <p:spTgt spid="3">
                                            <p:txEl>
                                              <p:pRg st="3" end="3"/>
                                            </p:txEl>
                                          </p:spTgt>
                                        </p:tgtEl>
                                        <p:attrNameLst>
                                          <p:attrName>ppt_h</p:attrName>
                                        </p:attrNameLst>
                                      </p:cBhvr>
                                      <p:tavLst>
                                        <p:tav tm="0">
                                          <p:val>
                                            <p:strVal val="ppt_h"/>
                                          </p:val>
                                        </p:tav>
                                        <p:tav tm="100000">
                                          <p:val>
                                            <p:fltVal val="0"/>
                                          </p:val>
                                        </p:tav>
                                      </p:tavLst>
                                    </p:anim>
                                    <p:animEffect transition="out" filter="fade">
                                      <p:cBhvr>
                                        <p:cTn id="67" dur="500"/>
                                        <p:tgtEl>
                                          <p:spTgt spid="3">
                                            <p:txEl>
                                              <p:pRg st="3" end="3"/>
                                            </p:txEl>
                                          </p:spTgt>
                                        </p:tgtEl>
                                      </p:cBhvr>
                                    </p:animEffect>
                                    <p:set>
                                      <p:cBhvr>
                                        <p:cTn id="68" dur="1" fill="hold">
                                          <p:stCondLst>
                                            <p:cond delay="499"/>
                                          </p:stCondLst>
                                        </p:cTn>
                                        <p:tgtEl>
                                          <p:spTgt spid="3">
                                            <p:txEl>
                                              <p:pRg st="3" end="3"/>
                                            </p:txEl>
                                          </p:spTgt>
                                        </p:tgtEl>
                                        <p:attrNameLst>
                                          <p:attrName>style.visibility</p:attrName>
                                        </p:attrNameLst>
                                      </p:cBhvr>
                                      <p:to>
                                        <p:strVal val="hidden"/>
                                      </p:to>
                                    </p:set>
                                  </p:childTnLst>
                                </p:cTn>
                              </p:par>
                              <p:par>
                                <p:cTn id="69" presetID="53" presetClass="exit" presetSubtype="32" fill="hold" grpId="1" nodeType="withEffect">
                                  <p:stCondLst>
                                    <p:cond delay="9200"/>
                                  </p:stCondLst>
                                  <p:childTnLst>
                                    <p:anim calcmode="lin" valueType="num">
                                      <p:cBhvr>
                                        <p:cTn id="70" dur="500"/>
                                        <p:tgtEl>
                                          <p:spTgt spid="3">
                                            <p:txEl>
                                              <p:pRg st="5" end="5"/>
                                            </p:txEl>
                                          </p:spTgt>
                                        </p:tgtEl>
                                        <p:attrNameLst>
                                          <p:attrName>ppt_w</p:attrName>
                                        </p:attrNameLst>
                                      </p:cBhvr>
                                      <p:tavLst>
                                        <p:tav tm="0">
                                          <p:val>
                                            <p:strVal val="ppt_w"/>
                                          </p:val>
                                        </p:tav>
                                        <p:tav tm="100000">
                                          <p:val>
                                            <p:fltVal val="0"/>
                                          </p:val>
                                        </p:tav>
                                      </p:tavLst>
                                    </p:anim>
                                    <p:anim calcmode="lin" valueType="num">
                                      <p:cBhvr>
                                        <p:cTn id="71" dur="500"/>
                                        <p:tgtEl>
                                          <p:spTgt spid="3">
                                            <p:txEl>
                                              <p:pRg st="5" end="5"/>
                                            </p:txEl>
                                          </p:spTgt>
                                        </p:tgtEl>
                                        <p:attrNameLst>
                                          <p:attrName>ppt_h</p:attrName>
                                        </p:attrNameLst>
                                      </p:cBhvr>
                                      <p:tavLst>
                                        <p:tav tm="0">
                                          <p:val>
                                            <p:strVal val="ppt_h"/>
                                          </p:val>
                                        </p:tav>
                                        <p:tav tm="100000">
                                          <p:val>
                                            <p:fltVal val="0"/>
                                          </p:val>
                                        </p:tav>
                                      </p:tavLst>
                                    </p:anim>
                                    <p:animEffect transition="out" filter="fade">
                                      <p:cBhvr>
                                        <p:cTn id="72" dur="500"/>
                                        <p:tgtEl>
                                          <p:spTgt spid="3">
                                            <p:txEl>
                                              <p:pRg st="5" end="5"/>
                                            </p:txEl>
                                          </p:spTgt>
                                        </p:tgtEl>
                                      </p:cBhvr>
                                    </p:animEffect>
                                    <p:set>
                                      <p:cBhvr>
                                        <p:cTn id="73" dur="1" fill="hold">
                                          <p:stCondLst>
                                            <p:cond delay="499"/>
                                          </p:stCondLst>
                                        </p:cTn>
                                        <p:tgtEl>
                                          <p:spTgt spid="3">
                                            <p:txEl>
                                              <p:pRg st="5" end="5"/>
                                            </p:txEl>
                                          </p:spTgt>
                                        </p:tgtEl>
                                        <p:attrNameLst>
                                          <p:attrName>style.visibility</p:attrName>
                                        </p:attrNameLst>
                                      </p:cBhvr>
                                      <p:to>
                                        <p:strVal val="hidden"/>
                                      </p:to>
                                    </p:set>
                                  </p:childTnLst>
                                </p:cTn>
                              </p:par>
                              <p:par>
                                <p:cTn id="74" presetID="53" presetClass="exit" presetSubtype="32" fill="hold" grpId="1" nodeType="withEffect">
                                  <p:stCondLst>
                                    <p:cond delay="9200"/>
                                  </p:stCondLst>
                                  <p:childTnLst>
                                    <p:anim calcmode="lin" valueType="num">
                                      <p:cBhvr>
                                        <p:cTn id="75" dur="500"/>
                                        <p:tgtEl>
                                          <p:spTgt spid="3">
                                            <p:txEl>
                                              <p:pRg st="7" end="7"/>
                                            </p:txEl>
                                          </p:spTgt>
                                        </p:tgtEl>
                                        <p:attrNameLst>
                                          <p:attrName>ppt_w</p:attrName>
                                        </p:attrNameLst>
                                      </p:cBhvr>
                                      <p:tavLst>
                                        <p:tav tm="0">
                                          <p:val>
                                            <p:strVal val="ppt_w"/>
                                          </p:val>
                                        </p:tav>
                                        <p:tav tm="100000">
                                          <p:val>
                                            <p:fltVal val="0"/>
                                          </p:val>
                                        </p:tav>
                                      </p:tavLst>
                                    </p:anim>
                                    <p:anim calcmode="lin" valueType="num">
                                      <p:cBhvr>
                                        <p:cTn id="76" dur="500"/>
                                        <p:tgtEl>
                                          <p:spTgt spid="3">
                                            <p:txEl>
                                              <p:pRg st="7" end="7"/>
                                            </p:txEl>
                                          </p:spTgt>
                                        </p:tgtEl>
                                        <p:attrNameLst>
                                          <p:attrName>ppt_h</p:attrName>
                                        </p:attrNameLst>
                                      </p:cBhvr>
                                      <p:tavLst>
                                        <p:tav tm="0">
                                          <p:val>
                                            <p:strVal val="ppt_h"/>
                                          </p:val>
                                        </p:tav>
                                        <p:tav tm="100000">
                                          <p:val>
                                            <p:fltVal val="0"/>
                                          </p:val>
                                        </p:tav>
                                      </p:tavLst>
                                    </p:anim>
                                    <p:animEffect transition="out" filter="fade">
                                      <p:cBhvr>
                                        <p:cTn id="77" dur="500"/>
                                        <p:tgtEl>
                                          <p:spTgt spid="3">
                                            <p:txEl>
                                              <p:pRg st="7" end="7"/>
                                            </p:txEl>
                                          </p:spTgt>
                                        </p:tgtEl>
                                      </p:cBhvr>
                                    </p:animEffect>
                                    <p:set>
                                      <p:cBhvr>
                                        <p:cTn id="78" dur="1" fill="hold">
                                          <p:stCondLst>
                                            <p:cond delay="499"/>
                                          </p:stCondLst>
                                        </p:cTn>
                                        <p:tgtEl>
                                          <p:spTgt spid="3">
                                            <p:txEl>
                                              <p:pRg st="7" end="7"/>
                                            </p:txEl>
                                          </p:spTgt>
                                        </p:tgtEl>
                                        <p:attrNameLst>
                                          <p:attrName>style.visibility</p:attrName>
                                        </p:attrNameLst>
                                      </p:cBhvr>
                                      <p:to>
                                        <p:strVal val="hidden"/>
                                      </p:to>
                                    </p:set>
                                  </p:childTnLst>
                                </p:cTn>
                              </p:par>
                              <p:par>
                                <p:cTn id="79" presetID="53" presetClass="exit" presetSubtype="32" fill="hold" grpId="1" nodeType="withEffect">
                                  <p:stCondLst>
                                    <p:cond delay="9200"/>
                                  </p:stCondLst>
                                  <p:childTnLst>
                                    <p:anim calcmode="lin" valueType="num">
                                      <p:cBhvr>
                                        <p:cTn id="80" dur="500"/>
                                        <p:tgtEl>
                                          <p:spTgt spid="3">
                                            <p:txEl>
                                              <p:pRg st="9" end="9"/>
                                            </p:txEl>
                                          </p:spTgt>
                                        </p:tgtEl>
                                        <p:attrNameLst>
                                          <p:attrName>ppt_w</p:attrName>
                                        </p:attrNameLst>
                                      </p:cBhvr>
                                      <p:tavLst>
                                        <p:tav tm="0">
                                          <p:val>
                                            <p:strVal val="ppt_w"/>
                                          </p:val>
                                        </p:tav>
                                        <p:tav tm="100000">
                                          <p:val>
                                            <p:fltVal val="0"/>
                                          </p:val>
                                        </p:tav>
                                      </p:tavLst>
                                    </p:anim>
                                    <p:anim calcmode="lin" valueType="num">
                                      <p:cBhvr>
                                        <p:cTn id="81" dur="500"/>
                                        <p:tgtEl>
                                          <p:spTgt spid="3">
                                            <p:txEl>
                                              <p:pRg st="9" end="9"/>
                                            </p:txEl>
                                          </p:spTgt>
                                        </p:tgtEl>
                                        <p:attrNameLst>
                                          <p:attrName>ppt_h</p:attrName>
                                        </p:attrNameLst>
                                      </p:cBhvr>
                                      <p:tavLst>
                                        <p:tav tm="0">
                                          <p:val>
                                            <p:strVal val="ppt_h"/>
                                          </p:val>
                                        </p:tav>
                                        <p:tav tm="100000">
                                          <p:val>
                                            <p:fltVal val="0"/>
                                          </p:val>
                                        </p:tav>
                                      </p:tavLst>
                                    </p:anim>
                                    <p:animEffect transition="out" filter="fade">
                                      <p:cBhvr>
                                        <p:cTn id="82" dur="500"/>
                                        <p:tgtEl>
                                          <p:spTgt spid="3">
                                            <p:txEl>
                                              <p:pRg st="9" end="9"/>
                                            </p:txEl>
                                          </p:spTgt>
                                        </p:tgtEl>
                                      </p:cBhvr>
                                    </p:animEffect>
                                    <p:set>
                                      <p:cBhvr>
                                        <p:cTn id="83" dur="1" fill="hold">
                                          <p:stCondLst>
                                            <p:cond delay="499"/>
                                          </p:stCondLst>
                                        </p:cTn>
                                        <p:tgtEl>
                                          <p:spTgt spid="3">
                                            <p:txEl>
                                              <p:pRg st="9" end="9"/>
                                            </p:txEl>
                                          </p:spTgt>
                                        </p:tgtEl>
                                        <p:attrNameLst>
                                          <p:attrName>style.visibility</p:attrName>
                                        </p:attrNameLst>
                                      </p:cBhvr>
                                      <p:to>
                                        <p:strVal val="hidden"/>
                                      </p:to>
                                    </p:set>
                                  </p:childTnLst>
                                </p:cTn>
                              </p:par>
                              <p:par>
                                <p:cTn id="84" presetID="53" presetClass="exit" presetSubtype="32" fill="hold" grpId="1" nodeType="withEffect">
                                  <p:stCondLst>
                                    <p:cond delay="9200"/>
                                  </p:stCondLst>
                                  <p:childTnLst>
                                    <p:anim calcmode="lin" valueType="num">
                                      <p:cBhvr>
                                        <p:cTn id="85" dur="800"/>
                                        <p:tgtEl>
                                          <p:spTgt spid="2"/>
                                        </p:tgtEl>
                                        <p:attrNameLst>
                                          <p:attrName>ppt_w</p:attrName>
                                        </p:attrNameLst>
                                      </p:cBhvr>
                                      <p:tavLst>
                                        <p:tav tm="0">
                                          <p:val>
                                            <p:strVal val="ppt_w"/>
                                          </p:val>
                                        </p:tav>
                                        <p:tav tm="100000">
                                          <p:val>
                                            <p:fltVal val="0"/>
                                          </p:val>
                                        </p:tav>
                                      </p:tavLst>
                                    </p:anim>
                                    <p:anim calcmode="lin" valueType="num">
                                      <p:cBhvr>
                                        <p:cTn id="86" dur="800"/>
                                        <p:tgtEl>
                                          <p:spTgt spid="2"/>
                                        </p:tgtEl>
                                        <p:attrNameLst>
                                          <p:attrName>ppt_h</p:attrName>
                                        </p:attrNameLst>
                                      </p:cBhvr>
                                      <p:tavLst>
                                        <p:tav tm="0">
                                          <p:val>
                                            <p:strVal val="ppt_h"/>
                                          </p:val>
                                        </p:tav>
                                        <p:tav tm="100000">
                                          <p:val>
                                            <p:fltVal val="0"/>
                                          </p:val>
                                        </p:tav>
                                      </p:tavLst>
                                    </p:anim>
                                    <p:animEffect transition="out" filter="fade">
                                      <p:cBhvr>
                                        <p:cTn id="87" dur="800"/>
                                        <p:tgtEl>
                                          <p:spTgt spid="2"/>
                                        </p:tgtEl>
                                      </p:cBhvr>
                                    </p:animEffect>
                                    <p:set>
                                      <p:cBhvr>
                                        <p:cTn id="88" dur="1" fill="hold">
                                          <p:stCondLst>
                                            <p:cond delay="7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10000"/>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886" y="4038600"/>
            <a:ext cx="3086100" cy="20574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200" y="4082955"/>
            <a:ext cx="2971800" cy="2057400"/>
          </a:xfrm>
          <a:prstGeom prst="rect">
            <a:avLst/>
          </a:prstGeom>
        </p:spPr>
      </p:pic>
      <p:sp>
        <p:nvSpPr>
          <p:cNvPr id="2" name="TextBox 1"/>
          <p:cNvSpPr txBox="1"/>
          <p:nvPr/>
        </p:nvSpPr>
        <p:spPr>
          <a:xfrm>
            <a:off x="1147549" y="685801"/>
            <a:ext cx="6858000" cy="4585871"/>
          </a:xfrm>
          <a:prstGeom prst="rect">
            <a:avLst/>
          </a:prstGeom>
          <a:noFill/>
        </p:spPr>
        <p:txBody>
          <a:bodyPr wrap="square" rtlCol="0">
            <a:spAutoFit/>
          </a:bodyPr>
          <a:lstStyle/>
          <a:p>
            <a:r>
              <a:rPr lang="en-US" sz="2800" b="1" dirty="0">
                <a:latin typeface="Segoe Script" pitchFamily="66" charset="0"/>
              </a:rPr>
              <a:t>Example </a:t>
            </a:r>
            <a:r>
              <a:rPr lang="en-US" sz="2800" b="1" dirty="0" smtClean="0">
                <a:latin typeface="Segoe Script" pitchFamily="66" charset="0"/>
              </a:rPr>
              <a:t>1</a:t>
            </a:r>
            <a:r>
              <a:rPr lang="en-US" sz="2800" b="1" dirty="0" smtClean="0">
                <a:latin typeface="Segoe Script" pitchFamily="66" charset="0"/>
              </a:rPr>
              <a:t>:</a:t>
            </a:r>
          </a:p>
          <a:p>
            <a:endParaRPr lang="en-US" sz="2800" dirty="0">
              <a:latin typeface="Segoe Script" pitchFamily="66" charset="0"/>
            </a:endParaRPr>
          </a:p>
          <a:p>
            <a:pPr algn="just"/>
            <a:r>
              <a:rPr lang="en-US" sz="2800" b="1" dirty="0">
                <a:latin typeface="Segoe Script" pitchFamily="66" charset="0"/>
              </a:rPr>
              <a:t>      </a:t>
            </a:r>
            <a:r>
              <a:rPr lang="en-US" sz="2400" dirty="0">
                <a:latin typeface="Segoe Print" pitchFamily="2" charset="0"/>
              </a:rPr>
              <a:t>A police car is moving 40 </a:t>
            </a:r>
            <a:r>
              <a:rPr lang="en-US" sz="2400" dirty="0" err="1" smtClean="0">
                <a:latin typeface="Segoe Print" pitchFamily="2" charset="0"/>
              </a:rPr>
              <a:t>kph</a:t>
            </a:r>
            <a:r>
              <a:rPr lang="en-US" sz="2400" dirty="0" smtClean="0">
                <a:latin typeface="Segoe Print" pitchFamily="2" charset="0"/>
              </a:rPr>
              <a:t> </a:t>
            </a:r>
            <a:r>
              <a:rPr lang="en-US" sz="2400" dirty="0">
                <a:latin typeface="Segoe Print" pitchFamily="2" charset="0"/>
              </a:rPr>
              <a:t>faster than a </a:t>
            </a:r>
            <a:r>
              <a:rPr lang="en-US" sz="2400" dirty="0" smtClean="0">
                <a:latin typeface="Segoe Print" pitchFamily="2" charset="0"/>
              </a:rPr>
              <a:t>bus. The </a:t>
            </a:r>
            <a:r>
              <a:rPr lang="en-US" sz="2400" dirty="0">
                <a:latin typeface="Segoe Print" pitchFamily="2" charset="0"/>
              </a:rPr>
              <a:t>time that it takes the bus to travel </a:t>
            </a:r>
            <a:r>
              <a:rPr lang="en-US" sz="2400" dirty="0" smtClean="0">
                <a:latin typeface="Segoe Print" pitchFamily="2" charset="0"/>
              </a:rPr>
              <a:t>is 3 </a:t>
            </a:r>
            <a:r>
              <a:rPr lang="en-US" sz="2400" dirty="0">
                <a:latin typeface="Segoe Print" pitchFamily="2" charset="0"/>
              </a:rPr>
              <a:t>km, </a:t>
            </a:r>
            <a:r>
              <a:rPr lang="en-US" sz="2400" dirty="0" smtClean="0">
                <a:latin typeface="Segoe Print" pitchFamily="2" charset="0"/>
              </a:rPr>
              <a:t>while </a:t>
            </a:r>
            <a:r>
              <a:rPr lang="en-US" sz="2400" dirty="0" smtClean="0">
                <a:latin typeface="Segoe Print" pitchFamily="2" charset="0"/>
              </a:rPr>
              <a:t>the </a:t>
            </a:r>
            <a:r>
              <a:rPr lang="en-US" sz="2400" dirty="0">
                <a:latin typeface="Segoe Print" pitchFamily="2" charset="0"/>
              </a:rPr>
              <a:t>police car travels 5 km. Find their speeds</a:t>
            </a:r>
            <a:r>
              <a:rPr lang="en-US" sz="2400" dirty="0" smtClean="0">
                <a:latin typeface="Segoe Print" pitchFamily="2" charset="0"/>
              </a:rPr>
              <a:t>.</a:t>
            </a:r>
          </a:p>
          <a:p>
            <a:pPr algn="just"/>
            <a:endParaRPr lang="en-US" sz="2400" dirty="0" smtClean="0">
              <a:latin typeface="Segoe Print" pitchFamily="2" charset="0"/>
            </a:endParaRPr>
          </a:p>
          <a:p>
            <a:endParaRPr lang="en-US" sz="2800" dirty="0"/>
          </a:p>
          <a:p>
            <a:endParaRPr lang="en-US" sz="2800" dirty="0" smtClean="0"/>
          </a:p>
          <a:p>
            <a:endParaRPr lang="en-US" sz="2800" dirty="0"/>
          </a:p>
          <a:p>
            <a:endParaRPr lang="en-US" sz="2800" dirty="0"/>
          </a:p>
        </p:txBody>
      </p:sp>
    </p:spTree>
    <p:extLst>
      <p:ext uri="{BB962C8B-B14F-4D97-AF65-F5344CB8AC3E}">
        <p14:creationId xmlns:p14="http://schemas.microsoft.com/office/powerpoint/2010/main" val="624940928"/>
      </p:ext>
    </p:extLst>
  </p:cSld>
  <p:clrMapOvr>
    <a:masterClrMapping/>
  </p:clrMapOvr>
  <mc:AlternateContent xmlns:mc="http://schemas.openxmlformats.org/markup-compatibility/2006">
    <mc:Choice xmlns:p14="http://schemas.microsoft.com/office/powerpoint/2010/main" Requires="p14">
      <p:transition spd="slow" p14:dur="1100" advClick="0" advTm="0">
        <p14:switch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ircle(in)">
                                      <p:cBhvr>
                                        <p:cTn id="19" dur="20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grpId="1" nodeType="clickEffect">
                                  <p:stCondLst>
                                    <p:cond delay="12700"/>
                                  </p:stCondLst>
                                  <p:childTnLst>
                                    <p:animEffect transition="out" filter="dissolve">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par>
                                <p:cTn id="25" presetID="9" presetClass="exit" presetSubtype="0" fill="hold" nodeType="withEffect">
                                  <p:stCondLst>
                                    <p:cond delay="12700"/>
                                  </p:stCondLst>
                                  <p:childTnLst>
                                    <p:animEffect transition="out" filter="dissolv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9" presetClass="exit" presetSubtype="0" fill="hold" nodeType="withEffect">
                                  <p:stCondLst>
                                    <p:cond delay="12700"/>
                                  </p:stCondLst>
                                  <p:childTnLst>
                                    <p:animEffect transition="out" filter="dissolve">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10000"/>
          </a:stretch>
        </a:blipFill>
        <a:effectLst/>
      </p:bgPr>
    </p:bg>
    <p:spTree>
      <p:nvGrpSpPr>
        <p:cNvPr id="1" name=""/>
        <p:cNvGrpSpPr/>
        <p:nvPr/>
      </p:nvGrpSpPr>
      <p:grpSpPr>
        <a:xfrm>
          <a:off x="0" y="0"/>
          <a:ext cx="0" cy="0"/>
          <a:chOff x="0" y="0"/>
          <a:chExt cx="0" cy="0"/>
        </a:xfrm>
      </p:grpSpPr>
      <p:sp>
        <p:nvSpPr>
          <p:cNvPr id="2" name="TextBox 1"/>
          <p:cNvSpPr txBox="1"/>
          <p:nvPr/>
        </p:nvSpPr>
        <p:spPr>
          <a:xfrm>
            <a:off x="762000" y="457200"/>
            <a:ext cx="7315200" cy="4524315"/>
          </a:xfrm>
          <a:prstGeom prst="rect">
            <a:avLst/>
          </a:prstGeom>
          <a:noFill/>
        </p:spPr>
        <p:txBody>
          <a:bodyPr wrap="square" rtlCol="0">
            <a:spAutoFit/>
          </a:bodyPr>
          <a:lstStyle/>
          <a:p>
            <a:r>
              <a:rPr lang="en-US" sz="2800" b="1" dirty="0" smtClean="0">
                <a:latin typeface="Segoe Script" pitchFamily="66" charset="0"/>
              </a:rPr>
              <a:t>Solution:</a:t>
            </a:r>
          </a:p>
          <a:p>
            <a:endParaRPr lang="en-US" sz="2000" b="1" dirty="0">
              <a:latin typeface="Segoe Print" pitchFamily="2" charset="0"/>
            </a:endParaRPr>
          </a:p>
          <a:p>
            <a:r>
              <a:rPr lang="en-US" sz="2000" b="1" dirty="0" smtClean="0">
                <a:latin typeface="Segoe Print" pitchFamily="2" charset="0"/>
              </a:rPr>
              <a:t>Step 1: </a:t>
            </a:r>
            <a:r>
              <a:rPr lang="en-US" sz="2000" dirty="0">
                <a:latin typeface="Segoe Print" pitchFamily="2" charset="0"/>
              </a:rPr>
              <a:t>(Representation)</a:t>
            </a:r>
          </a:p>
          <a:p>
            <a:endParaRPr lang="en-US" sz="2000" b="1" dirty="0" smtClean="0">
              <a:latin typeface="Segoe Print" pitchFamily="2" charset="0"/>
            </a:endParaRPr>
          </a:p>
          <a:p>
            <a:r>
              <a:rPr lang="en-US" sz="2000" dirty="0">
                <a:latin typeface="Segoe Print" pitchFamily="2" charset="0"/>
              </a:rPr>
              <a:t>	</a:t>
            </a:r>
            <a:r>
              <a:rPr lang="en-US" sz="2000" dirty="0" smtClean="0">
                <a:latin typeface="Segoe Print" pitchFamily="2" charset="0"/>
              </a:rPr>
              <a:t>Use </a:t>
            </a:r>
            <a:r>
              <a:rPr lang="en-US" sz="2000" dirty="0">
                <a:latin typeface="Segoe Print" pitchFamily="2" charset="0"/>
              </a:rPr>
              <a:t>a variable to represent what is asked in the problem.</a:t>
            </a:r>
          </a:p>
          <a:p>
            <a:endParaRPr lang="en-US" sz="2000" dirty="0">
              <a:latin typeface="Segoe Print" pitchFamily="2" charset="0"/>
            </a:endParaRPr>
          </a:p>
          <a:p>
            <a:r>
              <a:rPr lang="en-US" sz="2000" dirty="0" smtClean="0">
                <a:latin typeface="Segoe Print" pitchFamily="2" charset="0"/>
              </a:rPr>
              <a:t>Let,	 </a:t>
            </a:r>
            <a:r>
              <a:rPr lang="en-US" sz="2000" dirty="0">
                <a:latin typeface="Segoe Print" pitchFamily="2" charset="0"/>
              </a:rPr>
              <a:t>x </a:t>
            </a:r>
            <a:r>
              <a:rPr lang="en-US" sz="2000" dirty="0" smtClean="0">
                <a:latin typeface="Segoe Print" pitchFamily="2" charset="0"/>
              </a:rPr>
              <a:t>	= </a:t>
            </a:r>
            <a:r>
              <a:rPr lang="en-US" sz="2000" dirty="0">
                <a:latin typeface="Segoe Print" pitchFamily="2" charset="0"/>
              </a:rPr>
              <a:t>be the speed of the bus in </a:t>
            </a:r>
            <a:r>
              <a:rPr lang="en-US" sz="2000" dirty="0" err="1">
                <a:latin typeface="Segoe Print" pitchFamily="2" charset="0"/>
              </a:rPr>
              <a:t>kph</a:t>
            </a:r>
            <a:endParaRPr lang="en-US" sz="2000" dirty="0">
              <a:latin typeface="Segoe Print" pitchFamily="2" charset="0"/>
            </a:endParaRPr>
          </a:p>
          <a:p>
            <a:r>
              <a:rPr lang="en-US" sz="2000" dirty="0">
                <a:latin typeface="Segoe Print" pitchFamily="2" charset="0"/>
              </a:rPr>
              <a:t>   </a:t>
            </a:r>
            <a:r>
              <a:rPr lang="en-US" sz="2000" dirty="0" smtClean="0">
                <a:latin typeface="Segoe Print" pitchFamily="2" charset="0"/>
              </a:rPr>
              <a:t>	x </a:t>
            </a:r>
            <a:r>
              <a:rPr lang="en-US" sz="2000" dirty="0">
                <a:latin typeface="Segoe Print" pitchFamily="2" charset="0"/>
              </a:rPr>
              <a:t>+ </a:t>
            </a:r>
            <a:r>
              <a:rPr lang="en-US" sz="2000" dirty="0" smtClean="0">
                <a:latin typeface="Segoe Print" pitchFamily="2" charset="0"/>
              </a:rPr>
              <a:t>40     </a:t>
            </a:r>
            <a:r>
              <a:rPr lang="en-US" sz="2000" dirty="0">
                <a:latin typeface="Segoe Print" pitchFamily="2" charset="0"/>
              </a:rPr>
              <a:t>= be the speed of the police car in </a:t>
            </a:r>
            <a:r>
              <a:rPr lang="en-US" sz="2000" dirty="0" err="1">
                <a:latin typeface="Segoe Print" pitchFamily="2" charset="0"/>
              </a:rPr>
              <a:t>kph</a:t>
            </a:r>
            <a:endParaRPr lang="en-US" sz="2000" dirty="0">
              <a:latin typeface="Segoe Print" pitchFamily="2" charset="0"/>
            </a:endParaRPr>
          </a:p>
          <a:p>
            <a:endParaRPr lang="en-US" sz="2000" b="1" dirty="0" smtClean="0">
              <a:latin typeface="Segoe Print" pitchFamily="2" charset="0"/>
            </a:endParaRPr>
          </a:p>
          <a:p>
            <a:r>
              <a:rPr lang="en-US" sz="2000" b="1" dirty="0" smtClean="0">
                <a:latin typeface="Segoe Print" pitchFamily="2" charset="0"/>
              </a:rPr>
              <a:t> </a:t>
            </a:r>
            <a:endParaRPr lang="en-US" sz="2000" dirty="0" smtClean="0">
              <a:latin typeface="Segoe Print" pitchFamily="2" charset="0"/>
            </a:endParaRPr>
          </a:p>
          <a:p>
            <a:endParaRPr lang="en-US" sz="2000" b="1" dirty="0"/>
          </a:p>
          <a:p>
            <a:endParaRPr lang="en-US" sz="2000" b="1" dirty="0"/>
          </a:p>
        </p:txBody>
      </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4272265726"/>
                  </p:ext>
                </p:extLst>
              </p:nvPr>
            </p:nvGraphicFramePr>
            <p:xfrm>
              <a:off x="609600" y="3982825"/>
              <a:ext cx="8101330" cy="1997380"/>
            </p:xfrm>
            <a:graphic>
              <a:graphicData uri="http://schemas.openxmlformats.org/drawingml/2006/table">
                <a:tbl>
                  <a:tblPr firstRow="1" bandRow="1">
                    <a:tableStyleId>{21E4AEA4-8DFA-4A89-87EB-49C32662AFE0}</a:tableStyleId>
                  </a:tblPr>
                  <a:tblGrid>
                    <a:gridCol w="1929130"/>
                    <a:gridCol w="2033270"/>
                    <a:gridCol w="1828800"/>
                    <a:gridCol w="2310130"/>
                  </a:tblGrid>
                  <a:tr h="731035">
                    <a:tc>
                      <a:txBody>
                        <a:bodyPr/>
                        <a:lstStyle/>
                        <a:p>
                          <a:endParaRPr lang="en-US" dirty="0">
                            <a:latin typeface="Segoe Script" pitchFamily="66" charset="0"/>
                          </a:endParaRPr>
                        </a:p>
                      </a:txBody>
                      <a:tcPr/>
                    </a:tc>
                    <a:tc>
                      <a:txBody>
                        <a:bodyPr/>
                        <a:lstStyle/>
                        <a:p>
                          <a:pPr algn="ctr"/>
                          <a:r>
                            <a:rPr lang="en-US" dirty="0" smtClean="0">
                              <a:latin typeface="Segoe Script" pitchFamily="66" charset="0"/>
                            </a:rPr>
                            <a:t>   </a:t>
                          </a:r>
                          <a:r>
                            <a:rPr lang="en-US" dirty="0" smtClean="0">
                              <a:latin typeface="Segoe Script" pitchFamily="66" charset="0"/>
                            </a:rPr>
                            <a:t>Rate</a:t>
                          </a:r>
                        </a:p>
                        <a:p>
                          <a:pPr algn="ctr"/>
                          <a:r>
                            <a:rPr lang="en-US" dirty="0" smtClean="0">
                              <a:latin typeface="Segoe Script" pitchFamily="66" charset="0"/>
                            </a:rPr>
                            <a:t> </a:t>
                          </a:r>
                          <a:r>
                            <a:rPr lang="en-US" dirty="0" smtClean="0">
                              <a:latin typeface="Segoe Script" pitchFamily="66" charset="0"/>
                            </a:rPr>
                            <a:t>(in </a:t>
                          </a:r>
                          <a:r>
                            <a:rPr lang="en-US" dirty="0" err="1" smtClean="0">
                              <a:latin typeface="Segoe Script" pitchFamily="66" charset="0"/>
                            </a:rPr>
                            <a:t>kph</a:t>
                          </a:r>
                          <a:r>
                            <a:rPr lang="en-US" dirty="0" smtClean="0">
                              <a:latin typeface="Segoe Script" pitchFamily="66" charset="0"/>
                            </a:rPr>
                            <a:t>)</a:t>
                          </a:r>
                          <a:endParaRPr lang="en-US" dirty="0">
                            <a:latin typeface="Segoe Script" pitchFamily="66" charset="0"/>
                          </a:endParaRPr>
                        </a:p>
                      </a:txBody>
                      <a:tcPr/>
                    </a:tc>
                    <a:tc>
                      <a:txBody>
                        <a:bodyPr/>
                        <a:lstStyle/>
                        <a:p>
                          <a:pPr algn="ctr"/>
                          <a:r>
                            <a:rPr lang="en-US" dirty="0" smtClean="0">
                              <a:latin typeface="Segoe Script" pitchFamily="66" charset="0"/>
                            </a:rPr>
                            <a:t>Distance (in km)</a:t>
                          </a:r>
                          <a:endParaRPr lang="en-US" dirty="0">
                            <a:latin typeface="Segoe Script" pitchFamily="66" charset="0"/>
                          </a:endParaRPr>
                        </a:p>
                      </a:txBody>
                      <a:tcPr/>
                    </a:tc>
                    <a:tc>
                      <a:txBody>
                        <a:bodyPr/>
                        <a:lstStyle/>
                        <a:p>
                          <a:pPr algn="ctr"/>
                          <a:r>
                            <a:rPr lang="en-US" dirty="0" smtClean="0">
                              <a:latin typeface="Segoe Script" pitchFamily="66" charset="0"/>
                            </a:rPr>
                            <a:t>Time =</a:t>
                          </a:r>
                          <a:r>
                            <a:rPr lang="en-US" baseline="0" dirty="0" smtClean="0">
                              <a:latin typeface="Segoe Script" pitchFamily="66" charset="0"/>
                            </a:rPr>
                            <a:t> ( </a:t>
                          </a:r>
                          <a14:m>
                            <m:oMath xmlns:m="http://schemas.openxmlformats.org/officeDocument/2006/math">
                              <m:f>
                                <m:fPr>
                                  <m:ctrlPr>
                                    <a:rPr lang="en-US" baseline="0" smtClean="0"/>
                                  </m:ctrlPr>
                                </m:fPr>
                                <m:num>
                                  <m:r>
                                    <a:rPr lang="en-US" baseline="0" smtClean="0"/>
                                    <m:t>𝒅𝒊𝒔𝒕𝒂𝒏𝒄𝒆</m:t>
                                  </m:r>
                                </m:num>
                                <m:den>
                                  <m:r>
                                    <a:rPr lang="en-US" baseline="0" smtClean="0"/>
                                    <m:t>𝒓𝒂𝒕𝒆</m:t>
                                  </m:r>
                                </m:den>
                              </m:f>
                            </m:oMath>
                          </a14:m>
                          <a:r>
                            <a:rPr lang="en-US" baseline="0" dirty="0" smtClean="0">
                              <a:latin typeface="Segoe Script" pitchFamily="66" charset="0"/>
                            </a:rPr>
                            <a:t> )</a:t>
                          </a:r>
                          <a:endParaRPr lang="en-US" dirty="0">
                            <a:latin typeface="Segoe Script" pitchFamily="66" charset="0"/>
                          </a:endParaRPr>
                        </a:p>
                      </a:txBody>
                      <a:tcPr/>
                    </a:tc>
                  </a:tr>
                  <a:tr h="635879">
                    <a:tc>
                      <a:txBody>
                        <a:bodyPr/>
                        <a:lstStyle/>
                        <a:p>
                          <a:r>
                            <a:rPr lang="en-US" dirty="0" smtClean="0">
                              <a:latin typeface="Segoe Script" pitchFamily="66" charset="0"/>
                            </a:rPr>
                            <a:t>   Police</a:t>
                          </a:r>
                          <a:r>
                            <a:rPr lang="en-US" baseline="0" dirty="0" smtClean="0">
                              <a:latin typeface="Segoe Script" pitchFamily="66" charset="0"/>
                            </a:rPr>
                            <a:t> Car </a:t>
                          </a:r>
                          <a:endParaRPr lang="en-US" dirty="0">
                            <a:latin typeface="Segoe Script" pitchFamily="66" charset="0"/>
                          </a:endParaRPr>
                        </a:p>
                      </a:txBody>
                      <a:tcPr/>
                    </a:tc>
                    <a:tc>
                      <a:txBody>
                        <a:bodyPr/>
                        <a:lstStyle/>
                        <a:p>
                          <a:r>
                            <a:rPr lang="en-US" sz="2000" dirty="0" smtClean="0"/>
                            <a:t>         x + 40</a:t>
                          </a:r>
                          <a:endParaRPr lang="en-US" sz="2000" dirty="0">
                            <a:latin typeface="Cambria Math" pitchFamily="18" charset="0"/>
                            <a:ea typeface="Cambria Math" pitchFamily="18" charset="0"/>
                          </a:endParaRPr>
                        </a:p>
                      </a:txBody>
                      <a:tcPr/>
                    </a:tc>
                    <a:tc>
                      <a:txBody>
                        <a:bodyPr/>
                        <a:lstStyle/>
                        <a:p>
                          <a:r>
                            <a:rPr lang="en-US" sz="2000" dirty="0" smtClean="0"/>
                            <a:t>              5</a:t>
                          </a:r>
                          <a:endParaRPr lang="en-US" sz="2000" dirty="0">
                            <a:latin typeface="Cambria Math" pitchFamily="18" charset="0"/>
                            <a:ea typeface="Cambria Math" pitchFamily="18" charset="0"/>
                          </a:endParaRPr>
                        </a:p>
                      </a:txBody>
                      <a:tcPr/>
                    </a:tc>
                    <a:tc>
                      <a:txBody>
                        <a:bodyPr/>
                        <a:lstStyle/>
                        <a:p>
                          <a:r>
                            <a:rPr lang="en-US" sz="2000" dirty="0" smtClean="0"/>
                            <a:t>          </a:t>
                          </a:r>
                          <a14:m>
                            <m:oMath xmlns:m="http://schemas.openxmlformats.org/officeDocument/2006/math">
                              <m:f>
                                <m:fPr>
                                  <m:ctrlPr>
                                    <a:rPr lang="en-US" sz="2000" smtClean="0"/>
                                  </m:ctrlPr>
                                </m:fPr>
                                <m:num>
                                  <m:r>
                                    <a:rPr lang="en-US" sz="2000" smtClean="0"/>
                                    <m:t>5</m:t>
                                  </m:r>
                                </m:num>
                                <m:den>
                                  <m:r>
                                    <a:rPr lang="en-US" sz="2000" smtClean="0"/>
                                    <m:t>𝑥</m:t>
                                  </m:r>
                                  <m:r>
                                    <a:rPr lang="en-US" sz="2000" smtClean="0"/>
                                    <m:t>+40</m:t>
                                  </m:r>
                                </m:den>
                              </m:f>
                            </m:oMath>
                          </a14:m>
                          <a:endParaRPr lang="en-US" sz="2000" dirty="0">
                            <a:latin typeface="Cambria Math" pitchFamily="18" charset="0"/>
                            <a:ea typeface="Cambria Math" pitchFamily="18" charset="0"/>
                          </a:endParaRPr>
                        </a:p>
                      </a:txBody>
                      <a:tcPr/>
                    </a:tc>
                  </a:tr>
                  <a:tr h="630466">
                    <a:tc>
                      <a:txBody>
                        <a:bodyPr/>
                        <a:lstStyle/>
                        <a:p>
                          <a:r>
                            <a:rPr lang="en-US" dirty="0" smtClean="0">
                              <a:latin typeface="Segoe Script" pitchFamily="66" charset="0"/>
                            </a:rPr>
                            <a:t>        Bus</a:t>
                          </a:r>
                          <a:endParaRPr lang="en-US" dirty="0">
                            <a:latin typeface="Segoe Script" pitchFamily="66" charset="0"/>
                          </a:endParaRPr>
                        </a:p>
                      </a:txBody>
                      <a:tcPr/>
                    </a:tc>
                    <a:tc>
                      <a:txBody>
                        <a:bodyPr/>
                        <a:lstStyle/>
                        <a:p>
                          <a:r>
                            <a:rPr lang="en-US" sz="2000" dirty="0" smtClean="0"/>
                            <a:t>             x</a:t>
                          </a:r>
                          <a:endParaRPr lang="en-US" sz="2000" dirty="0">
                            <a:latin typeface="Cambria Math" pitchFamily="18" charset="0"/>
                            <a:ea typeface="Cambria Math" pitchFamily="18" charset="0"/>
                          </a:endParaRPr>
                        </a:p>
                      </a:txBody>
                      <a:tcPr/>
                    </a:tc>
                    <a:tc>
                      <a:txBody>
                        <a:bodyPr/>
                        <a:lstStyle/>
                        <a:p>
                          <a:r>
                            <a:rPr lang="en-US" sz="2000" dirty="0" smtClean="0"/>
                            <a:t>              3</a:t>
                          </a:r>
                          <a:endParaRPr lang="en-US" sz="2000" dirty="0">
                            <a:latin typeface="Cambria Math" pitchFamily="18" charset="0"/>
                            <a:ea typeface="Cambria Math" pitchFamily="18" charset="0"/>
                          </a:endParaRPr>
                        </a:p>
                      </a:txBody>
                      <a:tcPr/>
                    </a:tc>
                    <a:tc>
                      <a:txBody>
                        <a:bodyPr/>
                        <a:lstStyle/>
                        <a:p>
                          <a:r>
                            <a:rPr lang="en-US" sz="2000" dirty="0" smtClean="0"/>
                            <a:t>             </a:t>
                          </a:r>
                          <a14:m>
                            <m:oMath xmlns:m="http://schemas.openxmlformats.org/officeDocument/2006/math">
                              <m:f>
                                <m:fPr>
                                  <m:ctrlPr>
                                    <a:rPr lang="en-US" sz="2000" smtClean="0"/>
                                  </m:ctrlPr>
                                </m:fPr>
                                <m:num>
                                  <m:r>
                                    <a:rPr lang="en-US" sz="2000" smtClean="0"/>
                                    <m:t>3</m:t>
                                  </m:r>
                                </m:num>
                                <m:den>
                                  <m:r>
                                    <a:rPr lang="en-US" sz="2000" smtClean="0"/>
                                    <m:t>𝑥</m:t>
                                  </m:r>
                                </m:den>
                              </m:f>
                            </m:oMath>
                          </a14:m>
                          <a:endParaRPr lang="en-US" sz="2000" dirty="0">
                            <a:latin typeface="Cambria Math" pitchFamily="18" charset="0"/>
                            <a:ea typeface="Cambria Math" pitchFamily="18" charset="0"/>
                          </a:endParaRPr>
                        </a:p>
                      </a:txBody>
                      <a:tcPr/>
                    </a:tc>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4272265726"/>
                  </p:ext>
                </p:extLst>
              </p:nvPr>
            </p:nvGraphicFramePr>
            <p:xfrm>
              <a:off x="609600" y="3982825"/>
              <a:ext cx="8101330" cy="1997380"/>
            </p:xfrm>
            <a:graphic>
              <a:graphicData uri="http://schemas.openxmlformats.org/drawingml/2006/table">
                <a:tbl>
                  <a:tblPr firstRow="1" bandRow="1">
                    <a:tableStyleId>{21E4AEA4-8DFA-4A89-87EB-49C32662AFE0}</a:tableStyleId>
                  </a:tblPr>
                  <a:tblGrid>
                    <a:gridCol w="1929130"/>
                    <a:gridCol w="2033270"/>
                    <a:gridCol w="1828800"/>
                    <a:gridCol w="2310130"/>
                  </a:tblGrid>
                  <a:tr h="731035">
                    <a:tc>
                      <a:txBody>
                        <a:bodyPr/>
                        <a:lstStyle/>
                        <a:p>
                          <a:endParaRPr lang="en-US" dirty="0">
                            <a:latin typeface="Segoe Script" pitchFamily="66" charset="0"/>
                          </a:endParaRPr>
                        </a:p>
                      </a:txBody>
                      <a:tcPr/>
                    </a:tc>
                    <a:tc>
                      <a:txBody>
                        <a:bodyPr/>
                        <a:lstStyle/>
                        <a:p>
                          <a:pPr algn="ctr"/>
                          <a:r>
                            <a:rPr lang="en-US" dirty="0" smtClean="0">
                              <a:latin typeface="Segoe Script" pitchFamily="66" charset="0"/>
                            </a:rPr>
                            <a:t>   </a:t>
                          </a:r>
                          <a:r>
                            <a:rPr lang="en-US" dirty="0" smtClean="0">
                              <a:latin typeface="Segoe Script" pitchFamily="66" charset="0"/>
                            </a:rPr>
                            <a:t>Rate</a:t>
                          </a:r>
                        </a:p>
                        <a:p>
                          <a:pPr algn="ctr"/>
                          <a:r>
                            <a:rPr lang="en-US" dirty="0" smtClean="0">
                              <a:latin typeface="Segoe Script" pitchFamily="66" charset="0"/>
                            </a:rPr>
                            <a:t> </a:t>
                          </a:r>
                          <a:r>
                            <a:rPr lang="en-US" dirty="0" smtClean="0">
                              <a:latin typeface="Segoe Script" pitchFamily="66" charset="0"/>
                            </a:rPr>
                            <a:t>(in </a:t>
                          </a:r>
                          <a:r>
                            <a:rPr lang="en-US" dirty="0" err="1" smtClean="0">
                              <a:latin typeface="Segoe Script" pitchFamily="66" charset="0"/>
                            </a:rPr>
                            <a:t>kph</a:t>
                          </a:r>
                          <a:r>
                            <a:rPr lang="en-US" dirty="0" smtClean="0">
                              <a:latin typeface="Segoe Script" pitchFamily="66" charset="0"/>
                            </a:rPr>
                            <a:t>)</a:t>
                          </a:r>
                          <a:endParaRPr lang="en-US" dirty="0">
                            <a:latin typeface="Segoe Script" pitchFamily="66" charset="0"/>
                          </a:endParaRPr>
                        </a:p>
                      </a:txBody>
                      <a:tcPr/>
                    </a:tc>
                    <a:tc>
                      <a:txBody>
                        <a:bodyPr/>
                        <a:lstStyle/>
                        <a:p>
                          <a:pPr algn="ctr"/>
                          <a:r>
                            <a:rPr lang="en-US" dirty="0" smtClean="0">
                              <a:latin typeface="Segoe Script" pitchFamily="66" charset="0"/>
                            </a:rPr>
                            <a:t>Distance (in km)</a:t>
                          </a:r>
                          <a:endParaRPr lang="en-US" dirty="0">
                            <a:latin typeface="Segoe Script" pitchFamily="66" charset="0"/>
                          </a:endParaRPr>
                        </a:p>
                      </a:txBody>
                      <a:tcPr/>
                    </a:tc>
                    <a:tc>
                      <a:txBody>
                        <a:bodyPr/>
                        <a:lstStyle/>
                        <a:p>
                          <a:endParaRPr lang="en-US"/>
                        </a:p>
                      </a:txBody>
                      <a:tcPr>
                        <a:blipFill rotWithShape="1">
                          <a:blip r:embed="rId3"/>
                          <a:stretch>
                            <a:fillRect l="-250660" t="-3333" b="-174167"/>
                          </a:stretch>
                        </a:blipFill>
                      </a:tcPr>
                    </a:tc>
                  </a:tr>
                  <a:tr h="635879">
                    <a:tc>
                      <a:txBody>
                        <a:bodyPr/>
                        <a:lstStyle/>
                        <a:p>
                          <a:r>
                            <a:rPr lang="en-US" dirty="0" smtClean="0">
                              <a:latin typeface="Segoe Script" pitchFamily="66" charset="0"/>
                            </a:rPr>
                            <a:t>   Police</a:t>
                          </a:r>
                          <a:r>
                            <a:rPr lang="en-US" baseline="0" dirty="0" smtClean="0">
                              <a:latin typeface="Segoe Script" pitchFamily="66" charset="0"/>
                            </a:rPr>
                            <a:t> Car </a:t>
                          </a:r>
                          <a:endParaRPr lang="en-US" dirty="0">
                            <a:latin typeface="Segoe Script" pitchFamily="66" charset="0"/>
                          </a:endParaRPr>
                        </a:p>
                      </a:txBody>
                      <a:tcPr/>
                    </a:tc>
                    <a:tc>
                      <a:txBody>
                        <a:bodyPr/>
                        <a:lstStyle/>
                        <a:p>
                          <a:r>
                            <a:rPr lang="en-US" sz="2000" dirty="0" smtClean="0"/>
                            <a:t>         x + 40</a:t>
                          </a:r>
                          <a:endParaRPr lang="en-US" sz="2000" dirty="0">
                            <a:latin typeface="Cambria Math" pitchFamily="18" charset="0"/>
                            <a:ea typeface="Cambria Math" pitchFamily="18" charset="0"/>
                          </a:endParaRPr>
                        </a:p>
                      </a:txBody>
                      <a:tcPr/>
                    </a:tc>
                    <a:tc>
                      <a:txBody>
                        <a:bodyPr/>
                        <a:lstStyle/>
                        <a:p>
                          <a:r>
                            <a:rPr lang="en-US" sz="2000" dirty="0" smtClean="0"/>
                            <a:t>              5</a:t>
                          </a:r>
                          <a:endParaRPr lang="en-US" sz="2000" dirty="0">
                            <a:latin typeface="Cambria Math" pitchFamily="18" charset="0"/>
                            <a:ea typeface="Cambria Math" pitchFamily="18" charset="0"/>
                          </a:endParaRPr>
                        </a:p>
                      </a:txBody>
                      <a:tcPr/>
                    </a:tc>
                    <a:tc>
                      <a:txBody>
                        <a:bodyPr/>
                        <a:lstStyle/>
                        <a:p>
                          <a:endParaRPr lang="en-US"/>
                        </a:p>
                      </a:txBody>
                      <a:tcPr>
                        <a:blipFill rotWithShape="1">
                          <a:blip r:embed="rId3"/>
                          <a:stretch>
                            <a:fillRect l="-250660" t="-119231" b="-100962"/>
                          </a:stretch>
                        </a:blipFill>
                      </a:tcPr>
                    </a:tc>
                  </a:tr>
                  <a:tr h="630466">
                    <a:tc>
                      <a:txBody>
                        <a:bodyPr/>
                        <a:lstStyle/>
                        <a:p>
                          <a:r>
                            <a:rPr lang="en-US" dirty="0" smtClean="0">
                              <a:latin typeface="Segoe Script" pitchFamily="66" charset="0"/>
                            </a:rPr>
                            <a:t>        Bus</a:t>
                          </a:r>
                          <a:endParaRPr lang="en-US" dirty="0">
                            <a:latin typeface="Segoe Script" pitchFamily="66" charset="0"/>
                          </a:endParaRPr>
                        </a:p>
                      </a:txBody>
                      <a:tcPr/>
                    </a:tc>
                    <a:tc>
                      <a:txBody>
                        <a:bodyPr/>
                        <a:lstStyle/>
                        <a:p>
                          <a:r>
                            <a:rPr lang="en-US" sz="2000" dirty="0" smtClean="0"/>
                            <a:t>             x</a:t>
                          </a:r>
                          <a:endParaRPr lang="en-US" sz="2000" dirty="0">
                            <a:latin typeface="Cambria Math" pitchFamily="18" charset="0"/>
                            <a:ea typeface="Cambria Math" pitchFamily="18" charset="0"/>
                          </a:endParaRPr>
                        </a:p>
                      </a:txBody>
                      <a:tcPr/>
                    </a:tc>
                    <a:tc>
                      <a:txBody>
                        <a:bodyPr/>
                        <a:lstStyle/>
                        <a:p>
                          <a:r>
                            <a:rPr lang="en-US" sz="2000" dirty="0" smtClean="0"/>
                            <a:t>              3</a:t>
                          </a:r>
                          <a:endParaRPr lang="en-US" sz="2000" dirty="0">
                            <a:latin typeface="Cambria Math" pitchFamily="18" charset="0"/>
                            <a:ea typeface="Cambria Math" pitchFamily="18" charset="0"/>
                          </a:endParaRPr>
                        </a:p>
                      </a:txBody>
                      <a:tcPr/>
                    </a:tc>
                    <a:tc>
                      <a:txBody>
                        <a:bodyPr/>
                        <a:lstStyle/>
                        <a:p>
                          <a:endParaRPr lang="en-US"/>
                        </a:p>
                      </a:txBody>
                      <a:tcPr>
                        <a:blipFill rotWithShape="1">
                          <a:blip r:embed="rId3"/>
                          <a:stretch>
                            <a:fillRect l="-250660" t="-219231" b="-962"/>
                          </a:stretch>
                        </a:blipFill>
                      </a:tcPr>
                    </a:tc>
                  </a:tr>
                </a:tbl>
              </a:graphicData>
            </a:graphic>
          </p:graphicFrame>
        </mc:Fallback>
      </mc:AlternateContent>
    </p:spTree>
    <p:extLst>
      <p:ext uri="{BB962C8B-B14F-4D97-AF65-F5344CB8AC3E}">
        <p14:creationId xmlns:p14="http://schemas.microsoft.com/office/powerpoint/2010/main" val="4234358229"/>
      </p:ext>
    </p:extLst>
  </p:cSld>
  <p:clrMapOvr>
    <a:masterClrMapping/>
  </p:clrMapOvr>
  <mc:AlternateContent xmlns:mc="http://schemas.openxmlformats.org/markup-compatibility/2006">
    <mc:Choice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6600"/>
                                  </p:stCondLst>
                                  <p:childTnLst>
                                    <p:set>
                                      <p:cBhvr>
                                        <p:cTn id="18" dur="1" fill="hold">
                                          <p:stCondLst>
                                            <p:cond delay="0"/>
                                          </p:stCondLst>
                                        </p:cTn>
                                        <p:tgtEl>
                                          <p:spTgt spid="2"/>
                                        </p:tgtEl>
                                        <p:attrNameLst>
                                          <p:attrName>style.visibility</p:attrName>
                                        </p:attrNameLst>
                                      </p:cBhvr>
                                      <p:to>
                                        <p:strVal val="hidden"/>
                                      </p:to>
                                    </p:set>
                                  </p:childTnLst>
                                </p:cTn>
                              </p:par>
                              <p:par>
                                <p:cTn id="19" presetID="1" presetClass="exit" presetSubtype="0" fill="hold" nodeType="withEffect">
                                  <p:stCondLst>
                                    <p:cond delay="6600"/>
                                  </p:stCondLst>
                                  <p:childTnLst>
                                    <p:set>
                                      <p:cBhvr>
                                        <p:cTn id="2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10000"/>
          </a:stretch>
        </a:blip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990600" y="914400"/>
                <a:ext cx="6629400" cy="3507307"/>
              </a:xfrm>
              <a:prstGeom prst="rect">
                <a:avLst/>
              </a:prstGeom>
              <a:noFill/>
            </p:spPr>
            <p:txBody>
              <a:bodyPr wrap="square" rtlCol="0">
                <a:spAutoFit/>
              </a:bodyPr>
              <a:lstStyle/>
              <a:p>
                <a:pPr algn="just"/>
                <a:r>
                  <a:rPr lang="en-US" sz="3200" b="1" dirty="0" smtClean="0">
                    <a:latin typeface="Segoe Script" pitchFamily="66" charset="0"/>
                  </a:rPr>
                  <a:t>Step 2: (Equation)</a:t>
                </a:r>
              </a:p>
              <a:p>
                <a:pPr algn="just"/>
                <a:endParaRPr lang="en-US" sz="2400" dirty="0"/>
              </a:p>
              <a:p>
                <a:pPr algn="just"/>
                <a:endParaRPr lang="en-US" sz="2400" dirty="0" smtClean="0"/>
              </a:p>
              <a:p>
                <a:pPr algn="just"/>
                <a:r>
                  <a:rPr lang="en-US" sz="2400" dirty="0"/>
                  <a:t> Since the time that it takes the bus to travel 3 km is equal to the time it takes the police car to travel 5 km, we </a:t>
                </a:r>
                <a:r>
                  <a:rPr lang="en-US" sz="2400" dirty="0" smtClean="0"/>
                  <a:t>have</a:t>
                </a:r>
              </a:p>
              <a:p>
                <a:pPr algn="just"/>
                <a:r>
                  <a:rPr lang="en-US" sz="2400" dirty="0"/>
                  <a:t>	</a:t>
                </a:r>
                <a:r>
                  <a:rPr lang="en-US" sz="2400" dirty="0" smtClean="0"/>
                  <a:t>	</a:t>
                </a:r>
              </a:p>
              <a:p>
                <a:pPr algn="just"/>
                <a:r>
                  <a:rPr lang="en-US" sz="2400" dirty="0"/>
                  <a:t>	</a:t>
                </a:r>
                <a:r>
                  <a:rPr lang="en-US" sz="2400" dirty="0" smtClean="0"/>
                  <a:t>	</a:t>
                </a:r>
                <a14:m>
                  <m:oMath xmlns:m="http://schemas.openxmlformats.org/officeDocument/2006/math">
                    <m:f>
                      <m:fPr>
                        <m:ctrlPr>
                          <a:rPr lang="en-US" sz="3200" i="1" smtClean="0">
                            <a:latin typeface="Cambria Math"/>
                          </a:rPr>
                        </m:ctrlPr>
                      </m:fPr>
                      <m:num>
                        <m:r>
                          <a:rPr lang="en-US" sz="3200" b="0" i="1" smtClean="0">
                            <a:latin typeface="Cambria Math"/>
                          </a:rPr>
                          <m:t>5</m:t>
                        </m:r>
                      </m:num>
                      <m:den>
                        <m:r>
                          <a:rPr lang="en-US" sz="3200" b="0" i="1" smtClean="0">
                            <a:latin typeface="Cambria Math"/>
                          </a:rPr>
                          <m:t>𝑥</m:t>
                        </m:r>
                        <m:r>
                          <a:rPr lang="en-US" sz="3200" b="0" i="1" smtClean="0">
                            <a:latin typeface="Cambria Math"/>
                          </a:rPr>
                          <m:t> +  40</m:t>
                        </m:r>
                      </m:den>
                    </m:f>
                  </m:oMath>
                </a14:m>
                <a:r>
                  <a:rPr lang="en-US" sz="3200" dirty="0" smtClean="0"/>
                  <a:t>    =     </a:t>
                </a:r>
                <a14:m>
                  <m:oMath xmlns:m="http://schemas.openxmlformats.org/officeDocument/2006/math">
                    <m:f>
                      <m:fPr>
                        <m:ctrlPr>
                          <a:rPr lang="en-US" sz="3200" i="1" smtClean="0">
                            <a:latin typeface="Cambria Math"/>
                          </a:rPr>
                        </m:ctrlPr>
                      </m:fPr>
                      <m:num>
                        <m:r>
                          <a:rPr lang="en-US" sz="3200" b="0" i="1" smtClean="0">
                            <a:latin typeface="Cambria Math"/>
                          </a:rPr>
                          <m:t>3</m:t>
                        </m:r>
                      </m:num>
                      <m:den>
                        <m:r>
                          <a:rPr lang="en-US" sz="3200" b="0" i="1" smtClean="0">
                            <a:latin typeface="Cambria Math"/>
                          </a:rPr>
                          <m:t>𝑥</m:t>
                        </m:r>
                      </m:den>
                    </m:f>
                  </m:oMath>
                </a14:m>
                <a:endParaRPr lang="en-US" sz="2400" dirty="0"/>
              </a:p>
            </p:txBody>
          </p:sp>
        </mc:Choice>
        <mc:Fallback>
          <p:sp>
            <p:nvSpPr>
              <p:cNvPr id="2" name="TextBox 1"/>
              <p:cNvSpPr txBox="1">
                <a:spLocks noRot="1" noChangeAspect="1" noMove="1" noResize="1" noEditPoints="1" noAdjustHandles="1" noChangeArrowheads="1" noChangeShapeType="1" noTextEdit="1"/>
              </p:cNvSpPr>
              <p:nvPr/>
            </p:nvSpPr>
            <p:spPr>
              <a:xfrm>
                <a:off x="990600" y="914400"/>
                <a:ext cx="6629400" cy="3507307"/>
              </a:xfrm>
              <a:prstGeom prst="rect">
                <a:avLst/>
              </a:prstGeom>
              <a:blipFill rotWithShape="1">
                <a:blip r:embed="rId3"/>
                <a:stretch>
                  <a:fillRect l="-2392" t="-2261" r="-1380" b="-2087"/>
                </a:stretch>
              </a:blipFill>
            </p:spPr>
            <p:txBody>
              <a:bodyPr/>
              <a:lstStyle/>
              <a:p>
                <a:r>
                  <a:rPr lang="en-US">
                    <a:noFill/>
                  </a:rPr>
                  <a:t> </a:t>
                </a:r>
              </a:p>
            </p:txBody>
          </p:sp>
        </mc:Fallback>
      </mc:AlternateContent>
    </p:spTree>
    <p:extLst>
      <p:ext uri="{BB962C8B-B14F-4D97-AF65-F5344CB8AC3E}">
        <p14:creationId xmlns:p14="http://schemas.microsoft.com/office/powerpoint/2010/main" val="3236212385"/>
      </p:ext>
    </p:extLst>
  </p:cSld>
  <p:clrMapOvr>
    <a:masterClrMapping/>
  </p:clrMapOvr>
  <mc:AlternateContent xmlns:mc="http://schemas.openxmlformats.org/markup-compatibility/2006">
    <mc:Choice xmlns:p14="http://schemas.microsoft.com/office/powerpoint/2010/main" Requires="p14">
      <p:transition spd="slow" p14:dur="120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par>
                                <p:cTn id="11" presetID="56" presetClass="entr" presetSubtype="0" fill="hold" nodeType="withEffect">
                                  <p:stCondLst>
                                    <p:cond delay="0"/>
                                  </p:stCondLst>
                                  <p:iterate type="lt">
                                    <p:tmPct val="10000"/>
                                  </p:iterate>
                                  <p:childTnLst>
                                    <p:set>
                                      <p:cBhvr>
                                        <p:cTn id="12" dur="1" fill="hold">
                                          <p:stCondLst>
                                            <p:cond delay="0"/>
                                          </p:stCondLst>
                                        </p:cTn>
                                        <p:tgtEl>
                                          <p:spTgt spid="2">
                                            <p:txEl>
                                              <p:pRg st="3" end="3"/>
                                            </p:txEl>
                                          </p:spTgt>
                                        </p:tgtEl>
                                        <p:attrNameLst>
                                          <p:attrName>style.visibility</p:attrName>
                                        </p:attrNameLst>
                                      </p:cBhvr>
                                      <p:to>
                                        <p:strVal val="visible"/>
                                      </p:to>
                                    </p:set>
                                    <p:anim by="(-#ppt_w*2)" calcmode="lin" valueType="num">
                                      <p:cBhvr rctx="PPT">
                                        <p:cTn id="13" dur="500" autoRev="1" fill="hold">
                                          <p:stCondLst>
                                            <p:cond delay="0"/>
                                          </p:stCondLst>
                                        </p:cTn>
                                        <p:tgtEl>
                                          <p:spTgt spid="2">
                                            <p:txEl>
                                              <p:pRg st="3" end="3"/>
                                            </p:txEl>
                                          </p:spTgt>
                                        </p:tgtEl>
                                        <p:attrNameLst>
                                          <p:attrName>ppt_w</p:attrName>
                                        </p:attrNameLst>
                                      </p:cBhvr>
                                    </p:anim>
                                    <p:anim by="(#ppt_w*0.50)" calcmode="lin" valueType="num">
                                      <p:cBhvr>
                                        <p:cTn id="14" dur="500" decel="50000" autoRev="1" fill="hold">
                                          <p:stCondLst>
                                            <p:cond delay="0"/>
                                          </p:stCondLst>
                                        </p:cTn>
                                        <p:tgtEl>
                                          <p:spTgt spid="2">
                                            <p:txEl>
                                              <p:pRg st="3" end="3"/>
                                            </p:txEl>
                                          </p:spTgt>
                                        </p:tgtEl>
                                        <p:attrNameLst>
                                          <p:attrName>ppt_x</p:attrName>
                                        </p:attrNameLst>
                                      </p:cBhvr>
                                    </p:anim>
                                    <p:anim from="(-#ppt_h/2)" to="(#ppt_y)" calcmode="lin" valueType="num">
                                      <p:cBhvr>
                                        <p:cTn id="15" dur="1000" fill="hold">
                                          <p:stCondLst>
                                            <p:cond delay="0"/>
                                          </p:stCondLst>
                                        </p:cTn>
                                        <p:tgtEl>
                                          <p:spTgt spid="2">
                                            <p:txEl>
                                              <p:pRg st="3" end="3"/>
                                            </p:txEl>
                                          </p:spTgt>
                                        </p:tgtEl>
                                        <p:attrNameLst>
                                          <p:attrName>ppt_y</p:attrName>
                                        </p:attrNameLst>
                                      </p:cBhvr>
                                    </p:anim>
                                    <p:animRot by="21600000">
                                      <p:cBhvr>
                                        <p:cTn id="16" dur="1000" fill="hold">
                                          <p:stCondLst>
                                            <p:cond delay="0"/>
                                          </p:stCondLst>
                                        </p:cTn>
                                        <p:tgtEl>
                                          <p:spTgt spid="2">
                                            <p:txEl>
                                              <p:pRg st="3" end="3"/>
                                            </p:txEl>
                                          </p:spTgt>
                                        </p:tgtEl>
                                        <p:attrNameLst>
                                          <p:attrName>r</p:attrName>
                                        </p:attrNameLst>
                                      </p:cBhvr>
                                    </p:animRot>
                                  </p:childTnLst>
                                </p:cTn>
                              </p:par>
                              <p:par>
                                <p:cTn id="17" presetID="56" presetClass="entr" presetSubtype="0" fill="hold" nodeType="withEffect">
                                  <p:stCondLst>
                                    <p:cond delay="0"/>
                                  </p:stCondLst>
                                  <p:iterate type="lt">
                                    <p:tmPct val="10000"/>
                                  </p:iterate>
                                  <p:childTnLst>
                                    <p:set>
                                      <p:cBhvr>
                                        <p:cTn id="18" dur="1" fill="hold">
                                          <p:stCondLst>
                                            <p:cond delay="0"/>
                                          </p:stCondLst>
                                        </p:cTn>
                                        <p:tgtEl>
                                          <p:spTgt spid="2">
                                            <p:txEl>
                                              <p:pRg st="4" end="4"/>
                                            </p:txEl>
                                          </p:spTgt>
                                        </p:tgtEl>
                                        <p:attrNameLst>
                                          <p:attrName>style.visibility</p:attrName>
                                        </p:attrNameLst>
                                      </p:cBhvr>
                                      <p:to>
                                        <p:strVal val="visible"/>
                                      </p:to>
                                    </p:set>
                                    <p:anim by="(-#ppt_w*2)" calcmode="lin" valueType="num">
                                      <p:cBhvr rctx="PPT">
                                        <p:cTn id="19" dur="500" autoRev="1" fill="hold">
                                          <p:stCondLst>
                                            <p:cond delay="0"/>
                                          </p:stCondLst>
                                        </p:cTn>
                                        <p:tgtEl>
                                          <p:spTgt spid="2">
                                            <p:txEl>
                                              <p:pRg st="4" end="4"/>
                                            </p:txEl>
                                          </p:spTgt>
                                        </p:tgtEl>
                                        <p:attrNameLst>
                                          <p:attrName>ppt_w</p:attrName>
                                        </p:attrNameLst>
                                      </p:cBhvr>
                                    </p:anim>
                                    <p:anim by="(#ppt_w*0.50)" calcmode="lin" valueType="num">
                                      <p:cBhvr>
                                        <p:cTn id="20" dur="500" decel="50000" autoRev="1" fill="hold">
                                          <p:stCondLst>
                                            <p:cond delay="0"/>
                                          </p:stCondLst>
                                        </p:cTn>
                                        <p:tgtEl>
                                          <p:spTgt spid="2">
                                            <p:txEl>
                                              <p:pRg st="4" end="4"/>
                                            </p:txEl>
                                          </p:spTgt>
                                        </p:tgtEl>
                                        <p:attrNameLst>
                                          <p:attrName>ppt_x</p:attrName>
                                        </p:attrNameLst>
                                      </p:cBhvr>
                                    </p:anim>
                                    <p:anim from="(-#ppt_h/2)" to="(#ppt_y)" calcmode="lin" valueType="num">
                                      <p:cBhvr>
                                        <p:cTn id="21" dur="1000" fill="hold">
                                          <p:stCondLst>
                                            <p:cond delay="0"/>
                                          </p:stCondLst>
                                        </p:cTn>
                                        <p:tgtEl>
                                          <p:spTgt spid="2">
                                            <p:txEl>
                                              <p:pRg st="4" end="4"/>
                                            </p:txEl>
                                          </p:spTgt>
                                        </p:tgtEl>
                                        <p:attrNameLst>
                                          <p:attrName>ppt_y</p:attrName>
                                        </p:attrNameLst>
                                      </p:cBhvr>
                                    </p:anim>
                                    <p:animRot by="21600000">
                                      <p:cBhvr>
                                        <p:cTn id="22" dur="1000" fill="hold">
                                          <p:stCondLst>
                                            <p:cond delay="0"/>
                                          </p:stCondLst>
                                        </p:cTn>
                                        <p:tgtEl>
                                          <p:spTgt spid="2">
                                            <p:txEl>
                                              <p:pRg st="4" end="4"/>
                                            </p:txEl>
                                          </p:spTgt>
                                        </p:tgtEl>
                                        <p:attrNameLst>
                                          <p:attrName>r</p:attrName>
                                        </p:attrNameLst>
                                      </p:cBhvr>
                                    </p:animRot>
                                  </p:childTnLst>
                                </p:cTn>
                              </p:par>
                              <p:par>
                                <p:cTn id="23" presetID="56" presetClass="entr" presetSubtype="0" fill="hold" nodeType="withEffect">
                                  <p:stCondLst>
                                    <p:cond delay="0"/>
                                  </p:stCondLst>
                                  <p:iterate type="lt">
                                    <p:tmPct val="10000"/>
                                  </p:iterate>
                                  <p:childTnLst>
                                    <p:set>
                                      <p:cBhvr>
                                        <p:cTn id="24" dur="1" fill="hold">
                                          <p:stCondLst>
                                            <p:cond delay="0"/>
                                          </p:stCondLst>
                                        </p:cTn>
                                        <p:tgtEl>
                                          <p:spTgt spid="2">
                                            <p:txEl>
                                              <p:pRg st="5" end="5"/>
                                            </p:txEl>
                                          </p:spTgt>
                                        </p:tgtEl>
                                        <p:attrNameLst>
                                          <p:attrName>style.visibility</p:attrName>
                                        </p:attrNameLst>
                                      </p:cBhvr>
                                      <p:to>
                                        <p:strVal val="visible"/>
                                      </p:to>
                                    </p:set>
                                    <p:anim by="(-#ppt_w*2)" calcmode="lin" valueType="num">
                                      <p:cBhvr rctx="PPT">
                                        <p:cTn id="25" dur="500" autoRev="1" fill="hold">
                                          <p:stCondLst>
                                            <p:cond delay="0"/>
                                          </p:stCondLst>
                                        </p:cTn>
                                        <p:tgtEl>
                                          <p:spTgt spid="2">
                                            <p:txEl>
                                              <p:pRg st="5" end="5"/>
                                            </p:txEl>
                                          </p:spTgt>
                                        </p:tgtEl>
                                        <p:attrNameLst>
                                          <p:attrName>ppt_w</p:attrName>
                                        </p:attrNameLst>
                                      </p:cBhvr>
                                    </p:anim>
                                    <p:anim by="(#ppt_w*0.50)" calcmode="lin" valueType="num">
                                      <p:cBhvr>
                                        <p:cTn id="26" dur="500" decel="50000" autoRev="1" fill="hold">
                                          <p:stCondLst>
                                            <p:cond delay="0"/>
                                          </p:stCondLst>
                                        </p:cTn>
                                        <p:tgtEl>
                                          <p:spTgt spid="2">
                                            <p:txEl>
                                              <p:pRg st="5" end="5"/>
                                            </p:txEl>
                                          </p:spTgt>
                                        </p:tgtEl>
                                        <p:attrNameLst>
                                          <p:attrName>ppt_x</p:attrName>
                                        </p:attrNameLst>
                                      </p:cBhvr>
                                    </p:anim>
                                    <p:anim from="(-#ppt_h/2)" to="(#ppt_y)" calcmode="lin" valueType="num">
                                      <p:cBhvr>
                                        <p:cTn id="27" dur="1000" fill="hold">
                                          <p:stCondLst>
                                            <p:cond delay="0"/>
                                          </p:stCondLst>
                                        </p:cTn>
                                        <p:tgtEl>
                                          <p:spTgt spid="2">
                                            <p:txEl>
                                              <p:pRg st="5" end="5"/>
                                            </p:txEl>
                                          </p:spTgt>
                                        </p:tgtEl>
                                        <p:attrNameLst>
                                          <p:attrName>ppt_y</p:attrName>
                                        </p:attrNameLst>
                                      </p:cBhvr>
                                    </p:anim>
                                    <p:animRot by="21600000">
                                      <p:cBhvr>
                                        <p:cTn id="28" dur="1000" fill="hold">
                                          <p:stCondLst>
                                            <p:cond delay="0"/>
                                          </p:stCondLst>
                                        </p:cTn>
                                        <p:tgtEl>
                                          <p:spTgt spid="2">
                                            <p:txEl>
                                              <p:pRg st="5" end="5"/>
                                            </p:txEl>
                                          </p:spTgt>
                                        </p:tgtEl>
                                        <p:attrNameLst>
                                          <p:attrName>r</p:attrName>
                                        </p:attrNameLst>
                                      </p:cBhvr>
                                    </p:animRot>
                                  </p:childTnLst>
                                </p:cTn>
                              </p:par>
                            </p:childTnLst>
                          </p:cTn>
                        </p:par>
                        <p:par>
                          <p:cTn id="29" fill="hold">
                            <p:stCondLst>
                              <p:cond delay="10200"/>
                            </p:stCondLst>
                            <p:childTnLst>
                              <p:par>
                                <p:cTn id="30" presetID="12" presetClass="exit" presetSubtype="4" fill="hold" grpId="0" nodeType="afterEffect">
                                  <p:stCondLst>
                                    <p:cond delay="6200"/>
                                  </p:stCondLst>
                                  <p:iterate type="lt">
                                    <p:tmPct val="0"/>
                                  </p:iterate>
                                  <p:childTnLst>
                                    <p:anim calcmode="lin" valueType="num">
                                      <p:cBhvr additive="base">
                                        <p:cTn id="31" dur="500"/>
                                        <p:tgtEl>
                                          <p:spTgt spid="2">
                                            <p:txEl>
                                              <p:pRg st="0" end="0"/>
                                            </p:txEl>
                                          </p:spTgt>
                                        </p:tgtEl>
                                        <p:attrNameLst>
                                          <p:attrName>ppt_y</p:attrName>
                                        </p:attrNameLst>
                                      </p:cBhvr>
                                      <p:tavLst>
                                        <p:tav tm="0">
                                          <p:val>
                                            <p:strVal val="#ppt_y"/>
                                          </p:val>
                                        </p:tav>
                                        <p:tav tm="100000">
                                          <p:val>
                                            <p:strVal val="#ppt_y+#ppt_h*1.125000"/>
                                          </p:val>
                                        </p:tav>
                                      </p:tavLst>
                                    </p:anim>
                                    <p:animEffect transition="out" filter="wipe(down)">
                                      <p:cBhvr>
                                        <p:cTn id="32" dur="500"/>
                                        <p:tgtEl>
                                          <p:spTgt spid="2">
                                            <p:txEl>
                                              <p:pRg st="0" end="0"/>
                                            </p:txEl>
                                          </p:spTgt>
                                        </p:tgtEl>
                                      </p:cBhvr>
                                    </p:animEffect>
                                    <p:set>
                                      <p:cBhvr>
                                        <p:cTn id="33" dur="1" fill="hold">
                                          <p:stCondLst>
                                            <p:cond delay="499"/>
                                          </p:stCondLst>
                                        </p:cTn>
                                        <p:tgtEl>
                                          <p:spTgt spid="2">
                                            <p:txEl>
                                              <p:pRg st="0" end="0"/>
                                            </p:txEl>
                                          </p:spTgt>
                                        </p:tgtEl>
                                        <p:attrNameLst>
                                          <p:attrName>style.visibility</p:attrName>
                                        </p:attrNameLst>
                                      </p:cBhvr>
                                      <p:to>
                                        <p:strVal val="hidden"/>
                                      </p:to>
                                    </p:set>
                                  </p:childTnLst>
                                </p:cTn>
                              </p:par>
                              <p:par>
                                <p:cTn id="34" presetID="12" presetClass="exit" presetSubtype="4" fill="hold" grpId="0" nodeType="withEffect">
                                  <p:stCondLst>
                                    <p:cond delay="6200"/>
                                  </p:stCondLst>
                                  <p:iterate type="lt">
                                    <p:tmPct val="0"/>
                                  </p:iterate>
                                  <p:childTnLst>
                                    <p:anim calcmode="lin" valueType="num">
                                      <p:cBhvr additive="base">
                                        <p:cTn id="35" dur="500"/>
                                        <p:tgtEl>
                                          <p:spTgt spid="2">
                                            <p:txEl>
                                              <p:pRg st="3" end="3"/>
                                            </p:txEl>
                                          </p:spTgt>
                                        </p:tgtEl>
                                        <p:attrNameLst>
                                          <p:attrName>ppt_y</p:attrName>
                                        </p:attrNameLst>
                                      </p:cBhvr>
                                      <p:tavLst>
                                        <p:tav tm="0">
                                          <p:val>
                                            <p:strVal val="#ppt_y"/>
                                          </p:val>
                                        </p:tav>
                                        <p:tav tm="100000">
                                          <p:val>
                                            <p:strVal val="#ppt_y+#ppt_h*1.125000"/>
                                          </p:val>
                                        </p:tav>
                                      </p:tavLst>
                                    </p:anim>
                                    <p:animEffect transition="out" filter="wipe(down)">
                                      <p:cBhvr>
                                        <p:cTn id="36" dur="500"/>
                                        <p:tgtEl>
                                          <p:spTgt spid="2">
                                            <p:txEl>
                                              <p:pRg st="3" end="3"/>
                                            </p:txEl>
                                          </p:spTgt>
                                        </p:tgtEl>
                                      </p:cBhvr>
                                    </p:animEffect>
                                    <p:set>
                                      <p:cBhvr>
                                        <p:cTn id="37" dur="1" fill="hold">
                                          <p:stCondLst>
                                            <p:cond delay="499"/>
                                          </p:stCondLst>
                                        </p:cTn>
                                        <p:tgtEl>
                                          <p:spTgt spid="2">
                                            <p:txEl>
                                              <p:pRg st="3" end="3"/>
                                            </p:txEl>
                                          </p:spTgt>
                                        </p:tgtEl>
                                        <p:attrNameLst>
                                          <p:attrName>style.visibility</p:attrName>
                                        </p:attrNameLst>
                                      </p:cBhvr>
                                      <p:to>
                                        <p:strVal val="hidden"/>
                                      </p:to>
                                    </p:set>
                                  </p:childTnLst>
                                </p:cTn>
                              </p:par>
                              <p:par>
                                <p:cTn id="38" presetID="12" presetClass="exit" presetSubtype="4" fill="hold" grpId="0" nodeType="withEffect">
                                  <p:stCondLst>
                                    <p:cond delay="6200"/>
                                  </p:stCondLst>
                                  <p:iterate type="lt">
                                    <p:tmPct val="0"/>
                                  </p:iterate>
                                  <p:childTnLst>
                                    <p:anim calcmode="lin" valueType="num">
                                      <p:cBhvr additive="base">
                                        <p:cTn id="39" dur="500"/>
                                        <p:tgtEl>
                                          <p:spTgt spid="2">
                                            <p:txEl>
                                              <p:pRg st="4" end="4"/>
                                            </p:txEl>
                                          </p:spTgt>
                                        </p:tgtEl>
                                        <p:attrNameLst>
                                          <p:attrName>ppt_y</p:attrName>
                                        </p:attrNameLst>
                                      </p:cBhvr>
                                      <p:tavLst>
                                        <p:tav tm="0">
                                          <p:val>
                                            <p:strVal val="#ppt_y"/>
                                          </p:val>
                                        </p:tav>
                                        <p:tav tm="100000">
                                          <p:val>
                                            <p:strVal val="#ppt_y+#ppt_h*1.125000"/>
                                          </p:val>
                                        </p:tav>
                                      </p:tavLst>
                                    </p:anim>
                                    <p:animEffect transition="out" filter="wipe(down)">
                                      <p:cBhvr>
                                        <p:cTn id="40" dur="500"/>
                                        <p:tgtEl>
                                          <p:spTgt spid="2">
                                            <p:txEl>
                                              <p:pRg st="4" end="4"/>
                                            </p:txEl>
                                          </p:spTgt>
                                        </p:tgtEl>
                                      </p:cBhvr>
                                    </p:animEffect>
                                    <p:set>
                                      <p:cBhvr>
                                        <p:cTn id="41" dur="1" fill="hold">
                                          <p:stCondLst>
                                            <p:cond delay="499"/>
                                          </p:stCondLst>
                                        </p:cTn>
                                        <p:tgtEl>
                                          <p:spTgt spid="2">
                                            <p:txEl>
                                              <p:pRg st="4" end="4"/>
                                            </p:txEl>
                                          </p:spTgt>
                                        </p:tgtEl>
                                        <p:attrNameLst>
                                          <p:attrName>style.visibility</p:attrName>
                                        </p:attrNameLst>
                                      </p:cBhvr>
                                      <p:to>
                                        <p:strVal val="hidden"/>
                                      </p:to>
                                    </p:set>
                                  </p:childTnLst>
                                </p:cTn>
                              </p:par>
                              <p:par>
                                <p:cTn id="42" presetID="12" presetClass="exit" presetSubtype="4" fill="hold" grpId="0" nodeType="withEffect">
                                  <p:stCondLst>
                                    <p:cond delay="6200"/>
                                  </p:stCondLst>
                                  <p:iterate type="lt">
                                    <p:tmPct val="0"/>
                                  </p:iterate>
                                  <p:childTnLst>
                                    <p:anim calcmode="lin" valueType="num">
                                      <p:cBhvr additive="base">
                                        <p:cTn id="43" dur="500"/>
                                        <p:tgtEl>
                                          <p:spTgt spid="2">
                                            <p:txEl>
                                              <p:pRg st="5" end="5"/>
                                            </p:txEl>
                                          </p:spTgt>
                                        </p:tgtEl>
                                        <p:attrNameLst>
                                          <p:attrName>ppt_y</p:attrName>
                                        </p:attrNameLst>
                                      </p:cBhvr>
                                      <p:tavLst>
                                        <p:tav tm="0">
                                          <p:val>
                                            <p:strVal val="#ppt_y"/>
                                          </p:val>
                                        </p:tav>
                                        <p:tav tm="100000">
                                          <p:val>
                                            <p:strVal val="#ppt_y+#ppt_h*1.125000"/>
                                          </p:val>
                                        </p:tav>
                                      </p:tavLst>
                                    </p:anim>
                                    <p:animEffect transition="out" filter="wipe(down)">
                                      <p:cBhvr>
                                        <p:cTn id="44" dur="500"/>
                                        <p:tgtEl>
                                          <p:spTgt spid="2">
                                            <p:txEl>
                                              <p:pRg st="5" end="5"/>
                                            </p:txEl>
                                          </p:spTgt>
                                        </p:tgtEl>
                                      </p:cBhvr>
                                    </p:animEffect>
                                    <p:set>
                                      <p:cBhvr>
                                        <p:cTn id="45" dur="1" fill="hold">
                                          <p:stCondLst>
                                            <p:cond delay="499"/>
                                          </p:stCondLst>
                                        </p:cTn>
                                        <p:tgtEl>
                                          <p:spTgt spid="2">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10000"/>
          </a:stretch>
        </a:blipFill>
        <a:effectLst/>
      </p:bgPr>
    </p:bg>
    <p:spTree>
      <p:nvGrpSpPr>
        <p:cNvPr id="1" name=""/>
        <p:cNvGrpSpPr/>
        <p:nvPr/>
      </p:nvGrpSpPr>
      <p:grpSpPr>
        <a:xfrm>
          <a:off x="0" y="0"/>
          <a:ext cx="0" cy="0"/>
          <a:chOff x="0" y="0"/>
          <a:chExt cx="0" cy="0"/>
        </a:xfrm>
      </p:grpSpPr>
      <p:sp>
        <p:nvSpPr>
          <p:cNvPr id="2" name="TextBox 1"/>
          <p:cNvSpPr txBox="1"/>
          <p:nvPr/>
        </p:nvSpPr>
        <p:spPr>
          <a:xfrm>
            <a:off x="990600" y="762000"/>
            <a:ext cx="7924800" cy="5016758"/>
          </a:xfrm>
          <a:prstGeom prst="rect">
            <a:avLst/>
          </a:prstGeom>
          <a:noFill/>
        </p:spPr>
        <p:txBody>
          <a:bodyPr wrap="square" rtlCol="0">
            <a:spAutoFit/>
          </a:bodyPr>
          <a:lstStyle/>
          <a:p>
            <a:r>
              <a:rPr lang="en-US" sz="2000" b="1" dirty="0" smtClean="0">
                <a:latin typeface="Segoe Script" pitchFamily="66" charset="0"/>
              </a:rPr>
              <a:t>Step 3: (Solve)</a:t>
            </a:r>
          </a:p>
          <a:p>
            <a:endParaRPr lang="en-US" sz="2000" dirty="0">
              <a:latin typeface="Segoe Script" pitchFamily="66" charset="0"/>
            </a:endParaRPr>
          </a:p>
          <a:p>
            <a:r>
              <a:rPr lang="en-US" sz="2000" dirty="0">
                <a:latin typeface="Segoe Script" pitchFamily="66" charset="0"/>
              </a:rPr>
              <a:t> </a:t>
            </a:r>
            <a:r>
              <a:rPr lang="en-US" sz="2000" dirty="0" smtClean="0">
                <a:latin typeface="Segoe Script" pitchFamily="66" charset="0"/>
              </a:rPr>
              <a:t>Cross-multiply,</a:t>
            </a:r>
          </a:p>
          <a:p>
            <a:r>
              <a:rPr lang="en-US" sz="2000" dirty="0">
                <a:latin typeface="Segoe Script" pitchFamily="66" charset="0"/>
              </a:rPr>
              <a:t>	 </a:t>
            </a:r>
            <a:endParaRPr lang="en-US" sz="2000" dirty="0" smtClean="0">
              <a:latin typeface="Segoe Script" pitchFamily="66" charset="0"/>
            </a:endParaRPr>
          </a:p>
          <a:p>
            <a:r>
              <a:rPr lang="en-US" sz="2000" dirty="0">
                <a:latin typeface="Segoe Script" pitchFamily="66" charset="0"/>
              </a:rPr>
              <a:t>	</a:t>
            </a:r>
            <a:r>
              <a:rPr lang="en-US" sz="2000" dirty="0" smtClean="0">
                <a:latin typeface="Cambria Math" pitchFamily="18" charset="0"/>
                <a:ea typeface="Cambria Math" pitchFamily="18" charset="0"/>
              </a:rPr>
              <a:t>5x  =  3( x  +  40)</a:t>
            </a:r>
          </a:p>
          <a:p>
            <a:r>
              <a:rPr lang="en-US" sz="2000" dirty="0">
                <a:latin typeface="Cambria Math" pitchFamily="18" charset="0"/>
                <a:ea typeface="Cambria Math" pitchFamily="18" charset="0"/>
              </a:rPr>
              <a:t>	</a:t>
            </a:r>
            <a:r>
              <a:rPr lang="en-US" sz="2000" dirty="0" smtClean="0">
                <a:latin typeface="Cambria Math" pitchFamily="18" charset="0"/>
                <a:ea typeface="Cambria Math" pitchFamily="18" charset="0"/>
              </a:rPr>
              <a:t>5x  =  3x  +  120</a:t>
            </a:r>
          </a:p>
          <a:p>
            <a:r>
              <a:rPr lang="en-US" sz="2000" dirty="0" smtClean="0">
                <a:latin typeface="Cambria Math" pitchFamily="18" charset="0"/>
                <a:ea typeface="Cambria Math" pitchFamily="18" charset="0"/>
              </a:rPr>
              <a:t>	5x  -  3x  =  120</a:t>
            </a:r>
          </a:p>
          <a:p>
            <a:r>
              <a:rPr lang="en-US" sz="2000" dirty="0">
                <a:latin typeface="Cambria Math" pitchFamily="18" charset="0"/>
                <a:ea typeface="Cambria Math" pitchFamily="18" charset="0"/>
              </a:rPr>
              <a:t>	</a:t>
            </a:r>
            <a:r>
              <a:rPr lang="en-US" sz="2000" dirty="0" smtClean="0">
                <a:latin typeface="Cambria Math" pitchFamily="18" charset="0"/>
                <a:ea typeface="Cambria Math" pitchFamily="18" charset="0"/>
              </a:rPr>
              <a:t>2x  =  120 	</a:t>
            </a:r>
            <a:r>
              <a:rPr lang="en-US" sz="2000" dirty="0">
                <a:latin typeface="Cambria Math" pitchFamily="18" charset="0"/>
                <a:ea typeface="Cambria Math" pitchFamily="18" charset="0"/>
              </a:rPr>
              <a:t> (Divide both sides by 2 ) </a:t>
            </a:r>
            <a:endParaRPr lang="en-US" sz="2000" dirty="0" smtClean="0">
              <a:latin typeface="Cambria Math" pitchFamily="18" charset="0"/>
              <a:ea typeface="Cambria Math" pitchFamily="18" charset="0"/>
            </a:endParaRPr>
          </a:p>
          <a:p>
            <a:r>
              <a:rPr lang="en-US" sz="2000" dirty="0">
                <a:latin typeface="Cambria Math" pitchFamily="18" charset="0"/>
                <a:ea typeface="Cambria Math" pitchFamily="18" charset="0"/>
              </a:rPr>
              <a:t>	  </a:t>
            </a:r>
            <a:r>
              <a:rPr lang="en-US" sz="2000" dirty="0" smtClean="0">
                <a:latin typeface="Cambria Math" pitchFamily="18" charset="0"/>
                <a:ea typeface="Cambria Math" pitchFamily="18" charset="0"/>
              </a:rPr>
              <a:t>x  =  60</a:t>
            </a:r>
          </a:p>
          <a:p>
            <a:r>
              <a:rPr lang="en-US" sz="2000" dirty="0">
                <a:latin typeface="Cambria Math" pitchFamily="18" charset="0"/>
                <a:ea typeface="Cambria Math" pitchFamily="18" charset="0"/>
              </a:rPr>
              <a:t>	</a:t>
            </a:r>
          </a:p>
          <a:p>
            <a:endParaRPr lang="en-US" sz="2000" dirty="0" smtClean="0">
              <a:latin typeface="Segoe Script" pitchFamily="66" charset="0"/>
            </a:endParaRPr>
          </a:p>
          <a:p>
            <a:r>
              <a:rPr lang="en-US" sz="2000" b="1" dirty="0" smtClean="0">
                <a:latin typeface="Segoe Script" pitchFamily="66" charset="0"/>
              </a:rPr>
              <a:t>Step </a:t>
            </a:r>
            <a:r>
              <a:rPr lang="en-US" sz="2000" b="1" dirty="0">
                <a:latin typeface="Segoe Script" pitchFamily="66" charset="0"/>
              </a:rPr>
              <a:t>4</a:t>
            </a:r>
            <a:r>
              <a:rPr lang="en-US" sz="2000" b="1" dirty="0" smtClean="0">
                <a:latin typeface="Segoe Script" pitchFamily="66" charset="0"/>
              </a:rPr>
              <a:t>: </a:t>
            </a:r>
            <a:r>
              <a:rPr lang="en-US" sz="2000" b="1" dirty="0">
                <a:latin typeface="Segoe Script" pitchFamily="66" charset="0"/>
              </a:rPr>
              <a:t>(Answer</a:t>
            </a:r>
            <a:r>
              <a:rPr lang="en-US" sz="2000" b="1" dirty="0" smtClean="0">
                <a:latin typeface="Segoe Script" pitchFamily="66" charset="0"/>
              </a:rPr>
              <a:t>)</a:t>
            </a:r>
          </a:p>
          <a:p>
            <a:endParaRPr lang="en-US" sz="2000" dirty="0">
              <a:latin typeface="Segoe Script" pitchFamily="66" charset="0"/>
            </a:endParaRPr>
          </a:p>
          <a:p>
            <a:r>
              <a:rPr lang="en-US" sz="2000" dirty="0">
                <a:latin typeface="Segoe Script" pitchFamily="66" charset="0"/>
              </a:rPr>
              <a:t>           </a:t>
            </a:r>
            <a:r>
              <a:rPr lang="en-US" sz="2000" dirty="0">
                <a:latin typeface="Segoe Print" pitchFamily="2" charset="0"/>
                <a:ea typeface="Cambria Math" pitchFamily="18" charset="0"/>
              </a:rPr>
              <a:t>The rate of the bus = 60 </a:t>
            </a:r>
            <a:r>
              <a:rPr lang="en-US" sz="2000" dirty="0" err="1" smtClean="0">
                <a:latin typeface="Segoe Print" pitchFamily="2" charset="0"/>
                <a:ea typeface="Cambria Math" pitchFamily="18" charset="0"/>
              </a:rPr>
              <a:t>kph</a:t>
            </a:r>
            <a:endParaRPr lang="en-US" sz="2000" dirty="0" smtClean="0">
              <a:latin typeface="Segoe Print" pitchFamily="2" charset="0"/>
              <a:ea typeface="Cambria Math" pitchFamily="18" charset="0"/>
            </a:endParaRPr>
          </a:p>
          <a:p>
            <a:endParaRPr lang="en-US" sz="2000" dirty="0">
              <a:latin typeface="Segoe Print" pitchFamily="2" charset="0"/>
              <a:ea typeface="Cambria Math" pitchFamily="18" charset="0"/>
            </a:endParaRPr>
          </a:p>
          <a:p>
            <a:r>
              <a:rPr lang="en-US" sz="2000" dirty="0">
                <a:latin typeface="Segoe Print" pitchFamily="2" charset="0"/>
                <a:ea typeface="Cambria Math" pitchFamily="18" charset="0"/>
              </a:rPr>
              <a:t>           The rate of the police car = 60 + 40  = 100 </a:t>
            </a:r>
            <a:r>
              <a:rPr lang="en-US" sz="2000" dirty="0" err="1">
                <a:latin typeface="Segoe Print" pitchFamily="2" charset="0"/>
                <a:ea typeface="Cambria Math" pitchFamily="18" charset="0"/>
              </a:rPr>
              <a:t>kph</a:t>
            </a:r>
            <a:endParaRPr lang="en-US" sz="2000" dirty="0">
              <a:latin typeface="Segoe Print" pitchFamily="2" charset="0"/>
              <a:ea typeface="Cambria Math" pitchFamily="18" charset="0"/>
            </a:endParaRPr>
          </a:p>
        </p:txBody>
      </p:sp>
    </p:spTree>
    <p:extLst>
      <p:ext uri="{BB962C8B-B14F-4D97-AF65-F5344CB8AC3E}">
        <p14:creationId xmlns:p14="http://schemas.microsoft.com/office/powerpoint/2010/main" val="662803694"/>
      </p:ext>
    </p:extLst>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down)">
                                      <p:cBhvr>
                                        <p:cTn id="10" dur="500"/>
                                        <p:tgtEl>
                                          <p:spTgt spid="2">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down)">
                                      <p:cBhvr>
                                        <p:cTn id="13" dur="500"/>
                                        <p:tgtEl>
                                          <p:spTgt spid="2">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down)">
                                      <p:cBhvr>
                                        <p:cTn id="16" dur="500"/>
                                        <p:tgtEl>
                                          <p:spTgt spid="2">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wipe(down)">
                                      <p:cBhvr>
                                        <p:cTn id="19" dur="500"/>
                                        <p:tgtEl>
                                          <p:spTgt spid="2">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wipe(down)">
                                      <p:cBhvr>
                                        <p:cTn id="25" dur="500"/>
                                        <p:tgtEl>
                                          <p:spTgt spid="2">
                                            <p:txEl>
                                              <p:pRg st="7" end="7"/>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wipe(down)">
                                      <p:cBhvr>
                                        <p:cTn id="28" dur="500"/>
                                        <p:tgtEl>
                                          <p:spTgt spid="2">
                                            <p:txEl>
                                              <p:pRg st="8" end="8"/>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wipe(down)">
                                      <p:cBhvr>
                                        <p:cTn id="31" dur="500"/>
                                        <p:tgtEl>
                                          <p:spTgt spid="2">
                                            <p:txEl>
                                              <p:pRg st="9" end="9"/>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2">
                                            <p:txEl>
                                              <p:pRg st="11" end="11"/>
                                            </p:txEl>
                                          </p:spTgt>
                                        </p:tgtEl>
                                        <p:attrNameLst>
                                          <p:attrName>style.visibility</p:attrName>
                                        </p:attrNameLst>
                                      </p:cBhvr>
                                      <p:to>
                                        <p:strVal val="visible"/>
                                      </p:to>
                                    </p:set>
                                    <p:animEffect transition="in" filter="wipe(down)">
                                      <p:cBhvr>
                                        <p:cTn id="34" dur="500"/>
                                        <p:tgtEl>
                                          <p:spTgt spid="2">
                                            <p:txEl>
                                              <p:pRg st="11" end="11"/>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2">
                                            <p:txEl>
                                              <p:pRg st="13" end="13"/>
                                            </p:txEl>
                                          </p:spTgt>
                                        </p:tgtEl>
                                        <p:attrNameLst>
                                          <p:attrName>style.visibility</p:attrName>
                                        </p:attrNameLst>
                                      </p:cBhvr>
                                      <p:to>
                                        <p:strVal val="visible"/>
                                      </p:to>
                                    </p:set>
                                    <p:animEffect transition="in" filter="wipe(down)">
                                      <p:cBhvr>
                                        <p:cTn id="37" dur="500"/>
                                        <p:tgtEl>
                                          <p:spTgt spid="2">
                                            <p:txEl>
                                              <p:pRg st="13" end="13"/>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2">
                                            <p:txEl>
                                              <p:pRg st="15" end="15"/>
                                            </p:txEl>
                                          </p:spTgt>
                                        </p:tgtEl>
                                        <p:attrNameLst>
                                          <p:attrName>style.visibility</p:attrName>
                                        </p:attrNameLst>
                                      </p:cBhvr>
                                      <p:to>
                                        <p:strVal val="visible"/>
                                      </p:to>
                                    </p:set>
                                    <p:animEffect transition="in" filter="wipe(down)">
                                      <p:cBhvr>
                                        <p:cTn id="40" dur="500"/>
                                        <p:tgtEl>
                                          <p:spTgt spid="2">
                                            <p:txEl>
                                              <p:pRg st="15" end="1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xit" presetSubtype="4" fill="hold" grpId="0" nodeType="clickEffect">
                                  <p:stCondLst>
                                    <p:cond delay="14500"/>
                                  </p:stCondLst>
                                  <p:childTnLst>
                                    <p:anim calcmode="lin" valueType="num">
                                      <p:cBhvr additive="base">
                                        <p:cTn id="44" dur="600"/>
                                        <p:tgtEl>
                                          <p:spTgt spid="2">
                                            <p:txEl>
                                              <p:pRg st="0" end="0"/>
                                            </p:txEl>
                                          </p:spTgt>
                                        </p:tgtEl>
                                        <p:attrNameLst>
                                          <p:attrName>ppt_y</p:attrName>
                                        </p:attrNameLst>
                                      </p:cBhvr>
                                      <p:tavLst>
                                        <p:tav tm="0">
                                          <p:val>
                                            <p:strVal val="#ppt_y"/>
                                          </p:val>
                                        </p:tav>
                                        <p:tav tm="100000">
                                          <p:val>
                                            <p:strVal val="#ppt_y+#ppt_h*1.125000"/>
                                          </p:val>
                                        </p:tav>
                                      </p:tavLst>
                                    </p:anim>
                                    <p:animEffect transition="out" filter="wipe(down)">
                                      <p:cBhvr>
                                        <p:cTn id="45" dur="600"/>
                                        <p:tgtEl>
                                          <p:spTgt spid="2">
                                            <p:txEl>
                                              <p:pRg st="0" end="0"/>
                                            </p:txEl>
                                          </p:spTgt>
                                        </p:tgtEl>
                                      </p:cBhvr>
                                    </p:animEffect>
                                    <p:set>
                                      <p:cBhvr>
                                        <p:cTn id="46" dur="1" fill="hold">
                                          <p:stCondLst>
                                            <p:cond delay="599"/>
                                          </p:stCondLst>
                                        </p:cTn>
                                        <p:tgtEl>
                                          <p:spTgt spid="2">
                                            <p:txEl>
                                              <p:pRg st="0" end="0"/>
                                            </p:txEl>
                                          </p:spTgt>
                                        </p:tgtEl>
                                        <p:attrNameLst>
                                          <p:attrName>style.visibility</p:attrName>
                                        </p:attrNameLst>
                                      </p:cBhvr>
                                      <p:to>
                                        <p:strVal val="hidden"/>
                                      </p:to>
                                    </p:set>
                                  </p:childTnLst>
                                </p:cTn>
                              </p:par>
                              <p:par>
                                <p:cTn id="47" presetID="12" presetClass="exit" presetSubtype="4" fill="hold" grpId="0" nodeType="withEffect">
                                  <p:stCondLst>
                                    <p:cond delay="14500"/>
                                  </p:stCondLst>
                                  <p:childTnLst>
                                    <p:anim calcmode="lin" valueType="num">
                                      <p:cBhvr additive="base">
                                        <p:cTn id="48" dur="500"/>
                                        <p:tgtEl>
                                          <p:spTgt spid="2">
                                            <p:txEl>
                                              <p:pRg st="2" end="2"/>
                                            </p:txEl>
                                          </p:spTgt>
                                        </p:tgtEl>
                                        <p:attrNameLst>
                                          <p:attrName>ppt_y</p:attrName>
                                        </p:attrNameLst>
                                      </p:cBhvr>
                                      <p:tavLst>
                                        <p:tav tm="0">
                                          <p:val>
                                            <p:strVal val="#ppt_y"/>
                                          </p:val>
                                        </p:tav>
                                        <p:tav tm="100000">
                                          <p:val>
                                            <p:strVal val="#ppt_y+#ppt_h*1.125000"/>
                                          </p:val>
                                        </p:tav>
                                      </p:tavLst>
                                    </p:anim>
                                    <p:animEffect transition="out" filter="wipe(down)">
                                      <p:cBhvr>
                                        <p:cTn id="49" dur="500"/>
                                        <p:tgtEl>
                                          <p:spTgt spid="2">
                                            <p:txEl>
                                              <p:pRg st="2" end="2"/>
                                            </p:txEl>
                                          </p:spTgt>
                                        </p:tgtEl>
                                      </p:cBhvr>
                                    </p:animEffect>
                                    <p:set>
                                      <p:cBhvr>
                                        <p:cTn id="50" dur="1" fill="hold">
                                          <p:stCondLst>
                                            <p:cond delay="499"/>
                                          </p:stCondLst>
                                        </p:cTn>
                                        <p:tgtEl>
                                          <p:spTgt spid="2">
                                            <p:txEl>
                                              <p:pRg st="2" end="2"/>
                                            </p:txEl>
                                          </p:spTgt>
                                        </p:tgtEl>
                                        <p:attrNameLst>
                                          <p:attrName>style.visibility</p:attrName>
                                        </p:attrNameLst>
                                      </p:cBhvr>
                                      <p:to>
                                        <p:strVal val="hidden"/>
                                      </p:to>
                                    </p:set>
                                  </p:childTnLst>
                                </p:cTn>
                              </p:par>
                              <p:par>
                                <p:cTn id="51" presetID="12" presetClass="exit" presetSubtype="4" fill="hold" grpId="0" nodeType="withEffect">
                                  <p:stCondLst>
                                    <p:cond delay="14500"/>
                                  </p:stCondLst>
                                  <p:childTnLst>
                                    <p:anim calcmode="lin" valueType="num">
                                      <p:cBhvr additive="base">
                                        <p:cTn id="52" dur="500"/>
                                        <p:tgtEl>
                                          <p:spTgt spid="2">
                                            <p:txEl>
                                              <p:pRg st="3" end="3"/>
                                            </p:txEl>
                                          </p:spTgt>
                                        </p:tgtEl>
                                        <p:attrNameLst>
                                          <p:attrName>ppt_y</p:attrName>
                                        </p:attrNameLst>
                                      </p:cBhvr>
                                      <p:tavLst>
                                        <p:tav tm="0">
                                          <p:val>
                                            <p:strVal val="#ppt_y"/>
                                          </p:val>
                                        </p:tav>
                                        <p:tav tm="100000">
                                          <p:val>
                                            <p:strVal val="#ppt_y+#ppt_h*1.125000"/>
                                          </p:val>
                                        </p:tav>
                                      </p:tavLst>
                                    </p:anim>
                                    <p:animEffect transition="out" filter="wipe(down)">
                                      <p:cBhvr>
                                        <p:cTn id="53" dur="500"/>
                                        <p:tgtEl>
                                          <p:spTgt spid="2">
                                            <p:txEl>
                                              <p:pRg st="3" end="3"/>
                                            </p:txEl>
                                          </p:spTgt>
                                        </p:tgtEl>
                                      </p:cBhvr>
                                    </p:animEffect>
                                    <p:set>
                                      <p:cBhvr>
                                        <p:cTn id="54" dur="1" fill="hold">
                                          <p:stCondLst>
                                            <p:cond delay="499"/>
                                          </p:stCondLst>
                                        </p:cTn>
                                        <p:tgtEl>
                                          <p:spTgt spid="2">
                                            <p:txEl>
                                              <p:pRg st="3" end="3"/>
                                            </p:txEl>
                                          </p:spTgt>
                                        </p:tgtEl>
                                        <p:attrNameLst>
                                          <p:attrName>style.visibility</p:attrName>
                                        </p:attrNameLst>
                                      </p:cBhvr>
                                      <p:to>
                                        <p:strVal val="hidden"/>
                                      </p:to>
                                    </p:set>
                                  </p:childTnLst>
                                </p:cTn>
                              </p:par>
                              <p:par>
                                <p:cTn id="55" presetID="12" presetClass="exit" presetSubtype="4" fill="hold" grpId="0" nodeType="withEffect">
                                  <p:stCondLst>
                                    <p:cond delay="14500"/>
                                  </p:stCondLst>
                                  <p:childTnLst>
                                    <p:anim calcmode="lin" valueType="num">
                                      <p:cBhvr additive="base">
                                        <p:cTn id="56" dur="500"/>
                                        <p:tgtEl>
                                          <p:spTgt spid="2">
                                            <p:txEl>
                                              <p:pRg st="4" end="4"/>
                                            </p:txEl>
                                          </p:spTgt>
                                        </p:tgtEl>
                                        <p:attrNameLst>
                                          <p:attrName>ppt_y</p:attrName>
                                        </p:attrNameLst>
                                      </p:cBhvr>
                                      <p:tavLst>
                                        <p:tav tm="0">
                                          <p:val>
                                            <p:strVal val="#ppt_y"/>
                                          </p:val>
                                        </p:tav>
                                        <p:tav tm="100000">
                                          <p:val>
                                            <p:strVal val="#ppt_y+#ppt_h*1.125000"/>
                                          </p:val>
                                        </p:tav>
                                      </p:tavLst>
                                    </p:anim>
                                    <p:animEffect transition="out" filter="wipe(down)">
                                      <p:cBhvr>
                                        <p:cTn id="57" dur="500"/>
                                        <p:tgtEl>
                                          <p:spTgt spid="2">
                                            <p:txEl>
                                              <p:pRg st="4" end="4"/>
                                            </p:txEl>
                                          </p:spTgt>
                                        </p:tgtEl>
                                      </p:cBhvr>
                                    </p:animEffect>
                                    <p:set>
                                      <p:cBhvr>
                                        <p:cTn id="58" dur="1" fill="hold">
                                          <p:stCondLst>
                                            <p:cond delay="499"/>
                                          </p:stCondLst>
                                        </p:cTn>
                                        <p:tgtEl>
                                          <p:spTgt spid="2">
                                            <p:txEl>
                                              <p:pRg st="4" end="4"/>
                                            </p:txEl>
                                          </p:spTgt>
                                        </p:tgtEl>
                                        <p:attrNameLst>
                                          <p:attrName>style.visibility</p:attrName>
                                        </p:attrNameLst>
                                      </p:cBhvr>
                                      <p:to>
                                        <p:strVal val="hidden"/>
                                      </p:to>
                                    </p:set>
                                  </p:childTnLst>
                                </p:cTn>
                              </p:par>
                              <p:par>
                                <p:cTn id="59" presetID="12" presetClass="exit" presetSubtype="4" fill="hold" grpId="0" nodeType="withEffect">
                                  <p:stCondLst>
                                    <p:cond delay="14500"/>
                                  </p:stCondLst>
                                  <p:childTnLst>
                                    <p:anim calcmode="lin" valueType="num">
                                      <p:cBhvr additive="base">
                                        <p:cTn id="60" dur="500"/>
                                        <p:tgtEl>
                                          <p:spTgt spid="2">
                                            <p:txEl>
                                              <p:pRg st="5" end="5"/>
                                            </p:txEl>
                                          </p:spTgt>
                                        </p:tgtEl>
                                        <p:attrNameLst>
                                          <p:attrName>ppt_y</p:attrName>
                                        </p:attrNameLst>
                                      </p:cBhvr>
                                      <p:tavLst>
                                        <p:tav tm="0">
                                          <p:val>
                                            <p:strVal val="#ppt_y"/>
                                          </p:val>
                                        </p:tav>
                                        <p:tav tm="100000">
                                          <p:val>
                                            <p:strVal val="#ppt_y+#ppt_h*1.125000"/>
                                          </p:val>
                                        </p:tav>
                                      </p:tavLst>
                                    </p:anim>
                                    <p:animEffect transition="out" filter="wipe(down)">
                                      <p:cBhvr>
                                        <p:cTn id="61" dur="500"/>
                                        <p:tgtEl>
                                          <p:spTgt spid="2">
                                            <p:txEl>
                                              <p:pRg st="5" end="5"/>
                                            </p:txEl>
                                          </p:spTgt>
                                        </p:tgtEl>
                                      </p:cBhvr>
                                    </p:animEffect>
                                    <p:set>
                                      <p:cBhvr>
                                        <p:cTn id="62" dur="1" fill="hold">
                                          <p:stCondLst>
                                            <p:cond delay="499"/>
                                          </p:stCondLst>
                                        </p:cTn>
                                        <p:tgtEl>
                                          <p:spTgt spid="2">
                                            <p:txEl>
                                              <p:pRg st="5" end="5"/>
                                            </p:txEl>
                                          </p:spTgt>
                                        </p:tgtEl>
                                        <p:attrNameLst>
                                          <p:attrName>style.visibility</p:attrName>
                                        </p:attrNameLst>
                                      </p:cBhvr>
                                      <p:to>
                                        <p:strVal val="hidden"/>
                                      </p:to>
                                    </p:set>
                                  </p:childTnLst>
                                </p:cTn>
                              </p:par>
                              <p:par>
                                <p:cTn id="63" presetID="12" presetClass="exit" presetSubtype="4" fill="hold" grpId="0" nodeType="withEffect">
                                  <p:stCondLst>
                                    <p:cond delay="14500"/>
                                  </p:stCondLst>
                                  <p:childTnLst>
                                    <p:anim calcmode="lin" valueType="num">
                                      <p:cBhvr additive="base">
                                        <p:cTn id="64" dur="500"/>
                                        <p:tgtEl>
                                          <p:spTgt spid="2">
                                            <p:txEl>
                                              <p:pRg st="6" end="6"/>
                                            </p:txEl>
                                          </p:spTgt>
                                        </p:tgtEl>
                                        <p:attrNameLst>
                                          <p:attrName>ppt_y</p:attrName>
                                        </p:attrNameLst>
                                      </p:cBhvr>
                                      <p:tavLst>
                                        <p:tav tm="0">
                                          <p:val>
                                            <p:strVal val="#ppt_y"/>
                                          </p:val>
                                        </p:tav>
                                        <p:tav tm="100000">
                                          <p:val>
                                            <p:strVal val="#ppt_y+#ppt_h*1.125000"/>
                                          </p:val>
                                        </p:tav>
                                      </p:tavLst>
                                    </p:anim>
                                    <p:animEffect transition="out" filter="wipe(down)">
                                      <p:cBhvr>
                                        <p:cTn id="65" dur="500"/>
                                        <p:tgtEl>
                                          <p:spTgt spid="2">
                                            <p:txEl>
                                              <p:pRg st="6" end="6"/>
                                            </p:txEl>
                                          </p:spTgt>
                                        </p:tgtEl>
                                      </p:cBhvr>
                                    </p:animEffect>
                                    <p:set>
                                      <p:cBhvr>
                                        <p:cTn id="66" dur="1" fill="hold">
                                          <p:stCondLst>
                                            <p:cond delay="499"/>
                                          </p:stCondLst>
                                        </p:cTn>
                                        <p:tgtEl>
                                          <p:spTgt spid="2">
                                            <p:txEl>
                                              <p:pRg st="6" end="6"/>
                                            </p:txEl>
                                          </p:spTgt>
                                        </p:tgtEl>
                                        <p:attrNameLst>
                                          <p:attrName>style.visibility</p:attrName>
                                        </p:attrNameLst>
                                      </p:cBhvr>
                                      <p:to>
                                        <p:strVal val="hidden"/>
                                      </p:to>
                                    </p:set>
                                  </p:childTnLst>
                                </p:cTn>
                              </p:par>
                              <p:par>
                                <p:cTn id="67" presetID="12" presetClass="exit" presetSubtype="4" fill="hold" grpId="0" nodeType="withEffect">
                                  <p:stCondLst>
                                    <p:cond delay="14500"/>
                                  </p:stCondLst>
                                  <p:childTnLst>
                                    <p:anim calcmode="lin" valueType="num">
                                      <p:cBhvr additive="base">
                                        <p:cTn id="68" dur="500"/>
                                        <p:tgtEl>
                                          <p:spTgt spid="2">
                                            <p:txEl>
                                              <p:pRg st="7" end="7"/>
                                            </p:txEl>
                                          </p:spTgt>
                                        </p:tgtEl>
                                        <p:attrNameLst>
                                          <p:attrName>ppt_y</p:attrName>
                                        </p:attrNameLst>
                                      </p:cBhvr>
                                      <p:tavLst>
                                        <p:tav tm="0">
                                          <p:val>
                                            <p:strVal val="#ppt_y"/>
                                          </p:val>
                                        </p:tav>
                                        <p:tav tm="100000">
                                          <p:val>
                                            <p:strVal val="#ppt_y+#ppt_h*1.125000"/>
                                          </p:val>
                                        </p:tav>
                                      </p:tavLst>
                                    </p:anim>
                                    <p:animEffect transition="out" filter="wipe(down)">
                                      <p:cBhvr>
                                        <p:cTn id="69" dur="500"/>
                                        <p:tgtEl>
                                          <p:spTgt spid="2">
                                            <p:txEl>
                                              <p:pRg st="7" end="7"/>
                                            </p:txEl>
                                          </p:spTgt>
                                        </p:tgtEl>
                                      </p:cBhvr>
                                    </p:animEffect>
                                    <p:set>
                                      <p:cBhvr>
                                        <p:cTn id="70" dur="1" fill="hold">
                                          <p:stCondLst>
                                            <p:cond delay="499"/>
                                          </p:stCondLst>
                                        </p:cTn>
                                        <p:tgtEl>
                                          <p:spTgt spid="2">
                                            <p:txEl>
                                              <p:pRg st="7" end="7"/>
                                            </p:txEl>
                                          </p:spTgt>
                                        </p:tgtEl>
                                        <p:attrNameLst>
                                          <p:attrName>style.visibility</p:attrName>
                                        </p:attrNameLst>
                                      </p:cBhvr>
                                      <p:to>
                                        <p:strVal val="hidden"/>
                                      </p:to>
                                    </p:set>
                                  </p:childTnLst>
                                </p:cTn>
                              </p:par>
                              <p:par>
                                <p:cTn id="71" presetID="12" presetClass="exit" presetSubtype="4" fill="hold" grpId="0" nodeType="withEffect">
                                  <p:stCondLst>
                                    <p:cond delay="14500"/>
                                  </p:stCondLst>
                                  <p:childTnLst>
                                    <p:anim calcmode="lin" valueType="num">
                                      <p:cBhvr additive="base">
                                        <p:cTn id="72" dur="500"/>
                                        <p:tgtEl>
                                          <p:spTgt spid="2">
                                            <p:txEl>
                                              <p:pRg st="8" end="8"/>
                                            </p:txEl>
                                          </p:spTgt>
                                        </p:tgtEl>
                                        <p:attrNameLst>
                                          <p:attrName>ppt_y</p:attrName>
                                        </p:attrNameLst>
                                      </p:cBhvr>
                                      <p:tavLst>
                                        <p:tav tm="0">
                                          <p:val>
                                            <p:strVal val="#ppt_y"/>
                                          </p:val>
                                        </p:tav>
                                        <p:tav tm="100000">
                                          <p:val>
                                            <p:strVal val="#ppt_y+#ppt_h*1.125000"/>
                                          </p:val>
                                        </p:tav>
                                      </p:tavLst>
                                    </p:anim>
                                    <p:animEffect transition="out" filter="wipe(down)">
                                      <p:cBhvr>
                                        <p:cTn id="73" dur="500"/>
                                        <p:tgtEl>
                                          <p:spTgt spid="2">
                                            <p:txEl>
                                              <p:pRg st="8" end="8"/>
                                            </p:txEl>
                                          </p:spTgt>
                                        </p:tgtEl>
                                      </p:cBhvr>
                                    </p:animEffect>
                                    <p:set>
                                      <p:cBhvr>
                                        <p:cTn id="74" dur="1" fill="hold">
                                          <p:stCondLst>
                                            <p:cond delay="499"/>
                                          </p:stCondLst>
                                        </p:cTn>
                                        <p:tgtEl>
                                          <p:spTgt spid="2">
                                            <p:txEl>
                                              <p:pRg st="8" end="8"/>
                                            </p:txEl>
                                          </p:spTgt>
                                        </p:tgtEl>
                                        <p:attrNameLst>
                                          <p:attrName>style.visibility</p:attrName>
                                        </p:attrNameLst>
                                      </p:cBhvr>
                                      <p:to>
                                        <p:strVal val="hidden"/>
                                      </p:to>
                                    </p:set>
                                  </p:childTnLst>
                                </p:cTn>
                              </p:par>
                              <p:par>
                                <p:cTn id="75" presetID="12" presetClass="exit" presetSubtype="4" fill="hold" grpId="0" nodeType="withEffect">
                                  <p:stCondLst>
                                    <p:cond delay="14500"/>
                                  </p:stCondLst>
                                  <p:childTnLst>
                                    <p:anim calcmode="lin" valueType="num">
                                      <p:cBhvr additive="base">
                                        <p:cTn id="76" dur="500"/>
                                        <p:tgtEl>
                                          <p:spTgt spid="2">
                                            <p:txEl>
                                              <p:pRg st="9" end="9"/>
                                            </p:txEl>
                                          </p:spTgt>
                                        </p:tgtEl>
                                        <p:attrNameLst>
                                          <p:attrName>ppt_y</p:attrName>
                                        </p:attrNameLst>
                                      </p:cBhvr>
                                      <p:tavLst>
                                        <p:tav tm="0">
                                          <p:val>
                                            <p:strVal val="#ppt_y"/>
                                          </p:val>
                                        </p:tav>
                                        <p:tav tm="100000">
                                          <p:val>
                                            <p:strVal val="#ppt_y+#ppt_h*1.125000"/>
                                          </p:val>
                                        </p:tav>
                                      </p:tavLst>
                                    </p:anim>
                                    <p:animEffect transition="out" filter="wipe(down)">
                                      <p:cBhvr>
                                        <p:cTn id="77" dur="500"/>
                                        <p:tgtEl>
                                          <p:spTgt spid="2">
                                            <p:txEl>
                                              <p:pRg st="9" end="9"/>
                                            </p:txEl>
                                          </p:spTgt>
                                        </p:tgtEl>
                                      </p:cBhvr>
                                    </p:animEffect>
                                    <p:set>
                                      <p:cBhvr>
                                        <p:cTn id="78" dur="1" fill="hold">
                                          <p:stCondLst>
                                            <p:cond delay="499"/>
                                          </p:stCondLst>
                                        </p:cTn>
                                        <p:tgtEl>
                                          <p:spTgt spid="2">
                                            <p:txEl>
                                              <p:pRg st="9" end="9"/>
                                            </p:txEl>
                                          </p:spTgt>
                                        </p:tgtEl>
                                        <p:attrNameLst>
                                          <p:attrName>style.visibility</p:attrName>
                                        </p:attrNameLst>
                                      </p:cBhvr>
                                      <p:to>
                                        <p:strVal val="hidden"/>
                                      </p:to>
                                    </p:set>
                                  </p:childTnLst>
                                </p:cTn>
                              </p:par>
                              <p:par>
                                <p:cTn id="79" presetID="12" presetClass="exit" presetSubtype="4" fill="hold" grpId="0" nodeType="withEffect">
                                  <p:stCondLst>
                                    <p:cond delay="14500"/>
                                  </p:stCondLst>
                                  <p:childTnLst>
                                    <p:anim calcmode="lin" valueType="num">
                                      <p:cBhvr additive="base">
                                        <p:cTn id="80" dur="500"/>
                                        <p:tgtEl>
                                          <p:spTgt spid="2">
                                            <p:txEl>
                                              <p:pRg st="11" end="11"/>
                                            </p:txEl>
                                          </p:spTgt>
                                        </p:tgtEl>
                                        <p:attrNameLst>
                                          <p:attrName>ppt_y</p:attrName>
                                        </p:attrNameLst>
                                      </p:cBhvr>
                                      <p:tavLst>
                                        <p:tav tm="0">
                                          <p:val>
                                            <p:strVal val="#ppt_y"/>
                                          </p:val>
                                        </p:tav>
                                        <p:tav tm="100000">
                                          <p:val>
                                            <p:strVal val="#ppt_y+#ppt_h*1.125000"/>
                                          </p:val>
                                        </p:tav>
                                      </p:tavLst>
                                    </p:anim>
                                    <p:animEffect transition="out" filter="wipe(down)">
                                      <p:cBhvr>
                                        <p:cTn id="81" dur="500"/>
                                        <p:tgtEl>
                                          <p:spTgt spid="2">
                                            <p:txEl>
                                              <p:pRg st="11" end="11"/>
                                            </p:txEl>
                                          </p:spTgt>
                                        </p:tgtEl>
                                      </p:cBhvr>
                                    </p:animEffect>
                                    <p:set>
                                      <p:cBhvr>
                                        <p:cTn id="82" dur="1" fill="hold">
                                          <p:stCondLst>
                                            <p:cond delay="499"/>
                                          </p:stCondLst>
                                        </p:cTn>
                                        <p:tgtEl>
                                          <p:spTgt spid="2">
                                            <p:txEl>
                                              <p:pRg st="11" end="11"/>
                                            </p:txEl>
                                          </p:spTgt>
                                        </p:tgtEl>
                                        <p:attrNameLst>
                                          <p:attrName>style.visibility</p:attrName>
                                        </p:attrNameLst>
                                      </p:cBhvr>
                                      <p:to>
                                        <p:strVal val="hidden"/>
                                      </p:to>
                                    </p:set>
                                  </p:childTnLst>
                                </p:cTn>
                              </p:par>
                              <p:par>
                                <p:cTn id="83" presetID="12" presetClass="exit" presetSubtype="4" fill="hold" grpId="0" nodeType="withEffect">
                                  <p:stCondLst>
                                    <p:cond delay="14500"/>
                                  </p:stCondLst>
                                  <p:childTnLst>
                                    <p:anim calcmode="lin" valueType="num">
                                      <p:cBhvr additive="base">
                                        <p:cTn id="84" dur="500"/>
                                        <p:tgtEl>
                                          <p:spTgt spid="2">
                                            <p:txEl>
                                              <p:pRg st="13" end="13"/>
                                            </p:txEl>
                                          </p:spTgt>
                                        </p:tgtEl>
                                        <p:attrNameLst>
                                          <p:attrName>ppt_y</p:attrName>
                                        </p:attrNameLst>
                                      </p:cBhvr>
                                      <p:tavLst>
                                        <p:tav tm="0">
                                          <p:val>
                                            <p:strVal val="#ppt_y"/>
                                          </p:val>
                                        </p:tav>
                                        <p:tav tm="100000">
                                          <p:val>
                                            <p:strVal val="#ppt_y+#ppt_h*1.125000"/>
                                          </p:val>
                                        </p:tav>
                                      </p:tavLst>
                                    </p:anim>
                                    <p:animEffect transition="out" filter="wipe(down)">
                                      <p:cBhvr>
                                        <p:cTn id="85" dur="500"/>
                                        <p:tgtEl>
                                          <p:spTgt spid="2">
                                            <p:txEl>
                                              <p:pRg st="13" end="13"/>
                                            </p:txEl>
                                          </p:spTgt>
                                        </p:tgtEl>
                                      </p:cBhvr>
                                    </p:animEffect>
                                    <p:set>
                                      <p:cBhvr>
                                        <p:cTn id="86" dur="1" fill="hold">
                                          <p:stCondLst>
                                            <p:cond delay="499"/>
                                          </p:stCondLst>
                                        </p:cTn>
                                        <p:tgtEl>
                                          <p:spTgt spid="2">
                                            <p:txEl>
                                              <p:pRg st="13" end="13"/>
                                            </p:txEl>
                                          </p:spTgt>
                                        </p:tgtEl>
                                        <p:attrNameLst>
                                          <p:attrName>style.visibility</p:attrName>
                                        </p:attrNameLst>
                                      </p:cBhvr>
                                      <p:to>
                                        <p:strVal val="hidden"/>
                                      </p:to>
                                    </p:set>
                                  </p:childTnLst>
                                </p:cTn>
                              </p:par>
                              <p:par>
                                <p:cTn id="87" presetID="12" presetClass="exit" presetSubtype="4" fill="hold" grpId="0" nodeType="withEffect">
                                  <p:stCondLst>
                                    <p:cond delay="14500"/>
                                  </p:stCondLst>
                                  <p:childTnLst>
                                    <p:anim calcmode="lin" valueType="num">
                                      <p:cBhvr additive="base">
                                        <p:cTn id="88" dur="500"/>
                                        <p:tgtEl>
                                          <p:spTgt spid="2">
                                            <p:txEl>
                                              <p:pRg st="15" end="15"/>
                                            </p:txEl>
                                          </p:spTgt>
                                        </p:tgtEl>
                                        <p:attrNameLst>
                                          <p:attrName>ppt_y</p:attrName>
                                        </p:attrNameLst>
                                      </p:cBhvr>
                                      <p:tavLst>
                                        <p:tav tm="0">
                                          <p:val>
                                            <p:strVal val="#ppt_y"/>
                                          </p:val>
                                        </p:tav>
                                        <p:tav tm="100000">
                                          <p:val>
                                            <p:strVal val="#ppt_y+#ppt_h*1.125000"/>
                                          </p:val>
                                        </p:tav>
                                      </p:tavLst>
                                    </p:anim>
                                    <p:animEffect transition="out" filter="wipe(down)">
                                      <p:cBhvr>
                                        <p:cTn id="89" dur="500"/>
                                        <p:tgtEl>
                                          <p:spTgt spid="2">
                                            <p:txEl>
                                              <p:pRg st="15" end="15"/>
                                            </p:txEl>
                                          </p:spTgt>
                                        </p:tgtEl>
                                      </p:cBhvr>
                                    </p:animEffect>
                                    <p:set>
                                      <p:cBhvr>
                                        <p:cTn id="90" dur="1" fill="hold">
                                          <p:stCondLst>
                                            <p:cond delay="499"/>
                                          </p:stCondLst>
                                        </p:cTn>
                                        <p:tgtEl>
                                          <p:spTgt spid="2">
                                            <p:txEl>
                                              <p:pRg st="15" end="1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10000"/>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4572000"/>
            <a:ext cx="3651250" cy="1993900"/>
          </a:xfrm>
          <a:prstGeom prst="rect">
            <a:avLst/>
          </a:prstGeom>
        </p:spPr>
      </p:pic>
      <p:sp>
        <p:nvSpPr>
          <p:cNvPr id="2" name="TextBox 1"/>
          <p:cNvSpPr txBox="1"/>
          <p:nvPr/>
        </p:nvSpPr>
        <p:spPr>
          <a:xfrm>
            <a:off x="1136650" y="685800"/>
            <a:ext cx="6858000" cy="4555093"/>
          </a:xfrm>
          <a:prstGeom prst="rect">
            <a:avLst/>
          </a:prstGeom>
          <a:noFill/>
        </p:spPr>
        <p:txBody>
          <a:bodyPr wrap="square" rtlCol="0">
            <a:spAutoFit/>
          </a:bodyPr>
          <a:lstStyle/>
          <a:p>
            <a:r>
              <a:rPr lang="en-US" sz="3200" b="1" dirty="0" smtClean="0">
                <a:latin typeface="Segoe Script" pitchFamily="66" charset="0"/>
              </a:rPr>
              <a:t>Example 2</a:t>
            </a:r>
            <a:r>
              <a:rPr lang="en-US" sz="3200" b="1" dirty="0" smtClean="0">
                <a:latin typeface="Segoe Script" pitchFamily="66" charset="0"/>
              </a:rPr>
              <a:t>:</a:t>
            </a:r>
            <a:endParaRPr lang="en-US" sz="2800" b="1" dirty="0" smtClean="0"/>
          </a:p>
          <a:p>
            <a:pPr algn="just">
              <a:lnSpc>
                <a:spcPct val="150000"/>
              </a:lnSpc>
            </a:pPr>
            <a:r>
              <a:rPr lang="en-US" sz="2800" b="1" dirty="0"/>
              <a:t>	</a:t>
            </a:r>
            <a:r>
              <a:rPr lang="en-US" sz="2400" dirty="0" smtClean="0">
                <a:latin typeface="Segoe Print" pitchFamily="2" charset="0"/>
              </a:rPr>
              <a:t>Miguel’s car is just as fast as Joaquin’s. It takes Miguel 1 hour more than it takes Joaquin to drive to town. If Miguel is 20 km from town and Joaquin is 15 km from town, how long does it take Joaquin to drive to town?</a:t>
            </a:r>
          </a:p>
          <a:p>
            <a:pPr algn="just">
              <a:lnSpc>
                <a:spcPct val="150000"/>
              </a:lnSpc>
            </a:pPr>
            <a:endParaRPr lang="en-US" sz="2400" b="1"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8800" y="4311602"/>
            <a:ext cx="3028950" cy="1514475"/>
          </a:xfrm>
          <a:prstGeom prst="rect">
            <a:avLst/>
          </a:prstGeom>
        </p:spPr>
      </p:pic>
    </p:spTree>
    <p:extLst>
      <p:ext uri="{BB962C8B-B14F-4D97-AF65-F5344CB8AC3E}">
        <p14:creationId xmlns:p14="http://schemas.microsoft.com/office/powerpoint/2010/main" val="311618103"/>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80">
                                          <p:stCondLst>
                                            <p:cond delay="0"/>
                                          </p:stCondLst>
                                        </p:cTn>
                                        <p:tgtEl>
                                          <p:spTgt spid="2"/>
                                        </p:tgtEl>
                                      </p:cBhvr>
                                    </p:animEffect>
                                    <p:anim calcmode="lin" valueType="num">
                                      <p:cBhvr>
                                        <p:cTn id="2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9" dur="26">
                                          <p:stCondLst>
                                            <p:cond delay="650"/>
                                          </p:stCondLst>
                                        </p:cTn>
                                        <p:tgtEl>
                                          <p:spTgt spid="2"/>
                                        </p:tgtEl>
                                      </p:cBhvr>
                                      <p:to x="100000" y="60000"/>
                                    </p:animScale>
                                    <p:animScale>
                                      <p:cBhvr>
                                        <p:cTn id="30" dur="166" decel="50000">
                                          <p:stCondLst>
                                            <p:cond delay="676"/>
                                          </p:stCondLst>
                                        </p:cTn>
                                        <p:tgtEl>
                                          <p:spTgt spid="2"/>
                                        </p:tgtEl>
                                      </p:cBhvr>
                                      <p:to x="100000" y="100000"/>
                                    </p:animScale>
                                    <p:animScale>
                                      <p:cBhvr>
                                        <p:cTn id="31" dur="26">
                                          <p:stCondLst>
                                            <p:cond delay="1312"/>
                                          </p:stCondLst>
                                        </p:cTn>
                                        <p:tgtEl>
                                          <p:spTgt spid="2"/>
                                        </p:tgtEl>
                                      </p:cBhvr>
                                      <p:to x="100000" y="80000"/>
                                    </p:animScale>
                                    <p:animScale>
                                      <p:cBhvr>
                                        <p:cTn id="32" dur="166" decel="50000">
                                          <p:stCondLst>
                                            <p:cond delay="1338"/>
                                          </p:stCondLst>
                                        </p:cTn>
                                        <p:tgtEl>
                                          <p:spTgt spid="2"/>
                                        </p:tgtEl>
                                      </p:cBhvr>
                                      <p:to x="100000" y="100000"/>
                                    </p:animScale>
                                    <p:animScale>
                                      <p:cBhvr>
                                        <p:cTn id="33" dur="26">
                                          <p:stCondLst>
                                            <p:cond delay="1642"/>
                                          </p:stCondLst>
                                        </p:cTn>
                                        <p:tgtEl>
                                          <p:spTgt spid="2"/>
                                        </p:tgtEl>
                                      </p:cBhvr>
                                      <p:to x="100000" y="90000"/>
                                    </p:animScale>
                                    <p:animScale>
                                      <p:cBhvr>
                                        <p:cTn id="34" dur="166" decel="50000">
                                          <p:stCondLst>
                                            <p:cond delay="1668"/>
                                          </p:stCondLst>
                                        </p:cTn>
                                        <p:tgtEl>
                                          <p:spTgt spid="2"/>
                                        </p:tgtEl>
                                      </p:cBhvr>
                                      <p:to x="100000" y="100000"/>
                                    </p:animScale>
                                    <p:animScale>
                                      <p:cBhvr>
                                        <p:cTn id="35" dur="26">
                                          <p:stCondLst>
                                            <p:cond delay="1808"/>
                                          </p:stCondLst>
                                        </p:cTn>
                                        <p:tgtEl>
                                          <p:spTgt spid="2"/>
                                        </p:tgtEl>
                                      </p:cBhvr>
                                      <p:to x="100000" y="95000"/>
                                    </p:animScale>
                                    <p:animScale>
                                      <p:cBhvr>
                                        <p:cTn id="36" dur="166" decel="50000">
                                          <p:stCondLst>
                                            <p:cond delay="1834"/>
                                          </p:stCondLst>
                                        </p:cTn>
                                        <p:tgtEl>
                                          <p:spTgt spid="2"/>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580">
                                          <p:stCondLst>
                                            <p:cond delay="0"/>
                                          </p:stCondLst>
                                        </p:cTn>
                                        <p:tgtEl>
                                          <p:spTgt spid="4"/>
                                        </p:tgtEl>
                                      </p:cBhvr>
                                    </p:animEffect>
                                    <p:anim calcmode="lin" valueType="num">
                                      <p:cBhvr>
                                        <p:cTn id="4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5" dur="26">
                                          <p:stCondLst>
                                            <p:cond delay="650"/>
                                          </p:stCondLst>
                                        </p:cTn>
                                        <p:tgtEl>
                                          <p:spTgt spid="4"/>
                                        </p:tgtEl>
                                      </p:cBhvr>
                                      <p:to x="100000" y="60000"/>
                                    </p:animScale>
                                    <p:animScale>
                                      <p:cBhvr>
                                        <p:cTn id="46" dur="166" decel="50000">
                                          <p:stCondLst>
                                            <p:cond delay="676"/>
                                          </p:stCondLst>
                                        </p:cTn>
                                        <p:tgtEl>
                                          <p:spTgt spid="4"/>
                                        </p:tgtEl>
                                      </p:cBhvr>
                                      <p:to x="100000" y="100000"/>
                                    </p:animScale>
                                    <p:animScale>
                                      <p:cBhvr>
                                        <p:cTn id="47" dur="26">
                                          <p:stCondLst>
                                            <p:cond delay="1312"/>
                                          </p:stCondLst>
                                        </p:cTn>
                                        <p:tgtEl>
                                          <p:spTgt spid="4"/>
                                        </p:tgtEl>
                                      </p:cBhvr>
                                      <p:to x="100000" y="80000"/>
                                    </p:animScale>
                                    <p:animScale>
                                      <p:cBhvr>
                                        <p:cTn id="48" dur="166" decel="50000">
                                          <p:stCondLst>
                                            <p:cond delay="1338"/>
                                          </p:stCondLst>
                                        </p:cTn>
                                        <p:tgtEl>
                                          <p:spTgt spid="4"/>
                                        </p:tgtEl>
                                      </p:cBhvr>
                                      <p:to x="100000" y="100000"/>
                                    </p:animScale>
                                    <p:animScale>
                                      <p:cBhvr>
                                        <p:cTn id="49" dur="26">
                                          <p:stCondLst>
                                            <p:cond delay="1642"/>
                                          </p:stCondLst>
                                        </p:cTn>
                                        <p:tgtEl>
                                          <p:spTgt spid="4"/>
                                        </p:tgtEl>
                                      </p:cBhvr>
                                      <p:to x="100000" y="90000"/>
                                    </p:animScale>
                                    <p:animScale>
                                      <p:cBhvr>
                                        <p:cTn id="50" dur="166" decel="50000">
                                          <p:stCondLst>
                                            <p:cond delay="1668"/>
                                          </p:stCondLst>
                                        </p:cTn>
                                        <p:tgtEl>
                                          <p:spTgt spid="4"/>
                                        </p:tgtEl>
                                      </p:cBhvr>
                                      <p:to x="100000" y="100000"/>
                                    </p:animScale>
                                    <p:animScale>
                                      <p:cBhvr>
                                        <p:cTn id="51" dur="26">
                                          <p:stCondLst>
                                            <p:cond delay="1808"/>
                                          </p:stCondLst>
                                        </p:cTn>
                                        <p:tgtEl>
                                          <p:spTgt spid="4"/>
                                        </p:tgtEl>
                                      </p:cBhvr>
                                      <p:to x="100000" y="95000"/>
                                    </p:animScale>
                                    <p:animScale>
                                      <p:cBhvr>
                                        <p:cTn id="52" dur="166" decel="50000">
                                          <p:stCondLst>
                                            <p:cond delay="1834"/>
                                          </p:stCondLst>
                                        </p:cTn>
                                        <p:tgtEl>
                                          <p:spTgt spid="4"/>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nodeType="clickEffect">
                                  <p:stCondLst>
                                    <p:cond delay="13900"/>
                                  </p:stCondLst>
                                  <p:childTnLst>
                                    <p:anim calcmode="lin" valueType="num">
                                      <p:cBhvr additive="base">
                                        <p:cTn id="56" dur="500"/>
                                        <p:tgtEl>
                                          <p:spTgt spid="3"/>
                                        </p:tgtEl>
                                        <p:attrNameLst>
                                          <p:attrName>ppt_x</p:attrName>
                                        </p:attrNameLst>
                                      </p:cBhvr>
                                      <p:tavLst>
                                        <p:tav tm="0">
                                          <p:val>
                                            <p:strVal val="ppt_x"/>
                                          </p:val>
                                        </p:tav>
                                        <p:tav tm="100000">
                                          <p:val>
                                            <p:strVal val="ppt_x"/>
                                          </p:val>
                                        </p:tav>
                                      </p:tavLst>
                                    </p:anim>
                                    <p:anim calcmode="lin" valueType="num">
                                      <p:cBhvr additive="base">
                                        <p:cTn id="57" dur="500"/>
                                        <p:tgtEl>
                                          <p:spTgt spid="3"/>
                                        </p:tgtEl>
                                        <p:attrNameLst>
                                          <p:attrName>ppt_y</p:attrName>
                                        </p:attrNameLst>
                                      </p:cBhvr>
                                      <p:tavLst>
                                        <p:tav tm="0">
                                          <p:val>
                                            <p:strVal val="ppt_y"/>
                                          </p:val>
                                        </p:tav>
                                        <p:tav tm="100000">
                                          <p:val>
                                            <p:strVal val="1+ppt_h/2"/>
                                          </p:val>
                                        </p:tav>
                                      </p:tavLst>
                                    </p:anim>
                                    <p:set>
                                      <p:cBhvr>
                                        <p:cTn id="58" dur="1" fill="hold">
                                          <p:stCondLst>
                                            <p:cond delay="499"/>
                                          </p:stCondLst>
                                        </p:cTn>
                                        <p:tgtEl>
                                          <p:spTgt spid="3"/>
                                        </p:tgtEl>
                                        <p:attrNameLst>
                                          <p:attrName>style.visibility</p:attrName>
                                        </p:attrNameLst>
                                      </p:cBhvr>
                                      <p:to>
                                        <p:strVal val="hidden"/>
                                      </p:to>
                                    </p:set>
                                  </p:childTnLst>
                                </p:cTn>
                              </p:par>
                              <p:par>
                                <p:cTn id="59" presetID="2" presetClass="exit" presetSubtype="4" fill="hold" grpId="1" nodeType="withEffect">
                                  <p:stCondLst>
                                    <p:cond delay="13900"/>
                                  </p:stCondLst>
                                  <p:childTnLst>
                                    <p:anim calcmode="lin" valueType="num">
                                      <p:cBhvr additive="base">
                                        <p:cTn id="60" dur="500"/>
                                        <p:tgtEl>
                                          <p:spTgt spid="2"/>
                                        </p:tgtEl>
                                        <p:attrNameLst>
                                          <p:attrName>ppt_x</p:attrName>
                                        </p:attrNameLst>
                                      </p:cBhvr>
                                      <p:tavLst>
                                        <p:tav tm="0">
                                          <p:val>
                                            <p:strVal val="ppt_x"/>
                                          </p:val>
                                        </p:tav>
                                        <p:tav tm="100000">
                                          <p:val>
                                            <p:strVal val="ppt_x"/>
                                          </p:val>
                                        </p:tav>
                                      </p:tavLst>
                                    </p:anim>
                                    <p:anim calcmode="lin" valueType="num">
                                      <p:cBhvr additive="base">
                                        <p:cTn id="61" dur="500"/>
                                        <p:tgtEl>
                                          <p:spTgt spid="2"/>
                                        </p:tgtEl>
                                        <p:attrNameLst>
                                          <p:attrName>ppt_y</p:attrName>
                                        </p:attrNameLst>
                                      </p:cBhvr>
                                      <p:tavLst>
                                        <p:tav tm="0">
                                          <p:val>
                                            <p:strVal val="ppt_y"/>
                                          </p:val>
                                        </p:tav>
                                        <p:tav tm="100000">
                                          <p:val>
                                            <p:strVal val="1+ppt_h/2"/>
                                          </p:val>
                                        </p:tav>
                                      </p:tavLst>
                                    </p:anim>
                                    <p:set>
                                      <p:cBhvr>
                                        <p:cTn id="62" dur="1" fill="hold">
                                          <p:stCondLst>
                                            <p:cond delay="499"/>
                                          </p:stCondLst>
                                        </p:cTn>
                                        <p:tgtEl>
                                          <p:spTgt spid="2"/>
                                        </p:tgtEl>
                                        <p:attrNameLst>
                                          <p:attrName>style.visibility</p:attrName>
                                        </p:attrNameLst>
                                      </p:cBhvr>
                                      <p:to>
                                        <p:strVal val="hidden"/>
                                      </p:to>
                                    </p:set>
                                  </p:childTnLst>
                                </p:cTn>
                              </p:par>
                              <p:par>
                                <p:cTn id="63" presetID="2" presetClass="exit" presetSubtype="4" fill="hold" nodeType="withEffect">
                                  <p:stCondLst>
                                    <p:cond delay="13900"/>
                                  </p:stCondLst>
                                  <p:childTnLst>
                                    <p:anim calcmode="lin" valueType="num">
                                      <p:cBhvr additive="base">
                                        <p:cTn id="64" dur="500"/>
                                        <p:tgtEl>
                                          <p:spTgt spid="4"/>
                                        </p:tgtEl>
                                        <p:attrNameLst>
                                          <p:attrName>ppt_x</p:attrName>
                                        </p:attrNameLst>
                                      </p:cBhvr>
                                      <p:tavLst>
                                        <p:tav tm="0">
                                          <p:val>
                                            <p:strVal val="ppt_x"/>
                                          </p:val>
                                        </p:tav>
                                        <p:tav tm="100000">
                                          <p:val>
                                            <p:strVal val="ppt_x"/>
                                          </p:val>
                                        </p:tav>
                                      </p:tavLst>
                                    </p:anim>
                                    <p:anim calcmode="lin" valueType="num">
                                      <p:cBhvr additive="base">
                                        <p:cTn id="65" dur="500"/>
                                        <p:tgtEl>
                                          <p:spTgt spid="4"/>
                                        </p:tgtEl>
                                        <p:attrNameLst>
                                          <p:attrName>ppt_y</p:attrName>
                                        </p:attrNameLst>
                                      </p:cBhvr>
                                      <p:tavLst>
                                        <p:tav tm="0">
                                          <p:val>
                                            <p:strVal val="ppt_y"/>
                                          </p:val>
                                        </p:tav>
                                        <p:tav tm="100000">
                                          <p:val>
                                            <p:strVal val="1+ppt_h/2"/>
                                          </p:val>
                                        </p:tav>
                                      </p:tavLst>
                                    </p:anim>
                                    <p:set>
                                      <p:cBhvr>
                                        <p:cTn id="66"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10000"/>
          </a:stretch>
        </a:blipFill>
        <a:effectLst/>
      </p:bgPr>
    </p:bg>
    <p:spTree>
      <p:nvGrpSpPr>
        <p:cNvPr id="1" name=""/>
        <p:cNvGrpSpPr/>
        <p:nvPr/>
      </p:nvGrpSpPr>
      <p:grpSpPr>
        <a:xfrm>
          <a:off x="0" y="0"/>
          <a:ext cx="0" cy="0"/>
          <a:chOff x="0" y="0"/>
          <a:chExt cx="0" cy="0"/>
        </a:xfrm>
      </p:grpSpPr>
      <p:sp>
        <p:nvSpPr>
          <p:cNvPr id="2" name="TextBox 1"/>
          <p:cNvSpPr txBox="1"/>
          <p:nvPr/>
        </p:nvSpPr>
        <p:spPr>
          <a:xfrm>
            <a:off x="914400" y="457200"/>
            <a:ext cx="7696200" cy="5878532"/>
          </a:xfrm>
          <a:prstGeom prst="rect">
            <a:avLst/>
          </a:prstGeom>
          <a:noFill/>
        </p:spPr>
        <p:txBody>
          <a:bodyPr wrap="square" rtlCol="0">
            <a:spAutoFit/>
          </a:bodyPr>
          <a:lstStyle/>
          <a:p>
            <a:r>
              <a:rPr lang="en-US" sz="2800" b="1" dirty="0">
                <a:latin typeface="Segoe Script" pitchFamily="66" charset="0"/>
              </a:rPr>
              <a:t>Solution:</a:t>
            </a:r>
          </a:p>
          <a:p>
            <a:endParaRPr lang="en-US" sz="1600" dirty="0"/>
          </a:p>
          <a:p>
            <a:r>
              <a:rPr lang="en-US" sz="1600" b="1" dirty="0">
                <a:latin typeface="Segoe Script" pitchFamily="66" charset="0"/>
              </a:rPr>
              <a:t>Step 1: (Representation)</a:t>
            </a:r>
          </a:p>
          <a:p>
            <a:endParaRPr lang="en-US" sz="1600" dirty="0">
              <a:latin typeface="Segoe Script" pitchFamily="66" charset="0"/>
            </a:endParaRPr>
          </a:p>
          <a:p>
            <a:r>
              <a:rPr lang="en-US" sz="1600" dirty="0"/>
              <a:t>	</a:t>
            </a:r>
            <a:r>
              <a:rPr lang="en-US" sz="1600" dirty="0" smtClean="0">
                <a:latin typeface="Segoe Print" pitchFamily="2" charset="0"/>
              </a:rPr>
              <a:t>Use </a:t>
            </a:r>
            <a:r>
              <a:rPr lang="en-US" sz="1600" dirty="0">
                <a:latin typeface="Segoe Print" pitchFamily="2" charset="0"/>
              </a:rPr>
              <a:t>a variable to represent what is asked in the problem.</a:t>
            </a:r>
          </a:p>
          <a:p>
            <a:endParaRPr lang="en-US" sz="1600" b="1" dirty="0">
              <a:latin typeface="Segoe Print" pitchFamily="2" charset="0"/>
            </a:endParaRPr>
          </a:p>
          <a:p>
            <a:r>
              <a:rPr lang="en-US" sz="1600" dirty="0">
                <a:latin typeface="Segoe Print" pitchFamily="2" charset="0"/>
              </a:rPr>
              <a:t>Let t = be the number of hours it takes Joaquin to drive to town</a:t>
            </a:r>
          </a:p>
          <a:p>
            <a:r>
              <a:rPr lang="en-US" sz="1600" dirty="0">
                <a:latin typeface="Segoe Print" pitchFamily="2" charset="0"/>
              </a:rPr>
              <a:t>    t + 1 = be the number of hours time it takes Miguel to drive  to town</a:t>
            </a:r>
          </a:p>
          <a:p>
            <a:endParaRPr lang="en-US" dirty="0"/>
          </a:p>
          <a:p>
            <a:r>
              <a:rPr lang="en-US" dirty="0" smtClean="0">
                <a:latin typeface="Segoe Script" pitchFamily="66" charset="0"/>
              </a:rPr>
              <a:t>Step 2: (Given)</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a:p>
        </p:txBody>
      </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2662393318"/>
                  </p:ext>
                </p:extLst>
              </p:nvPr>
            </p:nvGraphicFramePr>
            <p:xfrm>
              <a:off x="533400" y="3657600"/>
              <a:ext cx="7696200" cy="2126659"/>
            </p:xfrm>
            <a:graphic>
              <a:graphicData uri="http://schemas.openxmlformats.org/drawingml/2006/table">
                <a:tbl>
                  <a:tblPr firstRow="1" bandRow="1">
                    <a:tableStyleId>{21E4AEA4-8DFA-4A89-87EB-49C32662AFE0}</a:tableStyleId>
                  </a:tblPr>
                  <a:tblGrid>
                    <a:gridCol w="1924050"/>
                    <a:gridCol w="1924050"/>
                    <a:gridCol w="1924050"/>
                    <a:gridCol w="1924050"/>
                  </a:tblGrid>
                  <a:tr h="0">
                    <a:tc>
                      <a:txBody>
                        <a:bodyPr/>
                        <a:lstStyle/>
                        <a:p>
                          <a:endParaRPr lang="en-US" dirty="0"/>
                        </a:p>
                      </a:txBody>
                      <a:tcPr/>
                    </a:tc>
                    <a:tc>
                      <a:txBody>
                        <a:bodyPr/>
                        <a:lstStyle/>
                        <a:p>
                          <a:pPr algn="ctr"/>
                          <a:r>
                            <a:rPr lang="en-US" dirty="0" smtClean="0">
                              <a:latin typeface="Segoe Script" pitchFamily="66" charset="0"/>
                            </a:rPr>
                            <a:t>   Rate (in </a:t>
                          </a:r>
                          <a:r>
                            <a:rPr lang="en-US" dirty="0" err="1" smtClean="0">
                              <a:latin typeface="Segoe Script" pitchFamily="66" charset="0"/>
                            </a:rPr>
                            <a:t>kph</a:t>
                          </a:r>
                          <a:r>
                            <a:rPr lang="en-US" dirty="0" smtClean="0">
                              <a:latin typeface="Segoe Script" pitchFamily="66" charset="0"/>
                            </a:rPr>
                            <a:t>)</a:t>
                          </a:r>
                          <a:endParaRPr lang="en-US" dirty="0">
                            <a:latin typeface="Segoe Script" pitchFamily="66" charset="0"/>
                          </a:endParaRPr>
                        </a:p>
                      </a:txBody>
                      <a:tcPr/>
                    </a:tc>
                    <a:tc>
                      <a:txBody>
                        <a:bodyPr/>
                        <a:lstStyle/>
                        <a:p>
                          <a:pPr algn="ctr"/>
                          <a:r>
                            <a:rPr lang="en-US" dirty="0" smtClean="0">
                              <a:latin typeface="Segoe Script" pitchFamily="66" charset="0"/>
                            </a:rPr>
                            <a:t>Distance (in km)</a:t>
                          </a:r>
                          <a:endParaRPr lang="en-US" dirty="0">
                            <a:latin typeface="Segoe Script" pitchFamily="66" charset="0"/>
                          </a:endParaRPr>
                        </a:p>
                      </a:txBody>
                      <a:tcPr/>
                    </a:tc>
                    <a:tc>
                      <a:txBody>
                        <a:bodyPr/>
                        <a:lstStyle/>
                        <a:p>
                          <a:pPr algn="ctr"/>
                          <a:r>
                            <a:rPr lang="en-US" dirty="0" smtClean="0">
                              <a:latin typeface="Segoe Script" pitchFamily="66" charset="0"/>
                            </a:rPr>
                            <a:t>Time</a:t>
                          </a:r>
                          <a:r>
                            <a:rPr lang="en-US" baseline="0" dirty="0" smtClean="0">
                              <a:latin typeface="Segoe Script" pitchFamily="66" charset="0"/>
                            </a:rPr>
                            <a:t> (in </a:t>
                          </a:r>
                          <a:r>
                            <a:rPr lang="en-US" baseline="0" dirty="0" err="1" smtClean="0">
                              <a:latin typeface="Segoe Script" pitchFamily="66" charset="0"/>
                            </a:rPr>
                            <a:t>hr</a:t>
                          </a:r>
                          <a:r>
                            <a:rPr lang="en-US" baseline="0" dirty="0" smtClean="0">
                              <a:latin typeface="Segoe Script" pitchFamily="66" charset="0"/>
                            </a:rPr>
                            <a:t>)</a:t>
                          </a:r>
                          <a:endParaRPr lang="en-US" dirty="0">
                            <a:latin typeface="Segoe Script" pitchFamily="66" charset="0"/>
                          </a:endParaRPr>
                        </a:p>
                      </a:txBody>
                      <a:tcPr/>
                    </a:tc>
                  </a:tr>
                  <a:tr h="746467">
                    <a:tc>
                      <a:txBody>
                        <a:bodyPr/>
                        <a:lstStyle/>
                        <a:p>
                          <a:pPr algn="l"/>
                          <a:r>
                            <a:rPr lang="en-US" dirty="0" smtClean="0">
                              <a:latin typeface="Segoe Script" pitchFamily="66" charset="0"/>
                            </a:rPr>
                            <a:t>         Joaquin</a:t>
                          </a:r>
                          <a:r>
                            <a:rPr lang="en-US" baseline="0" dirty="0" smtClean="0">
                              <a:latin typeface="Segoe Script" pitchFamily="66" charset="0"/>
                            </a:rPr>
                            <a:t> </a:t>
                          </a:r>
                          <a:endParaRPr lang="en-US" dirty="0">
                            <a:latin typeface="Segoe Script" pitchFamily="6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Cambria Math" pitchFamily="18" charset="0"/>
                              <a:ea typeface="Cambria Math" pitchFamily="18" charset="0"/>
                            </a:rPr>
                            <a:t>             </a:t>
                          </a:r>
                          <a14:m>
                            <m:oMath xmlns:m="http://schemas.openxmlformats.org/officeDocument/2006/math">
                              <m:f>
                                <m:fPr>
                                  <m:ctrlPr>
                                    <a:rPr lang="en-US" sz="2400" smtClean="0">
                                      <a:latin typeface="Cambria Math" pitchFamily="18" charset="0"/>
                                      <a:ea typeface="Cambria Math" pitchFamily="18" charset="0"/>
                                    </a:rPr>
                                  </m:ctrlPr>
                                </m:fPr>
                                <m:num>
                                  <m:r>
                                    <a:rPr lang="en-US" sz="2400" smtClean="0">
                                      <a:latin typeface="Cambria Math" pitchFamily="18" charset="0"/>
                                      <a:ea typeface="Cambria Math" pitchFamily="18" charset="0"/>
                                    </a:rPr>
                                    <m:t>15</m:t>
                                  </m:r>
                                </m:num>
                                <m:den>
                                  <m:r>
                                    <a:rPr lang="en-US" sz="2400" smtClean="0">
                                      <a:latin typeface="Cambria Math" pitchFamily="18" charset="0"/>
                                      <a:ea typeface="Cambria Math" pitchFamily="18" charset="0"/>
                                    </a:rPr>
                                    <m:t>𝑡</m:t>
                                  </m:r>
                                </m:den>
                              </m:f>
                            </m:oMath>
                          </a14:m>
                          <a:endParaRPr lang="en-US" sz="2400" dirty="0">
                            <a:latin typeface="Cambria Math" pitchFamily="18" charset="0"/>
                            <a:ea typeface="Cambria Math" pitchFamily="18" charset="0"/>
                          </a:endParaRPr>
                        </a:p>
                      </a:txBody>
                      <a:tcPr/>
                    </a:tc>
                    <a:tc>
                      <a:txBody>
                        <a:bodyPr/>
                        <a:lstStyle/>
                        <a:p>
                          <a:r>
                            <a:rPr lang="en-US" sz="2400" dirty="0" smtClean="0">
                              <a:latin typeface="Cambria Math" pitchFamily="18" charset="0"/>
                              <a:ea typeface="Cambria Math" pitchFamily="18" charset="0"/>
                            </a:rPr>
                            <a:t>              15</a:t>
                          </a:r>
                          <a:endParaRPr lang="en-US" sz="2400" dirty="0">
                            <a:latin typeface="Cambria Math" pitchFamily="18" charset="0"/>
                            <a:ea typeface="Cambria Math" pitchFamily="18" charset="0"/>
                          </a:endParaRPr>
                        </a:p>
                      </a:txBody>
                      <a:tcPr/>
                    </a:tc>
                    <a:tc>
                      <a:txBody>
                        <a:bodyPr/>
                        <a:lstStyle/>
                        <a:p>
                          <a:r>
                            <a:rPr lang="en-US" sz="2400" dirty="0" smtClean="0">
                              <a:latin typeface="Cambria Math" pitchFamily="18" charset="0"/>
                              <a:ea typeface="Cambria Math" pitchFamily="18" charset="0"/>
                            </a:rPr>
                            <a:t>               t</a:t>
                          </a:r>
                          <a:endParaRPr lang="en-US" sz="2400" dirty="0">
                            <a:latin typeface="Cambria Math" pitchFamily="18" charset="0"/>
                            <a:ea typeface="Cambria Math" pitchFamily="18" charset="0"/>
                          </a:endParaRPr>
                        </a:p>
                      </a:txBody>
                      <a:tcPr/>
                    </a:tc>
                  </a:tr>
                  <a:tr h="740112">
                    <a:tc>
                      <a:txBody>
                        <a:bodyPr/>
                        <a:lstStyle/>
                        <a:p>
                          <a:r>
                            <a:rPr lang="en-US" dirty="0" smtClean="0">
                              <a:latin typeface="Segoe Script" pitchFamily="66" charset="0"/>
                            </a:rPr>
                            <a:t>  </a:t>
                          </a:r>
                          <a:r>
                            <a:rPr lang="en-US" dirty="0" smtClean="0">
                              <a:latin typeface="Segoe Script" pitchFamily="66" charset="0"/>
                            </a:rPr>
                            <a:t>Miguel</a:t>
                          </a:r>
                          <a:endParaRPr lang="en-US" dirty="0">
                            <a:latin typeface="Segoe Script" pitchFamily="66"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Cambria Math" pitchFamily="18" charset="0"/>
                              <a:ea typeface="Cambria Math" pitchFamily="18" charset="0"/>
                            </a:rPr>
                            <a:t>             </a:t>
                          </a:r>
                          <a14:m>
                            <m:oMath xmlns:m="http://schemas.openxmlformats.org/officeDocument/2006/math">
                              <m:f>
                                <m:fPr>
                                  <m:ctrlPr>
                                    <a:rPr lang="en-US" sz="2400" smtClean="0">
                                      <a:latin typeface="Cambria Math" pitchFamily="18" charset="0"/>
                                      <a:ea typeface="Cambria Math" pitchFamily="18" charset="0"/>
                                    </a:rPr>
                                  </m:ctrlPr>
                                </m:fPr>
                                <m:num>
                                  <m:r>
                                    <a:rPr lang="en-US" sz="2400" smtClean="0">
                                      <a:latin typeface="Cambria Math" pitchFamily="18" charset="0"/>
                                      <a:ea typeface="Cambria Math" pitchFamily="18" charset="0"/>
                                    </a:rPr>
                                    <m:t>20</m:t>
                                  </m:r>
                                </m:num>
                                <m:den>
                                  <m:r>
                                    <a:rPr lang="en-US" sz="2400" smtClean="0">
                                      <a:latin typeface="Cambria Math" pitchFamily="18" charset="0"/>
                                      <a:ea typeface="Cambria Math" pitchFamily="18" charset="0"/>
                                    </a:rPr>
                                    <m:t>𝑡</m:t>
                                  </m:r>
                                  <m:r>
                                    <a:rPr lang="en-US" sz="2400" smtClean="0">
                                      <a:latin typeface="Cambria Math" pitchFamily="18" charset="0"/>
                                      <a:ea typeface="Cambria Math" pitchFamily="18" charset="0"/>
                                    </a:rPr>
                                    <m:t> +  1</m:t>
                                  </m:r>
                                </m:den>
                              </m:f>
                            </m:oMath>
                          </a14:m>
                          <a:endParaRPr lang="en-US" sz="2400" dirty="0">
                            <a:latin typeface="Cambria Math" pitchFamily="18" charset="0"/>
                            <a:ea typeface="Cambria Math" pitchFamily="18" charset="0"/>
                          </a:endParaRPr>
                        </a:p>
                      </a:txBody>
                      <a:tcPr/>
                    </a:tc>
                    <a:tc>
                      <a:txBody>
                        <a:bodyPr/>
                        <a:lstStyle/>
                        <a:p>
                          <a:r>
                            <a:rPr lang="en-US" sz="2400" dirty="0" smtClean="0">
                              <a:latin typeface="Cambria Math" pitchFamily="18" charset="0"/>
                              <a:ea typeface="Cambria Math" pitchFamily="18" charset="0"/>
                            </a:rPr>
                            <a:t>              20</a:t>
                          </a:r>
                          <a:endParaRPr lang="en-US" sz="2400" dirty="0">
                            <a:latin typeface="Cambria Math" pitchFamily="18" charset="0"/>
                            <a:ea typeface="Cambria Math" pitchFamily="18" charset="0"/>
                          </a:endParaRPr>
                        </a:p>
                      </a:txBody>
                      <a:tcPr/>
                    </a:tc>
                    <a:tc>
                      <a:txBody>
                        <a:bodyPr/>
                        <a:lstStyle/>
                        <a:p>
                          <a:r>
                            <a:rPr lang="en-US" sz="2400" dirty="0" smtClean="0">
                              <a:latin typeface="Cambria Math" pitchFamily="18" charset="0"/>
                              <a:ea typeface="Cambria Math" pitchFamily="18" charset="0"/>
                            </a:rPr>
                            <a:t>             </a:t>
                          </a:r>
                          <a:r>
                            <a:rPr lang="en-US" sz="2400" baseline="0" dirty="0" smtClean="0">
                              <a:latin typeface="Cambria Math" pitchFamily="18" charset="0"/>
                              <a:ea typeface="Cambria Math" pitchFamily="18" charset="0"/>
                            </a:rPr>
                            <a:t> t + 1</a:t>
                          </a:r>
                          <a:endParaRPr lang="en-US" sz="2400" dirty="0">
                            <a:latin typeface="Cambria Math" pitchFamily="18" charset="0"/>
                            <a:ea typeface="Cambria Math" pitchFamily="18" charset="0"/>
                          </a:endParaRPr>
                        </a:p>
                      </a:txBody>
                      <a:tcPr/>
                    </a:tc>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2662393318"/>
                  </p:ext>
                </p:extLst>
              </p:nvPr>
            </p:nvGraphicFramePr>
            <p:xfrm>
              <a:off x="533400" y="3657600"/>
              <a:ext cx="7696200" cy="2126659"/>
            </p:xfrm>
            <a:graphic>
              <a:graphicData uri="http://schemas.openxmlformats.org/drawingml/2006/table">
                <a:tbl>
                  <a:tblPr firstRow="1" bandRow="1">
                    <a:tableStyleId>{21E4AEA4-8DFA-4A89-87EB-49C32662AFE0}</a:tableStyleId>
                  </a:tblPr>
                  <a:tblGrid>
                    <a:gridCol w="1924050"/>
                    <a:gridCol w="1924050"/>
                    <a:gridCol w="1924050"/>
                    <a:gridCol w="1924050"/>
                  </a:tblGrid>
                  <a:tr h="640080">
                    <a:tc>
                      <a:txBody>
                        <a:bodyPr/>
                        <a:lstStyle/>
                        <a:p>
                          <a:endParaRPr lang="en-US" dirty="0"/>
                        </a:p>
                      </a:txBody>
                      <a:tcPr/>
                    </a:tc>
                    <a:tc>
                      <a:txBody>
                        <a:bodyPr/>
                        <a:lstStyle/>
                        <a:p>
                          <a:pPr algn="ctr"/>
                          <a:r>
                            <a:rPr lang="en-US" dirty="0" smtClean="0">
                              <a:latin typeface="Segoe Script" pitchFamily="66" charset="0"/>
                            </a:rPr>
                            <a:t>   Rate (in </a:t>
                          </a:r>
                          <a:r>
                            <a:rPr lang="en-US" dirty="0" err="1" smtClean="0">
                              <a:latin typeface="Segoe Script" pitchFamily="66" charset="0"/>
                            </a:rPr>
                            <a:t>kph</a:t>
                          </a:r>
                          <a:r>
                            <a:rPr lang="en-US" dirty="0" smtClean="0">
                              <a:latin typeface="Segoe Script" pitchFamily="66" charset="0"/>
                            </a:rPr>
                            <a:t>)</a:t>
                          </a:r>
                          <a:endParaRPr lang="en-US" dirty="0">
                            <a:latin typeface="Segoe Script" pitchFamily="66" charset="0"/>
                          </a:endParaRPr>
                        </a:p>
                      </a:txBody>
                      <a:tcPr/>
                    </a:tc>
                    <a:tc>
                      <a:txBody>
                        <a:bodyPr/>
                        <a:lstStyle/>
                        <a:p>
                          <a:pPr algn="ctr"/>
                          <a:r>
                            <a:rPr lang="en-US" dirty="0" smtClean="0">
                              <a:latin typeface="Segoe Script" pitchFamily="66" charset="0"/>
                            </a:rPr>
                            <a:t>Distance (in km)</a:t>
                          </a:r>
                          <a:endParaRPr lang="en-US" dirty="0">
                            <a:latin typeface="Segoe Script" pitchFamily="66" charset="0"/>
                          </a:endParaRPr>
                        </a:p>
                      </a:txBody>
                      <a:tcPr/>
                    </a:tc>
                    <a:tc>
                      <a:txBody>
                        <a:bodyPr/>
                        <a:lstStyle/>
                        <a:p>
                          <a:pPr algn="ctr"/>
                          <a:r>
                            <a:rPr lang="en-US" dirty="0" smtClean="0">
                              <a:latin typeface="Segoe Script" pitchFamily="66" charset="0"/>
                            </a:rPr>
                            <a:t>Time</a:t>
                          </a:r>
                          <a:r>
                            <a:rPr lang="en-US" baseline="0" dirty="0" smtClean="0">
                              <a:latin typeface="Segoe Script" pitchFamily="66" charset="0"/>
                            </a:rPr>
                            <a:t> (in </a:t>
                          </a:r>
                          <a:r>
                            <a:rPr lang="en-US" baseline="0" dirty="0" err="1" smtClean="0">
                              <a:latin typeface="Segoe Script" pitchFamily="66" charset="0"/>
                            </a:rPr>
                            <a:t>hr</a:t>
                          </a:r>
                          <a:r>
                            <a:rPr lang="en-US" baseline="0" dirty="0" smtClean="0">
                              <a:latin typeface="Segoe Script" pitchFamily="66" charset="0"/>
                            </a:rPr>
                            <a:t>)</a:t>
                          </a:r>
                          <a:endParaRPr lang="en-US" dirty="0">
                            <a:latin typeface="Segoe Script" pitchFamily="66" charset="0"/>
                          </a:endParaRPr>
                        </a:p>
                      </a:txBody>
                      <a:tcPr/>
                    </a:tc>
                  </a:tr>
                  <a:tr h="746467">
                    <a:tc>
                      <a:txBody>
                        <a:bodyPr/>
                        <a:lstStyle/>
                        <a:p>
                          <a:pPr algn="l"/>
                          <a:r>
                            <a:rPr lang="en-US" dirty="0" smtClean="0">
                              <a:latin typeface="Segoe Script" pitchFamily="66" charset="0"/>
                            </a:rPr>
                            <a:t>         Joaquin</a:t>
                          </a:r>
                          <a:r>
                            <a:rPr lang="en-US" baseline="0" dirty="0" smtClean="0">
                              <a:latin typeface="Segoe Script" pitchFamily="66" charset="0"/>
                            </a:rPr>
                            <a:t> </a:t>
                          </a:r>
                          <a:endParaRPr lang="en-US" dirty="0">
                            <a:latin typeface="Segoe Script" pitchFamily="66" charset="0"/>
                          </a:endParaRPr>
                        </a:p>
                      </a:txBody>
                      <a:tcPr/>
                    </a:tc>
                    <a:tc>
                      <a:txBody>
                        <a:bodyPr/>
                        <a:lstStyle/>
                        <a:p>
                          <a:endParaRPr lang="en-US"/>
                        </a:p>
                      </a:txBody>
                      <a:tcPr>
                        <a:blipFill rotWithShape="1">
                          <a:blip r:embed="rId3"/>
                          <a:stretch>
                            <a:fillRect l="-100635" t="-88618" r="-200317" b="-98374"/>
                          </a:stretch>
                        </a:blipFill>
                      </a:tcPr>
                    </a:tc>
                    <a:tc>
                      <a:txBody>
                        <a:bodyPr/>
                        <a:lstStyle/>
                        <a:p>
                          <a:r>
                            <a:rPr lang="en-US" sz="2400" dirty="0" smtClean="0">
                              <a:latin typeface="Cambria Math" pitchFamily="18" charset="0"/>
                              <a:ea typeface="Cambria Math" pitchFamily="18" charset="0"/>
                            </a:rPr>
                            <a:t>              15</a:t>
                          </a:r>
                          <a:endParaRPr lang="en-US" sz="2400" dirty="0">
                            <a:latin typeface="Cambria Math" pitchFamily="18" charset="0"/>
                            <a:ea typeface="Cambria Math" pitchFamily="18" charset="0"/>
                          </a:endParaRPr>
                        </a:p>
                      </a:txBody>
                      <a:tcPr/>
                    </a:tc>
                    <a:tc>
                      <a:txBody>
                        <a:bodyPr/>
                        <a:lstStyle/>
                        <a:p>
                          <a:r>
                            <a:rPr lang="en-US" sz="2400" dirty="0" smtClean="0">
                              <a:latin typeface="Cambria Math" pitchFamily="18" charset="0"/>
                              <a:ea typeface="Cambria Math" pitchFamily="18" charset="0"/>
                            </a:rPr>
                            <a:t>               t</a:t>
                          </a:r>
                          <a:endParaRPr lang="en-US" sz="2400" dirty="0">
                            <a:latin typeface="Cambria Math" pitchFamily="18" charset="0"/>
                            <a:ea typeface="Cambria Math" pitchFamily="18" charset="0"/>
                          </a:endParaRPr>
                        </a:p>
                      </a:txBody>
                      <a:tcPr/>
                    </a:tc>
                  </a:tr>
                  <a:tr h="740112">
                    <a:tc>
                      <a:txBody>
                        <a:bodyPr/>
                        <a:lstStyle/>
                        <a:p>
                          <a:r>
                            <a:rPr lang="en-US" dirty="0" smtClean="0">
                              <a:latin typeface="Segoe Script" pitchFamily="66" charset="0"/>
                            </a:rPr>
                            <a:t>  </a:t>
                          </a:r>
                          <a:r>
                            <a:rPr lang="en-US" dirty="0" smtClean="0">
                              <a:latin typeface="Segoe Script" pitchFamily="66" charset="0"/>
                            </a:rPr>
                            <a:t>Miguel</a:t>
                          </a:r>
                          <a:endParaRPr lang="en-US" dirty="0">
                            <a:latin typeface="Segoe Script" pitchFamily="66" charset="0"/>
                          </a:endParaRPr>
                        </a:p>
                      </a:txBody>
                      <a:tcPr/>
                    </a:tc>
                    <a:tc>
                      <a:txBody>
                        <a:bodyPr/>
                        <a:lstStyle/>
                        <a:p>
                          <a:endParaRPr lang="en-US"/>
                        </a:p>
                      </a:txBody>
                      <a:tcPr>
                        <a:blipFill rotWithShape="1">
                          <a:blip r:embed="rId3"/>
                          <a:stretch>
                            <a:fillRect l="-100635" t="-191736" r="-200317"/>
                          </a:stretch>
                        </a:blipFill>
                      </a:tcPr>
                    </a:tc>
                    <a:tc>
                      <a:txBody>
                        <a:bodyPr/>
                        <a:lstStyle/>
                        <a:p>
                          <a:r>
                            <a:rPr lang="en-US" sz="2400" dirty="0" smtClean="0">
                              <a:latin typeface="Cambria Math" pitchFamily="18" charset="0"/>
                              <a:ea typeface="Cambria Math" pitchFamily="18" charset="0"/>
                            </a:rPr>
                            <a:t>              20</a:t>
                          </a:r>
                          <a:endParaRPr lang="en-US" sz="2400" dirty="0">
                            <a:latin typeface="Cambria Math" pitchFamily="18" charset="0"/>
                            <a:ea typeface="Cambria Math" pitchFamily="18" charset="0"/>
                          </a:endParaRPr>
                        </a:p>
                      </a:txBody>
                      <a:tcPr/>
                    </a:tc>
                    <a:tc>
                      <a:txBody>
                        <a:bodyPr/>
                        <a:lstStyle/>
                        <a:p>
                          <a:r>
                            <a:rPr lang="en-US" sz="2400" dirty="0" smtClean="0">
                              <a:latin typeface="Cambria Math" pitchFamily="18" charset="0"/>
                              <a:ea typeface="Cambria Math" pitchFamily="18" charset="0"/>
                            </a:rPr>
                            <a:t>             </a:t>
                          </a:r>
                          <a:r>
                            <a:rPr lang="en-US" sz="2400" baseline="0" dirty="0" smtClean="0">
                              <a:latin typeface="Cambria Math" pitchFamily="18" charset="0"/>
                              <a:ea typeface="Cambria Math" pitchFamily="18" charset="0"/>
                            </a:rPr>
                            <a:t> t + 1</a:t>
                          </a:r>
                          <a:endParaRPr lang="en-US" sz="2400" dirty="0">
                            <a:latin typeface="Cambria Math" pitchFamily="18" charset="0"/>
                            <a:ea typeface="Cambria Math" pitchFamily="18" charset="0"/>
                          </a:endParaRPr>
                        </a:p>
                      </a:txBody>
                      <a:tcPr/>
                    </a:tc>
                  </a:tr>
                </a:tbl>
              </a:graphicData>
            </a:graphic>
          </p:graphicFrame>
        </mc:Fallback>
      </mc:AlternateContent>
    </p:spTree>
    <p:extLst>
      <p:ext uri="{BB962C8B-B14F-4D97-AF65-F5344CB8AC3E}">
        <p14:creationId xmlns:p14="http://schemas.microsoft.com/office/powerpoint/2010/main" val="3372942026"/>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800" decel="100000"/>
                                        <p:tgtEl>
                                          <p:spTgt spid="2">
                                            <p:txEl>
                                              <p:pRg st="0" end="0"/>
                                            </p:txEl>
                                          </p:spTgt>
                                        </p:tgtEl>
                                      </p:cBhvr>
                                    </p:animEffect>
                                    <p:anim calcmode="lin" valueType="num">
                                      <p:cBhvr>
                                        <p:cTn id="8" dur="800" decel="100000" fill="hold"/>
                                        <p:tgtEl>
                                          <p:spTgt spid="2">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2">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2">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xEl>
                                              <p:pRg st="0" end="0"/>
                                            </p:txEl>
                                          </p:spTgt>
                                        </p:tgtEl>
                                        <p:attrNameLst>
                                          <p:attrName>ppt_y</p:attrName>
                                        </p:attrNameLst>
                                      </p:cBhvr>
                                      <p:tavLst>
                                        <p:tav tm="0">
                                          <p:val>
                                            <p:strVal val="#ppt_y+0.1"/>
                                          </p:val>
                                        </p:tav>
                                        <p:tav tm="100000">
                                          <p:val>
                                            <p:strVal val="#ppt_y"/>
                                          </p:val>
                                        </p:tav>
                                      </p:tavLst>
                                    </p:anim>
                                  </p:childTnLst>
                                </p:cTn>
                              </p:par>
                              <p:par>
                                <p:cTn id="13" presetID="3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800" decel="100000"/>
                                        <p:tgtEl>
                                          <p:spTgt spid="2">
                                            <p:txEl>
                                              <p:pRg st="2" end="2"/>
                                            </p:txEl>
                                          </p:spTgt>
                                        </p:tgtEl>
                                      </p:cBhvr>
                                    </p:animEffect>
                                    <p:anim calcmode="lin" valueType="num">
                                      <p:cBhvr>
                                        <p:cTn id="16" dur="800" decel="100000" fill="hold"/>
                                        <p:tgtEl>
                                          <p:spTgt spid="2">
                                            <p:txEl>
                                              <p:pRg st="2" end="2"/>
                                            </p:txEl>
                                          </p:spTgt>
                                        </p:tgtEl>
                                        <p:attrNameLst>
                                          <p:attrName>style.rotation</p:attrName>
                                        </p:attrNameLst>
                                      </p:cBhvr>
                                      <p:tavLst>
                                        <p:tav tm="0">
                                          <p:val>
                                            <p:fltVal val="-90"/>
                                          </p:val>
                                        </p:tav>
                                        <p:tav tm="100000">
                                          <p:val>
                                            <p:fltVal val="0"/>
                                          </p:val>
                                        </p:tav>
                                      </p:tavLst>
                                    </p:anim>
                                    <p:anim calcmode="lin" valueType="num">
                                      <p:cBhvr>
                                        <p:cTn id="17" dur="800" decel="100000" fill="hold"/>
                                        <p:tgtEl>
                                          <p:spTgt spid="2">
                                            <p:txEl>
                                              <p:pRg st="2" end="2"/>
                                            </p:txEl>
                                          </p:spTgt>
                                        </p:tgtEl>
                                        <p:attrNameLst>
                                          <p:attrName>ppt_x</p:attrName>
                                        </p:attrNameLst>
                                      </p:cBhvr>
                                      <p:tavLst>
                                        <p:tav tm="0">
                                          <p:val>
                                            <p:strVal val="#ppt_x+0.4"/>
                                          </p:val>
                                        </p:tav>
                                        <p:tav tm="100000">
                                          <p:val>
                                            <p:strVal val="#ppt_x-0.05"/>
                                          </p:val>
                                        </p:tav>
                                      </p:tavLst>
                                    </p:anim>
                                    <p:anim calcmode="lin" valueType="num">
                                      <p:cBhvr>
                                        <p:cTn id="18" dur="800" decel="100000" fill="hold"/>
                                        <p:tgtEl>
                                          <p:spTgt spid="2">
                                            <p:txEl>
                                              <p:pRg st="2" end="2"/>
                                            </p:txEl>
                                          </p:spTgt>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2">
                                            <p:txEl>
                                              <p:pRg st="2" end="2"/>
                                            </p:txEl>
                                          </p:spTgt>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2">
                                            <p:txEl>
                                              <p:pRg st="2" end="2"/>
                                            </p:txEl>
                                          </p:spTgt>
                                        </p:tgtEl>
                                        <p:attrNameLst>
                                          <p:attrName>ppt_y</p:attrName>
                                        </p:attrNameLst>
                                      </p:cBhvr>
                                      <p:tavLst>
                                        <p:tav tm="0">
                                          <p:val>
                                            <p:strVal val="#ppt_y+0.1"/>
                                          </p:val>
                                        </p:tav>
                                        <p:tav tm="100000">
                                          <p:val>
                                            <p:strVal val="#ppt_y"/>
                                          </p:val>
                                        </p:tav>
                                      </p:tavLst>
                                    </p:anim>
                                  </p:childTnLst>
                                </p:cTn>
                              </p:par>
                              <p:par>
                                <p:cTn id="21" presetID="30"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800" decel="100000"/>
                                        <p:tgtEl>
                                          <p:spTgt spid="2">
                                            <p:txEl>
                                              <p:pRg st="4" end="4"/>
                                            </p:txEl>
                                          </p:spTgt>
                                        </p:tgtEl>
                                      </p:cBhvr>
                                    </p:animEffect>
                                    <p:anim calcmode="lin" valueType="num">
                                      <p:cBhvr>
                                        <p:cTn id="24" dur="800" decel="100000" fill="hold"/>
                                        <p:tgtEl>
                                          <p:spTgt spid="2">
                                            <p:txEl>
                                              <p:pRg st="4" end="4"/>
                                            </p:txEl>
                                          </p:spTgt>
                                        </p:tgtEl>
                                        <p:attrNameLst>
                                          <p:attrName>style.rotation</p:attrName>
                                        </p:attrNameLst>
                                      </p:cBhvr>
                                      <p:tavLst>
                                        <p:tav tm="0">
                                          <p:val>
                                            <p:fltVal val="-90"/>
                                          </p:val>
                                        </p:tav>
                                        <p:tav tm="100000">
                                          <p:val>
                                            <p:fltVal val="0"/>
                                          </p:val>
                                        </p:tav>
                                      </p:tavLst>
                                    </p:anim>
                                    <p:anim calcmode="lin" valueType="num">
                                      <p:cBhvr>
                                        <p:cTn id="25" dur="800" decel="100000" fill="hold"/>
                                        <p:tgtEl>
                                          <p:spTgt spid="2">
                                            <p:txEl>
                                              <p:pRg st="4" end="4"/>
                                            </p:txEl>
                                          </p:spTgt>
                                        </p:tgtEl>
                                        <p:attrNameLst>
                                          <p:attrName>ppt_x</p:attrName>
                                        </p:attrNameLst>
                                      </p:cBhvr>
                                      <p:tavLst>
                                        <p:tav tm="0">
                                          <p:val>
                                            <p:strVal val="#ppt_x+0.4"/>
                                          </p:val>
                                        </p:tav>
                                        <p:tav tm="100000">
                                          <p:val>
                                            <p:strVal val="#ppt_x-0.05"/>
                                          </p:val>
                                        </p:tav>
                                      </p:tavLst>
                                    </p:anim>
                                    <p:anim calcmode="lin" valueType="num">
                                      <p:cBhvr>
                                        <p:cTn id="26" dur="800" decel="100000" fill="hold"/>
                                        <p:tgtEl>
                                          <p:spTgt spid="2">
                                            <p:txEl>
                                              <p:pRg st="4" end="4"/>
                                            </p:txEl>
                                          </p:spTgt>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2">
                                            <p:txEl>
                                              <p:pRg st="4" end="4"/>
                                            </p:txEl>
                                          </p:spTgt>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2">
                                            <p:txEl>
                                              <p:pRg st="4" end="4"/>
                                            </p:txEl>
                                          </p:spTgt>
                                        </p:tgtEl>
                                        <p:attrNameLst>
                                          <p:attrName>ppt_y</p:attrName>
                                        </p:attrNameLst>
                                      </p:cBhvr>
                                      <p:tavLst>
                                        <p:tav tm="0">
                                          <p:val>
                                            <p:strVal val="#ppt_y+0.1"/>
                                          </p:val>
                                        </p:tav>
                                        <p:tav tm="100000">
                                          <p:val>
                                            <p:strVal val="#ppt_y"/>
                                          </p:val>
                                        </p:tav>
                                      </p:tavLst>
                                    </p:anim>
                                  </p:childTnLst>
                                </p:cTn>
                              </p:par>
                              <p:par>
                                <p:cTn id="29" presetID="30" presetClass="entr" presetSubtype="0"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800" decel="100000"/>
                                        <p:tgtEl>
                                          <p:spTgt spid="2">
                                            <p:txEl>
                                              <p:pRg st="6" end="6"/>
                                            </p:txEl>
                                          </p:spTgt>
                                        </p:tgtEl>
                                      </p:cBhvr>
                                    </p:animEffect>
                                    <p:anim calcmode="lin" valueType="num">
                                      <p:cBhvr>
                                        <p:cTn id="32" dur="800" decel="100000" fill="hold"/>
                                        <p:tgtEl>
                                          <p:spTgt spid="2">
                                            <p:txEl>
                                              <p:pRg st="6" end="6"/>
                                            </p:txEl>
                                          </p:spTgt>
                                        </p:tgtEl>
                                        <p:attrNameLst>
                                          <p:attrName>style.rotation</p:attrName>
                                        </p:attrNameLst>
                                      </p:cBhvr>
                                      <p:tavLst>
                                        <p:tav tm="0">
                                          <p:val>
                                            <p:fltVal val="-90"/>
                                          </p:val>
                                        </p:tav>
                                        <p:tav tm="100000">
                                          <p:val>
                                            <p:fltVal val="0"/>
                                          </p:val>
                                        </p:tav>
                                      </p:tavLst>
                                    </p:anim>
                                    <p:anim calcmode="lin" valueType="num">
                                      <p:cBhvr>
                                        <p:cTn id="33" dur="800" decel="100000" fill="hold"/>
                                        <p:tgtEl>
                                          <p:spTgt spid="2">
                                            <p:txEl>
                                              <p:pRg st="6" end="6"/>
                                            </p:txEl>
                                          </p:spTgt>
                                        </p:tgtEl>
                                        <p:attrNameLst>
                                          <p:attrName>ppt_x</p:attrName>
                                        </p:attrNameLst>
                                      </p:cBhvr>
                                      <p:tavLst>
                                        <p:tav tm="0">
                                          <p:val>
                                            <p:strVal val="#ppt_x+0.4"/>
                                          </p:val>
                                        </p:tav>
                                        <p:tav tm="100000">
                                          <p:val>
                                            <p:strVal val="#ppt_x-0.05"/>
                                          </p:val>
                                        </p:tav>
                                      </p:tavLst>
                                    </p:anim>
                                    <p:anim calcmode="lin" valueType="num">
                                      <p:cBhvr>
                                        <p:cTn id="34" dur="800" decel="100000" fill="hold"/>
                                        <p:tgtEl>
                                          <p:spTgt spid="2">
                                            <p:txEl>
                                              <p:pRg st="6" end="6"/>
                                            </p:txEl>
                                          </p:spTgt>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2">
                                            <p:txEl>
                                              <p:pRg st="6" end="6"/>
                                            </p:txEl>
                                          </p:spTgt>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2">
                                            <p:txEl>
                                              <p:pRg st="6" end="6"/>
                                            </p:txEl>
                                          </p:spTgt>
                                        </p:tgtEl>
                                        <p:attrNameLst>
                                          <p:attrName>ppt_y</p:attrName>
                                        </p:attrNameLst>
                                      </p:cBhvr>
                                      <p:tavLst>
                                        <p:tav tm="0">
                                          <p:val>
                                            <p:strVal val="#ppt_y+0.1"/>
                                          </p:val>
                                        </p:tav>
                                        <p:tav tm="100000">
                                          <p:val>
                                            <p:strVal val="#ppt_y"/>
                                          </p:val>
                                        </p:tav>
                                      </p:tavLst>
                                    </p:anim>
                                  </p:childTnLst>
                                </p:cTn>
                              </p:par>
                              <p:par>
                                <p:cTn id="37" presetID="30" presetClass="entr" presetSubtype="0" fill="hold" nodeType="with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fade">
                                      <p:cBhvr>
                                        <p:cTn id="39" dur="800" decel="100000"/>
                                        <p:tgtEl>
                                          <p:spTgt spid="2">
                                            <p:txEl>
                                              <p:pRg st="7" end="7"/>
                                            </p:txEl>
                                          </p:spTgt>
                                        </p:tgtEl>
                                      </p:cBhvr>
                                    </p:animEffect>
                                    <p:anim calcmode="lin" valueType="num">
                                      <p:cBhvr>
                                        <p:cTn id="40" dur="800" decel="100000" fill="hold"/>
                                        <p:tgtEl>
                                          <p:spTgt spid="2">
                                            <p:txEl>
                                              <p:pRg st="7" end="7"/>
                                            </p:txEl>
                                          </p:spTgt>
                                        </p:tgtEl>
                                        <p:attrNameLst>
                                          <p:attrName>style.rotation</p:attrName>
                                        </p:attrNameLst>
                                      </p:cBhvr>
                                      <p:tavLst>
                                        <p:tav tm="0">
                                          <p:val>
                                            <p:fltVal val="-90"/>
                                          </p:val>
                                        </p:tav>
                                        <p:tav tm="100000">
                                          <p:val>
                                            <p:fltVal val="0"/>
                                          </p:val>
                                        </p:tav>
                                      </p:tavLst>
                                    </p:anim>
                                    <p:anim calcmode="lin" valueType="num">
                                      <p:cBhvr>
                                        <p:cTn id="41" dur="800" decel="100000" fill="hold"/>
                                        <p:tgtEl>
                                          <p:spTgt spid="2">
                                            <p:txEl>
                                              <p:pRg st="7" end="7"/>
                                            </p:txEl>
                                          </p:spTgt>
                                        </p:tgtEl>
                                        <p:attrNameLst>
                                          <p:attrName>ppt_x</p:attrName>
                                        </p:attrNameLst>
                                      </p:cBhvr>
                                      <p:tavLst>
                                        <p:tav tm="0">
                                          <p:val>
                                            <p:strVal val="#ppt_x+0.4"/>
                                          </p:val>
                                        </p:tav>
                                        <p:tav tm="100000">
                                          <p:val>
                                            <p:strVal val="#ppt_x-0.05"/>
                                          </p:val>
                                        </p:tav>
                                      </p:tavLst>
                                    </p:anim>
                                    <p:anim calcmode="lin" valueType="num">
                                      <p:cBhvr>
                                        <p:cTn id="42" dur="800" decel="100000" fill="hold"/>
                                        <p:tgtEl>
                                          <p:spTgt spid="2">
                                            <p:txEl>
                                              <p:pRg st="7" end="7"/>
                                            </p:txEl>
                                          </p:spTgt>
                                        </p:tgtEl>
                                        <p:attrNameLst>
                                          <p:attrName>ppt_y</p:attrName>
                                        </p:attrNameLst>
                                      </p:cBhvr>
                                      <p:tavLst>
                                        <p:tav tm="0">
                                          <p:val>
                                            <p:strVal val="#ppt_y-0.4"/>
                                          </p:val>
                                        </p:tav>
                                        <p:tav tm="100000">
                                          <p:val>
                                            <p:strVal val="#ppt_y+0.1"/>
                                          </p:val>
                                        </p:tav>
                                      </p:tavLst>
                                    </p:anim>
                                    <p:anim calcmode="lin" valueType="num">
                                      <p:cBhvr>
                                        <p:cTn id="43" dur="200" accel="100000" fill="hold">
                                          <p:stCondLst>
                                            <p:cond delay="800"/>
                                          </p:stCondLst>
                                        </p:cTn>
                                        <p:tgtEl>
                                          <p:spTgt spid="2">
                                            <p:txEl>
                                              <p:pRg st="7" end="7"/>
                                            </p:txEl>
                                          </p:spTgt>
                                        </p:tgtEl>
                                        <p:attrNameLst>
                                          <p:attrName>ppt_x</p:attrName>
                                        </p:attrNameLst>
                                      </p:cBhvr>
                                      <p:tavLst>
                                        <p:tav tm="0">
                                          <p:val>
                                            <p:strVal val="#ppt_x-0.05"/>
                                          </p:val>
                                        </p:tav>
                                        <p:tav tm="100000">
                                          <p:val>
                                            <p:strVal val="#ppt_x"/>
                                          </p:val>
                                        </p:tav>
                                      </p:tavLst>
                                    </p:anim>
                                    <p:anim calcmode="lin" valueType="num">
                                      <p:cBhvr>
                                        <p:cTn id="44" dur="200" accel="100000" fill="hold">
                                          <p:stCondLst>
                                            <p:cond delay="800"/>
                                          </p:stCondLst>
                                        </p:cTn>
                                        <p:tgtEl>
                                          <p:spTgt spid="2">
                                            <p:txEl>
                                              <p:pRg st="7" end="7"/>
                                            </p:txEl>
                                          </p:spTgt>
                                        </p:tgtEl>
                                        <p:attrNameLst>
                                          <p:attrName>ppt_y</p:attrName>
                                        </p:attrNameLst>
                                      </p:cBhvr>
                                      <p:tavLst>
                                        <p:tav tm="0">
                                          <p:val>
                                            <p:strVal val="#ppt_y+0.1"/>
                                          </p:val>
                                        </p:tav>
                                        <p:tav tm="100000">
                                          <p:val>
                                            <p:strVal val="#ppt_y"/>
                                          </p:val>
                                        </p:tav>
                                      </p:tavLst>
                                    </p:anim>
                                  </p:childTnLst>
                                </p:cTn>
                              </p:par>
                              <p:par>
                                <p:cTn id="45" presetID="30" presetClass="entr" presetSubtype="0" fill="hold" nodeType="with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800" decel="100000"/>
                                        <p:tgtEl>
                                          <p:spTgt spid="2">
                                            <p:txEl>
                                              <p:pRg st="9" end="9"/>
                                            </p:txEl>
                                          </p:spTgt>
                                        </p:tgtEl>
                                      </p:cBhvr>
                                    </p:animEffect>
                                    <p:anim calcmode="lin" valueType="num">
                                      <p:cBhvr>
                                        <p:cTn id="48" dur="800" decel="100000" fill="hold"/>
                                        <p:tgtEl>
                                          <p:spTgt spid="2">
                                            <p:txEl>
                                              <p:pRg st="9" end="9"/>
                                            </p:txEl>
                                          </p:spTgt>
                                        </p:tgtEl>
                                        <p:attrNameLst>
                                          <p:attrName>style.rotation</p:attrName>
                                        </p:attrNameLst>
                                      </p:cBhvr>
                                      <p:tavLst>
                                        <p:tav tm="0">
                                          <p:val>
                                            <p:fltVal val="-90"/>
                                          </p:val>
                                        </p:tav>
                                        <p:tav tm="100000">
                                          <p:val>
                                            <p:fltVal val="0"/>
                                          </p:val>
                                        </p:tav>
                                      </p:tavLst>
                                    </p:anim>
                                    <p:anim calcmode="lin" valueType="num">
                                      <p:cBhvr>
                                        <p:cTn id="49" dur="800" decel="100000" fill="hold"/>
                                        <p:tgtEl>
                                          <p:spTgt spid="2">
                                            <p:txEl>
                                              <p:pRg st="9" end="9"/>
                                            </p:txEl>
                                          </p:spTgt>
                                        </p:tgtEl>
                                        <p:attrNameLst>
                                          <p:attrName>ppt_x</p:attrName>
                                        </p:attrNameLst>
                                      </p:cBhvr>
                                      <p:tavLst>
                                        <p:tav tm="0">
                                          <p:val>
                                            <p:strVal val="#ppt_x+0.4"/>
                                          </p:val>
                                        </p:tav>
                                        <p:tav tm="100000">
                                          <p:val>
                                            <p:strVal val="#ppt_x-0.05"/>
                                          </p:val>
                                        </p:tav>
                                      </p:tavLst>
                                    </p:anim>
                                    <p:anim calcmode="lin" valueType="num">
                                      <p:cBhvr>
                                        <p:cTn id="50" dur="800" decel="100000" fill="hold"/>
                                        <p:tgtEl>
                                          <p:spTgt spid="2">
                                            <p:txEl>
                                              <p:pRg st="9" end="9"/>
                                            </p:txEl>
                                          </p:spTgt>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2">
                                            <p:txEl>
                                              <p:pRg st="9" end="9"/>
                                            </p:txEl>
                                          </p:spTgt>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2">
                                            <p:txEl>
                                              <p:pRg st="9" end="9"/>
                                            </p:txEl>
                                          </p:spTgt>
                                        </p:tgtEl>
                                        <p:attrNameLst>
                                          <p:attrName>ppt_y</p:attrName>
                                        </p:attrNameLst>
                                      </p:cBhvr>
                                      <p:tavLst>
                                        <p:tav tm="0">
                                          <p:val>
                                            <p:strVal val="#ppt_y+0.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1000"/>
                                        <p:tgtEl>
                                          <p:spTgt spid="3"/>
                                        </p:tgtEl>
                                      </p:cBhvr>
                                    </p:animEffect>
                                    <p:anim calcmode="lin" valueType="num">
                                      <p:cBhvr>
                                        <p:cTn id="58" dur="1000" fill="hold"/>
                                        <p:tgtEl>
                                          <p:spTgt spid="3"/>
                                        </p:tgtEl>
                                        <p:attrNameLst>
                                          <p:attrName>ppt_x</p:attrName>
                                        </p:attrNameLst>
                                      </p:cBhvr>
                                      <p:tavLst>
                                        <p:tav tm="0">
                                          <p:val>
                                            <p:strVal val="#ppt_x"/>
                                          </p:val>
                                        </p:tav>
                                        <p:tav tm="100000">
                                          <p:val>
                                            <p:strVal val="#ppt_x"/>
                                          </p:val>
                                        </p:tav>
                                      </p:tavLst>
                                    </p:anim>
                                    <p:anim calcmode="lin" valueType="num">
                                      <p:cBhvr>
                                        <p:cTn id="5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9" presetClass="exit" presetSubtype="0" fill="hold" grpId="0" nodeType="clickEffect">
                                  <p:stCondLst>
                                    <p:cond delay="9400"/>
                                  </p:stCondLst>
                                  <p:childTnLst>
                                    <p:animEffect transition="out" filter="dissolve">
                                      <p:cBhvr>
                                        <p:cTn id="63" dur="500"/>
                                        <p:tgtEl>
                                          <p:spTgt spid="2">
                                            <p:txEl>
                                              <p:pRg st="0" end="0"/>
                                            </p:txEl>
                                          </p:spTgt>
                                        </p:tgtEl>
                                      </p:cBhvr>
                                    </p:animEffect>
                                    <p:set>
                                      <p:cBhvr>
                                        <p:cTn id="64" dur="1" fill="hold">
                                          <p:stCondLst>
                                            <p:cond delay="499"/>
                                          </p:stCondLst>
                                        </p:cTn>
                                        <p:tgtEl>
                                          <p:spTgt spid="2">
                                            <p:txEl>
                                              <p:pRg st="0" end="0"/>
                                            </p:txEl>
                                          </p:spTgt>
                                        </p:tgtEl>
                                        <p:attrNameLst>
                                          <p:attrName>style.visibility</p:attrName>
                                        </p:attrNameLst>
                                      </p:cBhvr>
                                      <p:to>
                                        <p:strVal val="hidden"/>
                                      </p:to>
                                    </p:set>
                                  </p:childTnLst>
                                </p:cTn>
                              </p:par>
                              <p:par>
                                <p:cTn id="65" presetID="9" presetClass="exit" presetSubtype="0" fill="hold" grpId="0" nodeType="withEffect">
                                  <p:stCondLst>
                                    <p:cond delay="9400"/>
                                  </p:stCondLst>
                                  <p:childTnLst>
                                    <p:animEffect transition="out" filter="dissolve">
                                      <p:cBhvr>
                                        <p:cTn id="66" dur="500"/>
                                        <p:tgtEl>
                                          <p:spTgt spid="2">
                                            <p:txEl>
                                              <p:pRg st="2" end="2"/>
                                            </p:txEl>
                                          </p:spTgt>
                                        </p:tgtEl>
                                      </p:cBhvr>
                                    </p:animEffect>
                                    <p:set>
                                      <p:cBhvr>
                                        <p:cTn id="67" dur="1" fill="hold">
                                          <p:stCondLst>
                                            <p:cond delay="499"/>
                                          </p:stCondLst>
                                        </p:cTn>
                                        <p:tgtEl>
                                          <p:spTgt spid="2">
                                            <p:txEl>
                                              <p:pRg st="2" end="2"/>
                                            </p:txEl>
                                          </p:spTgt>
                                        </p:tgtEl>
                                        <p:attrNameLst>
                                          <p:attrName>style.visibility</p:attrName>
                                        </p:attrNameLst>
                                      </p:cBhvr>
                                      <p:to>
                                        <p:strVal val="hidden"/>
                                      </p:to>
                                    </p:set>
                                  </p:childTnLst>
                                </p:cTn>
                              </p:par>
                              <p:par>
                                <p:cTn id="68" presetID="9" presetClass="exit" presetSubtype="0" fill="hold" grpId="0" nodeType="withEffect">
                                  <p:stCondLst>
                                    <p:cond delay="9400"/>
                                  </p:stCondLst>
                                  <p:childTnLst>
                                    <p:animEffect transition="out" filter="dissolve">
                                      <p:cBhvr>
                                        <p:cTn id="69" dur="500"/>
                                        <p:tgtEl>
                                          <p:spTgt spid="2">
                                            <p:txEl>
                                              <p:pRg st="4" end="4"/>
                                            </p:txEl>
                                          </p:spTgt>
                                        </p:tgtEl>
                                      </p:cBhvr>
                                    </p:animEffect>
                                    <p:set>
                                      <p:cBhvr>
                                        <p:cTn id="70" dur="1" fill="hold">
                                          <p:stCondLst>
                                            <p:cond delay="499"/>
                                          </p:stCondLst>
                                        </p:cTn>
                                        <p:tgtEl>
                                          <p:spTgt spid="2">
                                            <p:txEl>
                                              <p:pRg st="4" end="4"/>
                                            </p:txEl>
                                          </p:spTgt>
                                        </p:tgtEl>
                                        <p:attrNameLst>
                                          <p:attrName>style.visibility</p:attrName>
                                        </p:attrNameLst>
                                      </p:cBhvr>
                                      <p:to>
                                        <p:strVal val="hidden"/>
                                      </p:to>
                                    </p:set>
                                  </p:childTnLst>
                                </p:cTn>
                              </p:par>
                              <p:par>
                                <p:cTn id="71" presetID="9" presetClass="exit" presetSubtype="0" fill="hold" grpId="0" nodeType="withEffect">
                                  <p:stCondLst>
                                    <p:cond delay="9400"/>
                                  </p:stCondLst>
                                  <p:childTnLst>
                                    <p:animEffect transition="out" filter="dissolve">
                                      <p:cBhvr>
                                        <p:cTn id="72" dur="500"/>
                                        <p:tgtEl>
                                          <p:spTgt spid="2">
                                            <p:txEl>
                                              <p:pRg st="6" end="6"/>
                                            </p:txEl>
                                          </p:spTgt>
                                        </p:tgtEl>
                                      </p:cBhvr>
                                    </p:animEffect>
                                    <p:set>
                                      <p:cBhvr>
                                        <p:cTn id="73" dur="1" fill="hold">
                                          <p:stCondLst>
                                            <p:cond delay="499"/>
                                          </p:stCondLst>
                                        </p:cTn>
                                        <p:tgtEl>
                                          <p:spTgt spid="2">
                                            <p:txEl>
                                              <p:pRg st="6" end="6"/>
                                            </p:txEl>
                                          </p:spTgt>
                                        </p:tgtEl>
                                        <p:attrNameLst>
                                          <p:attrName>style.visibility</p:attrName>
                                        </p:attrNameLst>
                                      </p:cBhvr>
                                      <p:to>
                                        <p:strVal val="hidden"/>
                                      </p:to>
                                    </p:set>
                                  </p:childTnLst>
                                </p:cTn>
                              </p:par>
                              <p:par>
                                <p:cTn id="74" presetID="9" presetClass="exit" presetSubtype="0" fill="hold" grpId="0" nodeType="withEffect">
                                  <p:stCondLst>
                                    <p:cond delay="9400"/>
                                  </p:stCondLst>
                                  <p:childTnLst>
                                    <p:animEffect transition="out" filter="dissolve">
                                      <p:cBhvr>
                                        <p:cTn id="75" dur="500"/>
                                        <p:tgtEl>
                                          <p:spTgt spid="2">
                                            <p:txEl>
                                              <p:pRg st="7" end="7"/>
                                            </p:txEl>
                                          </p:spTgt>
                                        </p:tgtEl>
                                      </p:cBhvr>
                                    </p:animEffect>
                                    <p:set>
                                      <p:cBhvr>
                                        <p:cTn id="76" dur="1" fill="hold">
                                          <p:stCondLst>
                                            <p:cond delay="499"/>
                                          </p:stCondLst>
                                        </p:cTn>
                                        <p:tgtEl>
                                          <p:spTgt spid="2">
                                            <p:txEl>
                                              <p:pRg st="7" end="7"/>
                                            </p:txEl>
                                          </p:spTgt>
                                        </p:tgtEl>
                                        <p:attrNameLst>
                                          <p:attrName>style.visibility</p:attrName>
                                        </p:attrNameLst>
                                      </p:cBhvr>
                                      <p:to>
                                        <p:strVal val="hidden"/>
                                      </p:to>
                                    </p:set>
                                  </p:childTnLst>
                                </p:cTn>
                              </p:par>
                              <p:par>
                                <p:cTn id="77" presetID="9" presetClass="exit" presetSubtype="0" fill="hold" grpId="0" nodeType="withEffect">
                                  <p:stCondLst>
                                    <p:cond delay="9400"/>
                                  </p:stCondLst>
                                  <p:childTnLst>
                                    <p:animEffect transition="out" filter="dissolve">
                                      <p:cBhvr>
                                        <p:cTn id="78" dur="500"/>
                                        <p:tgtEl>
                                          <p:spTgt spid="2">
                                            <p:txEl>
                                              <p:pRg st="9" end="9"/>
                                            </p:txEl>
                                          </p:spTgt>
                                        </p:tgtEl>
                                      </p:cBhvr>
                                    </p:animEffect>
                                    <p:set>
                                      <p:cBhvr>
                                        <p:cTn id="79" dur="1" fill="hold">
                                          <p:stCondLst>
                                            <p:cond delay="499"/>
                                          </p:stCondLst>
                                        </p:cTn>
                                        <p:tgtEl>
                                          <p:spTgt spid="2">
                                            <p:txEl>
                                              <p:pRg st="9" end="9"/>
                                            </p:txEl>
                                          </p:spTgt>
                                        </p:tgtEl>
                                        <p:attrNameLst>
                                          <p:attrName>style.visibility</p:attrName>
                                        </p:attrNameLst>
                                      </p:cBhvr>
                                      <p:to>
                                        <p:strVal val="hidden"/>
                                      </p:to>
                                    </p:set>
                                  </p:childTnLst>
                                </p:cTn>
                              </p:par>
                              <p:par>
                                <p:cTn id="80" presetID="9" presetClass="exit" presetSubtype="0" fill="hold" nodeType="withEffect">
                                  <p:stCondLst>
                                    <p:cond delay="9400"/>
                                  </p:stCondLst>
                                  <p:childTnLst>
                                    <p:animEffect transition="out" filter="dissolve">
                                      <p:cBhvr>
                                        <p:cTn id="81" dur="500"/>
                                        <p:tgtEl>
                                          <p:spTgt spid="3"/>
                                        </p:tgtEl>
                                      </p:cBhvr>
                                    </p:animEffect>
                                    <p:set>
                                      <p:cBhvr>
                                        <p:cTn id="8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0"/>
            <a:ext cx="7315200" cy="4572000"/>
          </a:xfrm>
        </p:spPr>
        <p:txBody>
          <a:bodyPr>
            <a:noAutofit/>
          </a:bodyPr>
          <a:lstStyle/>
          <a:p>
            <a:pPr algn="l"/>
            <a:r>
              <a:rPr lang="en-US" sz="4000" b="1" dirty="0" smtClean="0">
                <a:latin typeface="Segoe Script" pitchFamily="66" charset="0"/>
              </a:rPr>
              <a:t>Example 1</a:t>
            </a:r>
            <a:r>
              <a:rPr lang="en-US" sz="4000" b="1" dirty="0">
                <a:latin typeface="Segoe Script" pitchFamily="66" charset="0"/>
              </a:rPr>
              <a:t>: </a:t>
            </a:r>
            <a:r>
              <a:rPr lang="en-US" sz="2800" b="1" dirty="0" smtClean="0">
                <a:latin typeface="Segoe Print" pitchFamily="2" charset="0"/>
              </a:rPr>
              <a:t/>
            </a:r>
            <a:br>
              <a:rPr lang="en-US" sz="2800" b="1" dirty="0" smtClean="0">
                <a:latin typeface="Segoe Print" pitchFamily="2" charset="0"/>
              </a:rPr>
            </a:br>
            <a:r>
              <a:rPr lang="en-US" sz="2800" dirty="0">
                <a:latin typeface="Segoe Print" pitchFamily="2" charset="0"/>
              </a:rPr>
              <a:t/>
            </a:r>
            <a:br>
              <a:rPr lang="en-US" sz="2800" dirty="0">
                <a:latin typeface="Segoe Print" pitchFamily="2" charset="0"/>
              </a:rPr>
            </a:br>
            <a:r>
              <a:rPr lang="en-US" sz="2800" dirty="0">
                <a:latin typeface="Segoe Print" pitchFamily="2" charset="0"/>
              </a:rPr>
              <a:t>       Twelve divided by the sum of a number and 2 equals the quotient of 4 and the number reduced by 2. Find the number.</a:t>
            </a:r>
            <a:br>
              <a:rPr lang="en-US" sz="2800" dirty="0">
                <a:latin typeface="Segoe Print" pitchFamily="2" charset="0"/>
              </a:rPr>
            </a:br>
            <a:endParaRPr lang="en-US" sz="2800" dirty="0">
              <a:latin typeface="Segoe Print" pitchFamily="2" charset="0"/>
            </a:endParaRPr>
          </a:p>
        </p:txBody>
      </p:sp>
    </p:spTree>
    <p:extLst>
      <p:ext uri="{BB962C8B-B14F-4D97-AF65-F5344CB8AC3E}">
        <p14:creationId xmlns:p14="http://schemas.microsoft.com/office/powerpoint/2010/main" val="1628308531"/>
      </p:ext>
    </p:extLst>
  </p:cSld>
  <p:clrMapOvr>
    <a:masterClrMapping/>
  </p:clrMapOvr>
  <mc:AlternateContent xmlns:mc="http://schemas.openxmlformats.org/markup-compatibility/2006">
    <mc:Choice xmlns:p14="http://schemas.microsoft.com/office/powerpoint/2010/main" Requires="p14">
      <p:transition spd="slow" p14:dur="2000" advClick="0" advTm="0">
        <p14:ferris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xit" presetSubtype="0" fill="hold" grpId="2" nodeType="afterEffect">
                                  <p:stCondLst>
                                    <p:cond delay="3500"/>
                                  </p:stCondLst>
                                  <p:childTnLst>
                                    <p:animEffect transition="out" filter="fade">
                                      <p:cBhvr>
                                        <p:cTn id="12" dur="1000"/>
                                        <p:tgtEl>
                                          <p:spTgt spid="2"/>
                                        </p:tgtEl>
                                      </p:cBhvr>
                                    </p:animEffect>
                                    <p:anim calcmode="lin" valueType="num">
                                      <p:cBhvr>
                                        <p:cTn id="13" dur="1000"/>
                                        <p:tgtEl>
                                          <p:spTgt spid="2"/>
                                        </p:tgtEl>
                                        <p:attrNameLst>
                                          <p:attrName>ppt_x</p:attrName>
                                        </p:attrNameLst>
                                      </p:cBhvr>
                                      <p:tavLst>
                                        <p:tav tm="0">
                                          <p:val>
                                            <p:strVal val="ppt_x"/>
                                          </p:val>
                                        </p:tav>
                                        <p:tav tm="100000">
                                          <p:val>
                                            <p:strVal val="ppt_x"/>
                                          </p:val>
                                        </p:tav>
                                      </p:tavLst>
                                    </p:anim>
                                    <p:anim calcmode="lin" valueType="num">
                                      <p:cBhvr>
                                        <p:cTn id="14" dur="1000"/>
                                        <p:tgtEl>
                                          <p:spTgt spid="2"/>
                                        </p:tgtEl>
                                        <p:attrNameLst>
                                          <p:attrName>ppt_y</p:attrName>
                                        </p:attrNameLst>
                                      </p:cBhvr>
                                      <p:tavLst>
                                        <p:tav tm="0">
                                          <p:val>
                                            <p:strVal val="ppt_y"/>
                                          </p:val>
                                        </p:tav>
                                        <p:tav tm="100000">
                                          <p:val>
                                            <p:strVal val="ppt_y+.1"/>
                                          </p:val>
                                        </p:tav>
                                      </p:tavLst>
                                    </p:anim>
                                    <p:set>
                                      <p:cBhvr>
                                        <p:cTn id="15"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2"/>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10000"/>
          </a:stretch>
        </a:blip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1066800" y="464024"/>
                <a:ext cx="7620000" cy="5645584"/>
              </a:xfrm>
              <a:prstGeom prst="rect">
                <a:avLst/>
              </a:prstGeom>
              <a:noFill/>
            </p:spPr>
            <p:txBody>
              <a:bodyPr wrap="square" rtlCol="0">
                <a:spAutoFit/>
              </a:bodyPr>
              <a:lstStyle/>
              <a:p>
                <a:r>
                  <a:rPr lang="en-US" sz="2000" b="1" dirty="0" smtClean="0">
                    <a:latin typeface="Segoe Script" pitchFamily="66" charset="0"/>
                  </a:rPr>
                  <a:t>Step 3: (Equation)</a:t>
                </a:r>
              </a:p>
              <a:p>
                <a:endParaRPr lang="en-US" sz="2000" b="1" dirty="0"/>
              </a:p>
              <a:p>
                <a:r>
                  <a:rPr lang="en-US" sz="2000" b="1" dirty="0" smtClean="0"/>
                  <a:t>  </a:t>
                </a:r>
                <a:r>
                  <a:rPr lang="en-US" sz="2000" dirty="0" smtClean="0">
                    <a:latin typeface="Segoe Print" pitchFamily="2" charset="0"/>
                  </a:rPr>
                  <a:t>Equate the rates of the  two cars since </a:t>
                </a:r>
                <a:r>
                  <a:rPr lang="en-US" sz="2000" dirty="0">
                    <a:latin typeface="Segoe Print" pitchFamily="2" charset="0"/>
                  </a:rPr>
                  <a:t>Miguel’s car is just as fast as </a:t>
                </a:r>
                <a:r>
                  <a:rPr lang="en-US" sz="2000" dirty="0" smtClean="0">
                    <a:latin typeface="Segoe Print" pitchFamily="2" charset="0"/>
                  </a:rPr>
                  <a:t>Joaquin’s.</a:t>
                </a:r>
              </a:p>
              <a:p>
                <a:endParaRPr lang="en-US" sz="2000" b="1" dirty="0"/>
              </a:p>
              <a:p>
                <a:r>
                  <a:rPr lang="en-US" sz="2000" b="1" dirty="0" smtClean="0"/>
                  <a:t>			</a:t>
                </a:r>
                <a14:m>
                  <m:oMath xmlns:m="http://schemas.openxmlformats.org/officeDocument/2006/math">
                    <m:f>
                      <m:fPr>
                        <m:ctrlPr>
                          <a:rPr lang="en-US" sz="2800" b="1" i="1" smtClean="0">
                            <a:latin typeface="Cambria Math"/>
                          </a:rPr>
                        </m:ctrlPr>
                      </m:fPr>
                      <m:num>
                        <m:r>
                          <a:rPr lang="en-US" sz="2800" b="1" i="1" smtClean="0">
                            <a:latin typeface="Cambria Math"/>
                          </a:rPr>
                          <m:t>𝟏𝟓</m:t>
                        </m:r>
                      </m:num>
                      <m:den>
                        <m:r>
                          <a:rPr lang="en-US" sz="2800" b="1" i="1" smtClean="0">
                            <a:latin typeface="Cambria Math"/>
                          </a:rPr>
                          <m:t>𝒕</m:t>
                        </m:r>
                      </m:den>
                    </m:f>
                    <m:r>
                      <a:rPr lang="en-US" sz="2800" b="1" i="1" smtClean="0">
                        <a:latin typeface="Cambria Math"/>
                      </a:rPr>
                      <m:t>= </m:t>
                    </m:r>
                    <m:f>
                      <m:fPr>
                        <m:ctrlPr>
                          <a:rPr lang="en-US" sz="2800" b="1" i="1" smtClean="0">
                            <a:latin typeface="Cambria Math"/>
                          </a:rPr>
                        </m:ctrlPr>
                      </m:fPr>
                      <m:num>
                        <m:r>
                          <a:rPr lang="en-US" sz="2800" b="1" i="1" smtClean="0">
                            <a:latin typeface="Cambria Math"/>
                          </a:rPr>
                          <m:t>𝟐𝟎</m:t>
                        </m:r>
                      </m:num>
                      <m:den>
                        <m:r>
                          <a:rPr lang="en-US" sz="2800" b="1" i="1" smtClean="0">
                            <a:latin typeface="Cambria Math"/>
                          </a:rPr>
                          <m:t>𝒕</m:t>
                        </m:r>
                        <m:r>
                          <a:rPr lang="en-US" sz="2800" b="1" i="1" smtClean="0">
                            <a:latin typeface="Cambria Math"/>
                          </a:rPr>
                          <m:t> +  </m:t>
                        </m:r>
                        <m:r>
                          <a:rPr lang="en-US" sz="2800" b="1" i="1" smtClean="0">
                            <a:latin typeface="Cambria Math"/>
                          </a:rPr>
                          <m:t>𝟏</m:t>
                        </m:r>
                      </m:den>
                    </m:f>
                  </m:oMath>
                </a14:m>
                <a:endParaRPr lang="en-US" sz="2000" b="1" dirty="0" smtClean="0"/>
              </a:p>
              <a:p>
                <a:r>
                  <a:rPr lang="en-US" sz="2000" b="1" dirty="0" smtClean="0">
                    <a:latin typeface="Segoe Script" pitchFamily="66" charset="0"/>
                  </a:rPr>
                  <a:t>Step 4: </a:t>
                </a:r>
                <a:r>
                  <a:rPr lang="en-US" sz="2000" dirty="0" smtClean="0">
                    <a:latin typeface="Segoe Script" pitchFamily="66" charset="0"/>
                  </a:rPr>
                  <a:t>( solve)</a:t>
                </a:r>
              </a:p>
              <a:p>
                <a:endParaRPr lang="en-US" sz="2000" dirty="0"/>
              </a:p>
              <a:p>
                <a:r>
                  <a:rPr lang="en-US" sz="2000" dirty="0" smtClean="0"/>
                  <a:t>      </a:t>
                </a:r>
                <a:r>
                  <a:rPr lang="en-US" sz="2000" dirty="0" smtClean="0">
                    <a:latin typeface="Segoe Script" pitchFamily="66" charset="0"/>
                  </a:rPr>
                  <a:t>Cross-multiply,</a:t>
                </a:r>
              </a:p>
              <a:p>
                <a:r>
                  <a:rPr lang="en-US" sz="2000" dirty="0" smtClean="0"/>
                  <a:t> 		</a:t>
                </a:r>
                <a:r>
                  <a:rPr lang="en-US" sz="2400" dirty="0" smtClean="0"/>
                  <a:t>15(t + 1) = 20t</a:t>
                </a:r>
              </a:p>
              <a:p>
                <a:r>
                  <a:rPr lang="en-US" sz="2400" dirty="0"/>
                  <a:t>	</a:t>
                </a:r>
                <a:r>
                  <a:rPr lang="en-US" sz="2400" dirty="0" smtClean="0"/>
                  <a:t>	15t + 15 = 20t</a:t>
                </a:r>
              </a:p>
              <a:p>
                <a:r>
                  <a:rPr lang="en-US" sz="2400" dirty="0"/>
                  <a:t>	</a:t>
                </a:r>
                <a:r>
                  <a:rPr lang="en-US" sz="2400" dirty="0" smtClean="0"/>
                  <a:t>	15t – 20t = -15</a:t>
                </a:r>
              </a:p>
              <a:p>
                <a:r>
                  <a:rPr lang="en-US" sz="2400" dirty="0"/>
                  <a:t>	</a:t>
                </a:r>
                <a:r>
                  <a:rPr lang="en-US" sz="2400" dirty="0" smtClean="0"/>
                  <a:t>	      -5t = -15</a:t>
                </a:r>
              </a:p>
              <a:p>
                <a:r>
                  <a:rPr lang="en-US" sz="2400" dirty="0"/>
                  <a:t>	</a:t>
                </a:r>
                <a:r>
                  <a:rPr lang="en-US" sz="2400" dirty="0" smtClean="0"/>
                  <a:t>	         t = 3 </a:t>
                </a:r>
                <a:endParaRPr lang="en-US" sz="2400" dirty="0"/>
              </a:p>
              <a:p>
                <a:r>
                  <a:rPr lang="en-US" sz="2000" b="1" dirty="0" smtClean="0">
                    <a:latin typeface="Segoe Script" pitchFamily="66" charset="0"/>
                  </a:rPr>
                  <a:t>Step </a:t>
                </a:r>
                <a:r>
                  <a:rPr lang="en-US" sz="2000" b="1" dirty="0" smtClean="0">
                    <a:latin typeface="Segoe Script" pitchFamily="66" charset="0"/>
                  </a:rPr>
                  <a:t>5: (Answer)</a:t>
                </a:r>
              </a:p>
              <a:p>
                <a:r>
                  <a:rPr lang="en-US" sz="2000" dirty="0"/>
                  <a:t>		</a:t>
                </a:r>
                <a:r>
                  <a:rPr lang="en-US" sz="2000" dirty="0" smtClean="0">
                    <a:latin typeface="Segoe Print" pitchFamily="2" charset="0"/>
                  </a:rPr>
                  <a:t>Joaquin travels for 3 hours to go to town</a:t>
                </a:r>
                <a:r>
                  <a:rPr lang="en-US" sz="2000" dirty="0" smtClean="0"/>
                  <a:t>.</a:t>
                </a:r>
                <a:endParaRPr lang="en-US" sz="2000" dirty="0"/>
              </a:p>
            </p:txBody>
          </p:sp>
        </mc:Choice>
        <mc:Fallback>
          <p:sp>
            <p:nvSpPr>
              <p:cNvPr id="2" name="TextBox 1"/>
              <p:cNvSpPr txBox="1">
                <a:spLocks noRot="1" noChangeAspect="1" noMove="1" noResize="1" noEditPoints="1" noAdjustHandles="1" noChangeArrowheads="1" noChangeShapeType="1" noTextEdit="1"/>
              </p:cNvSpPr>
              <p:nvPr/>
            </p:nvSpPr>
            <p:spPr>
              <a:xfrm>
                <a:off x="1066800" y="464024"/>
                <a:ext cx="7620000" cy="5645584"/>
              </a:xfrm>
              <a:prstGeom prst="rect">
                <a:avLst/>
              </a:prstGeom>
              <a:blipFill rotWithShape="1">
                <a:blip r:embed="rId3"/>
                <a:stretch>
                  <a:fillRect l="-800" t="-540" b="-1080"/>
                </a:stretch>
              </a:blipFill>
            </p:spPr>
            <p:txBody>
              <a:bodyPr/>
              <a:lstStyle/>
              <a:p>
                <a:r>
                  <a:rPr lang="en-US">
                    <a:noFill/>
                  </a:rPr>
                  <a:t> </a:t>
                </a:r>
              </a:p>
            </p:txBody>
          </p:sp>
        </mc:Fallback>
      </mc:AlternateContent>
    </p:spTree>
    <p:extLst>
      <p:ext uri="{BB962C8B-B14F-4D97-AF65-F5344CB8AC3E}">
        <p14:creationId xmlns:p14="http://schemas.microsoft.com/office/powerpoint/2010/main" val="117882414"/>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1000"/>
                                        <p:tgtEl>
                                          <p:spTgt spid="2">
                                            <p:txEl>
                                              <p:pRg st="4" end="4"/>
                                            </p:txEl>
                                          </p:spTgt>
                                        </p:tgtEl>
                                      </p:cBhvr>
                                    </p:animEffect>
                                    <p:anim calcmode="lin" valueType="num">
                                      <p:cBhvr>
                                        <p:cTn id="1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1000"/>
                                        <p:tgtEl>
                                          <p:spTgt spid="2">
                                            <p:txEl>
                                              <p:pRg st="5" end="5"/>
                                            </p:txEl>
                                          </p:spTgt>
                                        </p:tgtEl>
                                      </p:cBhvr>
                                    </p:animEffect>
                                    <p:anim calcmode="lin" valueType="num">
                                      <p:cBhvr>
                                        <p:cTn id="2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1000"/>
                                        <p:tgtEl>
                                          <p:spTgt spid="2">
                                            <p:txEl>
                                              <p:pRg st="7" end="7"/>
                                            </p:txEl>
                                          </p:spTgt>
                                        </p:tgtEl>
                                      </p:cBhvr>
                                    </p:animEffect>
                                    <p:anim calcmode="lin" valueType="num">
                                      <p:cBhvr>
                                        <p:cTn id="28"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fade">
                                      <p:cBhvr>
                                        <p:cTn id="32" dur="1000"/>
                                        <p:tgtEl>
                                          <p:spTgt spid="2">
                                            <p:txEl>
                                              <p:pRg st="8" end="8"/>
                                            </p:txEl>
                                          </p:spTgt>
                                        </p:tgtEl>
                                      </p:cBhvr>
                                    </p:animEffect>
                                    <p:anim calcmode="lin" valueType="num">
                                      <p:cBhvr>
                                        <p:cTn id="3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8" end="8"/>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fade">
                                      <p:cBhvr>
                                        <p:cTn id="37" dur="1000"/>
                                        <p:tgtEl>
                                          <p:spTgt spid="2">
                                            <p:txEl>
                                              <p:pRg st="9" end="9"/>
                                            </p:txEl>
                                          </p:spTgt>
                                        </p:tgtEl>
                                      </p:cBhvr>
                                    </p:animEffect>
                                    <p:anim calcmode="lin" valueType="num">
                                      <p:cBhvr>
                                        <p:cTn id="38"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9" end="9"/>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fade">
                                      <p:cBhvr>
                                        <p:cTn id="42" dur="1000"/>
                                        <p:tgtEl>
                                          <p:spTgt spid="2">
                                            <p:txEl>
                                              <p:pRg st="10" end="10"/>
                                            </p:txEl>
                                          </p:spTgt>
                                        </p:tgtEl>
                                      </p:cBhvr>
                                    </p:animEffect>
                                    <p:anim calcmode="lin" valueType="num">
                                      <p:cBhvr>
                                        <p:cTn id="43"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10" end="10"/>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animEffect transition="in" filter="fade">
                                      <p:cBhvr>
                                        <p:cTn id="47" dur="1000"/>
                                        <p:tgtEl>
                                          <p:spTgt spid="2">
                                            <p:txEl>
                                              <p:pRg st="11" end="11"/>
                                            </p:txEl>
                                          </p:spTgt>
                                        </p:tgtEl>
                                      </p:cBhvr>
                                    </p:animEffect>
                                    <p:anim calcmode="lin" valueType="num">
                                      <p:cBhvr>
                                        <p:cTn id="48"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11" end="11"/>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
                                            <p:txEl>
                                              <p:pRg st="12" end="12"/>
                                            </p:txEl>
                                          </p:spTgt>
                                        </p:tgtEl>
                                        <p:attrNameLst>
                                          <p:attrName>style.visibility</p:attrName>
                                        </p:attrNameLst>
                                      </p:cBhvr>
                                      <p:to>
                                        <p:strVal val="visible"/>
                                      </p:to>
                                    </p:set>
                                    <p:animEffect transition="in" filter="fade">
                                      <p:cBhvr>
                                        <p:cTn id="52" dur="1000"/>
                                        <p:tgtEl>
                                          <p:spTgt spid="2">
                                            <p:txEl>
                                              <p:pRg st="12" end="12"/>
                                            </p:txEl>
                                          </p:spTgt>
                                        </p:tgtEl>
                                      </p:cBhvr>
                                    </p:animEffect>
                                    <p:anim calcmode="lin" valueType="num">
                                      <p:cBhvr>
                                        <p:cTn id="53"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54" dur="1000" fill="hold"/>
                                        <p:tgtEl>
                                          <p:spTgt spid="2">
                                            <p:txEl>
                                              <p:pRg st="12" end="12"/>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
                                            <p:txEl>
                                              <p:pRg st="13" end="13"/>
                                            </p:txEl>
                                          </p:spTgt>
                                        </p:tgtEl>
                                        <p:attrNameLst>
                                          <p:attrName>style.visibility</p:attrName>
                                        </p:attrNameLst>
                                      </p:cBhvr>
                                      <p:to>
                                        <p:strVal val="visible"/>
                                      </p:to>
                                    </p:set>
                                    <p:animEffect transition="in" filter="fade">
                                      <p:cBhvr>
                                        <p:cTn id="57" dur="1000"/>
                                        <p:tgtEl>
                                          <p:spTgt spid="2">
                                            <p:txEl>
                                              <p:pRg st="13" end="13"/>
                                            </p:txEl>
                                          </p:spTgt>
                                        </p:tgtEl>
                                      </p:cBhvr>
                                    </p:animEffect>
                                    <p:anim calcmode="lin" valueType="num">
                                      <p:cBhvr>
                                        <p:cTn id="58"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59" dur="1000" fill="hold"/>
                                        <p:tgtEl>
                                          <p:spTgt spid="2">
                                            <p:txEl>
                                              <p:pRg st="13" end="13"/>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
                                            <p:txEl>
                                              <p:pRg st="14" end="14"/>
                                            </p:txEl>
                                          </p:spTgt>
                                        </p:tgtEl>
                                        <p:attrNameLst>
                                          <p:attrName>style.visibility</p:attrName>
                                        </p:attrNameLst>
                                      </p:cBhvr>
                                      <p:to>
                                        <p:strVal val="visible"/>
                                      </p:to>
                                    </p:set>
                                    <p:animEffect transition="in" filter="fade">
                                      <p:cBhvr>
                                        <p:cTn id="62" dur="1000"/>
                                        <p:tgtEl>
                                          <p:spTgt spid="2">
                                            <p:txEl>
                                              <p:pRg st="14" end="14"/>
                                            </p:txEl>
                                          </p:spTgt>
                                        </p:tgtEl>
                                      </p:cBhvr>
                                    </p:animEffect>
                                    <p:anim calcmode="lin" valueType="num">
                                      <p:cBhvr>
                                        <p:cTn id="63"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64" dur="1000" fill="hold"/>
                                        <p:tgtEl>
                                          <p:spTgt spid="2">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xit" presetSubtype="4" fill="hold" grpId="0" nodeType="clickEffect">
                                  <p:stCondLst>
                                    <p:cond delay="11600"/>
                                  </p:stCondLst>
                                  <p:childTnLst>
                                    <p:anim calcmode="lin" valueType="num">
                                      <p:cBhvr additive="base">
                                        <p:cTn id="68" dur="500"/>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69" dur="500"/>
                                        <p:tgtEl>
                                          <p:spTgt spid="2">
                                            <p:txEl>
                                              <p:pRg st="0" end="0"/>
                                            </p:txEl>
                                          </p:spTgt>
                                        </p:tgtEl>
                                        <p:attrNameLst>
                                          <p:attrName>ppt_y</p:attrName>
                                        </p:attrNameLst>
                                      </p:cBhvr>
                                      <p:tavLst>
                                        <p:tav tm="0">
                                          <p:val>
                                            <p:strVal val="ppt_y"/>
                                          </p:val>
                                        </p:tav>
                                        <p:tav tm="100000">
                                          <p:val>
                                            <p:strVal val="1+ppt_h/2"/>
                                          </p:val>
                                        </p:tav>
                                      </p:tavLst>
                                    </p:anim>
                                    <p:set>
                                      <p:cBhvr>
                                        <p:cTn id="70" dur="1" fill="hold">
                                          <p:stCondLst>
                                            <p:cond delay="499"/>
                                          </p:stCondLst>
                                        </p:cTn>
                                        <p:tgtEl>
                                          <p:spTgt spid="2">
                                            <p:txEl>
                                              <p:pRg st="0" end="0"/>
                                            </p:txEl>
                                          </p:spTgt>
                                        </p:tgtEl>
                                        <p:attrNameLst>
                                          <p:attrName>style.visibility</p:attrName>
                                        </p:attrNameLst>
                                      </p:cBhvr>
                                      <p:to>
                                        <p:strVal val="hidden"/>
                                      </p:to>
                                    </p:set>
                                  </p:childTnLst>
                                </p:cTn>
                              </p:par>
                              <p:par>
                                <p:cTn id="71" presetID="2" presetClass="exit" presetSubtype="4" fill="hold" grpId="0" nodeType="withEffect">
                                  <p:stCondLst>
                                    <p:cond delay="11600"/>
                                  </p:stCondLst>
                                  <p:childTnLst>
                                    <p:anim calcmode="lin" valueType="num">
                                      <p:cBhvr additive="base">
                                        <p:cTn id="72" dur="500"/>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73" dur="500"/>
                                        <p:tgtEl>
                                          <p:spTgt spid="2">
                                            <p:txEl>
                                              <p:pRg st="7" end="7"/>
                                            </p:txEl>
                                          </p:spTgt>
                                        </p:tgtEl>
                                        <p:attrNameLst>
                                          <p:attrName>ppt_y</p:attrName>
                                        </p:attrNameLst>
                                      </p:cBhvr>
                                      <p:tavLst>
                                        <p:tav tm="0">
                                          <p:val>
                                            <p:strVal val="ppt_y"/>
                                          </p:val>
                                        </p:tav>
                                        <p:tav tm="100000">
                                          <p:val>
                                            <p:strVal val="1+ppt_h/2"/>
                                          </p:val>
                                        </p:tav>
                                      </p:tavLst>
                                    </p:anim>
                                    <p:set>
                                      <p:cBhvr>
                                        <p:cTn id="74" dur="1" fill="hold">
                                          <p:stCondLst>
                                            <p:cond delay="499"/>
                                          </p:stCondLst>
                                        </p:cTn>
                                        <p:tgtEl>
                                          <p:spTgt spid="2">
                                            <p:txEl>
                                              <p:pRg st="7" end="7"/>
                                            </p:txEl>
                                          </p:spTgt>
                                        </p:tgtEl>
                                        <p:attrNameLst>
                                          <p:attrName>style.visibility</p:attrName>
                                        </p:attrNameLst>
                                      </p:cBhvr>
                                      <p:to>
                                        <p:strVal val="hidden"/>
                                      </p:to>
                                    </p:set>
                                  </p:childTnLst>
                                </p:cTn>
                              </p:par>
                              <p:par>
                                <p:cTn id="75" presetID="2" presetClass="exit" presetSubtype="4" fill="hold" grpId="0" nodeType="withEffect">
                                  <p:stCondLst>
                                    <p:cond delay="11600"/>
                                  </p:stCondLst>
                                  <p:childTnLst>
                                    <p:anim calcmode="lin" valueType="num">
                                      <p:cBhvr additive="base">
                                        <p:cTn id="76" dur="500"/>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77" dur="500"/>
                                        <p:tgtEl>
                                          <p:spTgt spid="2">
                                            <p:txEl>
                                              <p:pRg st="8" end="8"/>
                                            </p:txEl>
                                          </p:spTgt>
                                        </p:tgtEl>
                                        <p:attrNameLst>
                                          <p:attrName>ppt_y</p:attrName>
                                        </p:attrNameLst>
                                      </p:cBhvr>
                                      <p:tavLst>
                                        <p:tav tm="0">
                                          <p:val>
                                            <p:strVal val="ppt_y"/>
                                          </p:val>
                                        </p:tav>
                                        <p:tav tm="100000">
                                          <p:val>
                                            <p:strVal val="1+ppt_h/2"/>
                                          </p:val>
                                        </p:tav>
                                      </p:tavLst>
                                    </p:anim>
                                    <p:set>
                                      <p:cBhvr>
                                        <p:cTn id="78" dur="1" fill="hold">
                                          <p:stCondLst>
                                            <p:cond delay="499"/>
                                          </p:stCondLst>
                                        </p:cTn>
                                        <p:tgtEl>
                                          <p:spTgt spid="2">
                                            <p:txEl>
                                              <p:pRg st="8" end="8"/>
                                            </p:txEl>
                                          </p:spTgt>
                                        </p:tgtEl>
                                        <p:attrNameLst>
                                          <p:attrName>style.visibility</p:attrName>
                                        </p:attrNameLst>
                                      </p:cBhvr>
                                      <p:to>
                                        <p:strVal val="hidden"/>
                                      </p:to>
                                    </p:set>
                                  </p:childTnLst>
                                </p:cTn>
                              </p:par>
                              <p:par>
                                <p:cTn id="79" presetID="2" presetClass="exit" presetSubtype="4" fill="hold" grpId="0" nodeType="withEffect">
                                  <p:stCondLst>
                                    <p:cond delay="11600"/>
                                  </p:stCondLst>
                                  <p:childTnLst>
                                    <p:anim calcmode="lin" valueType="num">
                                      <p:cBhvr additive="base">
                                        <p:cTn id="80" dur="500"/>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1" dur="500"/>
                                        <p:tgtEl>
                                          <p:spTgt spid="2">
                                            <p:txEl>
                                              <p:pRg st="2" end="2"/>
                                            </p:txEl>
                                          </p:spTgt>
                                        </p:tgtEl>
                                        <p:attrNameLst>
                                          <p:attrName>ppt_y</p:attrName>
                                        </p:attrNameLst>
                                      </p:cBhvr>
                                      <p:tavLst>
                                        <p:tav tm="0">
                                          <p:val>
                                            <p:strVal val="ppt_y"/>
                                          </p:val>
                                        </p:tav>
                                        <p:tav tm="100000">
                                          <p:val>
                                            <p:strVal val="1+ppt_h/2"/>
                                          </p:val>
                                        </p:tav>
                                      </p:tavLst>
                                    </p:anim>
                                    <p:set>
                                      <p:cBhvr>
                                        <p:cTn id="82" dur="1" fill="hold">
                                          <p:stCondLst>
                                            <p:cond delay="499"/>
                                          </p:stCondLst>
                                        </p:cTn>
                                        <p:tgtEl>
                                          <p:spTgt spid="2">
                                            <p:txEl>
                                              <p:pRg st="2" end="2"/>
                                            </p:txEl>
                                          </p:spTgt>
                                        </p:tgtEl>
                                        <p:attrNameLst>
                                          <p:attrName>style.visibility</p:attrName>
                                        </p:attrNameLst>
                                      </p:cBhvr>
                                      <p:to>
                                        <p:strVal val="hidden"/>
                                      </p:to>
                                    </p:set>
                                  </p:childTnLst>
                                </p:cTn>
                              </p:par>
                              <p:par>
                                <p:cTn id="83" presetID="2" presetClass="exit" presetSubtype="4" fill="hold" grpId="0" nodeType="withEffect">
                                  <p:stCondLst>
                                    <p:cond delay="11600"/>
                                  </p:stCondLst>
                                  <p:childTnLst>
                                    <p:anim calcmode="lin" valueType="num">
                                      <p:cBhvr additive="base">
                                        <p:cTn id="84" dur="500"/>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85" dur="500"/>
                                        <p:tgtEl>
                                          <p:spTgt spid="2">
                                            <p:txEl>
                                              <p:pRg st="4" end="4"/>
                                            </p:txEl>
                                          </p:spTgt>
                                        </p:tgtEl>
                                        <p:attrNameLst>
                                          <p:attrName>ppt_y</p:attrName>
                                        </p:attrNameLst>
                                      </p:cBhvr>
                                      <p:tavLst>
                                        <p:tav tm="0">
                                          <p:val>
                                            <p:strVal val="ppt_y"/>
                                          </p:val>
                                        </p:tav>
                                        <p:tav tm="100000">
                                          <p:val>
                                            <p:strVal val="1+ppt_h/2"/>
                                          </p:val>
                                        </p:tav>
                                      </p:tavLst>
                                    </p:anim>
                                    <p:set>
                                      <p:cBhvr>
                                        <p:cTn id="86" dur="1" fill="hold">
                                          <p:stCondLst>
                                            <p:cond delay="499"/>
                                          </p:stCondLst>
                                        </p:cTn>
                                        <p:tgtEl>
                                          <p:spTgt spid="2">
                                            <p:txEl>
                                              <p:pRg st="4" end="4"/>
                                            </p:txEl>
                                          </p:spTgt>
                                        </p:tgtEl>
                                        <p:attrNameLst>
                                          <p:attrName>style.visibility</p:attrName>
                                        </p:attrNameLst>
                                      </p:cBhvr>
                                      <p:to>
                                        <p:strVal val="hidden"/>
                                      </p:to>
                                    </p:set>
                                  </p:childTnLst>
                                </p:cTn>
                              </p:par>
                              <p:par>
                                <p:cTn id="87" presetID="2" presetClass="exit" presetSubtype="4" fill="hold" grpId="0" nodeType="withEffect">
                                  <p:stCondLst>
                                    <p:cond delay="11600"/>
                                  </p:stCondLst>
                                  <p:childTnLst>
                                    <p:anim calcmode="lin" valueType="num">
                                      <p:cBhvr additive="base">
                                        <p:cTn id="88" dur="500"/>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89" dur="500"/>
                                        <p:tgtEl>
                                          <p:spTgt spid="2">
                                            <p:txEl>
                                              <p:pRg st="5" end="5"/>
                                            </p:txEl>
                                          </p:spTgt>
                                        </p:tgtEl>
                                        <p:attrNameLst>
                                          <p:attrName>ppt_y</p:attrName>
                                        </p:attrNameLst>
                                      </p:cBhvr>
                                      <p:tavLst>
                                        <p:tav tm="0">
                                          <p:val>
                                            <p:strVal val="ppt_y"/>
                                          </p:val>
                                        </p:tav>
                                        <p:tav tm="100000">
                                          <p:val>
                                            <p:strVal val="1+ppt_h/2"/>
                                          </p:val>
                                        </p:tav>
                                      </p:tavLst>
                                    </p:anim>
                                    <p:set>
                                      <p:cBhvr>
                                        <p:cTn id="90" dur="1" fill="hold">
                                          <p:stCondLst>
                                            <p:cond delay="499"/>
                                          </p:stCondLst>
                                        </p:cTn>
                                        <p:tgtEl>
                                          <p:spTgt spid="2">
                                            <p:txEl>
                                              <p:pRg st="5" end="5"/>
                                            </p:txEl>
                                          </p:spTgt>
                                        </p:tgtEl>
                                        <p:attrNameLst>
                                          <p:attrName>style.visibility</p:attrName>
                                        </p:attrNameLst>
                                      </p:cBhvr>
                                      <p:to>
                                        <p:strVal val="hidden"/>
                                      </p:to>
                                    </p:set>
                                  </p:childTnLst>
                                </p:cTn>
                              </p:par>
                              <p:par>
                                <p:cTn id="91" presetID="2" presetClass="exit" presetSubtype="4" fill="hold" grpId="0" nodeType="withEffect">
                                  <p:stCondLst>
                                    <p:cond delay="11600"/>
                                  </p:stCondLst>
                                  <p:childTnLst>
                                    <p:anim calcmode="lin" valueType="num">
                                      <p:cBhvr additive="base">
                                        <p:cTn id="92" dur="500"/>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93" dur="500"/>
                                        <p:tgtEl>
                                          <p:spTgt spid="2">
                                            <p:txEl>
                                              <p:pRg st="9" end="9"/>
                                            </p:txEl>
                                          </p:spTgt>
                                        </p:tgtEl>
                                        <p:attrNameLst>
                                          <p:attrName>ppt_y</p:attrName>
                                        </p:attrNameLst>
                                      </p:cBhvr>
                                      <p:tavLst>
                                        <p:tav tm="0">
                                          <p:val>
                                            <p:strVal val="ppt_y"/>
                                          </p:val>
                                        </p:tav>
                                        <p:tav tm="100000">
                                          <p:val>
                                            <p:strVal val="1+ppt_h/2"/>
                                          </p:val>
                                        </p:tav>
                                      </p:tavLst>
                                    </p:anim>
                                    <p:set>
                                      <p:cBhvr>
                                        <p:cTn id="94" dur="1" fill="hold">
                                          <p:stCondLst>
                                            <p:cond delay="499"/>
                                          </p:stCondLst>
                                        </p:cTn>
                                        <p:tgtEl>
                                          <p:spTgt spid="2">
                                            <p:txEl>
                                              <p:pRg st="9" end="9"/>
                                            </p:txEl>
                                          </p:spTgt>
                                        </p:tgtEl>
                                        <p:attrNameLst>
                                          <p:attrName>style.visibility</p:attrName>
                                        </p:attrNameLst>
                                      </p:cBhvr>
                                      <p:to>
                                        <p:strVal val="hidden"/>
                                      </p:to>
                                    </p:set>
                                  </p:childTnLst>
                                </p:cTn>
                              </p:par>
                              <p:par>
                                <p:cTn id="95" presetID="2" presetClass="exit" presetSubtype="4" fill="hold" grpId="0" nodeType="withEffect">
                                  <p:stCondLst>
                                    <p:cond delay="11600"/>
                                  </p:stCondLst>
                                  <p:childTnLst>
                                    <p:anim calcmode="lin" valueType="num">
                                      <p:cBhvr additive="base">
                                        <p:cTn id="96" dur="500"/>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97" dur="500"/>
                                        <p:tgtEl>
                                          <p:spTgt spid="2">
                                            <p:txEl>
                                              <p:pRg st="10" end="10"/>
                                            </p:txEl>
                                          </p:spTgt>
                                        </p:tgtEl>
                                        <p:attrNameLst>
                                          <p:attrName>ppt_y</p:attrName>
                                        </p:attrNameLst>
                                      </p:cBhvr>
                                      <p:tavLst>
                                        <p:tav tm="0">
                                          <p:val>
                                            <p:strVal val="ppt_y"/>
                                          </p:val>
                                        </p:tav>
                                        <p:tav tm="100000">
                                          <p:val>
                                            <p:strVal val="1+ppt_h/2"/>
                                          </p:val>
                                        </p:tav>
                                      </p:tavLst>
                                    </p:anim>
                                    <p:set>
                                      <p:cBhvr>
                                        <p:cTn id="98" dur="1" fill="hold">
                                          <p:stCondLst>
                                            <p:cond delay="499"/>
                                          </p:stCondLst>
                                        </p:cTn>
                                        <p:tgtEl>
                                          <p:spTgt spid="2">
                                            <p:txEl>
                                              <p:pRg st="10" end="10"/>
                                            </p:txEl>
                                          </p:spTgt>
                                        </p:tgtEl>
                                        <p:attrNameLst>
                                          <p:attrName>style.visibility</p:attrName>
                                        </p:attrNameLst>
                                      </p:cBhvr>
                                      <p:to>
                                        <p:strVal val="hidden"/>
                                      </p:to>
                                    </p:set>
                                  </p:childTnLst>
                                </p:cTn>
                              </p:par>
                              <p:par>
                                <p:cTn id="99" presetID="2" presetClass="exit" presetSubtype="4" fill="hold" grpId="0" nodeType="withEffect">
                                  <p:stCondLst>
                                    <p:cond delay="11600"/>
                                  </p:stCondLst>
                                  <p:childTnLst>
                                    <p:anim calcmode="lin" valueType="num">
                                      <p:cBhvr additive="base">
                                        <p:cTn id="100" dur="500"/>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101" dur="500"/>
                                        <p:tgtEl>
                                          <p:spTgt spid="2">
                                            <p:txEl>
                                              <p:pRg st="11" end="11"/>
                                            </p:txEl>
                                          </p:spTgt>
                                        </p:tgtEl>
                                        <p:attrNameLst>
                                          <p:attrName>ppt_y</p:attrName>
                                        </p:attrNameLst>
                                      </p:cBhvr>
                                      <p:tavLst>
                                        <p:tav tm="0">
                                          <p:val>
                                            <p:strVal val="ppt_y"/>
                                          </p:val>
                                        </p:tav>
                                        <p:tav tm="100000">
                                          <p:val>
                                            <p:strVal val="1+ppt_h/2"/>
                                          </p:val>
                                        </p:tav>
                                      </p:tavLst>
                                    </p:anim>
                                    <p:set>
                                      <p:cBhvr>
                                        <p:cTn id="102" dur="1" fill="hold">
                                          <p:stCondLst>
                                            <p:cond delay="499"/>
                                          </p:stCondLst>
                                        </p:cTn>
                                        <p:tgtEl>
                                          <p:spTgt spid="2">
                                            <p:txEl>
                                              <p:pRg st="11" end="11"/>
                                            </p:txEl>
                                          </p:spTgt>
                                        </p:tgtEl>
                                        <p:attrNameLst>
                                          <p:attrName>style.visibility</p:attrName>
                                        </p:attrNameLst>
                                      </p:cBhvr>
                                      <p:to>
                                        <p:strVal val="hidden"/>
                                      </p:to>
                                    </p:set>
                                  </p:childTnLst>
                                </p:cTn>
                              </p:par>
                              <p:par>
                                <p:cTn id="103" presetID="2" presetClass="exit" presetSubtype="4" fill="hold" grpId="0" nodeType="withEffect">
                                  <p:stCondLst>
                                    <p:cond delay="11600"/>
                                  </p:stCondLst>
                                  <p:childTnLst>
                                    <p:anim calcmode="lin" valueType="num">
                                      <p:cBhvr additive="base">
                                        <p:cTn id="104" dur="500"/>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105" dur="500"/>
                                        <p:tgtEl>
                                          <p:spTgt spid="2">
                                            <p:txEl>
                                              <p:pRg st="12" end="12"/>
                                            </p:txEl>
                                          </p:spTgt>
                                        </p:tgtEl>
                                        <p:attrNameLst>
                                          <p:attrName>ppt_y</p:attrName>
                                        </p:attrNameLst>
                                      </p:cBhvr>
                                      <p:tavLst>
                                        <p:tav tm="0">
                                          <p:val>
                                            <p:strVal val="ppt_y"/>
                                          </p:val>
                                        </p:tav>
                                        <p:tav tm="100000">
                                          <p:val>
                                            <p:strVal val="1+ppt_h/2"/>
                                          </p:val>
                                        </p:tav>
                                      </p:tavLst>
                                    </p:anim>
                                    <p:set>
                                      <p:cBhvr>
                                        <p:cTn id="106" dur="1" fill="hold">
                                          <p:stCondLst>
                                            <p:cond delay="499"/>
                                          </p:stCondLst>
                                        </p:cTn>
                                        <p:tgtEl>
                                          <p:spTgt spid="2">
                                            <p:txEl>
                                              <p:pRg st="12" end="12"/>
                                            </p:txEl>
                                          </p:spTgt>
                                        </p:tgtEl>
                                        <p:attrNameLst>
                                          <p:attrName>style.visibility</p:attrName>
                                        </p:attrNameLst>
                                      </p:cBhvr>
                                      <p:to>
                                        <p:strVal val="hidden"/>
                                      </p:to>
                                    </p:set>
                                  </p:childTnLst>
                                </p:cTn>
                              </p:par>
                              <p:par>
                                <p:cTn id="107" presetID="2" presetClass="exit" presetSubtype="4" fill="hold" grpId="0" nodeType="withEffect">
                                  <p:stCondLst>
                                    <p:cond delay="11600"/>
                                  </p:stCondLst>
                                  <p:childTnLst>
                                    <p:anim calcmode="lin" valueType="num">
                                      <p:cBhvr additive="base">
                                        <p:cTn id="108" dur="500"/>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109" dur="500"/>
                                        <p:tgtEl>
                                          <p:spTgt spid="2">
                                            <p:txEl>
                                              <p:pRg st="13" end="13"/>
                                            </p:txEl>
                                          </p:spTgt>
                                        </p:tgtEl>
                                        <p:attrNameLst>
                                          <p:attrName>ppt_y</p:attrName>
                                        </p:attrNameLst>
                                      </p:cBhvr>
                                      <p:tavLst>
                                        <p:tav tm="0">
                                          <p:val>
                                            <p:strVal val="ppt_y"/>
                                          </p:val>
                                        </p:tav>
                                        <p:tav tm="100000">
                                          <p:val>
                                            <p:strVal val="1+ppt_h/2"/>
                                          </p:val>
                                        </p:tav>
                                      </p:tavLst>
                                    </p:anim>
                                    <p:set>
                                      <p:cBhvr>
                                        <p:cTn id="110" dur="1" fill="hold">
                                          <p:stCondLst>
                                            <p:cond delay="499"/>
                                          </p:stCondLst>
                                        </p:cTn>
                                        <p:tgtEl>
                                          <p:spTgt spid="2">
                                            <p:txEl>
                                              <p:pRg st="13" end="13"/>
                                            </p:txEl>
                                          </p:spTgt>
                                        </p:tgtEl>
                                        <p:attrNameLst>
                                          <p:attrName>style.visibility</p:attrName>
                                        </p:attrNameLst>
                                      </p:cBhvr>
                                      <p:to>
                                        <p:strVal val="hidden"/>
                                      </p:to>
                                    </p:set>
                                  </p:childTnLst>
                                </p:cTn>
                              </p:par>
                              <p:par>
                                <p:cTn id="111" presetID="2" presetClass="exit" presetSubtype="4" fill="hold" grpId="0" nodeType="withEffect">
                                  <p:stCondLst>
                                    <p:cond delay="11600"/>
                                  </p:stCondLst>
                                  <p:childTnLst>
                                    <p:anim calcmode="lin" valueType="num">
                                      <p:cBhvr additive="base">
                                        <p:cTn id="112" dur="500"/>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113" dur="500"/>
                                        <p:tgtEl>
                                          <p:spTgt spid="2">
                                            <p:txEl>
                                              <p:pRg st="14" end="14"/>
                                            </p:txEl>
                                          </p:spTgt>
                                        </p:tgtEl>
                                        <p:attrNameLst>
                                          <p:attrName>ppt_y</p:attrName>
                                        </p:attrNameLst>
                                      </p:cBhvr>
                                      <p:tavLst>
                                        <p:tav tm="0">
                                          <p:val>
                                            <p:strVal val="ppt_y"/>
                                          </p:val>
                                        </p:tav>
                                        <p:tav tm="100000">
                                          <p:val>
                                            <p:strVal val="1+ppt_h/2"/>
                                          </p:val>
                                        </p:tav>
                                      </p:tavLst>
                                    </p:anim>
                                    <p:set>
                                      <p:cBhvr>
                                        <p:cTn id="114" dur="1" fill="hold">
                                          <p:stCondLst>
                                            <p:cond delay="499"/>
                                          </p:stCondLst>
                                        </p:cTn>
                                        <p:tgtEl>
                                          <p:spTgt spid="2">
                                            <p:txEl>
                                              <p:pRg st="14" end="1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10000"/>
          </a:stretch>
        </a:blipFill>
        <a:effectLst/>
      </p:bgPr>
    </p:bg>
    <p:spTree>
      <p:nvGrpSpPr>
        <p:cNvPr id="1" name=""/>
        <p:cNvGrpSpPr/>
        <p:nvPr/>
      </p:nvGrpSpPr>
      <p:grpSpPr>
        <a:xfrm>
          <a:off x="0" y="0"/>
          <a:ext cx="0" cy="0"/>
          <a:chOff x="0" y="0"/>
          <a:chExt cx="0" cy="0"/>
        </a:xfrm>
      </p:grpSpPr>
      <p:sp>
        <p:nvSpPr>
          <p:cNvPr id="2" name="TextBox 1"/>
          <p:cNvSpPr txBox="1"/>
          <p:nvPr/>
        </p:nvSpPr>
        <p:spPr>
          <a:xfrm>
            <a:off x="877739" y="305135"/>
            <a:ext cx="7620000" cy="6063198"/>
          </a:xfrm>
          <a:prstGeom prst="rect">
            <a:avLst/>
          </a:prstGeom>
          <a:noFill/>
        </p:spPr>
        <p:txBody>
          <a:bodyPr wrap="square" rtlCol="0">
            <a:spAutoFit/>
          </a:bodyPr>
          <a:lstStyle/>
          <a:p>
            <a:endParaRPr lang="en-US" dirty="0" smtClean="0">
              <a:latin typeface="Segoe Print" pitchFamily="2" charset="0"/>
            </a:endParaRPr>
          </a:p>
          <a:p>
            <a:r>
              <a:rPr lang="en-US" sz="2800" b="1" dirty="0" smtClean="0">
                <a:latin typeface="Segoe Script" pitchFamily="66" charset="0"/>
              </a:rPr>
              <a:t>Solution</a:t>
            </a:r>
            <a:r>
              <a:rPr lang="en-US" sz="2800" b="1" dirty="0">
                <a:latin typeface="Segoe Script" pitchFamily="66" charset="0"/>
              </a:rPr>
              <a:t>:</a:t>
            </a:r>
          </a:p>
          <a:p>
            <a:endParaRPr lang="en-US" b="1" dirty="0">
              <a:latin typeface="Segoe Print" pitchFamily="2" charset="0"/>
            </a:endParaRPr>
          </a:p>
          <a:p>
            <a:r>
              <a:rPr lang="en-US" b="1" dirty="0">
                <a:latin typeface="Segoe Print" pitchFamily="2" charset="0"/>
              </a:rPr>
              <a:t>Step 1:</a:t>
            </a:r>
            <a:r>
              <a:rPr lang="en-US" dirty="0">
                <a:latin typeface="Segoe Print" pitchFamily="2" charset="0"/>
              </a:rPr>
              <a:t> (Representation)</a:t>
            </a:r>
          </a:p>
          <a:p>
            <a:r>
              <a:rPr lang="en-US" dirty="0">
                <a:latin typeface="Segoe Print" pitchFamily="2" charset="0"/>
              </a:rPr>
              <a:t>	Use a variable to represent what is asked in the problem.</a:t>
            </a:r>
          </a:p>
          <a:p>
            <a:endParaRPr lang="en-US" dirty="0">
              <a:latin typeface="Segoe Print" pitchFamily="2" charset="0"/>
            </a:endParaRPr>
          </a:p>
          <a:p>
            <a:r>
              <a:rPr lang="en-US" dirty="0">
                <a:latin typeface="Segoe Print" pitchFamily="2" charset="0"/>
              </a:rPr>
              <a:t>Let x = the unknown number</a:t>
            </a:r>
          </a:p>
          <a:p>
            <a:pPr algn="ctr"/>
            <a:endParaRPr lang="en-US" dirty="0">
              <a:latin typeface="Segoe Print" pitchFamily="2" charset="0"/>
            </a:endParaRPr>
          </a:p>
          <a:p>
            <a:endParaRPr lang="en-US" dirty="0" smtClean="0">
              <a:latin typeface="Segoe Print" pitchFamily="2" charset="0"/>
            </a:endParaRPr>
          </a:p>
          <a:p>
            <a:endParaRPr lang="en-US" b="1" dirty="0" smtClean="0">
              <a:latin typeface="Segoe Print" pitchFamily="2" charset="0"/>
            </a:endParaRPr>
          </a:p>
          <a:p>
            <a:endParaRPr lang="en-US" b="1" dirty="0">
              <a:latin typeface="Segoe Print" pitchFamily="2" charset="0"/>
            </a:endParaRPr>
          </a:p>
          <a:p>
            <a:endParaRPr lang="en-US" b="1" dirty="0" smtClean="0">
              <a:latin typeface="Segoe Print" pitchFamily="2" charset="0"/>
            </a:endParaRPr>
          </a:p>
          <a:p>
            <a:endParaRPr lang="en-US" b="1" dirty="0">
              <a:latin typeface="Segoe Print" pitchFamily="2" charset="0"/>
            </a:endParaRPr>
          </a:p>
          <a:p>
            <a:endParaRPr lang="en-US" b="1" dirty="0" smtClean="0">
              <a:latin typeface="Segoe Print" pitchFamily="2" charset="0"/>
            </a:endParaRPr>
          </a:p>
          <a:p>
            <a:endParaRPr lang="en-US" b="1" dirty="0">
              <a:latin typeface="Segoe Print" pitchFamily="2" charset="0"/>
            </a:endParaRPr>
          </a:p>
          <a:p>
            <a:endParaRPr lang="en-US" b="1" dirty="0" smtClean="0">
              <a:latin typeface="Segoe Print" pitchFamily="2" charset="0"/>
            </a:endParaRPr>
          </a:p>
          <a:p>
            <a:r>
              <a:rPr lang="en-US" b="1" dirty="0" smtClean="0">
                <a:latin typeface="Segoe Print" pitchFamily="2" charset="0"/>
              </a:rPr>
              <a:t> </a:t>
            </a:r>
            <a:endParaRPr lang="en-US" b="1" dirty="0">
              <a:latin typeface="Segoe Print" pitchFamily="2" charset="0"/>
            </a:endParaRPr>
          </a:p>
          <a:p>
            <a:endParaRPr lang="en-US" dirty="0" smtClean="0">
              <a:latin typeface="Segoe Print" pitchFamily="2" charset="0"/>
            </a:endParaRPr>
          </a:p>
          <a:p>
            <a:r>
              <a:rPr lang="en-US" dirty="0">
                <a:latin typeface="Segoe Print" pitchFamily="2" charset="0"/>
              </a:rPr>
              <a:t>	</a:t>
            </a:r>
            <a:endParaRPr lang="en-US" dirty="0" smtClean="0">
              <a:latin typeface="Segoe Print" pitchFamily="2" charset="0"/>
            </a:endParaRPr>
          </a:p>
          <a:p>
            <a:endParaRPr lang="en-US" b="1" dirty="0" smtClean="0">
              <a:latin typeface="Segoe Print" pitchFamily="2" charset="0"/>
            </a:endParaRPr>
          </a:p>
        </p:txBody>
      </p:sp>
      <p:sp>
        <p:nvSpPr>
          <p:cNvPr id="4" name="Rounded Rectangle 3"/>
          <p:cNvSpPr/>
          <p:nvPr/>
        </p:nvSpPr>
        <p:spPr>
          <a:xfrm>
            <a:off x="914400" y="2888068"/>
            <a:ext cx="2286000" cy="104822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lumMod val="95000"/>
                    <a:lumOff val="5000"/>
                  </a:schemeClr>
                </a:solidFill>
                <a:latin typeface="Segoe Print" pitchFamily="2" charset="0"/>
              </a:rPr>
              <a:t>Twelve divided by the sum of a number and 2</a:t>
            </a:r>
            <a:endParaRPr lang="en-US" sz="1600" dirty="0">
              <a:solidFill>
                <a:schemeClr val="tx1">
                  <a:lumMod val="95000"/>
                  <a:lumOff val="5000"/>
                </a:schemeClr>
              </a:solidFill>
              <a:latin typeface="Segoe Print" pitchFamily="2" charset="0"/>
            </a:endParaRPr>
          </a:p>
        </p:txBody>
      </p:sp>
      <p:sp>
        <p:nvSpPr>
          <p:cNvPr id="6" name="Rounded Rectangle 5"/>
          <p:cNvSpPr/>
          <p:nvPr/>
        </p:nvSpPr>
        <p:spPr>
          <a:xfrm>
            <a:off x="3650742" y="2888497"/>
            <a:ext cx="2073995" cy="98761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latin typeface="Segoe Print" pitchFamily="2" charset="0"/>
              </a:rPr>
              <a:t>Equal</a:t>
            </a:r>
            <a:endParaRPr lang="en-US" dirty="0">
              <a:solidFill>
                <a:schemeClr val="tx1">
                  <a:lumMod val="95000"/>
                  <a:lumOff val="5000"/>
                </a:schemeClr>
              </a:solidFill>
              <a:latin typeface="Segoe Print" pitchFamily="2" charset="0"/>
            </a:endParaRPr>
          </a:p>
        </p:txBody>
      </p:sp>
      <p:sp>
        <p:nvSpPr>
          <p:cNvPr id="7" name="Rounded Rectangle 6"/>
          <p:cNvSpPr/>
          <p:nvPr/>
        </p:nvSpPr>
        <p:spPr>
          <a:xfrm>
            <a:off x="6172200" y="2866459"/>
            <a:ext cx="2209800" cy="94055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95000"/>
                    <a:lumOff val="5000"/>
                  </a:schemeClr>
                </a:solidFill>
                <a:latin typeface="Segoe Print" pitchFamily="2" charset="0"/>
              </a:rPr>
              <a:t>Quotient of 4  and the number reduced by 2</a:t>
            </a:r>
            <a:endParaRPr lang="en-US" sz="1400" dirty="0">
              <a:solidFill>
                <a:schemeClr val="tx1">
                  <a:lumMod val="95000"/>
                  <a:lumOff val="5000"/>
                </a:schemeClr>
              </a:solidFill>
              <a:latin typeface="Segoe Print" pitchFamily="2" charset="0"/>
            </a:endParaRPr>
          </a:p>
        </p:txBody>
      </p:sp>
      <p:sp>
        <p:nvSpPr>
          <p:cNvPr id="3" name="Down Arrow 2"/>
          <p:cNvSpPr/>
          <p:nvPr/>
        </p:nvSpPr>
        <p:spPr>
          <a:xfrm>
            <a:off x="1572904" y="4070062"/>
            <a:ext cx="762000" cy="685800"/>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Down Arrow 9"/>
          <p:cNvSpPr/>
          <p:nvPr/>
        </p:nvSpPr>
        <p:spPr>
          <a:xfrm>
            <a:off x="6896100" y="3941026"/>
            <a:ext cx="762000" cy="685800"/>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own Arrow 10"/>
          <p:cNvSpPr/>
          <p:nvPr/>
        </p:nvSpPr>
        <p:spPr>
          <a:xfrm>
            <a:off x="4306740" y="4030354"/>
            <a:ext cx="762000" cy="685800"/>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5" name="Rectangle 4"/>
              <p:cNvSpPr/>
              <p:nvPr/>
            </p:nvSpPr>
            <p:spPr>
              <a:xfrm>
                <a:off x="1499106" y="4876800"/>
                <a:ext cx="1272336" cy="90896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sz="2800" b="1" i="1">
                              <a:latin typeface="Cambria Math"/>
                            </a:rPr>
                          </m:ctrlPr>
                        </m:fPr>
                        <m:num>
                          <m:r>
                            <a:rPr lang="en-US" sz="2800" b="1" i="1">
                              <a:latin typeface="Cambria Math"/>
                            </a:rPr>
                            <m:t>𝟏𝟐</m:t>
                          </m:r>
                        </m:num>
                        <m:den>
                          <m:r>
                            <a:rPr lang="en-US" sz="2800" b="1" i="1">
                              <a:latin typeface="Cambria Math"/>
                            </a:rPr>
                            <m:t>𝒙</m:t>
                          </m:r>
                          <m:r>
                            <a:rPr lang="en-US" sz="2800" b="1" i="1">
                              <a:latin typeface="Cambria Math"/>
                            </a:rPr>
                            <m:t> + </m:t>
                          </m:r>
                          <m:r>
                            <a:rPr lang="en-US" sz="2800" b="1" i="1">
                              <a:latin typeface="Cambria Math"/>
                            </a:rPr>
                            <m:t>𝟐</m:t>
                          </m:r>
                        </m:den>
                      </m:f>
                    </m:oMath>
                  </m:oMathPara>
                </a14:m>
                <a:endParaRPr lang="en-US" sz="2000" dirty="0"/>
              </a:p>
            </p:txBody>
          </p:sp>
        </mc:Choice>
        <mc:Fallback>
          <p:sp>
            <p:nvSpPr>
              <p:cNvPr id="5" name="Rectangle 4"/>
              <p:cNvSpPr>
                <a:spLocks noRot="1" noChangeAspect="1" noMove="1" noResize="1" noEditPoints="1" noAdjustHandles="1" noChangeArrowheads="1" noChangeShapeType="1" noTextEdit="1"/>
              </p:cNvSpPr>
              <p:nvPr/>
            </p:nvSpPr>
            <p:spPr>
              <a:xfrm>
                <a:off x="1499106" y="4876800"/>
                <a:ext cx="1272336" cy="908967"/>
              </a:xfrm>
              <a:prstGeom prst="rect">
                <a:avLst/>
              </a:prstGeom>
              <a:blipFill rotWithShape="1">
                <a:blip r:embed="rId3"/>
                <a:stretch>
                  <a:fillRect/>
                </a:stretch>
              </a:blipFill>
            </p:spPr>
            <p:txBody>
              <a:bodyPr/>
              <a:lstStyle/>
              <a:p>
                <a:r>
                  <a:rPr lang="en-US">
                    <a:noFill/>
                  </a:rPr>
                  <a:t> </a:t>
                </a:r>
              </a:p>
            </p:txBody>
          </p:sp>
        </mc:Fallback>
      </mc:AlternateContent>
      <p:sp>
        <p:nvSpPr>
          <p:cNvPr id="12" name="Rectangle 11"/>
          <p:cNvSpPr/>
          <p:nvPr/>
        </p:nvSpPr>
        <p:spPr>
          <a:xfrm>
            <a:off x="4467166" y="5062002"/>
            <a:ext cx="441146" cy="584775"/>
          </a:xfrm>
          <a:prstGeom prst="rect">
            <a:avLst/>
          </a:prstGeom>
        </p:spPr>
        <p:txBody>
          <a:bodyPr wrap="none">
            <a:spAutoFit/>
          </a:bodyPr>
          <a:lstStyle/>
          <a:p>
            <a:r>
              <a:rPr lang="en-US" sz="3200" b="1" dirty="0">
                <a:latin typeface="Segoe Print" pitchFamily="2" charset="0"/>
              </a:rPr>
              <a:t>=</a:t>
            </a:r>
            <a:endParaRPr lang="en-US" sz="3200" dirty="0"/>
          </a:p>
        </p:txBody>
      </p:sp>
      <mc:AlternateContent xmlns:mc="http://schemas.openxmlformats.org/markup-compatibility/2006">
        <mc:Choice xmlns:a14="http://schemas.microsoft.com/office/drawing/2010/main" Requires="a14">
          <p:sp>
            <p:nvSpPr>
              <p:cNvPr id="13" name="Rectangle 12"/>
              <p:cNvSpPr/>
              <p:nvPr/>
            </p:nvSpPr>
            <p:spPr>
              <a:xfrm>
                <a:off x="5410200" y="4876800"/>
                <a:ext cx="3505200" cy="117724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800" b="1" i="1" dirty="0">
                              <a:latin typeface="Cambria Math"/>
                            </a:rPr>
                          </m:ctrlPr>
                        </m:fPr>
                        <m:num>
                          <m:r>
                            <a:rPr lang="en-US" sz="2800" b="1" i="1" dirty="0">
                              <a:latin typeface="Cambria Math"/>
                            </a:rPr>
                            <m:t>𝟒</m:t>
                          </m:r>
                        </m:num>
                        <m:den>
                          <m:r>
                            <a:rPr lang="en-US" sz="2800" b="1" i="1" dirty="0">
                              <a:latin typeface="Cambria Math"/>
                            </a:rPr>
                            <m:t>𝒙</m:t>
                          </m:r>
                          <m:r>
                            <a:rPr lang="en-US" sz="2800" b="1" i="1" dirty="0">
                              <a:latin typeface="Cambria Math"/>
                            </a:rPr>
                            <m:t>  −  </m:t>
                          </m:r>
                          <m:r>
                            <a:rPr lang="en-US" sz="2800" b="1" i="1" dirty="0">
                              <a:latin typeface="Cambria Math"/>
                            </a:rPr>
                            <m:t>𝟐</m:t>
                          </m:r>
                        </m:den>
                      </m:f>
                    </m:oMath>
                  </m:oMathPara>
                </a14:m>
                <a:endParaRPr lang="en-US" b="1" dirty="0">
                  <a:latin typeface="Segoe Print" pitchFamily="2" charset="0"/>
                </a:endParaRPr>
              </a:p>
              <a:p>
                <a:r>
                  <a:rPr lang="en-US" b="1" dirty="0">
                    <a:latin typeface="Segoe Print" pitchFamily="2" charset="0"/>
                  </a:rPr>
                  <a:t> </a:t>
                </a:r>
              </a:p>
            </p:txBody>
          </p:sp>
        </mc:Choice>
        <mc:Fallback>
          <p:sp>
            <p:nvSpPr>
              <p:cNvPr id="13" name="Rectangle 12"/>
              <p:cNvSpPr>
                <a:spLocks noRot="1" noChangeAspect="1" noMove="1" noResize="1" noEditPoints="1" noAdjustHandles="1" noChangeArrowheads="1" noChangeShapeType="1" noTextEdit="1"/>
              </p:cNvSpPr>
              <p:nvPr/>
            </p:nvSpPr>
            <p:spPr>
              <a:xfrm>
                <a:off x="5410200" y="4876800"/>
                <a:ext cx="3505200" cy="1177245"/>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1631459"/>
      </p:ext>
    </p:extLst>
  </p:cSld>
  <p:clrMapOvr>
    <a:masterClrMapping/>
  </p:clrMapOvr>
  <mc:AlternateContent xmlns:mc="http://schemas.openxmlformats.org/markup-compatibility/2006">
    <mc:Choice xmlns:p14="http://schemas.microsoft.com/office/powerpoint/2010/main" Requires="p14">
      <p:transition spd="slow" p14:dur="1600" advClick="0" advTm="0">
        <p14:conveyor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9" presetClass="exit" presetSubtype="0" fill="hold" grpId="1" nodeType="afterEffect">
                                  <p:stCondLst>
                                    <p:cond delay="4200"/>
                                  </p:stCondLst>
                                  <p:childTnLst>
                                    <p:animEffect transition="out" filter="dissolve">
                                      <p:cBhvr>
                                        <p:cTn id="47" dur="500"/>
                                        <p:tgtEl>
                                          <p:spTgt spid="2"/>
                                        </p:tgtEl>
                                      </p:cBhvr>
                                    </p:animEffect>
                                    <p:set>
                                      <p:cBhvr>
                                        <p:cTn id="48" dur="1" fill="hold">
                                          <p:stCondLst>
                                            <p:cond delay="499"/>
                                          </p:stCondLst>
                                        </p:cTn>
                                        <p:tgtEl>
                                          <p:spTgt spid="2"/>
                                        </p:tgtEl>
                                        <p:attrNameLst>
                                          <p:attrName>style.visibility</p:attrName>
                                        </p:attrNameLst>
                                      </p:cBhvr>
                                      <p:to>
                                        <p:strVal val="hidden"/>
                                      </p:to>
                                    </p:set>
                                  </p:childTnLst>
                                </p:cTn>
                              </p:par>
                              <p:par>
                                <p:cTn id="49" presetID="9" presetClass="exit" presetSubtype="0" fill="hold" grpId="1" nodeType="withEffect">
                                  <p:stCondLst>
                                    <p:cond delay="4200"/>
                                  </p:stCondLst>
                                  <p:childTnLst>
                                    <p:animEffect transition="out" filter="dissolve">
                                      <p:cBhvr>
                                        <p:cTn id="50" dur="500"/>
                                        <p:tgtEl>
                                          <p:spTgt spid="4"/>
                                        </p:tgtEl>
                                      </p:cBhvr>
                                    </p:animEffect>
                                    <p:set>
                                      <p:cBhvr>
                                        <p:cTn id="51" dur="1" fill="hold">
                                          <p:stCondLst>
                                            <p:cond delay="499"/>
                                          </p:stCondLst>
                                        </p:cTn>
                                        <p:tgtEl>
                                          <p:spTgt spid="4"/>
                                        </p:tgtEl>
                                        <p:attrNameLst>
                                          <p:attrName>style.visibility</p:attrName>
                                        </p:attrNameLst>
                                      </p:cBhvr>
                                      <p:to>
                                        <p:strVal val="hidden"/>
                                      </p:to>
                                    </p:set>
                                  </p:childTnLst>
                                </p:cTn>
                              </p:par>
                              <p:par>
                                <p:cTn id="52" presetID="9" presetClass="exit" presetSubtype="0" fill="hold" grpId="1" nodeType="withEffect">
                                  <p:stCondLst>
                                    <p:cond delay="4200"/>
                                  </p:stCondLst>
                                  <p:childTnLst>
                                    <p:animEffect transition="out" filter="dissolve">
                                      <p:cBhvr>
                                        <p:cTn id="53" dur="500"/>
                                        <p:tgtEl>
                                          <p:spTgt spid="6"/>
                                        </p:tgtEl>
                                      </p:cBhvr>
                                    </p:animEffect>
                                    <p:set>
                                      <p:cBhvr>
                                        <p:cTn id="54" dur="1" fill="hold">
                                          <p:stCondLst>
                                            <p:cond delay="499"/>
                                          </p:stCondLst>
                                        </p:cTn>
                                        <p:tgtEl>
                                          <p:spTgt spid="6"/>
                                        </p:tgtEl>
                                        <p:attrNameLst>
                                          <p:attrName>style.visibility</p:attrName>
                                        </p:attrNameLst>
                                      </p:cBhvr>
                                      <p:to>
                                        <p:strVal val="hidden"/>
                                      </p:to>
                                    </p:set>
                                  </p:childTnLst>
                                </p:cTn>
                              </p:par>
                              <p:par>
                                <p:cTn id="55" presetID="9" presetClass="exit" presetSubtype="0" fill="hold" grpId="1" nodeType="withEffect">
                                  <p:stCondLst>
                                    <p:cond delay="4200"/>
                                  </p:stCondLst>
                                  <p:childTnLst>
                                    <p:animEffect transition="out" filter="dissolve">
                                      <p:cBhvr>
                                        <p:cTn id="56" dur="500"/>
                                        <p:tgtEl>
                                          <p:spTgt spid="7"/>
                                        </p:tgtEl>
                                      </p:cBhvr>
                                    </p:animEffect>
                                    <p:set>
                                      <p:cBhvr>
                                        <p:cTn id="57" dur="1" fill="hold">
                                          <p:stCondLst>
                                            <p:cond delay="499"/>
                                          </p:stCondLst>
                                        </p:cTn>
                                        <p:tgtEl>
                                          <p:spTgt spid="7"/>
                                        </p:tgtEl>
                                        <p:attrNameLst>
                                          <p:attrName>style.visibility</p:attrName>
                                        </p:attrNameLst>
                                      </p:cBhvr>
                                      <p:to>
                                        <p:strVal val="hidden"/>
                                      </p:to>
                                    </p:set>
                                  </p:childTnLst>
                                </p:cTn>
                              </p:par>
                              <p:par>
                                <p:cTn id="58" presetID="9" presetClass="exit" presetSubtype="0" fill="hold" grpId="1" nodeType="withEffect">
                                  <p:stCondLst>
                                    <p:cond delay="4200"/>
                                  </p:stCondLst>
                                  <p:childTnLst>
                                    <p:animEffect transition="out" filter="dissolve">
                                      <p:cBhvr>
                                        <p:cTn id="59" dur="500"/>
                                        <p:tgtEl>
                                          <p:spTgt spid="3"/>
                                        </p:tgtEl>
                                      </p:cBhvr>
                                    </p:animEffect>
                                    <p:set>
                                      <p:cBhvr>
                                        <p:cTn id="60" dur="1" fill="hold">
                                          <p:stCondLst>
                                            <p:cond delay="499"/>
                                          </p:stCondLst>
                                        </p:cTn>
                                        <p:tgtEl>
                                          <p:spTgt spid="3"/>
                                        </p:tgtEl>
                                        <p:attrNameLst>
                                          <p:attrName>style.visibility</p:attrName>
                                        </p:attrNameLst>
                                      </p:cBhvr>
                                      <p:to>
                                        <p:strVal val="hidden"/>
                                      </p:to>
                                    </p:set>
                                  </p:childTnLst>
                                </p:cTn>
                              </p:par>
                              <p:par>
                                <p:cTn id="61" presetID="9" presetClass="exit" presetSubtype="0" fill="hold" grpId="1" nodeType="withEffect">
                                  <p:stCondLst>
                                    <p:cond delay="4200"/>
                                  </p:stCondLst>
                                  <p:childTnLst>
                                    <p:animEffect transition="out" filter="dissolve">
                                      <p:cBhvr>
                                        <p:cTn id="62" dur="500"/>
                                        <p:tgtEl>
                                          <p:spTgt spid="10"/>
                                        </p:tgtEl>
                                      </p:cBhvr>
                                    </p:animEffect>
                                    <p:set>
                                      <p:cBhvr>
                                        <p:cTn id="63" dur="1" fill="hold">
                                          <p:stCondLst>
                                            <p:cond delay="499"/>
                                          </p:stCondLst>
                                        </p:cTn>
                                        <p:tgtEl>
                                          <p:spTgt spid="10"/>
                                        </p:tgtEl>
                                        <p:attrNameLst>
                                          <p:attrName>style.visibility</p:attrName>
                                        </p:attrNameLst>
                                      </p:cBhvr>
                                      <p:to>
                                        <p:strVal val="hidden"/>
                                      </p:to>
                                    </p:set>
                                  </p:childTnLst>
                                </p:cTn>
                              </p:par>
                              <p:par>
                                <p:cTn id="64" presetID="9" presetClass="exit" presetSubtype="0" fill="hold" grpId="1" nodeType="withEffect">
                                  <p:stCondLst>
                                    <p:cond delay="4200"/>
                                  </p:stCondLst>
                                  <p:childTnLst>
                                    <p:animEffect transition="out" filter="dissolve">
                                      <p:cBhvr>
                                        <p:cTn id="65" dur="500"/>
                                        <p:tgtEl>
                                          <p:spTgt spid="11"/>
                                        </p:tgtEl>
                                      </p:cBhvr>
                                    </p:animEffect>
                                    <p:set>
                                      <p:cBhvr>
                                        <p:cTn id="66" dur="1" fill="hold">
                                          <p:stCondLst>
                                            <p:cond delay="499"/>
                                          </p:stCondLst>
                                        </p:cTn>
                                        <p:tgtEl>
                                          <p:spTgt spid="11"/>
                                        </p:tgtEl>
                                        <p:attrNameLst>
                                          <p:attrName>style.visibility</p:attrName>
                                        </p:attrNameLst>
                                      </p:cBhvr>
                                      <p:to>
                                        <p:strVal val="hidden"/>
                                      </p:to>
                                    </p:set>
                                  </p:childTnLst>
                                </p:cTn>
                              </p:par>
                              <p:par>
                                <p:cTn id="67" presetID="9" presetClass="exit" presetSubtype="0" fill="hold" grpId="1" nodeType="withEffect">
                                  <p:stCondLst>
                                    <p:cond delay="4200"/>
                                  </p:stCondLst>
                                  <p:childTnLst>
                                    <p:animEffect transition="out" filter="dissolve">
                                      <p:cBhvr>
                                        <p:cTn id="68" dur="500"/>
                                        <p:tgtEl>
                                          <p:spTgt spid="5"/>
                                        </p:tgtEl>
                                      </p:cBhvr>
                                    </p:animEffect>
                                    <p:set>
                                      <p:cBhvr>
                                        <p:cTn id="69" dur="1" fill="hold">
                                          <p:stCondLst>
                                            <p:cond delay="499"/>
                                          </p:stCondLst>
                                        </p:cTn>
                                        <p:tgtEl>
                                          <p:spTgt spid="5"/>
                                        </p:tgtEl>
                                        <p:attrNameLst>
                                          <p:attrName>style.visibility</p:attrName>
                                        </p:attrNameLst>
                                      </p:cBhvr>
                                      <p:to>
                                        <p:strVal val="hidden"/>
                                      </p:to>
                                    </p:set>
                                  </p:childTnLst>
                                </p:cTn>
                              </p:par>
                              <p:par>
                                <p:cTn id="70" presetID="9" presetClass="exit" presetSubtype="0" fill="hold" grpId="1" nodeType="withEffect">
                                  <p:stCondLst>
                                    <p:cond delay="4200"/>
                                  </p:stCondLst>
                                  <p:childTnLst>
                                    <p:animEffect transition="out" filter="dissolve">
                                      <p:cBhvr>
                                        <p:cTn id="71" dur="500"/>
                                        <p:tgtEl>
                                          <p:spTgt spid="12"/>
                                        </p:tgtEl>
                                      </p:cBhvr>
                                    </p:animEffect>
                                    <p:set>
                                      <p:cBhvr>
                                        <p:cTn id="72" dur="1" fill="hold">
                                          <p:stCondLst>
                                            <p:cond delay="499"/>
                                          </p:stCondLst>
                                        </p:cTn>
                                        <p:tgtEl>
                                          <p:spTgt spid="12"/>
                                        </p:tgtEl>
                                        <p:attrNameLst>
                                          <p:attrName>style.visibility</p:attrName>
                                        </p:attrNameLst>
                                      </p:cBhvr>
                                      <p:to>
                                        <p:strVal val="hidden"/>
                                      </p:to>
                                    </p:set>
                                  </p:childTnLst>
                                </p:cTn>
                              </p:par>
                              <p:par>
                                <p:cTn id="73" presetID="9" presetClass="exit" presetSubtype="0" fill="hold" grpId="1" nodeType="withEffect">
                                  <p:stCondLst>
                                    <p:cond delay="4200"/>
                                  </p:stCondLst>
                                  <p:childTnLst>
                                    <p:animEffect transition="out" filter="dissolve">
                                      <p:cBhvr>
                                        <p:cTn id="74" dur="500"/>
                                        <p:tgtEl>
                                          <p:spTgt spid="13"/>
                                        </p:tgtEl>
                                      </p:cBhvr>
                                    </p:animEffect>
                                    <p:set>
                                      <p:cBhvr>
                                        <p:cTn id="75"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animBg="1"/>
      <p:bldP spid="4" grpId="1" animBg="1"/>
      <p:bldP spid="6" grpId="0" animBg="1"/>
      <p:bldP spid="6" grpId="1" animBg="1"/>
      <p:bldP spid="7" grpId="0" animBg="1"/>
      <p:bldP spid="7" grpId="1" animBg="1"/>
      <p:bldP spid="3" grpId="0" animBg="1"/>
      <p:bldP spid="3" grpId="1" animBg="1"/>
      <p:bldP spid="10" grpId="0" animBg="1"/>
      <p:bldP spid="10" grpId="1" animBg="1"/>
      <p:bldP spid="11" grpId="0" animBg="1"/>
      <p:bldP spid="11" grpId="1" animBg="1"/>
      <p:bldP spid="5" grpId="0"/>
      <p:bldP spid="5" grpId="1"/>
      <p:bldP spid="12" grpId="0"/>
      <p:bldP spid="12" grpId="1"/>
      <p:bldP spid="13" grpId="0"/>
      <p:bldP spid="13"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10000"/>
          </a:stretch>
        </a:blip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856216" y="1805123"/>
                <a:ext cx="7178721" cy="4594463"/>
              </a:xfrm>
              <a:prstGeom prst="rect">
                <a:avLst/>
              </a:prstGeom>
              <a:noFill/>
            </p:spPr>
            <p:txBody>
              <a:bodyPr wrap="square" rtlCol="0">
                <a:spAutoFit/>
              </a:bodyPr>
              <a:lstStyle/>
              <a:p>
                <a:endParaRPr lang="en-US" sz="2000" dirty="0">
                  <a:latin typeface="Segoe Print" pitchFamily="2" charset="0"/>
                </a:endParaRPr>
              </a:p>
              <a:p>
                <a:r>
                  <a:rPr lang="en-US" sz="2000" dirty="0" smtClean="0">
                    <a:latin typeface="Segoe Print" pitchFamily="2" charset="0"/>
                  </a:rPr>
                  <a:t>	</a:t>
                </a:r>
                <a:r>
                  <a:rPr lang="en-US" sz="2000" dirty="0" smtClean="0">
                    <a:latin typeface="Segoe Print" pitchFamily="2" charset="0"/>
                  </a:rPr>
                  <a:t>	    </a:t>
                </a:r>
                <a14:m>
                  <m:oMath xmlns:m="http://schemas.openxmlformats.org/officeDocument/2006/math">
                    <m:f>
                      <m:fPr>
                        <m:ctrlPr>
                          <a:rPr lang="en-US" sz="2000" i="1" smtClean="0">
                            <a:latin typeface="Cambria Math" pitchFamily="18" charset="0"/>
                            <a:ea typeface="Cambria Math" pitchFamily="18" charset="0"/>
                          </a:rPr>
                        </m:ctrlPr>
                      </m:fPr>
                      <m:num>
                        <m:r>
                          <a:rPr lang="en-US" sz="2000" b="0" i="1" smtClean="0">
                            <a:latin typeface="Cambria Math" pitchFamily="18" charset="0"/>
                            <a:ea typeface="Cambria Math" pitchFamily="18" charset="0"/>
                          </a:rPr>
                          <m:t>12</m:t>
                        </m:r>
                      </m:num>
                      <m:den>
                        <m:r>
                          <a:rPr lang="en-US" sz="2000" b="0" i="1" smtClean="0">
                            <a:latin typeface="Cambria Math" pitchFamily="18" charset="0"/>
                            <a:ea typeface="Cambria Math" pitchFamily="18" charset="0"/>
                          </a:rPr>
                          <m:t>𝑥</m:t>
                        </m:r>
                        <m:r>
                          <a:rPr lang="en-US" sz="2000" b="0" i="1" smtClean="0">
                            <a:latin typeface="Cambria Math" pitchFamily="18" charset="0"/>
                            <a:ea typeface="Cambria Math" pitchFamily="18" charset="0"/>
                          </a:rPr>
                          <m:t> +  2</m:t>
                        </m:r>
                      </m:den>
                    </m:f>
                  </m:oMath>
                </a14:m>
                <a:r>
                  <a:rPr lang="en-US" sz="2000" dirty="0" smtClean="0">
                    <a:latin typeface="Cambria Math" pitchFamily="18" charset="0"/>
                    <a:ea typeface="Cambria Math" pitchFamily="18" charset="0"/>
                  </a:rPr>
                  <a:t>   =   </a:t>
                </a:r>
                <a14:m>
                  <m:oMath xmlns:m="http://schemas.openxmlformats.org/officeDocument/2006/math">
                    <m:f>
                      <m:fPr>
                        <m:ctrlPr>
                          <a:rPr lang="en-US" sz="2000" i="1" smtClean="0">
                            <a:latin typeface="Cambria Math" pitchFamily="18" charset="0"/>
                            <a:ea typeface="Cambria Math" pitchFamily="18" charset="0"/>
                          </a:rPr>
                        </m:ctrlPr>
                      </m:fPr>
                      <m:num>
                        <m:r>
                          <a:rPr lang="en-US" sz="2000" b="0" i="1" smtClean="0">
                            <a:latin typeface="Cambria Math" pitchFamily="18" charset="0"/>
                            <a:ea typeface="Cambria Math" pitchFamily="18" charset="0"/>
                          </a:rPr>
                          <m:t>4</m:t>
                        </m:r>
                      </m:num>
                      <m:den>
                        <m:r>
                          <a:rPr lang="en-US" sz="2000" b="0" i="1" smtClean="0">
                            <a:latin typeface="Cambria Math" pitchFamily="18" charset="0"/>
                            <a:ea typeface="Cambria Math" pitchFamily="18" charset="0"/>
                          </a:rPr>
                          <m:t>𝑥</m:t>
                        </m:r>
                        <m:r>
                          <a:rPr lang="en-US" sz="2000" b="0" i="1" smtClean="0">
                            <a:latin typeface="Cambria Math" pitchFamily="18" charset="0"/>
                            <a:ea typeface="Cambria Math" pitchFamily="18" charset="0"/>
                          </a:rPr>
                          <m:t>  −  2</m:t>
                        </m:r>
                      </m:den>
                    </m:f>
                  </m:oMath>
                </a14:m>
                <a:r>
                  <a:rPr lang="en-US" sz="2000" dirty="0" smtClean="0">
                    <a:latin typeface="Cambria Math" pitchFamily="18" charset="0"/>
                    <a:ea typeface="Cambria Math" pitchFamily="18" charset="0"/>
                  </a:rPr>
                  <a:t>      ;     x ≠  -2, 2</a:t>
                </a:r>
              </a:p>
              <a:p>
                <a:r>
                  <a:rPr lang="en-US" sz="2000" dirty="0" smtClean="0">
                    <a:latin typeface="Cambria Math" pitchFamily="18" charset="0"/>
                    <a:ea typeface="Cambria Math" pitchFamily="18" charset="0"/>
                  </a:rPr>
                  <a:t>            (x + 2)(x -2) (</a:t>
                </a:r>
                <a14:m>
                  <m:oMath xmlns:m="http://schemas.openxmlformats.org/officeDocument/2006/math">
                    <m:f>
                      <m:fPr>
                        <m:ctrlPr>
                          <a:rPr lang="en-US" sz="2000" i="1" smtClean="0">
                            <a:latin typeface="Cambria Math" pitchFamily="18" charset="0"/>
                            <a:ea typeface="Cambria Math" pitchFamily="18" charset="0"/>
                          </a:rPr>
                        </m:ctrlPr>
                      </m:fPr>
                      <m:num>
                        <m:r>
                          <a:rPr lang="en-US" sz="2000" b="0" i="1" smtClean="0">
                            <a:latin typeface="Cambria Math" pitchFamily="18" charset="0"/>
                            <a:ea typeface="Cambria Math" pitchFamily="18" charset="0"/>
                          </a:rPr>
                          <m:t>12</m:t>
                        </m:r>
                      </m:num>
                      <m:den>
                        <m:r>
                          <a:rPr lang="en-US" sz="2000" b="0" i="1" smtClean="0">
                            <a:latin typeface="Cambria Math" pitchFamily="18" charset="0"/>
                            <a:ea typeface="Cambria Math" pitchFamily="18" charset="0"/>
                          </a:rPr>
                          <m:t>𝑥</m:t>
                        </m:r>
                        <m:r>
                          <a:rPr lang="en-US" sz="2000" b="0" i="1" smtClean="0">
                            <a:latin typeface="Cambria Math" pitchFamily="18" charset="0"/>
                            <a:ea typeface="Cambria Math" pitchFamily="18" charset="0"/>
                          </a:rPr>
                          <m:t> + 2</m:t>
                        </m:r>
                      </m:den>
                    </m:f>
                    <m:r>
                      <a:rPr lang="en-US" sz="2000" b="0" i="1" smtClean="0">
                        <a:latin typeface="Cambria Math" pitchFamily="18" charset="0"/>
                        <a:ea typeface="Cambria Math" pitchFamily="18" charset="0"/>
                      </a:rPr>
                      <m:t>)</m:t>
                    </m:r>
                  </m:oMath>
                </a14:m>
                <a:r>
                  <a:rPr lang="en-US" sz="2000" dirty="0" smtClean="0">
                    <a:latin typeface="Cambria Math" pitchFamily="18" charset="0"/>
                    <a:ea typeface="Cambria Math" pitchFamily="18" charset="0"/>
                  </a:rPr>
                  <a:t>  =   (</a:t>
                </a:r>
                <a14:m>
                  <m:oMath xmlns:m="http://schemas.openxmlformats.org/officeDocument/2006/math">
                    <m:f>
                      <m:fPr>
                        <m:ctrlPr>
                          <a:rPr lang="en-US" sz="2000" i="1" smtClean="0">
                            <a:latin typeface="Cambria Math" pitchFamily="18" charset="0"/>
                            <a:ea typeface="Cambria Math" pitchFamily="18" charset="0"/>
                          </a:rPr>
                        </m:ctrlPr>
                      </m:fPr>
                      <m:num>
                        <m:r>
                          <a:rPr lang="en-US" sz="2000" b="0" i="1" smtClean="0">
                            <a:latin typeface="Cambria Math" pitchFamily="18" charset="0"/>
                            <a:ea typeface="Cambria Math" pitchFamily="18" charset="0"/>
                          </a:rPr>
                          <m:t>4</m:t>
                        </m:r>
                      </m:num>
                      <m:den>
                        <m:r>
                          <a:rPr lang="en-US" sz="2000" b="0" i="1" smtClean="0">
                            <a:latin typeface="Cambria Math" pitchFamily="18" charset="0"/>
                            <a:ea typeface="Cambria Math" pitchFamily="18" charset="0"/>
                          </a:rPr>
                          <m:t>𝑥</m:t>
                        </m:r>
                        <m:r>
                          <a:rPr lang="en-US" sz="2000" b="0" i="1" smtClean="0">
                            <a:latin typeface="Cambria Math" pitchFamily="18" charset="0"/>
                            <a:ea typeface="Cambria Math" pitchFamily="18" charset="0"/>
                          </a:rPr>
                          <m:t>  −  2</m:t>
                        </m:r>
                      </m:den>
                    </m:f>
                    <m:r>
                      <a:rPr lang="en-US" sz="2000" b="0" i="1" smtClean="0">
                        <a:latin typeface="Cambria Math" pitchFamily="18" charset="0"/>
                        <a:ea typeface="Cambria Math" pitchFamily="18" charset="0"/>
                      </a:rPr>
                      <m:t>)</m:t>
                    </m:r>
                    <m:d>
                      <m:dPr>
                        <m:ctrlPr>
                          <a:rPr lang="en-US" sz="2000" b="0" i="1" smtClean="0">
                            <a:latin typeface="Cambria Math" pitchFamily="18" charset="0"/>
                            <a:ea typeface="Cambria Math" pitchFamily="18" charset="0"/>
                          </a:rPr>
                        </m:ctrlPr>
                      </m:dPr>
                      <m:e>
                        <m:r>
                          <a:rPr lang="en-US" sz="2000" b="0" i="1" smtClean="0">
                            <a:latin typeface="Cambria Math" pitchFamily="18" charset="0"/>
                            <a:ea typeface="Cambria Math" pitchFamily="18" charset="0"/>
                          </a:rPr>
                          <m:t>𝑥</m:t>
                        </m:r>
                        <m:r>
                          <a:rPr lang="en-US" sz="2000" b="0" i="1" smtClean="0">
                            <a:latin typeface="Cambria Math" pitchFamily="18" charset="0"/>
                            <a:ea typeface="Cambria Math" pitchFamily="18" charset="0"/>
                          </a:rPr>
                          <m:t>+2</m:t>
                        </m:r>
                      </m:e>
                    </m:d>
                    <m:d>
                      <m:dPr>
                        <m:ctrlPr>
                          <a:rPr lang="en-US" sz="2000" b="0" i="1" smtClean="0">
                            <a:latin typeface="Cambria Math" pitchFamily="18" charset="0"/>
                            <a:ea typeface="Cambria Math" pitchFamily="18" charset="0"/>
                          </a:rPr>
                        </m:ctrlPr>
                      </m:dPr>
                      <m:e>
                        <m:r>
                          <a:rPr lang="en-US" sz="2000" b="0" i="1" smtClean="0">
                            <a:latin typeface="Cambria Math" pitchFamily="18" charset="0"/>
                            <a:ea typeface="Cambria Math" pitchFamily="18" charset="0"/>
                          </a:rPr>
                          <m:t>𝑥</m:t>
                        </m:r>
                        <m:r>
                          <a:rPr lang="en-US" sz="2000" b="0" i="1" smtClean="0">
                            <a:latin typeface="Cambria Math" pitchFamily="18" charset="0"/>
                            <a:ea typeface="Cambria Math" pitchFamily="18" charset="0"/>
                          </a:rPr>
                          <m:t> −2</m:t>
                        </m:r>
                      </m:e>
                    </m:d>
                  </m:oMath>
                </a14:m>
                <a:endParaRPr lang="en-US" sz="2000" b="0" dirty="0" smtClean="0">
                  <a:latin typeface="Cambria Math" pitchFamily="18" charset="0"/>
                  <a:ea typeface="Cambria Math" pitchFamily="18" charset="0"/>
                </a:endParaRPr>
              </a:p>
              <a:p>
                <a:endParaRPr lang="en-US" sz="2000" dirty="0" smtClean="0">
                  <a:latin typeface="Cambria Math" pitchFamily="18" charset="0"/>
                  <a:ea typeface="Cambria Math" pitchFamily="18" charset="0"/>
                </a:endParaRPr>
              </a:p>
              <a:p>
                <a:r>
                  <a:rPr lang="en-US" sz="2000" dirty="0" smtClean="0">
                    <a:latin typeface="Cambria Math" pitchFamily="18" charset="0"/>
                    <a:ea typeface="Cambria Math" pitchFamily="18" charset="0"/>
                  </a:rPr>
                  <a:t>	</a:t>
                </a:r>
                <a:r>
                  <a:rPr lang="en-US" sz="2000" dirty="0">
                    <a:latin typeface="Cambria Math" pitchFamily="18" charset="0"/>
                    <a:ea typeface="Cambria Math" pitchFamily="18" charset="0"/>
                  </a:rPr>
                  <a:t> </a:t>
                </a:r>
                <a:r>
                  <a:rPr lang="en-US" sz="2000" dirty="0" smtClean="0">
                    <a:latin typeface="Cambria Math" pitchFamily="18" charset="0"/>
                    <a:ea typeface="Cambria Math" pitchFamily="18" charset="0"/>
                  </a:rPr>
                  <a:t>          </a:t>
                </a:r>
                <a:r>
                  <a:rPr lang="en-US" sz="2000" dirty="0" smtClean="0">
                    <a:latin typeface="Cambria Math" pitchFamily="18" charset="0"/>
                    <a:ea typeface="Cambria Math" pitchFamily="18" charset="0"/>
                  </a:rPr>
                  <a:t>     12(x </a:t>
                </a:r>
                <a:r>
                  <a:rPr lang="en-US" sz="2000" dirty="0" smtClean="0">
                    <a:latin typeface="Cambria Math" pitchFamily="18" charset="0"/>
                    <a:ea typeface="Cambria Math" pitchFamily="18" charset="0"/>
                  </a:rPr>
                  <a:t>- 2) </a:t>
                </a:r>
                <a:r>
                  <a:rPr lang="en-US" sz="2000" dirty="0" smtClean="0">
                    <a:latin typeface="Cambria Math" pitchFamily="18" charset="0"/>
                    <a:ea typeface="Cambria Math" pitchFamily="18" charset="0"/>
                  </a:rPr>
                  <a:t> =  </a:t>
                </a:r>
                <a:r>
                  <a:rPr lang="en-US" sz="2000" dirty="0" smtClean="0">
                    <a:latin typeface="Cambria Math" pitchFamily="18" charset="0"/>
                    <a:ea typeface="Cambria Math" pitchFamily="18" charset="0"/>
                  </a:rPr>
                  <a:t>4( x + 2)</a:t>
                </a:r>
              </a:p>
              <a:p>
                <a:r>
                  <a:rPr lang="en-US" sz="2000" dirty="0" smtClean="0">
                    <a:latin typeface="Cambria Math" pitchFamily="18" charset="0"/>
                    <a:ea typeface="Cambria Math" pitchFamily="18" charset="0"/>
                  </a:rPr>
                  <a:t>	          </a:t>
                </a:r>
                <a:r>
                  <a:rPr lang="en-US" sz="2000" dirty="0" smtClean="0">
                    <a:latin typeface="Cambria Math" pitchFamily="18" charset="0"/>
                    <a:ea typeface="Cambria Math" pitchFamily="18" charset="0"/>
                  </a:rPr>
                  <a:t>      12x </a:t>
                </a:r>
                <a:r>
                  <a:rPr lang="en-US" sz="2000" dirty="0" smtClean="0">
                    <a:latin typeface="Cambria Math" pitchFamily="18" charset="0"/>
                    <a:ea typeface="Cambria Math" pitchFamily="18" charset="0"/>
                  </a:rPr>
                  <a:t>– 24 </a:t>
                </a:r>
                <a:r>
                  <a:rPr lang="en-US" sz="2000" dirty="0" smtClean="0">
                    <a:latin typeface="Cambria Math" pitchFamily="18" charset="0"/>
                    <a:ea typeface="Cambria Math" pitchFamily="18" charset="0"/>
                  </a:rPr>
                  <a:t> </a:t>
                </a:r>
                <a:r>
                  <a:rPr lang="en-US" sz="2000" dirty="0" smtClean="0">
                    <a:latin typeface="Cambria Math" pitchFamily="18" charset="0"/>
                    <a:ea typeface="Cambria Math" pitchFamily="18" charset="0"/>
                  </a:rPr>
                  <a:t>=  4x + 8</a:t>
                </a:r>
              </a:p>
              <a:p>
                <a:r>
                  <a:rPr lang="en-US" sz="2000" dirty="0">
                    <a:latin typeface="Cambria Math" pitchFamily="18" charset="0"/>
                    <a:ea typeface="Cambria Math" pitchFamily="18" charset="0"/>
                  </a:rPr>
                  <a:t> </a:t>
                </a:r>
                <a:r>
                  <a:rPr lang="en-US" sz="2000" dirty="0" smtClean="0">
                    <a:latin typeface="Cambria Math" pitchFamily="18" charset="0"/>
                    <a:ea typeface="Cambria Math" pitchFamily="18" charset="0"/>
                  </a:rPr>
                  <a:t>                           </a:t>
                </a:r>
                <a:r>
                  <a:rPr lang="en-US" sz="2000" dirty="0" smtClean="0">
                    <a:latin typeface="Cambria Math" pitchFamily="18" charset="0"/>
                    <a:ea typeface="Cambria Math" pitchFamily="18" charset="0"/>
                  </a:rPr>
                  <a:t>     12x </a:t>
                </a:r>
                <a:r>
                  <a:rPr lang="en-US" sz="2000" dirty="0" smtClean="0">
                    <a:latin typeface="Cambria Math" pitchFamily="18" charset="0"/>
                    <a:ea typeface="Cambria Math" pitchFamily="18" charset="0"/>
                  </a:rPr>
                  <a:t>– </a:t>
                </a:r>
                <a:r>
                  <a:rPr lang="en-US" sz="2000" dirty="0" smtClean="0">
                    <a:latin typeface="Cambria Math" pitchFamily="18" charset="0"/>
                    <a:ea typeface="Cambria Math" pitchFamily="18" charset="0"/>
                  </a:rPr>
                  <a:t>4x  </a:t>
                </a:r>
                <a:r>
                  <a:rPr lang="en-US" sz="2000" dirty="0" smtClean="0">
                    <a:latin typeface="Cambria Math" pitchFamily="18" charset="0"/>
                    <a:ea typeface="Cambria Math" pitchFamily="18" charset="0"/>
                  </a:rPr>
                  <a:t>=  8 + 24</a:t>
                </a:r>
              </a:p>
              <a:p>
                <a:r>
                  <a:rPr lang="en-US" sz="2000" dirty="0" smtClean="0">
                    <a:latin typeface="Cambria Math" pitchFamily="18" charset="0"/>
                    <a:ea typeface="Cambria Math" pitchFamily="18" charset="0"/>
                  </a:rPr>
                  <a:t> 		</a:t>
                </a:r>
                <a:r>
                  <a:rPr lang="en-US" sz="2000" dirty="0" smtClean="0">
                    <a:latin typeface="Cambria Math" pitchFamily="18" charset="0"/>
                    <a:ea typeface="Cambria Math" pitchFamily="18" charset="0"/>
                  </a:rPr>
                  <a:t>         </a:t>
                </a:r>
                <a14:m>
                  <m:oMath xmlns:m="http://schemas.openxmlformats.org/officeDocument/2006/math">
                    <m:f>
                      <m:fPr>
                        <m:ctrlPr>
                          <a:rPr lang="en-US" sz="2400" i="1">
                            <a:latin typeface="Cambria Math" pitchFamily="18" charset="0"/>
                            <a:ea typeface="Cambria Math" pitchFamily="18" charset="0"/>
                          </a:rPr>
                        </m:ctrlPr>
                      </m:fPr>
                      <m:num>
                        <m:r>
                          <a:rPr lang="en-US" sz="2400" b="0" i="1" smtClean="0">
                            <a:latin typeface="Cambria Math" pitchFamily="18" charset="0"/>
                            <a:ea typeface="Cambria Math" pitchFamily="18" charset="0"/>
                          </a:rPr>
                          <m:t>8</m:t>
                        </m:r>
                        <m:r>
                          <a:rPr lang="en-US" sz="2400" b="0" i="1" smtClean="0">
                            <a:latin typeface="Cambria Math" pitchFamily="18" charset="0"/>
                            <a:ea typeface="Cambria Math" pitchFamily="18" charset="0"/>
                          </a:rPr>
                          <m:t>𝑥</m:t>
                        </m:r>
                      </m:num>
                      <m:den>
                        <m:r>
                          <a:rPr lang="en-US" sz="2400" b="0" i="1" smtClean="0">
                            <a:latin typeface="Cambria Math" pitchFamily="18" charset="0"/>
                            <a:ea typeface="Cambria Math" pitchFamily="18" charset="0"/>
                          </a:rPr>
                          <m:t>8</m:t>
                        </m:r>
                      </m:den>
                    </m:f>
                    <m:r>
                      <a:rPr lang="en-US" sz="2400" b="0" i="1" smtClean="0">
                        <a:latin typeface="Cambria Math" pitchFamily="18" charset="0"/>
                        <a:ea typeface="Cambria Math" pitchFamily="18" charset="0"/>
                      </a:rPr>
                      <m:t>  = </m:t>
                    </m:r>
                    <m:f>
                      <m:fPr>
                        <m:ctrlPr>
                          <a:rPr lang="en-US" sz="2400" b="0" i="1" smtClean="0">
                            <a:latin typeface="Cambria Math" pitchFamily="18" charset="0"/>
                            <a:ea typeface="Cambria Math" pitchFamily="18" charset="0"/>
                          </a:rPr>
                        </m:ctrlPr>
                      </m:fPr>
                      <m:num>
                        <m:r>
                          <a:rPr lang="en-US" sz="2400" b="0" i="1" smtClean="0">
                            <a:latin typeface="Cambria Math" pitchFamily="18" charset="0"/>
                            <a:ea typeface="Cambria Math" pitchFamily="18" charset="0"/>
                          </a:rPr>
                          <m:t>32</m:t>
                        </m:r>
                      </m:num>
                      <m:den>
                        <m:r>
                          <a:rPr lang="en-US" sz="2400" b="0" i="1" smtClean="0">
                            <a:latin typeface="Cambria Math" pitchFamily="18" charset="0"/>
                            <a:ea typeface="Cambria Math" pitchFamily="18" charset="0"/>
                          </a:rPr>
                          <m:t>8</m:t>
                        </m:r>
                      </m:den>
                    </m:f>
                  </m:oMath>
                </a14:m>
                <a:endParaRPr lang="en-US" sz="2400" dirty="0" smtClean="0">
                  <a:latin typeface="Cambria Math" pitchFamily="18" charset="0"/>
                  <a:ea typeface="Cambria Math" pitchFamily="18" charset="0"/>
                </a:endParaRPr>
              </a:p>
              <a:p>
                <a:r>
                  <a:rPr lang="en-US" sz="2400" dirty="0" smtClean="0">
                    <a:latin typeface="Cambria Math" pitchFamily="18" charset="0"/>
                    <a:ea typeface="Cambria Math" pitchFamily="18" charset="0"/>
                  </a:rPr>
                  <a:t>   	                </a:t>
                </a:r>
                <a:r>
                  <a:rPr lang="en-US" sz="2400" dirty="0" smtClean="0">
                    <a:latin typeface="Cambria Math" pitchFamily="18" charset="0"/>
                    <a:ea typeface="Cambria Math" pitchFamily="18" charset="0"/>
                  </a:rPr>
                  <a:t>          x= 4</a:t>
                </a:r>
              </a:p>
              <a:p>
                <a:endParaRPr lang="en-US" sz="2800" dirty="0" smtClean="0">
                  <a:latin typeface="Cambria Math" pitchFamily="18" charset="0"/>
                  <a:ea typeface="Cambria Math" pitchFamily="18" charset="0"/>
                </a:endParaRPr>
              </a:p>
              <a:p>
                <a:r>
                  <a:rPr lang="en-US" sz="2000" dirty="0" smtClean="0">
                    <a:latin typeface="Segoe Print" pitchFamily="2" charset="0"/>
                  </a:rPr>
                  <a:t>Thus</a:t>
                </a:r>
                <a:r>
                  <a:rPr lang="en-US" sz="2000" dirty="0" smtClean="0">
                    <a:latin typeface="Segoe Print" pitchFamily="2" charset="0"/>
                  </a:rPr>
                  <a:t>, the unknown number is 4</a:t>
                </a:r>
                <a:r>
                  <a:rPr lang="en-US" sz="2000" dirty="0" smtClean="0">
                    <a:latin typeface="Segoe Print" pitchFamily="2" charset="0"/>
                  </a:rPr>
                  <a:t>.</a:t>
                </a:r>
                <a:r>
                  <a:rPr lang="en-US" sz="2000" b="1" dirty="0">
                    <a:latin typeface="Segoe Print" pitchFamily="2" charset="0"/>
                  </a:rPr>
                  <a:t> </a:t>
                </a:r>
                <a:r>
                  <a:rPr lang="en-US" sz="2000" b="1" dirty="0" smtClean="0">
                    <a:latin typeface="Segoe Print" pitchFamily="2" charset="0"/>
                  </a:rPr>
                  <a:t>   </a:t>
                </a:r>
                <a:endParaRPr lang="en-US" sz="2000" dirty="0">
                  <a:latin typeface="Segoe Print" pitchFamily="2" charset="0"/>
                </a:endParaRPr>
              </a:p>
              <a:p>
                <a:r>
                  <a:rPr lang="en-US" sz="2000" dirty="0" smtClean="0">
                    <a:latin typeface="Segoe Print" pitchFamily="2" charset="0"/>
                  </a:rPr>
                  <a:t>	</a:t>
                </a:r>
                <a:endParaRPr lang="en-US" sz="2000" dirty="0">
                  <a:latin typeface="Segoe Print" pitchFamily="2" charset="0"/>
                </a:endParaRPr>
              </a:p>
            </p:txBody>
          </p:sp>
        </mc:Choice>
        <mc:Fallback>
          <p:sp>
            <p:nvSpPr>
              <p:cNvPr id="2" name="TextBox 1"/>
              <p:cNvSpPr txBox="1">
                <a:spLocks noRot="1" noChangeAspect="1" noMove="1" noResize="1" noEditPoints="1" noAdjustHandles="1" noChangeArrowheads="1" noChangeShapeType="1" noTextEdit="1"/>
              </p:cNvSpPr>
              <p:nvPr/>
            </p:nvSpPr>
            <p:spPr>
              <a:xfrm>
                <a:off x="856216" y="1805123"/>
                <a:ext cx="7178721" cy="4594463"/>
              </a:xfrm>
              <a:prstGeom prst="rect">
                <a:avLst/>
              </a:prstGeom>
              <a:blipFill rotWithShape="1">
                <a:blip r:embed="rId3"/>
                <a:stretch>
                  <a:fillRect l="-849"/>
                </a:stretch>
              </a:blipFill>
            </p:spPr>
            <p:txBody>
              <a:bodyPr/>
              <a:lstStyle/>
              <a:p>
                <a:r>
                  <a:rPr lang="en-US">
                    <a:noFill/>
                  </a:rPr>
                  <a:t> </a:t>
                </a:r>
              </a:p>
            </p:txBody>
          </p:sp>
        </mc:Fallback>
      </mc:AlternateContent>
      <p:sp>
        <p:nvSpPr>
          <p:cNvPr id="3" name="Rectangle 2"/>
          <p:cNvSpPr/>
          <p:nvPr/>
        </p:nvSpPr>
        <p:spPr>
          <a:xfrm>
            <a:off x="854122" y="533400"/>
            <a:ext cx="3047629" cy="461665"/>
          </a:xfrm>
          <a:prstGeom prst="rect">
            <a:avLst/>
          </a:prstGeom>
        </p:spPr>
        <p:txBody>
          <a:bodyPr wrap="none">
            <a:spAutoFit/>
          </a:bodyPr>
          <a:lstStyle/>
          <a:p>
            <a:r>
              <a:rPr lang="en-US" sz="2400" b="1" dirty="0">
                <a:latin typeface="Segoe Print" pitchFamily="2" charset="0"/>
              </a:rPr>
              <a:t>Step 2: </a:t>
            </a:r>
            <a:r>
              <a:rPr lang="en-US" sz="2400" dirty="0">
                <a:latin typeface="Segoe Print" pitchFamily="2" charset="0"/>
              </a:rPr>
              <a:t>(Equation)</a:t>
            </a:r>
          </a:p>
        </p:txBody>
      </p:sp>
      <mc:AlternateContent xmlns:mc="http://schemas.openxmlformats.org/markup-compatibility/2006">
        <mc:Choice xmlns:a14="http://schemas.microsoft.com/office/drawing/2010/main" Requires="a14">
          <p:sp>
            <p:nvSpPr>
              <p:cNvPr id="4" name="Rectangle 3"/>
              <p:cNvSpPr/>
              <p:nvPr/>
            </p:nvSpPr>
            <p:spPr>
              <a:xfrm>
                <a:off x="3462199" y="999614"/>
                <a:ext cx="1966757" cy="61734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i="1">
                              <a:latin typeface="Cambria Math"/>
                            </a:rPr>
                          </m:ctrlPr>
                        </m:fPr>
                        <m:num>
                          <m:r>
                            <a:rPr lang="en-US" i="1">
                              <a:latin typeface="Cambria Math"/>
                            </a:rPr>
                            <m:t>12</m:t>
                          </m:r>
                        </m:num>
                        <m:den>
                          <m:r>
                            <a:rPr lang="en-US" i="1">
                              <a:latin typeface="Cambria Math"/>
                            </a:rPr>
                            <m:t>𝑥</m:t>
                          </m:r>
                          <m:r>
                            <a:rPr lang="en-US" i="1">
                              <a:latin typeface="Cambria Math"/>
                            </a:rPr>
                            <m:t>+2</m:t>
                          </m:r>
                        </m:den>
                      </m:f>
                      <m:r>
                        <a:rPr lang="en-US" i="1">
                          <a:latin typeface="Cambria Math"/>
                        </a:rPr>
                        <m:t>   =    </m:t>
                      </m:r>
                      <m:f>
                        <m:fPr>
                          <m:ctrlPr>
                            <a:rPr lang="en-US" i="1">
                              <a:latin typeface="Cambria Math"/>
                            </a:rPr>
                          </m:ctrlPr>
                        </m:fPr>
                        <m:num>
                          <m:r>
                            <a:rPr lang="en-US" i="1">
                              <a:latin typeface="Cambria Math"/>
                            </a:rPr>
                            <m:t>4</m:t>
                          </m:r>
                        </m:num>
                        <m:den>
                          <m:r>
                            <a:rPr lang="en-US" i="1">
                              <a:latin typeface="Cambria Math"/>
                            </a:rPr>
                            <m:t>𝑥</m:t>
                          </m:r>
                          <m:r>
                            <a:rPr lang="en-US" i="1">
                              <a:latin typeface="Cambria Math"/>
                            </a:rPr>
                            <m:t>−2</m:t>
                          </m:r>
                        </m:den>
                      </m:f>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3462199" y="999614"/>
                <a:ext cx="1966757" cy="617348"/>
              </a:xfrm>
              <a:prstGeom prst="rect">
                <a:avLst/>
              </a:prstGeom>
              <a:blipFill rotWithShape="1">
                <a:blip r:embed="rId4"/>
                <a:stretch>
                  <a:fillRect/>
                </a:stretch>
              </a:blipFill>
            </p:spPr>
            <p:txBody>
              <a:bodyPr/>
              <a:lstStyle/>
              <a:p>
                <a:r>
                  <a:rPr lang="en-US">
                    <a:noFill/>
                  </a:rPr>
                  <a:t> </a:t>
                </a:r>
              </a:p>
            </p:txBody>
          </p:sp>
        </mc:Fallback>
      </mc:AlternateContent>
      <p:sp>
        <p:nvSpPr>
          <p:cNvPr id="5" name="Rectangle 4"/>
          <p:cNvSpPr/>
          <p:nvPr/>
        </p:nvSpPr>
        <p:spPr>
          <a:xfrm>
            <a:off x="802943" y="1619237"/>
            <a:ext cx="2289409" cy="400110"/>
          </a:xfrm>
          <a:prstGeom prst="rect">
            <a:avLst/>
          </a:prstGeom>
        </p:spPr>
        <p:txBody>
          <a:bodyPr wrap="none">
            <a:spAutoFit/>
          </a:bodyPr>
          <a:lstStyle/>
          <a:p>
            <a:r>
              <a:rPr lang="en-US" sz="2000" b="1" dirty="0">
                <a:latin typeface="Segoe Print" pitchFamily="2" charset="0"/>
              </a:rPr>
              <a:t>Step 3 : </a:t>
            </a:r>
            <a:r>
              <a:rPr lang="en-US" sz="2000" dirty="0">
                <a:latin typeface="Segoe Print" pitchFamily="2" charset="0"/>
              </a:rPr>
              <a:t>( Solve)</a:t>
            </a:r>
            <a:endParaRPr lang="en-US" sz="2000" b="1" dirty="0">
              <a:latin typeface="Segoe Print" pitchFamily="2" charset="0"/>
            </a:endParaRPr>
          </a:p>
        </p:txBody>
      </p:sp>
    </p:spTree>
    <p:extLst>
      <p:ext uri="{BB962C8B-B14F-4D97-AF65-F5344CB8AC3E}">
        <p14:creationId xmlns:p14="http://schemas.microsoft.com/office/powerpoint/2010/main" val="3572361236"/>
      </p:ext>
    </p:extLst>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xit" presetSubtype="4" fill="hold" grpId="1" nodeType="clickEffect">
                                  <p:stCondLst>
                                    <p:cond delay="6000"/>
                                  </p:stCondLst>
                                  <p:childTnLst>
                                    <p:anim calcmode="lin" valueType="num">
                                      <p:cBhvr additive="base">
                                        <p:cTn id="24" dur="500"/>
                                        <p:tgtEl>
                                          <p:spTgt spid="2"/>
                                        </p:tgtEl>
                                        <p:attrNameLst>
                                          <p:attrName>ppt_y</p:attrName>
                                        </p:attrNameLst>
                                      </p:cBhvr>
                                      <p:tavLst>
                                        <p:tav tm="0">
                                          <p:val>
                                            <p:strVal val="#ppt_y"/>
                                          </p:val>
                                        </p:tav>
                                        <p:tav tm="100000">
                                          <p:val>
                                            <p:strVal val="#ppt_y+#ppt_h*1.125000"/>
                                          </p:val>
                                        </p:tav>
                                      </p:tavLst>
                                    </p:anim>
                                    <p:animEffect transition="out" filter="wipe(down)">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par>
                                <p:cTn id="27" presetID="12" presetClass="exit" presetSubtype="4" fill="hold" grpId="1" nodeType="withEffect">
                                  <p:stCondLst>
                                    <p:cond delay="6000"/>
                                  </p:stCondLst>
                                  <p:childTnLst>
                                    <p:anim calcmode="lin" valueType="num">
                                      <p:cBhvr additive="base">
                                        <p:cTn id="28" dur="500"/>
                                        <p:tgtEl>
                                          <p:spTgt spid="3"/>
                                        </p:tgtEl>
                                        <p:attrNameLst>
                                          <p:attrName>ppt_y</p:attrName>
                                        </p:attrNameLst>
                                      </p:cBhvr>
                                      <p:tavLst>
                                        <p:tav tm="0">
                                          <p:val>
                                            <p:strVal val="#ppt_y"/>
                                          </p:val>
                                        </p:tav>
                                        <p:tav tm="100000">
                                          <p:val>
                                            <p:strVal val="#ppt_y+#ppt_h*1.125000"/>
                                          </p:val>
                                        </p:tav>
                                      </p:tavLst>
                                    </p:anim>
                                    <p:animEffect transition="out" filter="wipe(down)">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par>
                                <p:cTn id="31" presetID="12" presetClass="exit" presetSubtype="4" fill="hold" grpId="1" nodeType="withEffect">
                                  <p:stCondLst>
                                    <p:cond delay="6000"/>
                                  </p:stCondLst>
                                  <p:childTnLst>
                                    <p:anim calcmode="lin" valueType="num">
                                      <p:cBhvr additive="base">
                                        <p:cTn id="32" dur="500"/>
                                        <p:tgtEl>
                                          <p:spTgt spid="4"/>
                                        </p:tgtEl>
                                        <p:attrNameLst>
                                          <p:attrName>ppt_y</p:attrName>
                                        </p:attrNameLst>
                                      </p:cBhvr>
                                      <p:tavLst>
                                        <p:tav tm="0">
                                          <p:val>
                                            <p:strVal val="#ppt_y"/>
                                          </p:val>
                                        </p:tav>
                                        <p:tav tm="100000">
                                          <p:val>
                                            <p:strVal val="#ppt_y+#ppt_h*1.125000"/>
                                          </p:val>
                                        </p:tav>
                                      </p:tavLst>
                                    </p:anim>
                                    <p:animEffect transition="out" filter="wipe(down)">
                                      <p:cBhvr>
                                        <p:cTn id="33" dur="500"/>
                                        <p:tgtEl>
                                          <p:spTgt spid="4"/>
                                        </p:tgtEl>
                                      </p:cBhvr>
                                    </p:animEffect>
                                    <p:set>
                                      <p:cBhvr>
                                        <p:cTn id="34" dur="1" fill="hold">
                                          <p:stCondLst>
                                            <p:cond delay="499"/>
                                          </p:stCondLst>
                                        </p:cTn>
                                        <p:tgtEl>
                                          <p:spTgt spid="4"/>
                                        </p:tgtEl>
                                        <p:attrNameLst>
                                          <p:attrName>style.visibility</p:attrName>
                                        </p:attrNameLst>
                                      </p:cBhvr>
                                      <p:to>
                                        <p:strVal val="hidden"/>
                                      </p:to>
                                    </p:set>
                                  </p:childTnLst>
                                </p:cTn>
                              </p:par>
                              <p:par>
                                <p:cTn id="35" presetID="12" presetClass="exit" presetSubtype="4" fill="hold" grpId="1" nodeType="withEffect">
                                  <p:stCondLst>
                                    <p:cond delay="6000"/>
                                  </p:stCondLst>
                                  <p:childTnLst>
                                    <p:anim calcmode="lin" valueType="num">
                                      <p:cBhvr additive="base">
                                        <p:cTn id="36" dur="500"/>
                                        <p:tgtEl>
                                          <p:spTgt spid="5"/>
                                        </p:tgtEl>
                                        <p:attrNameLst>
                                          <p:attrName>ppt_y</p:attrName>
                                        </p:attrNameLst>
                                      </p:cBhvr>
                                      <p:tavLst>
                                        <p:tav tm="0">
                                          <p:val>
                                            <p:strVal val="#ppt_y"/>
                                          </p:val>
                                        </p:tav>
                                        <p:tav tm="100000">
                                          <p:val>
                                            <p:strVal val="#ppt_y+#ppt_h*1.125000"/>
                                          </p:val>
                                        </p:tav>
                                      </p:tavLst>
                                    </p:anim>
                                    <p:animEffect transition="out" filter="wipe(down)">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P spid="5" grpId="0"/>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10000"/>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3794759"/>
            <a:ext cx="972924" cy="1097282"/>
          </a:xfrm>
          <a:prstGeom prst="rect">
            <a:avLst/>
          </a:prstGeom>
        </p:spPr>
      </p:pic>
      <p:sp>
        <p:nvSpPr>
          <p:cNvPr id="2" name="TextBox 1"/>
          <p:cNvSpPr txBox="1"/>
          <p:nvPr/>
        </p:nvSpPr>
        <p:spPr>
          <a:xfrm>
            <a:off x="838200" y="685799"/>
            <a:ext cx="7772400" cy="4524315"/>
          </a:xfrm>
          <a:prstGeom prst="rect">
            <a:avLst/>
          </a:prstGeom>
          <a:noFill/>
        </p:spPr>
        <p:txBody>
          <a:bodyPr wrap="square" rtlCol="0">
            <a:spAutoFit/>
          </a:bodyPr>
          <a:lstStyle/>
          <a:p>
            <a:r>
              <a:rPr lang="en-US" sz="4000" b="1" dirty="0" smtClean="0">
                <a:latin typeface="Segoe Script" pitchFamily="66" charset="0"/>
              </a:rPr>
              <a:t>Work Problems</a:t>
            </a:r>
          </a:p>
          <a:p>
            <a:endParaRPr lang="en-US" sz="4000" dirty="0">
              <a:latin typeface="Segoe Print" pitchFamily="2" charset="0"/>
            </a:endParaRPr>
          </a:p>
          <a:p>
            <a:pPr algn="just"/>
            <a:r>
              <a:rPr lang="en-US" sz="2400" b="1" dirty="0">
                <a:latin typeface="Segoe Print" pitchFamily="2" charset="0"/>
              </a:rPr>
              <a:t>        </a:t>
            </a:r>
            <a:r>
              <a:rPr lang="en-US" sz="2400" dirty="0">
                <a:latin typeface="Segoe Print" pitchFamily="2" charset="0"/>
              </a:rPr>
              <a:t>Work problems usually deal with persons or machines working at different rates or speed. The first step in solving these problems involves determining how much of the work an individual or a machine can do in a given unit of time.</a:t>
            </a:r>
          </a:p>
          <a:p>
            <a:pPr algn="just"/>
            <a:endParaRPr lang="en-US" sz="3200" dirty="0" smtClean="0">
              <a:latin typeface="Segoe Print" pitchFamily="2" charset="0"/>
            </a:endParaRPr>
          </a:p>
          <a:p>
            <a:endParaRPr lang="en-US" sz="3200" dirty="0">
              <a:latin typeface="Segoe Print" pitchFamily="2"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4343400"/>
            <a:ext cx="2670561" cy="2143125"/>
          </a:xfrm>
          <a:prstGeom prst="rect">
            <a:avLst/>
          </a:prstGeom>
        </p:spPr>
      </p:pic>
    </p:spTree>
    <p:extLst>
      <p:ext uri="{BB962C8B-B14F-4D97-AF65-F5344CB8AC3E}">
        <p14:creationId xmlns:p14="http://schemas.microsoft.com/office/powerpoint/2010/main" val="3441587029"/>
      </p:ext>
    </p:extLst>
  </p:cSld>
  <p:clrMapOvr>
    <a:masterClrMapping/>
  </p:clrMapOvr>
  <mc:AlternateContent xmlns:mc="http://schemas.openxmlformats.org/markup-compatibility/2006">
    <mc:Choice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xit" presetSubtype="21" fill="hold" nodeType="clickEffect">
                                  <p:stCondLst>
                                    <p:cond delay="6200"/>
                                  </p:stCondLst>
                                  <p:childTnLst>
                                    <p:animEffect transition="out" filter="barn(inVertical)">
                                      <p:cBhvr>
                                        <p:cTn id="13" dur="500"/>
                                        <p:tgtEl>
                                          <p:spTgt spid="2">
                                            <p:txEl>
                                              <p:pRg st="0" end="0"/>
                                            </p:txEl>
                                          </p:spTgt>
                                        </p:tgtEl>
                                      </p:cBhvr>
                                    </p:animEffect>
                                    <p:set>
                                      <p:cBhvr>
                                        <p:cTn id="14" dur="1" fill="hold">
                                          <p:stCondLst>
                                            <p:cond delay="499"/>
                                          </p:stCondLst>
                                        </p:cTn>
                                        <p:tgtEl>
                                          <p:spTgt spid="2">
                                            <p:txEl>
                                              <p:pRg st="0" end="0"/>
                                            </p:txEl>
                                          </p:spTgt>
                                        </p:tgtEl>
                                        <p:attrNameLst>
                                          <p:attrName>style.visibility</p:attrName>
                                        </p:attrNameLst>
                                      </p:cBhvr>
                                      <p:to>
                                        <p:strVal val="hidden"/>
                                      </p:to>
                                    </p:set>
                                  </p:childTnLst>
                                </p:cTn>
                              </p:par>
                              <p:par>
                                <p:cTn id="15" presetID="16" presetClass="exit" presetSubtype="21" fill="hold" nodeType="withEffect">
                                  <p:stCondLst>
                                    <p:cond delay="6200"/>
                                  </p:stCondLst>
                                  <p:childTnLst>
                                    <p:animEffect transition="out" filter="barn(inVertical)">
                                      <p:cBhvr>
                                        <p:cTn id="16" dur="500"/>
                                        <p:tgtEl>
                                          <p:spTgt spid="2">
                                            <p:txEl>
                                              <p:pRg st="2" end="2"/>
                                            </p:txEl>
                                          </p:spTgt>
                                        </p:tgtEl>
                                      </p:cBhvr>
                                    </p:animEffect>
                                    <p:set>
                                      <p:cBhvr>
                                        <p:cTn id="17" dur="1" fill="hold">
                                          <p:stCondLst>
                                            <p:cond delay="499"/>
                                          </p:stCondLst>
                                        </p:cTn>
                                        <p:tgtEl>
                                          <p:spTgt spid="2">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10000"/>
          </a:stretch>
        </a:blip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8949" y="2971800"/>
                <a:ext cx="7239000" cy="5516563"/>
              </a:xfrm>
            </p:spPr>
            <p:txBody>
              <a:bodyPr>
                <a:normAutofit/>
              </a:bodyPr>
              <a:lstStyle/>
              <a:p>
                <a:pPr marL="0" indent="0" algn="just">
                  <a:buNone/>
                </a:pPr>
                <a:endParaRPr lang="en-US" sz="2400" dirty="0">
                  <a:latin typeface="Segoe Print" pitchFamily="2" charset="0"/>
                </a:endParaRPr>
              </a:p>
              <a:p>
                <a:pPr marL="0" indent="0" algn="just">
                  <a:buNone/>
                </a:pPr>
                <a:r>
                  <a:rPr lang="en-US" sz="2400" dirty="0">
                    <a:latin typeface="Segoe Print" pitchFamily="2" charset="0"/>
                  </a:rPr>
                  <a:t>B. A pipe can fill a tank in 45 minutes. This pipe fills  </a:t>
                </a:r>
                <a14:m>
                  <m:oMath xmlns:m="http://schemas.openxmlformats.org/officeDocument/2006/math">
                    <m:f>
                      <m:fPr>
                        <m:ctrlPr>
                          <a:rPr lang="en-US" sz="2400" i="1">
                            <a:latin typeface="Cambria Math"/>
                          </a:rPr>
                        </m:ctrlPr>
                      </m:fPr>
                      <m:num>
                        <m:r>
                          <a:rPr lang="en-US" sz="2400" i="1">
                            <a:latin typeface="Cambria Math"/>
                          </a:rPr>
                          <m:t>1</m:t>
                        </m:r>
                      </m:num>
                      <m:den>
                        <m:r>
                          <a:rPr lang="en-US" sz="2400" i="1">
                            <a:latin typeface="Cambria Math"/>
                          </a:rPr>
                          <m:t>45</m:t>
                        </m:r>
                      </m:den>
                    </m:f>
                    <m:r>
                      <a:rPr lang="en-US" sz="2400" i="1">
                        <a:latin typeface="Cambria Math"/>
                      </a:rPr>
                      <m:t> </m:t>
                    </m:r>
                  </m:oMath>
                </a14:m>
                <a:r>
                  <a:rPr lang="en-US" sz="2400" dirty="0">
                    <a:latin typeface="Segoe Print" pitchFamily="2" charset="0"/>
                  </a:rPr>
                  <a:t>of the tank in 1 min. The rate of work is </a:t>
                </a:r>
                <a14:m>
                  <m:oMath xmlns:m="http://schemas.openxmlformats.org/officeDocument/2006/math">
                    <m:f>
                      <m:fPr>
                        <m:ctrlPr>
                          <a:rPr lang="en-US" sz="2400" i="1">
                            <a:latin typeface="Cambria Math"/>
                          </a:rPr>
                        </m:ctrlPr>
                      </m:fPr>
                      <m:num>
                        <m:r>
                          <a:rPr lang="en-US" sz="2400" i="1">
                            <a:latin typeface="Cambria Math"/>
                          </a:rPr>
                          <m:t>1</m:t>
                        </m:r>
                      </m:num>
                      <m:den>
                        <m:r>
                          <a:rPr lang="en-US" sz="2400" i="1">
                            <a:latin typeface="Cambria Math"/>
                          </a:rPr>
                          <m:t>45</m:t>
                        </m:r>
                      </m:den>
                    </m:f>
                    <m:r>
                      <a:rPr lang="en-US" sz="2400" i="1">
                        <a:latin typeface="Cambria Math"/>
                      </a:rPr>
                      <m:t> </m:t>
                    </m:r>
                  </m:oMath>
                </a14:m>
                <a:r>
                  <a:rPr lang="en-US" sz="2400" dirty="0">
                    <a:latin typeface="Segoe Print" pitchFamily="2" charset="0"/>
                  </a:rPr>
                  <a:t> of the tank each minute. If a second pipe can fill the tank in x minutes, the rate of work for the second pipe is </a:t>
                </a:r>
                <a14:m>
                  <m:oMath xmlns:m="http://schemas.openxmlformats.org/officeDocument/2006/math">
                    <m:f>
                      <m:fPr>
                        <m:ctrlPr>
                          <a:rPr lang="en-US" sz="2400" i="1">
                            <a:latin typeface="Cambria Math"/>
                          </a:rPr>
                        </m:ctrlPr>
                      </m:fPr>
                      <m:num>
                        <m:r>
                          <a:rPr lang="en-US" sz="2400" i="1">
                            <a:latin typeface="Cambria Math"/>
                          </a:rPr>
                          <m:t>1</m:t>
                        </m:r>
                      </m:num>
                      <m:den>
                        <m:r>
                          <a:rPr lang="en-US" sz="2400" i="1">
                            <a:latin typeface="Cambria Math"/>
                          </a:rPr>
                          <m:t>𝑥</m:t>
                        </m:r>
                      </m:den>
                    </m:f>
                    <m:r>
                      <a:rPr lang="en-US" sz="2400" i="1">
                        <a:latin typeface="Cambria Math"/>
                      </a:rPr>
                      <m:t> </m:t>
                    </m:r>
                  </m:oMath>
                </a14:m>
                <a:r>
                  <a:rPr lang="en-US" sz="2400" dirty="0">
                    <a:latin typeface="Segoe Print" pitchFamily="2" charset="0"/>
                  </a:rPr>
                  <a:t>of the tank each </a:t>
                </a:r>
                <a:r>
                  <a:rPr lang="en-US" sz="2400" dirty="0" smtClean="0">
                    <a:latin typeface="Segoe Print" pitchFamily="2" charset="0"/>
                  </a:rPr>
                  <a:t>minute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8949" y="2971800"/>
                <a:ext cx="7239000" cy="5516563"/>
              </a:xfrm>
              <a:blipFill rotWithShape="1">
                <a:blip r:embed="rId3"/>
                <a:stretch>
                  <a:fillRect l="-1348" r="-1264"/>
                </a:stretch>
              </a:blipFill>
            </p:spPr>
            <p:txBody>
              <a:bodyPr/>
              <a:lstStyle/>
              <a:p>
                <a:r>
                  <a:rPr lang="en-US">
                    <a:noFill/>
                  </a:rPr>
                  <a:t> </a:t>
                </a:r>
              </a:p>
            </p:txBody>
          </p:sp>
        </mc:Fallback>
      </mc:AlternateContent>
      <p:sp>
        <p:nvSpPr>
          <p:cNvPr id="2" name="Rectangle 1"/>
          <p:cNvSpPr/>
          <p:nvPr/>
        </p:nvSpPr>
        <p:spPr>
          <a:xfrm>
            <a:off x="685800" y="457200"/>
            <a:ext cx="3352800" cy="584775"/>
          </a:xfrm>
          <a:prstGeom prst="rect">
            <a:avLst/>
          </a:prstGeom>
        </p:spPr>
        <p:txBody>
          <a:bodyPr wrap="square">
            <a:spAutoFit/>
          </a:bodyPr>
          <a:lstStyle/>
          <a:p>
            <a:pPr algn="just"/>
            <a:r>
              <a:rPr lang="en-US" sz="3200" b="1" dirty="0">
                <a:latin typeface="Segoe Script" pitchFamily="66" charset="0"/>
              </a:rPr>
              <a:t>Example:</a:t>
            </a:r>
            <a:endParaRPr lang="en-US" sz="3200" b="1" dirty="0">
              <a:latin typeface="Segoe Script" pitchFamily="66" charset="0"/>
            </a:endParaRPr>
          </a:p>
        </p:txBody>
      </p:sp>
      <mc:AlternateContent xmlns:mc="http://schemas.openxmlformats.org/markup-compatibility/2006">
        <mc:Choice xmlns:a14="http://schemas.microsoft.com/office/drawing/2010/main" Requires="a14">
          <p:sp>
            <p:nvSpPr>
              <p:cNvPr id="4" name="Rectangle 3"/>
              <p:cNvSpPr/>
              <p:nvPr/>
            </p:nvSpPr>
            <p:spPr>
              <a:xfrm>
                <a:off x="914400" y="1194375"/>
                <a:ext cx="6781800" cy="1888081"/>
              </a:xfrm>
              <a:prstGeom prst="rect">
                <a:avLst/>
              </a:prstGeom>
            </p:spPr>
            <p:txBody>
              <a:bodyPr wrap="square">
                <a:spAutoFit/>
              </a:bodyPr>
              <a:lstStyle/>
              <a:p>
                <a:pPr algn="just">
                  <a:buAutoNum type="alphaUcPeriod"/>
                </a:pPr>
                <a:r>
                  <a:rPr lang="en-US" sz="2000" dirty="0">
                    <a:latin typeface="Segoe Print" pitchFamily="2" charset="0"/>
                  </a:rPr>
                  <a:t>If a painter can paint a room in 3 hours, then in 1 hour the painter can paint </a:t>
                </a:r>
                <a14:m>
                  <m:oMath xmlns:m="http://schemas.openxmlformats.org/officeDocument/2006/math">
                    <m:f>
                      <m:fPr>
                        <m:ctrlPr>
                          <a:rPr lang="en-US" sz="2000" i="1">
                            <a:latin typeface="Cambria Math"/>
                          </a:rPr>
                        </m:ctrlPr>
                      </m:fPr>
                      <m:num>
                        <m:r>
                          <a:rPr lang="en-US" sz="2000" i="1">
                            <a:latin typeface="Cambria Math"/>
                          </a:rPr>
                          <m:t>1</m:t>
                        </m:r>
                      </m:num>
                      <m:den>
                        <m:r>
                          <a:rPr lang="en-US" sz="2000" i="1">
                            <a:latin typeface="Cambria Math"/>
                          </a:rPr>
                          <m:t>3</m:t>
                        </m:r>
                      </m:den>
                    </m:f>
                  </m:oMath>
                </a14:m>
                <a:r>
                  <a:rPr lang="en-US" sz="2000" dirty="0">
                    <a:latin typeface="Segoe Print" pitchFamily="2" charset="0"/>
                  </a:rPr>
                  <a:t> of the room. The painter's rate of work is </a:t>
                </a:r>
                <a14:m>
                  <m:oMath xmlns:m="http://schemas.openxmlformats.org/officeDocument/2006/math">
                    <m:f>
                      <m:fPr>
                        <m:ctrlPr>
                          <a:rPr lang="en-US" sz="2000" i="1">
                            <a:latin typeface="Cambria Math"/>
                          </a:rPr>
                        </m:ctrlPr>
                      </m:fPr>
                      <m:num>
                        <m:r>
                          <a:rPr lang="en-US" sz="2000" i="1">
                            <a:latin typeface="Cambria Math"/>
                          </a:rPr>
                          <m:t>1</m:t>
                        </m:r>
                      </m:num>
                      <m:den>
                        <m:r>
                          <a:rPr lang="en-US" sz="2000" i="1">
                            <a:latin typeface="Cambria Math"/>
                          </a:rPr>
                          <m:t>3</m:t>
                        </m:r>
                      </m:den>
                    </m:f>
                  </m:oMath>
                </a14:m>
                <a:r>
                  <a:rPr lang="en-US" sz="2000" dirty="0">
                    <a:latin typeface="Segoe Print" pitchFamily="2" charset="0"/>
                  </a:rPr>
                  <a:t> of the each hour. The rate of work is part of a task that is completed in 1 unit time.</a:t>
                </a:r>
              </a:p>
            </p:txBody>
          </p:sp>
        </mc:Choice>
        <mc:Fallback>
          <p:sp>
            <p:nvSpPr>
              <p:cNvPr id="4" name="Rectangle 3"/>
              <p:cNvSpPr>
                <a:spLocks noRot="1" noChangeAspect="1" noMove="1" noResize="1" noEditPoints="1" noAdjustHandles="1" noChangeArrowheads="1" noChangeShapeType="1" noTextEdit="1"/>
              </p:cNvSpPr>
              <p:nvPr/>
            </p:nvSpPr>
            <p:spPr>
              <a:xfrm>
                <a:off x="914400" y="1194375"/>
                <a:ext cx="6781800" cy="1888081"/>
              </a:xfrm>
              <a:prstGeom prst="rect">
                <a:avLst/>
              </a:prstGeom>
              <a:blipFill rotWithShape="1">
                <a:blip r:embed="rId4"/>
                <a:stretch>
                  <a:fillRect l="-1887" t="-8710" r="-809" b="-4839"/>
                </a:stretch>
              </a:blipFill>
            </p:spPr>
            <p:txBody>
              <a:bodyPr/>
              <a:lstStyle/>
              <a:p>
                <a:r>
                  <a:rPr lang="en-US">
                    <a:noFill/>
                  </a:rPr>
                  <a:t> </a:t>
                </a:r>
              </a:p>
            </p:txBody>
          </p:sp>
        </mc:Fallback>
      </mc:AlternateContent>
    </p:spTree>
    <p:extLst>
      <p:ext uri="{BB962C8B-B14F-4D97-AF65-F5344CB8AC3E}">
        <p14:creationId xmlns:p14="http://schemas.microsoft.com/office/powerpoint/2010/main" val="3199299483"/>
      </p:ext>
    </p:extLst>
  </p:cSld>
  <p:clrMapOvr>
    <a:masterClrMapping/>
  </p:clrMapOvr>
  <mc:AlternateContent xmlns:mc="http://schemas.openxmlformats.org/markup-compatibility/2006">
    <mc:Choice xmlns:p14="http://schemas.microsoft.com/office/powerpoint/2010/main" Requires="p14">
      <p:transition spd="slow" p14:dur="1100" advClick="0" advTm="0">
        <p14:switch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xit" presetSubtype="0" fill="hold" grpId="1" nodeType="clickEffect">
                                  <p:stCondLst>
                                    <p:cond delay="5500"/>
                                  </p:stCondLst>
                                  <p:childTnLst>
                                    <p:animEffect transition="out" filter="fade">
                                      <p:cBhvr>
                                        <p:cTn id="20" dur="1000"/>
                                        <p:tgtEl>
                                          <p:spTgt spid="3">
                                            <p:txEl>
                                              <p:pRg st="1" end="1"/>
                                            </p:txEl>
                                          </p:spTgt>
                                        </p:tgtEl>
                                      </p:cBhvr>
                                    </p:animEffect>
                                    <p:anim calcmode="lin" valueType="num">
                                      <p:cBhvr>
                                        <p:cTn id="21"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p:tgtEl>
                                          <p:spTgt spid="3">
                                            <p:txEl>
                                              <p:pRg st="1" end="1"/>
                                            </p:txEl>
                                          </p:spTgt>
                                        </p:tgtEl>
                                        <p:attrNameLst>
                                          <p:attrName>ppt_y</p:attrName>
                                        </p:attrNameLst>
                                      </p:cBhvr>
                                      <p:tavLst>
                                        <p:tav tm="0">
                                          <p:val>
                                            <p:strVal val="ppt_y"/>
                                          </p:val>
                                        </p:tav>
                                        <p:tav tm="100000">
                                          <p:val>
                                            <p:strVal val="ppt_y-.1"/>
                                          </p:val>
                                        </p:tav>
                                      </p:tavLst>
                                    </p:anim>
                                    <p:set>
                                      <p:cBhvr>
                                        <p:cTn id="23" dur="1" fill="hold">
                                          <p:stCondLst>
                                            <p:cond delay="999"/>
                                          </p:stCondLst>
                                        </p:cTn>
                                        <p:tgtEl>
                                          <p:spTgt spid="3">
                                            <p:txEl>
                                              <p:pRg st="1" end="1"/>
                                            </p:txEl>
                                          </p:spTgt>
                                        </p:tgtEl>
                                        <p:attrNameLst>
                                          <p:attrName>style.visibility</p:attrName>
                                        </p:attrNameLst>
                                      </p:cBhvr>
                                      <p:to>
                                        <p:strVal val="hidden"/>
                                      </p:to>
                                    </p:set>
                                  </p:childTnLst>
                                </p:cTn>
                              </p:par>
                              <p:par>
                                <p:cTn id="24" presetID="47" presetClass="exit" presetSubtype="0" fill="hold" grpId="1" nodeType="withEffect">
                                  <p:stCondLst>
                                    <p:cond delay="5500"/>
                                  </p:stCondLst>
                                  <p:childTnLst>
                                    <p:animEffect transition="out" filter="fade">
                                      <p:cBhvr>
                                        <p:cTn id="25" dur="1000"/>
                                        <p:tgtEl>
                                          <p:spTgt spid="2"/>
                                        </p:tgtEl>
                                      </p:cBhvr>
                                    </p:animEffect>
                                    <p:anim calcmode="lin" valueType="num">
                                      <p:cBhvr>
                                        <p:cTn id="26" dur="1000"/>
                                        <p:tgtEl>
                                          <p:spTgt spid="2"/>
                                        </p:tgtEl>
                                        <p:attrNameLst>
                                          <p:attrName>ppt_x</p:attrName>
                                        </p:attrNameLst>
                                      </p:cBhvr>
                                      <p:tavLst>
                                        <p:tav tm="0">
                                          <p:val>
                                            <p:strVal val="ppt_x"/>
                                          </p:val>
                                        </p:tav>
                                        <p:tav tm="100000">
                                          <p:val>
                                            <p:strVal val="ppt_x"/>
                                          </p:val>
                                        </p:tav>
                                      </p:tavLst>
                                    </p:anim>
                                    <p:anim calcmode="lin" valueType="num">
                                      <p:cBhvr>
                                        <p:cTn id="27" dur="1000"/>
                                        <p:tgtEl>
                                          <p:spTgt spid="2"/>
                                        </p:tgtEl>
                                        <p:attrNameLst>
                                          <p:attrName>ppt_y</p:attrName>
                                        </p:attrNameLst>
                                      </p:cBhvr>
                                      <p:tavLst>
                                        <p:tav tm="0">
                                          <p:val>
                                            <p:strVal val="ppt_y"/>
                                          </p:val>
                                        </p:tav>
                                        <p:tav tm="100000">
                                          <p:val>
                                            <p:strVal val="ppt_y-.1"/>
                                          </p:val>
                                        </p:tav>
                                      </p:tavLst>
                                    </p:anim>
                                    <p:set>
                                      <p:cBhvr>
                                        <p:cTn id="28" dur="1" fill="hold">
                                          <p:stCondLst>
                                            <p:cond delay="999"/>
                                          </p:stCondLst>
                                        </p:cTn>
                                        <p:tgtEl>
                                          <p:spTgt spid="2"/>
                                        </p:tgtEl>
                                        <p:attrNameLst>
                                          <p:attrName>style.visibility</p:attrName>
                                        </p:attrNameLst>
                                      </p:cBhvr>
                                      <p:to>
                                        <p:strVal val="hidden"/>
                                      </p:to>
                                    </p:set>
                                  </p:childTnLst>
                                </p:cTn>
                              </p:par>
                              <p:par>
                                <p:cTn id="29" presetID="47" presetClass="exit" presetSubtype="0" fill="hold" grpId="1" nodeType="withEffect">
                                  <p:stCondLst>
                                    <p:cond delay="5500"/>
                                  </p:stCondLst>
                                  <p:childTnLst>
                                    <p:animEffect transition="out" filter="fade">
                                      <p:cBhvr>
                                        <p:cTn id="30" dur="1000"/>
                                        <p:tgtEl>
                                          <p:spTgt spid="4"/>
                                        </p:tgtEl>
                                      </p:cBhvr>
                                    </p:animEffect>
                                    <p:anim calcmode="lin" valueType="num">
                                      <p:cBhvr>
                                        <p:cTn id="31" dur="1000"/>
                                        <p:tgtEl>
                                          <p:spTgt spid="4"/>
                                        </p:tgtEl>
                                        <p:attrNameLst>
                                          <p:attrName>ppt_x</p:attrName>
                                        </p:attrNameLst>
                                      </p:cBhvr>
                                      <p:tavLst>
                                        <p:tav tm="0">
                                          <p:val>
                                            <p:strVal val="ppt_x"/>
                                          </p:val>
                                        </p:tav>
                                        <p:tav tm="100000">
                                          <p:val>
                                            <p:strVal val="ppt_x"/>
                                          </p:val>
                                        </p:tav>
                                      </p:tavLst>
                                    </p:anim>
                                    <p:anim calcmode="lin" valueType="num">
                                      <p:cBhvr>
                                        <p:cTn id="32" dur="1000"/>
                                        <p:tgtEl>
                                          <p:spTgt spid="4"/>
                                        </p:tgtEl>
                                        <p:attrNameLst>
                                          <p:attrName>ppt_y</p:attrName>
                                        </p:attrNameLst>
                                      </p:cBhvr>
                                      <p:tavLst>
                                        <p:tav tm="0">
                                          <p:val>
                                            <p:strVal val="ppt_y"/>
                                          </p:val>
                                        </p:tav>
                                        <p:tav tm="100000">
                                          <p:val>
                                            <p:strVal val="ppt_y-.1"/>
                                          </p:val>
                                        </p:tav>
                                      </p:tavLst>
                                    </p:anim>
                                    <p:set>
                                      <p:cBhvr>
                                        <p:cTn id="33"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2" grpId="0"/>
      <p:bldP spid="2" grpId="1"/>
      <p:bldP spid="4" grpId="0"/>
      <p:bldP spid="4"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10000"/>
          </a:stretch>
        </a:blip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990600" y="3124200"/>
                <a:ext cx="7315200" cy="3289618"/>
              </a:xfrm>
              <a:prstGeom prst="rect">
                <a:avLst/>
              </a:prstGeom>
              <a:noFill/>
            </p:spPr>
            <p:txBody>
              <a:bodyPr wrap="square" rtlCol="0">
                <a:spAutoFit/>
              </a:bodyPr>
              <a:lstStyle/>
              <a:p>
                <a:pPr algn="just"/>
                <a:endParaRPr lang="en-US" sz="2800" dirty="0">
                  <a:latin typeface="Segoe Print" pitchFamily="2" charset="0"/>
                </a:endParaRPr>
              </a:p>
              <a:p>
                <a:pPr algn="just"/>
                <a:r>
                  <a:rPr lang="en-US" sz="2800" dirty="0" smtClean="0">
                    <a:latin typeface="Segoe Print" pitchFamily="2" charset="0"/>
                  </a:rPr>
                  <a:t>For </a:t>
                </a:r>
                <a:r>
                  <a:rPr lang="en-US" sz="2800" dirty="0">
                    <a:latin typeface="Segoe Print" pitchFamily="2" charset="0"/>
                  </a:rPr>
                  <a:t>example, if a person can spray paint a car in 6 hours, then in 2 hours the person had </a:t>
                </a:r>
                <a:r>
                  <a:rPr lang="en-US" sz="2800" dirty="0" smtClean="0">
                    <a:latin typeface="Segoe Print" pitchFamily="2" charset="0"/>
                  </a:rPr>
                  <a:t>painted   </a:t>
                </a:r>
                <a14:m>
                  <m:oMath xmlns:m="http://schemas.openxmlformats.org/officeDocument/2006/math">
                    <m:f>
                      <m:fPr>
                        <m:ctrlPr>
                          <a:rPr lang="en-US" sz="2800" i="1">
                            <a:latin typeface="Cambria Math"/>
                          </a:rPr>
                        </m:ctrlPr>
                      </m:fPr>
                      <m:num>
                        <m:r>
                          <a:rPr lang="en-US" sz="2800" b="0" i="1">
                            <a:latin typeface="Cambria Math"/>
                          </a:rPr>
                          <m:t>1</m:t>
                        </m:r>
                      </m:num>
                      <m:den>
                        <m:r>
                          <a:rPr lang="en-US" sz="2800" b="0" i="1">
                            <a:latin typeface="Cambria Math"/>
                          </a:rPr>
                          <m:t>6</m:t>
                        </m:r>
                      </m:den>
                    </m:f>
                    <m:r>
                      <a:rPr lang="en-US" sz="2800" b="0" i="1">
                        <a:latin typeface="Cambria Math"/>
                      </a:rPr>
                      <m:t> </m:t>
                    </m:r>
                    <m:r>
                      <a:rPr lang="en-US" sz="2800" b="0" i="1">
                        <a:latin typeface="Cambria Math"/>
                        <a:ea typeface="Cambria Math"/>
                      </a:rPr>
                      <m:t>∙2= </m:t>
                    </m:r>
                    <m:f>
                      <m:fPr>
                        <m:ctrlPr>
                          <a:rPr lang="en-US" sz="2800" i="1">
                            <a:latin typeface="Cambria Math"/>
                            <a:ea typeface="Cambria Math"/>
                          </a:rPr>
                        </m:ctrlPr>
                      </m:fPr>
                      <m:num>
                        <m:r>
                          <a:rPr lang="en-US" sz="2800" b="0" i="1">
                            <a:latin typeface="Cambria Math"/>
                            <a:ea typeface="Cambria Math"/>
                          </a:rPr>
                          <m:t>2</m:t>
                        </m:r>
                      </m:num>
                      <m:den>
                        <m:r>
                          <a:rPr lang="en-US" sz="2800" b="0" i="1">
                            <a:latin typeface="Cambria Math"/>
                            <a:ea typeface="Cambria Math"/>
                          </a:rPr>
                          <m:t>6</m:t>
                        </m:r>
                      </m:den>
                    </m:f>
                    <m:r>
                      <a:rPr lang="en-US" sz="2800" b="0" i="1">
                        <a:latin typeface="Cambria Math"/>
                        <a:ea typeface="Cambria Math"/>
                      </a:rPr>
                      <m:t>= </m:t>
                    </m:r>
                    <m:f>
                      <m:fPr>
                        <m:ctrlPr>
                          <a:rPr lang="en-US" sz="2800" i="1">
                            <a:latin typeface="Cambria Math"/>
                            <a:ea typeface="Cambria Math"/>
                          </a:rPr>
                        </m:ctrlPr>
                      </m:fPr>
                      <m:num>
                        <m:r>
                          <a:rPr lang="en-US" sz="2800" b="0" i="1">
                            <a:latin typeface="Cambria Math"/>
                            <a:ea typeface="Cambria Math"/>
                          </a:rPr>
                          <m:t>1</m:t>
                        </m:r>
                      </m:num>
                      <m:den>
                        <m:r>
                          <a:rPr lang="en-US" sz="2800" b="0" i="1">
                            <a:latin typeface="Cambria Math"/>
                            <a:ea typeface="Cambria Math"/>
                          </a:rPr>
                          <m:t>3</m:t>
                        </m:r>
                      </m:den>
                    </m:f>
                    <m:r>
                      <a:rPr lang="en-US" sz="2800" b="0" i="1">
                        <a:latin typeface="Cambria Math"/>
                        <a:ea typeface="Cambria Math"/>
                      </a:rPr>
                      <m:t> </m:t>
                    </m:r>
                  </m:oMath>
                </a14:m>
                <a:r>
                  <a:rPr lang="en-US" sz="2800" dirty="0" smtClean="0">
                    <a:latin typeface="Segoe Print" pitchFamily="2" charset="0"/>
                  </a:rPr>
                  <a:t> of </a:t>
                </a:r>
                <a:r>
                  <a:rPr lang="en-US" sz="2800" dirty="0">
                    <a:latin typeface="Segoe Print" pitchFamily="2" charset="0"/>
                  </a:rPr>
                  <a:t>the car.</a:t>
                </a:r>
              </a:p>
              <a:p>
                <a:pPr algn="just"/>
                <a:endParaRPr lang="en-US" sz="2800" dirty="0" smtClean="0">
                  <a:latin typeface="Segoe Print" pitchFamily="2" charset="0"/>
                </a:endParaRPr>
              </a:p>
              <a:p>
                <a:pPr algn="just"/>
                <a:endParaRPr lang="en-US" sz="2800" dirty="0" smtClean="0">
                  <a:latin typeface="Segoe Print" pitchFamily="2" charset="0"/>
                </a:endParaRPr>
              </a:p>
            </p:txBody>
          </p:sp>
        </mc:Choice>
        <mc:Fallback>
          <p:sp>
            <p:nvSpPr>
              <p:cNvPr id="2" name="TextBox 1"/>
              <p:cNvSpPr txBox="1">
                <a:spLocks noRot="1" noChangeAspect="1" noMove="1" noResize="1" noEditPoints="1" noAdjustHandles="1" noChangeArrowheads="1" noChangeShapeType="1" noTextEdit="1"/>
              </p:cNvSpPr>
              <p:nvPr/>
            </p:nvSpPr>
            <p:spPr>
              <a:xfrm>
                <a:off x="990600" y="3124200"/>
                <a:ext cx="7315200" cy="3289618"/>
              </a:xfrm>
              <a:prstGeom prst="rect">
                <a:avLst/>
              </a:prstGeom>
              <a:blipFill rotWithShape="1">
                <a:blip r:embed="rId3"/>
                <a:stretch>
                  <a:fillRect l="-1750" r="-1667"/>
                </a:stretch>
              </a:blipFill>
            </p:spPr>
            <p:txBody>
              <a:bodyPr/>
              <a:lstStyle/>
              <a:p>
                <a:r>
                  <a:rPr lang="en-US">
                    <a:noFill/>
                  </a:rPr>
                  <a:t> </a:t>
                </a:r>
              </a:p>
            </p:txBody>
          </p:sp>
        </mc:Fallback>
      </mc:AlternateContent>
      <p:sp>
        <p:nvSpPr>
          <p:cNvPr id="3" name="Rectangle 2"/>
          <p:cNvSpPr/>
          <p:nvPr/>
        </p:nvSpPr>
        <p:spPr>
          <a:xfrm>
            <a:off x="990600" y="838200"/>
            <a:ext cx="8763000" cy="707886"/>
          </a:xfrm>
          <a:prstGeom prst="rect">
            <a:avLst/>
          </a:prstGeom>
        </p:spPr>
        <p:txBody>
          <a:bodyPr wrap="square">
            <a:spAutoFit/>
          </a:bodyPr>
          <a:lstStyle/>
          <a:p>
            <a:pPr algn="just"/>
            <a:r>
              <a:rPr lang="en-US" sz="2000" dirty="0">
                <a:latin typeface="Segoe Print" pitchFamily="2" charset="0"/>
              </a:rPr>
              <a:t>Thus,</a:t>
            </a:r>
          </a:p>
          <a:p>
            <a:pPr algn="just"/>
            <a:r>
              <a:rPr lang="en-US" sz="2000" dirty="0">
                <a:latin typeface="Segoe Print" pitchFamily="2" charset="0"/>
              </a:rPr>
              <a:t>The basic equation that is used to solve work problem is</a:t>
            </a:r>
            <a:endParaRPr lang="en-US" sz="2000" dirty="0"/>
          </a:p>
        </p:txBody>
      </p:sp>
      <p:sp>
        <p:nvSpPr>
          <p:cNvPr id="5" name="Rectangle 4"/>
          <p:cNvSpPr/>
          <p:nvPr/>
        </p:nvSpPr>
        <p:spPr>
          <a:xfrm>
            <a:off x="1295400" y="1905000"/>
            <a:ext cx="7099679" cy="400110"/>
          </a:xfrm>
          <a:prstGeom prst="rect">
            <a:avLst/>
          </a:prstGeom>
        </p:spPr>
        <p:txBody>
          <a:bodyPr wrap="square">
            <a:spAutoFit/>
          </a:bodyPr>
          <a:lstStyle/>
          <a:p>
            <a:pPr algn="just"/>
            <a:r>
              <a:rPr lang="en-US" sz="2000" dirty="0">
                <a:latin typeface="Segoe Print" pitchFamily="2" charset="0"/>
              </a:rPr>
              <a:t>Rate of work 	×   Time worked  =  work done</a:t>
            </a:r>
          </a:p>
        </p:txBody>
      </p:sp>
      <p:sp>
        <p:nvSpPr>
          <p:cNvPr id="7" name="Rectangle 6"/>
          <p:cNvSpPr/>
          <p:nvPr/>
        </p:nvSpPr>
        <p:spPr>
          <a:xfrm>
            <a:off x="2016740" y="2518012"/>
            <a:ext cx="4865434" cy="400110"/>
          </a:xfrm>
          <a:prstGeom prst="rect">
            <a:avLst/>
          </a:prstGeom>
        </p:spPr>
        <p:txBody>
          <a:bodyPr wrap="none">
            <a:spAutoFit/>
          </a:bodyPr>
          <a:lstStyle/>
          <a:p>
            <a:r>
              <a:rPr lang="en-US" sz="2000" dirty="0" smtClean="0">
                <a:latin typeface="Segoe Print" pitchFamily="2" charset="0"/>
              </a:rPr>
              <a:t>    </a:t>
            </a:r>
            <a:r>
              <a:rPr lang="en-US" sz="2000" dirty="0">
                <a:latin typeface="Segoe Print" pitchFamily="2" charset="0"/>
              </a:rPr>
              <a:t>r       ×     </a:t>
            </a:r>
            <a:r>
              <a:rPr lang="en-US" sz="2000" dirty="0" smtClean="0">
                <a:latin typeface="Segoe Print" pitchFamily="2" charset="0"/>
              </a:rPr>
              <a:t>    </a:t>
            </a:r>
            <a:r>
              <a:rPr lang="en-US" sz="2000" dirty="0">
                <a:latin typeface="Segoe Print" pitchFamily="2" charset="0"/>
              </a:rPr>
              <a:t>t          </a:t>
            </a:r>
            <a:r>
              <a:rPr lang="en-US" sz="2000" dirty="0" smtClean="0">
                <a:latin typeface="Segoe Print" pitchFamily="2" charset="0"/>
              </a:rPr>
              <a:t> </a:t>
            </a:r>
            <a:r>
              <a:rPr lang="en-US" sz="2000" dirty="0">
                <a:latin typeface="Segoe Print" pitchFamily="2" charset="0"/>
              </a:rPr>
              <a:t>=       w</a:t>
            </a:r>
            <a:endParaRPr lang="en-US" sz="2000" dirty="0"/>
          </a:p>
        </p:txBody>
      </p:sp>
    </p:spTree>
    <p:extLst>
      <p:ext uri="{BB962C8B-B14F-4D97-AF65-F5344CB8AC3E}">
        <p14:creationId xmlns:p14="http://schemas.microsoft.com/office/powerpoint/2010/main" val="490294185"/>
      </p:ext>
    </p:extLst>
  </p:cSld>
  <p:clrMapOvr>
    <a:masterClrMapping/>
  </p:clrMapOvr>
  <mc:AlternateContent xmlns:mc="http://schemas.openxmlformats.org/markup-compatibility/2006">
    <mc:Choice xmlns:p14="http://schemas.microsoft.com/office/powerpoint/2010/main" Requires="p14">
      <p:transition spd="slow" p14:dur="1600" advClick="0" advTm="0">
        <p14:prism isContent="1"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80">
                                          <p:stCondLst>
                                            <p:cond delay="0"/>
                                          </p:stCondLst>
                                        </p:cTn>
                                        <p:tgtEl>
                                          <p:spTgt spid="3"/>
                                        </p:tgtEl>
                                      </p:cBhvr>
                                    </p:animEffect>
                                    <p:anim calcmode="lin" valueType="num">
                                      <p:cBhvr>
                                        <p:cTn id="2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gtEl>
                                      </p:cBhvr>
                                      <p:to x="100000" y="60000"/>
                                    </p:animScale>
                                    <p:animScale>
                                      <p:cBhvr>
                                        <p:cTn id="30" dur="166" decel="50000">
                                          <p:stCondLst>
                                            <p:cond delay="676"/>
                                          </p:stCondLst>
                                        </p:cTn>
                                        <p:tgtEl>
                                          <p:spTgt spid="3"/>
                                        </p:tgtEl>
                                      </p:cBhvr>
                                      <p:to x="100000" y="100000"/>
                                    </p:animScale>
                                    <p:animScale>
                                      <p:cBhvr>
                                        <p:cTn id="31" dur="26">
                                          <p:stCondLst>
                                            <p:cond delay="1312"/>
                                          </p:stCondLst>
                                        </p:cTn>
                                        <p:tgtEl>
                                          <p:spTgt spid="3"/>
                                        </p:tgtEl>
                                      </p:cBhvr>
                                      <p:to x="100000" y="80000"/>
                                    </p:animScale>
                                    <p:animScale>
                                      <p:cBhvr>
                                        <p:cTn id="32" dur="166" decel="50000">
                                          <p:stCondLst>
                                            <p:cond delay="1338"/>
                                          </p:stCondLst>
                                        </p:cTn>
                                        <p:tgtEl>
                                          <p:spTgt spid="3"/>
                                        </p:tgtEl>
                                      </p:cBhvr>
                                      <p:to x="100000" y="100000"/>
                                    </p:animScale>
                                    <p:animScale>
                                      <p:cBhvr>
                                        <p:cTn id="33" dur="26">
                                          <p:stCondLst>
                                            <p:cond delay="1642"/>
                                          </p:stCondLst>
                                        </p:cTn>
                                        <p:tgtEl>
                                          <p:spTgt spid="3"/>
                                        </p:tgtEl>
                                      </p:cBhvr>
                                      <p:to x="100000" y="90000"/>
                                    </p:animScale>
                                    <p:animScale>
                                      <p:cBhvr>
                                        <p:cTn id="34" dur="166" decel="50000">
                                          <p:stCondLst>
                                            <p:cond delay="1668"/>
                                          </p:stCondLst>
                                        </p:cTn>
                                        <p:tgtEl>
                                          <p:spTgt spid="3"/>
                                        </p:tgtEl>
                                      </p:cBhvr>
                                      <p:to x="100000" y="100000"/>
                                    </p:animScale>
                                    <p:animScale>
                                      <p:cBhvr>
                                        <p:cTn id="35" dur="26">
                                          <p:stCondLst>
                                            <p:cond delay="1808"/>
                                          </p:stCondLst>
                                        </p:cTn>
                                        <p:tgtEl>
                                          <p:spTgt spid="3"/>
                                        </p:tgtEl>
                                      </p:cBhvr>
                                      <p:to x="100000" y="95000"/>
                                    </p:animScale>
                                    <p:animScale>
                                      <p:cBhvr>
                                        <p:cTn id="36" dur="166" decel="50000">
                                          <p:stCondLst>
                                            <p:cond delay="1834"/>
                                          </p:stCondLst>
                                        </p:cTn>
                                        <p:tgtEl>
                                          <p:spTgt spid="3"/>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down)">
                                      <p:cBhvr>
                                        <p:cTn id="39" dur="580">
                                          <p:stCondLst>
                                            <p:cond delay="0"/>
                                          </p:stCondLst>
                                        </p:cTn>
                                        <p:tgtEl>
                                          <p:spTgt spid="5"/>
                                        </p:tgtEl>
                                      </p:cBhvr>
                                    </p:animEffect>
                                    <p:anim calcmode="lin" valueType="num">
                                      <p:cBhvr>
                                        <p:cTn id="4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5" dur="26">
                                          <p:stCondLst>
                                            <p:cond delay="650"/>
                                          </p:stCondLst>
                                        </p:cTn>
                                        <p:tgtEl>
                                          <p:spTgt spid="5"/>
                                        </p:tgtEl>
                                      </p:cBhvr>
                                      <p:to x="100000" y="60000"/>
                                    </p:animScale>
                                    <p:animScale>
                                      <p:cBhvr>
                                        <p:cTn id="46" dur="166" decel="50000">
                                          <p:stCondLst>
                                            <p:cond delay="676"/>
                                          </p:stCondLst>
                                        </p:cTn>
                                        <p:tgtEl>
                                          <p:spTgt spid="5"/>
                                        </p:tgtEl>
                                      </p:cBhvr>
                                      <p:to x="100000" y="100000"/>
                                    </p:animScale>
                                    <p:animScale>
                                      <p:cBhvr>
                                        <p:cTn id="47" dur="26">
                                          <p:stCondLst>
                                            <p:cond delay="1312"/>
                                          </p:stCondLst>
                                        </p:cTn>
                                        <p:tgtEl>
                                          <p:spTgt spid="5"/>
                                        </p:tgtEl>
                                      </p:cBhvr>
                                      <p:to x="100000" y="80000"/>
                                    </p:animScale>
                                    <p:animScale>
                                      <p:cBhvr>
                                        <p:cTn id="48" dur="166" decel="50000">
                                          <p:stCondLst>
                                            <p:cond delay="1338"/>
                                          </p:stCondLst>
                                        </p:cTn>
                                        <p:tgtEl>
                                          <p:spTgt spid="5"/>
                                        </p:tgtEl>
                                      </p:cBhvr>
                                      <p:to x="100000" y="100000"/>
                                    </p:animScale>
                                    <p:animScale>
                                      <p:cBhvr>
                                        <p:cTn id="49" dur="26">
                                          <p:stCondLst>
                                            <p:cond delay="1642"/>
                                          </p:stCondLst>
                                        </p:cTn>
                                        <p:tgtEl>
                                          <p:spTgt spid="5"/>
                                        </p:tgtEl>
                                      </p:cBhvr>
                                      <p:to x="100000" y="90000"/>
                                    </p:animScale>
                                    <p:animScale>
                                      <p:cBhvr>
                                        <p:cTn id="50" dur="166" decel="50000">
                                          <p:stCondLst>
                                            <p:cond delay="1668"/>
                                          </p:stCondLst>
                                        </p:cTn>
                                        <p:tgtEl>
                                          <p:spTgt spid="5"/>
                                        </p:tgtEl>
                                      </p:cBhvr>
                                      <p:to x="100000" y="100000"/>
                                    </p:animScale>
                                    <p:animScale>
                                      <p:cBhvr>
                                        <p:cTn id="51" dur="26">
                                          <p:stCondLst>
                                            <p:cond delay="1808"/>
                                          </p:stCondLst>
                                        </p:cTn>
                                        <p:tgtEl>
                                          <p:spTgt spid="5"/>
                                        </p:tgtEl>
                                      </p:cBhvr>
                                      <p:to x="100000" y="95000"/>
                                    </p:animScale>
                                    <p:animScale>
                                      <p:cBhvr>
                                        <p:cTn id="52" dur="166" decel="50000">
                                          <p:stCondLst>
                                            <p:cond delay="1834"/>
                                          </p:stCondLst>
                                        </p:cTn>
                                        <p:tgtEl>
                                          <p:spTgt spid="5"/>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down)">
                                      <p:cBhvr>
                                        <p:cTn id="55" dur="580">
                                          <p:stCondLst>
                                            <p:cond delay="0"/>
                                          </p:stCondLst>
                                        </p:cTn>
                                        <p:tgtEl>
                                          <p:spTgt spid="7"/>
                                        </p:tgtEl>
                                      </p:cBhvr>
                                    </p:animEffect>
                                    <p:anim calcmode="lin" valueType="num">
                                      <p:cBhvr>
                                        <p:cTn id="5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1" dur="26">
                                          <p:stCondLst>
                                            <p:cond delay="650"/>
                                          </p:stCondLst>
                                        </p:cTn>
                                        <p:tgtEl>
                                          <p:spTgt spid="7"/>
                                        </p:tgtEl>
                                      </p:cBhvr>
                                      <p:to x="100000" y="60000"/>
                                    </p:animScale>
                                    <p:animScale>
                                      <p:cBhvr>
                                        <p:cTn id="62" dur="166" decel="50000">
                                          <p:stCondLst>
                                            <p:cond delay="676"/>
                                          </p:stCondLst>
                                        </p:cTn>
                                        <p:tgtEl>
                                          <p:spTgt spid="7"/>
                                        </p:tgtEl>
                                      </p:cBhvr>
                                      <p:to x="100000" y="100000"/>
                                    </p:animScale>
                                    <p:animScale>
                                      <p:cBhvr>
                                        <p:cTn id="63" dur="26">
                                          <p:stCondLst>
                                            <p:cond delay="1312"/>
                                          </p:stCondLst>
                                        </p:cTn>
                                        <p:tgtEl>
                                          <p:spTgt spid="7"/>
                                        </p:tgtEl>
                                      </p:cBhvr>
                                      <p:to x="100000" y="80000"/>
                                    </p:animScale>
                                    <p:animScale>
                                      <p:cBhvr>
                                        <p:cTn id="64" dur="166" decel="50000">
                                          <p:stCondLst>
                                            <p:cond delay="1338"/>
                                          </p:stCondLst>
                                        </p:cTn>
                                        <p:tgtEl>
                                          <p:spTgt spid="7"/>
                                        </p:tgtEl>
                                      </p:cBhvr>
                                      <p:to x="100000" y="100000"/>
                                    </p:animScale>
                                    <p:animScale>
                                      <p:cBhvr>
                                        <p:cTn id="65" dur="26">
                                          <p:stCondLst>
                                            <p:cond delay="1642"/>
                                          </p:stCondLst>
                                        </p:cTn>
                                        <p:tgtEl>
                                          <p:spTgt spid="7"/>
                                        </p:tgtEl>
                                      </p:cBhvr>
                                      <p:to x="100000" y="90000"/>
                                    </p:animScale>
                                    <p:animScale>
                                      <p:cBhvr>
                                        <p:cTn id="66" dur="166" decel="50000">
                                          <p:stCondLst>
                                            <p:cond delay="1668"/>
                                          </p:stCondLst>
                                        </p:cTn>
                                        <p:tgtEl>
                                          <p:spTgt spid="7"/>
                                        </p:tgtEl>
                                      </p:cBhvr>
                                      <p:to x="100000" y="100000"/>
                                    </p:animScale>
                                    <p:animScale>
                                      <p:cBhvr>
                                        <p:cTn id="67" dur="26">
                                          <p:stCondLst>
                                            <p:cond delay="1808"/>
                                          </p:stCondLst>
                                        </p:cTn>
                                        <p:tgtEl>
                                          <p:spTgt spid="7"/>
                                        </p:tgtEl>
                                      </p:cBhvr>
                                      <p:to x="100000" y="95000"/>
                                    </p:animScale>
                                    <p:animScale>
                                      <p:cBhvr>
                                        <p:cTn id="68" dur="166" decel="50000">
                                          <p:stCondLst>
                                            <p:cond delay="1834"/>
                                          </p:stCondLst>
                                        </p:cTn>
                                        <p:tgtEl>
                                          <p:spTgt spid="7"/>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16" presetClass="exit" presetSubtype="21" fill="hold" grpId="1" nodeType="clickEffect">
                                  <p:stCondLst>
                                    <p:cond delay="9000"/>
                                  </p:stCondLst>
                                  <p:childTnLst>
                                    <p:animEffect transition="out" filter="barn(inVertical)">
                                      <p:cBhvr>
                                        <p:cTn id="72" dur="500"/>
                                        <p:tgtEl>
                                          <p:spTgt spid="2"/>
                                        </p:tgtEl>
                                      </p:cBhvr>
                                    </p:animEffect>
                                    <p:set>
                                      <p:cBhvr>
                                        <p:cTn id="73" dur="1" fill="hold">
                                          <p:stCondLst>
                                            <p:cond delay="499"/>
                                          </p:stCondLst>
                                        </p:cTn>
                                        <p:tgtEl>
                                          <p:spTgt spid="2"/>
                                        </p:tgtEl>
                                        <p:attrNameLst>
                                          <p:attrName>style.visibility</p:attrName>
                                        </p:attrNameLst>
                                      </p:cBhvr>
                                      <p:to>
                                        <p:strVal val="hidden"/>
                                      </p:to>
                                    </p:set>
                                  </p:childTnLst>
                                </p:cTn>
                              </p:par>
                              <p:par>
                                <p:cTn id="74" presetID="16" presetClass="exit" presetSubtype="21" fill="hold" grpId="1" nodeType="withEffect">
                                  <p:stCondLst>
                                    <p:cond delay="9000"/>
                                  </p:stCondLst>
                                  <p:childTnLst>
                                    <p:animEffect transition="out" filter="barn(inVertical)">
                                      <p:cBhvr>
                                        <p:cTn id="75" dur="500"/>
                                        <p:tgtEl>
                                          <p:spTgt spid="3"/>
                                        </p:tgtEl>
                                      </p:cBhvr>
                                    </p:animEffect>
                                    <p:set>
                                      <p:cBhvr>
                                        <p:cTn id="76" dur="1" fill="hold">
                                          <p:stCondLst>
                                            <p:cond delay="499"/>
                                          </p:stCondLst>
                                        </p:cTn>
                                        <p:tgtEl>
                                          <p:spTgt spid="3"/>
                                        </p:tgtEl>
                                        <p:attrNameLst>
                                          <p:attrName>style.visibility</p:attrName>
                                        </p:attrNameLst>
                                      </p:cBhvr>
                                      <p:to>
                                        <p:strVal val="hidden"/>
                                      </p:to>
                                    </p:set>
                                  </p:childTnLst>
                                </p:cTn>
                              </p:par>
                              <p:par>
                                <p:cTn id="77" presetID="16" presetClass="exit" presetSubtype="21" fill="hold" grpId="1" nodeType="withEffect">
                                  <p:stCondLst>
                                    <p:cond delay="9000"/>
                                  </p:stCondLst>
                                  <p:childTnLst>
                                    <p:animEffect transition="out" filter="barn(inVertical)">
                                      <p:cBhvr>
                                        <p:cTn id="78" dur="500"/>
                                        <p:tgtEl>
                                          <p:spTgt spid="5"/>
                                        </p:tgtEl>
                                      </p:cBhvr>
                                    </p:animEffect>
                                    <p:set>
                                      <p:cBhvr>
                                        <p:cTn id="79" dur="1" fill="hold">
                                          <p:stCondLst>
                                            <p:cond delay="499"/>
                                          </p:stCondLst>
                                        </p:cTn>
                                        <p:tgtEl>
                                          <p:spTgt spid="5"/>
                                        </p:tgtEl>
                                        <p:attrNameLst>
                                          <p:attrName>style.visibility</p:attrName>
                                        </p:attrNameLst>
                                      </p:cBhvr>
                                      <p:to>
                                        <p:strVal val="hidden"/>
                                      </p:to>
                                    </p:set>
                                  </p:childTnLst>
                                </p:cTn>
                              </p:par>
                              <p:par>
                                <p:cTn id="80" presetID="16" presetClass="exit" presetSubtype="21" fill="hold" grpId="1" nodeType="withEffect">
                                  <p:stCondLst>
                                    <p:cond delay="9000"/>
                                  </p:stCondLst>
                                  <p:childTnLst>
                                    <p:animEffect transition="out" filter="barn(inVertical)">
                                      <p:cBhvr>
                                        <p:cTn id="81" dur="500"/>
                                        <p:tgtEl>
                                          <p:spTgt spid="7"/>
                                        </p:tgtEl>
                                      </p:cBhvr>
                                    </p:animEffect>
                                    <p:set>
                                      <p:cBhvr>
                                        <p:cTn id="8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P spid="7" grpId="0"/>
      <p:bldP spid="7"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10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95400"/>
            <a:ext cx="8229600" cy="5059363"/>
          </a:xfrm>
        </p:spPr>
        <p:txBody>
          <a:bodyPr>
            <a:normAutofit/>
          </a:bodyPr>
          <a:lstStyle/>
          <a:p>
            <a:pPr marL="0" indent="0" algn="just">
              <a:buNone/>
            </a:pPr>
            <a:endParaRPr lang="en-US" sz="2400" dirty="0">
              <a:latin typeface="Segoe Script" pitchFamily="66" charset="0"/>
            </a:endParaRPr>
          </a:p>
          <a:p>
            <a:pPr marL="0" indent="0" algn="just">
              <a:buNone/>
            </a:pPr>
            <a:r>
              <a:rPr lang="en-US" sz="2400" dirty="0">
                <a:latin typeface="Segoe Script" pitchFamily="66" charset="0"/>
              </a:rPr>
              <a:t>* </a:t>
            </a:r>
            <a:r>
              <a:rPr lang="en-US" sz="2400" dirty="0">
                <a:latin typeface="Segoe Print" pitchFamily="2" charset="0"/>
              </a:rPr>
              <a:t>For each person or machine, write a numerical or algebraic expressions for the rate of work, the time worked, and the part of the task completed. The results can be recorded in a table.</a:t>
            </a:r>
          </a:p>
          <a:p>
            <a:pPr marL="0" indent="0" algn="just">
              <a:buNone/>
            </a:pPr>
            <a:endParaRPr lang="en-US" sz="2400" dirty="0">
              <a:latin typeface="Segoe Print" pitchFamily="2" charset="0"/>
            </a:endParaRPr>
          </a:p>
          <a:p>
            <a:pPr marL="0" indent="0" algn="just">
              <a:buNone/>
            </a:pPr>
            <a:r>
              <a:rPr lang="en-US" sz="2400" dirty="0">
                <a:latin typeface="Segoe Print" pitchFamily="2" charset="0"/>
              </a:rPr>
              <a:t>* Determine how the parts of the task completed are related. Use the fact that the sum of the parts of the task completed must equal to 1, the complete task.</a:t>
            </a:r>
          </a:p>
          <a:p>
            <a:pPr marL="0" indent="0">
              <a:buNone/>
            </a:pPr>
            <a:endParaRPr lang="en-US" sz="2400" dirty="0">
              <a:latin typeface="Segoe Print" pitchFamily="2" charset="0"/>
            </a:endParaRPr>
          </a:p>
        </p:txBody>
      </p:sp>
      <p:sp>
        <p:nvSpPr>
          <p:cNvPr id="2" name="Rectangle 1"/>
          <p:cNvSpPr/>
          <p:nvPr/>
        </p:nvSpPr>
        <p:spPr>
          <a:xfrm>
            <a:off x="685800" y="762000"/>
            <a:ext cx="7787709" cy="584775"/>
          </a:xfrm>
          <a:prstGeom prst="rect">
            <a:avLst/>
          </a:prstGeom>
        </p:spPr>
        <p:txBody>
          <a:bodyPr wrap="none">
            <a:spAutoFit/>
          </a:bodyPr>
          <a:lstStyle/>
          <a:p>
            <a:pPr algn="just"/>
            <a:r>
              <a:rPr lang="en-US" sz="3200" b="1" u="sng" dirty="0">
                <a:solidFill>
                  <a:srgbClr val="0070C0"/>
                </a:solidFill>
                <a:latin typeface="Segoe Script" pitchFamily="66" charset="0"/>
              </a:rPr>
              <a:t>Strategy for solving work problems</a:t>
            </a:r>
            <a:endParaRPr lang="en-US" sz="3200" b="1" u="sng" dirty="0">
              <a:solidFill>
                <a:srgbClr val="0070C0"/>
              </a:solidFill>
              <a:latin typeface="Segoe Script" pitchFamily="66" charset="0"/>
            </a:endParaRPr>
          </a:p>
        </p:txBody>
      </p:sp>
    </p:spTree>
    <p:extLst>
      <p:ext uri="{BB962C8B-B14F-4D97-AF65-F5344CB8AC3E}">
        <p14:creationId xmlns:p14="http://schemas.microsoft.com/office/powerpoint/2010/main" val="1964151510"/>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2" presetClass="exit" presetSubtype="4" fill="hold" grpId="1" nodeType="clickEffect">
                                  <p:stCondLst>
                                    <p:cond delay="5500"/>
                                  </p:stCondLst>
                                  <p:childTnLst>
                                    <p:anim calcmode="lin" valueType="num">
                                      <p:cBhvr additive="base">
                                        <p:cTn id="27" dur="500"/>
                                        <p:tgtEl>
                                          <p:spTgt spid="2"/>
                                        </p:tgtEl>
                                        <p:attrNameLst>
                                          <p:attrName>ppt_y</p:attrName>
                                        </p:attrNameLst>
                                      </p:cBhvr>
                                      <p:tavLst>
                                        <p:tav tm="0">
                                          <p:val>
                                            <p:strVal val="#ppt_y"/>
                                          </p:val>
                                        </p:tav>
                                        <p:tav tm="100000">
                                          <p:val>
                                            <p:strVal val="#ppt_y+#ppt_h*1.125000"/>
                                          </p:val>
                                        </p:tav>
                                      </p:tavLst>
                                    </p:anim>
                                    <p:animEffect transition="out" filter="wipe(down)">
                                      <p:cBhvr>
                                        <p:cTn id="28" dur="500"/>
                                        <p:tgtEl>
                                          <p:spTgt spid="2"/>
                                        </p:tgtEl>
                                      </p:cBhvr>
                                    </p:animEffect>
                                    <p:set>
                                      <p:cBhvr>
                                        <p:cTn id="29" dur="1" fill="hold">
                                          <p:stCondLst>
                                            <p:cond delay="499"/>
                                          </p:stCondLst>
                                        </p:cTn>
                                        <p:tgtEl>
                                          <p:spTgt spid="2"/>
                                        </p:tgtEl>
                                        <p:attrNameLst>
                                          <p:attrName>style.visibility</p:attrName>
                                        </p:attrNameLst>
                                      </p:cBhvr>
                                      <p:to>
                                        <p:strVal val="hidden"/>
                                      </p:to>
                                    </p:set>
                                  </p:childTnLst>
                                </p:cTn>
                              </p:par>
                              <p:par>
                                <p:cTn id="30" presetID="12" presetClass="exit" presetSubtype="4" fill="hold" grpId="1" nodeType="withEffect">
                                  <p:stCondLst>
                                    <p:cond delay="5300"/>
                                  </p:stCondLst>
                                  <p:childTnLst>
                                    <p:anim calcmode="lin" valueType="num">
                                      <p:cBhvr additive="base">
                                        <p:cTn id="31" dur="500"/>
                                        <p:tgtEl>
                                          <p:spTgt spid="3">
                                            <p:txEl>
                                              <p:pRg st="1" end="1"/>
                                            </p:txEl>
                                          </p:spTgt>
                                        </p:tgtEl>
                                        <p:attrNameLst>
                                          <p:attrName>ppt_y</p:attrName>
                                        </p:attrNameLst>
                                      </p:cBhvr>
                                      <p:tavLst>
                                        <p:tav tm="0">
                                          <p:val>
                                            <p:strVal val="#ppt_y"/>
                                          </p:val>
                                        </p:tav>
                                        <p:tav tm="100000">
                                          <p:val>
                                            <p:strVal val="#ppt_y+#ppt_h*1.125000"/>
                                          </p:val>
                                        </p:tav>
                                      </p:tavLst>
                                    </p:anim>
                                    <p:animEffect transition="out" filter="wipe(down)">
                                      <p:cBhvr>
                                        <p:cTn id="32" dur="500"/>
                                        <p:tgtEl>
                                          <p:spTgt spid="3">
                                            <p:txEl>
                                              <p:pRg st="1" end="1"/>
                                            </p:txEl>
                                          </p:spTgt>
                                        </p:tgtEl>
                                      </p:cBhvr>
                                    </p:animEffect>
                                    <p:set>
                                      <p:cBhvr>
                                        <p:cTn id="33"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2" presetClass="exit" presetSubtype="4" fill="hold" grpId="1" nodeType="clickEffect">
                                  <p:stCondLst>
                                    <p:cond delay="0"/>
                                  </p:stCondLst>
                                  <p:childTnLst>
                                    <p:anim calcmode="lin" valueType="num">
                                      <p:cBhvr additive="base">
                                        <p:cTn id="37" dur="500"/>
                                        <p:tgtEl>
                                          <p:spTgt spid="3">
                                            <p:txEl>
                                              <p:pRg st="3" end="3"/>
                                            </p:txEl>
                                          </p:spTgt>
                                        </p:tgtEl>
                                        <p:attrNameLst>
                                          <p:attrName>ppt_y</p:attrName>
                                        </p:attrNameLst>
                                      </p:cBhvr>
                                      <p:tavLst>
                                        <p:tav tm="0">
                                          <p:val>
                                            <p:strVal val="#ppt_y"/>
                                          </p:val>
                                        </p:tav>
                                        <p:tav tm="100000">
                                          <p:val>
                                            <p:strVal val="#ppt_y+#ppt_h*1.125000"/>
                                          </p:val>
                                        </p:tav>
                                      </p:tavLst>
                                    </p:anim>
                                    <p:animEffect transition="out" filter="wipe(down)">
                                      <p:cBhvr>
                                        <p:cTn id="38" dur="500"/>
                                        <p:tgtEl>
                                          <p:spTgt spid="3">
                                            <p:txEl>
                                              <p:pRg st="3" end="3"/>
                                            </p:txEl>
                                          </p:spTgt>
                                        </p:tgtEl>
                                      </p:cBhvr>
                                    </p:animEffect>
                                    <p:set>
                                      <p:cBhvr>
                                        <p:cTn id="39"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10000"/>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7406"/>
          <a:stretch/>
        </p:blipFill>
        <p:spPr>
          <a:xfrm>
            <a:off x="1040642" y="3743324"/>
            <a:ext cx="6996752" cy="2590801"/>
          </a:xfrm>
          <a:prstGeom prst="rect">
            <a:avLst/>
          </a:prstGeom>
        </p:spPr>
      </p:pic>
      <p:sp>
        <p:nvSpPr>
          <p:cNvPr id="3" name="TextBox 2"/>
          <p:cNvSpPr txBox="1"/>
          <p:nvPr/>
        </p:nvSpPr>
        <p:spPr>
          <a:xfrm>
            <a:off x="1040642" y="609600"/>
            <a:ext cx="7543800" cy="4031873"/>
          </a:xfrm>
          <a:prstGeom prst="rect">
            <a:avLst/>
          </a:prstGeom>
          <a:noFill/>
        </p:spPr>
        <p:txBody>
          <a:bodyPr wrap="square" rtlCol="0">
            <a:spAutoFit/>
          </a:bodyPr>
          <a:lstStyle/>
          <a:p>
            <a:r>
              <a:rPr lang="en-US" sz="3200" b="1" dirty="0">
                <a:latin typeface="Segoe Script" pitchFamily="66" charset="0"/>
              </a:rPr>
              <a:t>Example </a:t>
            </a:r>
            <a:r>
              <a:rPr lang="en-US" sz="3200" b="1" dirty="0" smtClean="0">
                <a:latin typeface="Segoe Script" pitchFamily="66" charset="0"/>
              </a:rPr>
              <a:t>1:</a:t>
            </a:r>
            <a:endParaRPr lang="en-US" sz="3200" b="1" dirty="0">
              <a:latin typeface="Segoe Script" pitchFamily="66" charset="0"/>
            </a:endParaRPr>
          </a:p>
          <a:p>
            <a:pPr algn="just">
              <a:lnSpc>
                <a:spcPct val="200000"/>
              </a:lnSpc>
            </a:pPr>
            <a:r>
              <a:rPr lang="en-US" sz="2000" b="1" dirty="0">
                <a:latin typeface="Segoe Print" pitchFamily="2" charset="0"/>
              </a:rPr>
              <a:t>      </a:t>
            </a:r>
            <a:r>
              <a:rPr lang="en-US" sz="2000" dirty="0" err="1">
                <a:latin typeface="Segoe Print" pitchFamily="2" charset="0"/>
              </a:rPr>
              <a:t>Lina</a:t>
            </a:r>
            <a:r>
              <a:rPr lang="en-US" sz="2000" dirty="0">
                <a:latin typeface="Segoe Print" pitchFamily="2" charset="0"/>
              </a:rPr>
              <a:t> can clean the garden in 5 hours. After working alone for 2 hours, </a:t>
            </a:r>
            <a:r>
              <a:rPr lang="en-US" sz="2000" dirty="0" err="1">
                <a:latin typeface="Segoe Print" pitchFamily="2" charset="0"/>
              </a:rPr>
              <a:t>Marlou</a:t>
            </a:r>
            <a:r>
              <a:rPr lang="en-US" sz="2000" dirty="0">
                <a:latin typeface="Segoe Print" pitchFamily="2" charset="0"/>
              </a:rPr>
              <a:t> joined her. Together they finish the job in 1 more hour. How long would it take </a:t>
            </a:r>
            <a:r>
              <a:rPr lang="en-US" sz="2000" dirty="0" err="1">
                <a:latin typeface="Segoe Print" pitchFamily="2" charset="0"/>
              </a:rPr>
              <a:t>Marlou</a:t>
            </a:r>
            <a:r>
              <a:rPr lang="en-US" sz="2000" dirty="0">
                <a:latin typeface="Segoe Print" pitchFamily="2" charset="0"/>
              </a:rPr>
              <a:t> to clean the garden alone</a:t>
            </a:r>
            <a:r>
              <a:rPr lang="en-US" sz="2000" dirty="0" smtClean="0">
                <a:latin typeface="Segoe Print" pitchFamily="2" charset="0"/>
              </a:rPr>
              <a:t>?</a:t>
            </a:r>
          </a:p>
          <a:p>
            <a:endParaRPr lang="en-US" sz="3200" dirty="0">
              <a:latin typeface="Segoe Print" pitchFamily="2" charset="0"/>
            </a:endParaRPr>
          </a:p>
          <a:p>
            <a:endParaRPr lang="en-US" sz="3200" dirty="0" smtClean="0">
              <a:latin typeface="Segoe Print" pitchFamily="2"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1800" y="3967161"/>
            <a:ext cx="2143125" cy="2143125"/>
          </a:xfrm>
          <a:prstGeom prst="rect">
            <a:avLst/>
          </a:prstGeom>
        </p:spPr>
      </p:pic>
    </p:spTree>
    <p:extLst>
      <p:ext uri="{BB962C8B-B14F-4D97-AF65-F5344CB8AC3E}">
        <p14:creationId xmlns:p14="http://schemas.microsoft.com/office/powerpoint/2010/main" val="2507643601"/>
      </p:ext>
    </p:extLst>
  </p:cSld>
  <p:clrMapOvr>
    <a:masterClrMapping/>
  </p:clrMapOvr>
  <mc:AlternateContent xmlns:mc="http://schemas.openxmlformats.org/markup-compatibility/2006">
    <mc:Choice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2" presetClass="exit" presetSubtype="4" fill="hold" grpId="0" nodeType="clickEffect">
                                  <p:stCondLst>
                                    <p:cond delay="6000"/>
                                  </p:stCondLst>
                                  <p:childTnLst>
                                    <p:anim calcmode="lin" valueType="num">
                                      <p:cBhvr additive="base">
                                        <p:cTn id="31" dur="500"/>
                                        <p:tgtEl>
                                          <p:spTgt spid="3">
                                            <p:txEl>
                                              <p:pRg st="0" end="0"/>
                                            </p:txEl>
                                          </p:spTgt>
                                        </p:tgtEl>
                                        <p:attrNameLst>
                                          <p:attrName>ppt_y</p:attrName>
                                        </p:attrNameLst>
                                      </p:cBhvr>
                                      <p:tavLst>
                                        <p:tav tm="0">
                                          <p:val>
                                            <p:strVal val="#ppt_y"/>
                                          </p:val>
                                        </p:tav>
                                        <p:tav tm="100000">
                                          <p:val>
                                            <p:strVal val="#ppt_y+#ppt_h*1.125000"/>
                                          </p:val>
                                        </p:tav>
                                      </p:tavLst>
                                    </p:anim>
                                    <p:animEffect transition="out" filter="wipe(down)">
                                      <p:cBhvr>
                                        <p:cTn id="32" dur="500"/>
                                        <p:tgtEl>
                                          <p:spTgt spid="3">
                                            <p:txEl>
                                              <p:pRg st="0" end="0"/>
                                            </p:txEl>
                                          </p:spTgt>
                                        </p:tgtEl>
                                      </p:cBhvr>
                                    </p:animEffect>
                                    <p:set>
                                      <p:cBhvr>
                                        <p:cTn id="33" dur="1" fill="hold">
                                          <p:stCondLst>
                                            <p:cond delay="499"/>
                                          </p:stCondLst>
                                        </p:cTn>
                                        <p:tgtEl>
                                          <p:spTgt spid="3">
                                            <p:txEl>
                                              <p:pRg st="0" end="0"/>
                                            </p:txEl>
                                          </p:spTgt>
                                        </p:tgtEl>
                                        <p:attrNameLst>
                                          <p:attrName>style.visibility</p:attrName>
                                        </p:attrNameLst>
                                      </p:cBhvr>
                                      <p:to>
                                        <p:strVal val="hidden"/>
                                      </p:to>
                                    </p:set>
                                  </p:childTnLst>
                                </p:cTn>
                              </p:par>
                              <p:par>
                                <p:cTn id="34" presetID="12" presetClass="exit" presetSubtype="4" fill="hold" grpId="0" nodeType="withEffect">
                                  <p:stCondLst>
                                    <p:cond delay="6100"/>
                                  </p:stCondLst>
                                  <p:childTnLst>
                                    <p:anim calcmode="lin" valueType="num">
                                      <p:cBhvr additive="base">
                                        <p:cTn id="35" dur="600"/>
                                        <p:tgtEl>
                                          <p:spTgt spid="3">
                                            <p:txEl>
                                              <p:pRg st="1" end="1"/>
                                            </p:txEl>
                                          </p:spTgt>
                                        </p:tgtEl>
                                        <p:attrNameLst>
                                          <p:attrName>ppt_y</p:attrName>
                                        </p:attrNameLst>
                                      </p:cBhvr>
                                      <p:tavLst>
                                        <p:tav tm="0">
                                          <p:val>
                                            <p:strVal val="#ppt_y"/>
                                          </p:val>
                                        </p:tav>
                                        <p:tav tm="100000">
                                          <p:val>
                                            <p:strVal val="#ppt_y+#ppt_h*1.125000"/>
                                          </p:val>
                                        </p:tav>
                                      </p:tavLst>
                                    </p:anim>
                                    <p:animEffect transition="out" filter="wipe(down)">
                                      <p:cBhvr>
                                        <p:cTn id="36" dur="600"/>
                                        <p:tgtEl>
                                          <p:spTgt spid="3">
                                            <p:txEl>
                                              <p:pRg st="1" end="1"/>
                                            </p:txEl>
                                          </p:spTgt>
                                        </p:tgtEl>
                                      </p:cBhvr>
                                    </p:animEffect>
                                    <p:set>
                                      <p:cBhvr>
                                        <p:cTn id="37" dur="1" fill="hold">
                                          <p:stCondLst>
                                            <p:cond delay="599"/>
                                          </p:stCondLst>
                                        </p:cTn>
                                        <p:tgtEl>
                                          <p:spTgt spid="3">
                                            <p:txEl>
                                              <p:pRg st="1" end="1"/>
                                            </p:txEl>
                                          </p:spTgt>
                                        </p:tgtEl>
                                        <p:attrNameLst>
                                          <p:attrName>style.visibility</p:attrName>
                                        </p:attrNameLst>
                                      </p:cBhvr>
                                      <p:to>
                                        <p:strVal val="hidden"/>
                                      </p:to>
                                    </p:set>
                                  </p:childTnLst>
                                </p:cTn>
                              </p:par>
                              <p:par>
                                <p:cTn id="38" presetID="12" presetClass="exit" presetSubtype="4" fill="hold" nodeType="withEffect">
                                  <p:stCondLst>
                                    <p:cond delay="6200"/>
                                  </p:stCondLst>
                                  <p:childTnLst>
                                    <p:anim calcmode="lin" valueType="num">
                                      <p:cBhvr additive="base">
                                        <p:cTn id="39" dur="500"/>
                                        <p:tgtEl>
                                          <p:spTgt spid="5"/>
                                        </p:tgtEl>
                                        <p:attrNameLst>
                                          <p:attrName>ppt_y</p:attrName>
                                        </p:attrNameLst>
                                      </p:cBhvr>
                                      <p:tavLst>
                                        <p:tav tm="0">
                                          <p:val>
                                            <p:strVal val="#ppt_y"/>
                                          </p:val>
                                        </p:tav>
                                        <p:tav tm="100000">
                                          <p:val>
                                            <p:strVal val="#ppt_y+#ppt_h*1.125000"/>
                                          </p:val>
                                        </p:tav>
                                      </p:tavLst>
                                    </p:anim>
                                    <p:animEffect transition="out" filter="wipe(down)">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xit" presetSubtype="4" fill="hold" nodeType="clickEffect">
                                  <p:stCondLst>
                                    <p:cond delay="6200"/>
                                  </p:stCondLst>
                                  <p:childTnLst>
                                    <p:anim calcmode="lin" valueType="num">
                                      <p:cBhvr additive="base">
                                        <p:cTn id="45" dur="500"/>
                                        <p:tgtEl>
                                          <p:spTgt spid="6"/>
                                        </p:tgtEl>
                                        <p:attrNameLst>
                                          <p:attrName>ppt_x</p:attrName>
                                        </p:attrNameLst>
                                      </p:cBhvr>
                                      <p:tavLst>
                                        <p:tav tm="0">
                                          <p:val>
                                            <p:strVal val="ppt_x"/>
                                          </p:val>
                                        </p:tav>
                                        <p:tav tm="100000">
                                          <p:val>
                                            <p:strVal val="ppt_x"/>
                                          </p:val>
                                        </p:tav>
                                      </p:tavLst>
                                    </p:anim>
                                    <p:anim calcmode="lin" valueType="num">
                                      <p:cBhvr additive="base">
                                        <p:cTn id="46" dur="500"/>
                                        <p:tgtEl>
                                          <p:spTgt spid="6"/>
                                        </p:tgtEl>
                                        <p:attrNameLst>
                                          <p:attrName>ppt_y</p:attrName>
                                        </p:attrNameLst>
                                      </p:cBhvr>
                                      <p:tavLst>
                                        <p:tav tm="0">
                                          <p:val>
                                            <p:strVal val="ppt_y"/>
                                          </p:val>
                                        </p:tav>
                                        <p:tav tm="100000">
                                          <p:val>
                                            <p:strVal val="1+ppt_h/2"/>
                                          </p:val>
                                        </p:tav>
                                      </p:tavLst>
                                    </p:anim>
                                    <p:set>
                                      <p:cBhvr>
                                        <p:cTn id="4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702</TotalTime>
  <Words>796</Words>
  <Application>Microsoft Office PowerPoint</Application>
  <PresentationFormat>On-screen Show (4:3)</PresentationFormat>
  <Paragraphs>224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Application Problems of Rational Algebraic Expressions </vt:lpstr>
      <vt:lpstr>Example 1:          Twelve divided by the sum of a number and 2 equals the quotient of 4 and the number reduced by 2. Find the number.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Problems of Rational Algebraic Expressions</dc:title>
  <dc:creator>Gerardo Gono</dc:creator>
  <cp:lastModifiedBy>Gerardo Gono</cp:lastModifiedBy>
  <cp:revision>69</cp:revision>
  <dcterms:created xsi:type="dcterms:W3CDTF">2018-09-21T15:22:22Z</dcterms:created>
  <dcterms:modified xsi:type="dcterms:W3CDTF">2018-10-30T05:26:53Z</dcterms:modified>
</cp:coreProperties>
</file>