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65" r:id="rId5"/>
    <p:sldId id="260" r:id="rId6"/>
    <p:sldId id="267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DEF1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5" autoAdjust="0"/>
    <p:restoredTop sz="94660"/>
  </p:normalViewPr>
  <p:slideViewPr>
    <p:cSldViewPr>
      <p:cViewPr varScale="1">
        <p:scale>
          <a:sx n="69" d="100"/>
          <a:sy n="69" d="100"/>
        </p:scale>
        <p:origin x="-4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631E-C226-4C17-B3AB-6A688ADA4E8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ADC7-1572-4E7C-B313-155C93FD32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631E-C226-4C17-B3AB-6A688ADA4E8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ADC7-1572-4E7C-B313-155C93FD32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10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631E-C226-4C17-B3AB-6A688ADA4E8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ADC7-1572-4E7C-B313-155C93FD32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1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631E-C226-4C17-B3AB-6A688ADA4E8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ADC7-1572-4E7C-B313-155C93FD32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2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631E-C226-4C17-B3AB-6A688ADA4E8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ADC7-1572-4E7C-B313-155C93FD32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79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631E-C226-4C17-B3AB-6A688ADA4E8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ADC7-1572-4E7C-B313-155C93FD32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2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631E-C226-4C17-B3AB-6A688ADA4E8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ADC7-1572-4E7C-B313-155C93FD32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0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631E-C226-4C17-B3AB-6A688ADA4E8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ADC7-1572-4E7C-B313-155C93FD32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35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631E-C226-4C17-B3AB-6A688ADA4E8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ADC7-1572-4E7C-B313-155C93FD32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5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631E-C226-4C17-B3AB-6A688ADA4E8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ADC7-1572-4E7C-B313-155C93FD32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24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631E-C226-4C17-B3AB-6A688ADA4E8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ADC7-1572-4E7C-B313-155C93FD32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7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5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0631E-C226-4C17-B3AB-6A688ADA4E8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1ADC7-1572-4E7C-B313-155C93FD32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1889987"/>
            <a:ext cx="7239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Segoe Script" pitchFamily="34" charset="0"/>
              </a:rPr>
              <a:t>Common Monomial Factor</a:t>
            </a:r>
            <a:endParaRPr lang="en-US" sz="4400" dirty="0">
              <a:solidFill>
                <a:schemeClr val="bg1"/>
              </a:solidFill>
              <a:latin typeface="Segoe Scrip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586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xit" presetSubtype="4" fill="hold" grpId="1" nodeType="afterEffect">
                                  <p:stCondLst>
                                    <p:cond delay="1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9200" y="1540132"/>
            <a:ext cx="2629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Segoe Script" pitchFamily="34" charset="0"/>
              </a:rPr>
              <a:t>Terms to Know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24400" y="1540131"/>
            <a:ext cx="3725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Segoe Script" pitchFamily="34" charset="0"/>
              </a:rPr>
              <a:t>Example/Illustration</a:t>
            </a:r>
            <a:endParaRPr lang="en-US" sz="2400" b="1" dirty="0">
              <a:solidFill>
                <a:srgbClr val="0070C0"/>
              </a:solidFill>
              <a:latin typeface="Segoe Script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8437" y="2155354"/>
            <a:ext cx="54102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>
                <a:latin typeface="Segoe Print" pitchFamily="2" charset="0"/>
              </a:rPr>
              <a:t>	   Monomial</a:t>
            </a:r>
            <a:endParaRPr lang="en-US" sz="2200" dirty="0">
              <a:latin typeface="Segoe Prin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Segoe Print" pitchFamily="2" charset="0"/>
              </a:rPr>
              <a:t>  </a:t>
            </a:r>
            <a:r>
              <a:rPr lang="en-US" sz="2200" dirty="0" smtClean="0">
                <a:latin typeface="Segoe Print" pitchFamily="2" charset="0"/>
              </a:rPr>
              <a:t>Polynomial </a:t>
            </a:r>
            <a:r>
              <a:rPr lang="en-US" sz="2200" dirty="0">
                <a:latin typeface="Segoe Print" pitchFamily="2" charset="0"/>
              </a:rPr>
              <a:t>with only one term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75373" y="3810000"/>
            <a:ext cx="54032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latin typeface="Segoe Print" pitchFamily="2" charset="0"/>
              </a:rPr>
              <a:t>Greatest common factor (GCF)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latin typeface="Segoe Print" pitchFamily="2" charset="0"/>
              </a:rPr>
              <a:t>The largest number that is  a factor of two natural numbers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02156" y="2649606"/>
            <a:ext cx="25635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 dirty="0">
                <a:latin typeface="Segoe Print" pitchFamily="2" charset="0"/>
              </a:rPr>
              <a:t>6, -2x, 15x</a:t>
            </a:r>
            <a:r>
              <a:rPr lang="en-US" sz="2800" b="1" baseline="30000" dirty="0">
                <a:latin typeface="Segoe Print" pitchFamily="2" charset="0"/>
              </a:rPr>
              <a:t>2</a:t>
            </a:r>
            <a:endParaRPr lang="en-US" sz="2800" b="1" dirty="0">
              <a:latin typeface="Segoe Print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10245" y="4281924"/>
            <a:ext cx="37575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Segoe Print" pitchFamily="2" charset="0"/>
              </a:rPr>
              <a:t>The GCF of 90 and </a:t>
            </a:r>
            <a:r>
              <a:rPr lang="en-US" sz="2000" b="1" dirty="0" smtClean="0">
                <a:latin typeface="Segoe Print" pitchFamily="2" charset="0"/>
              </a:rPr>
              <a:t>84</a:t>
            </a:r>
          </a:p>
          <a:p>
            <a:pPr algn="ctr"/>
            <a:r>
              <a:rPr lang="en-US" sz="2000" b="1" dirty="0" smtClean="0">
                <a:latin typeface="Segoe Print" pitchFamily="2" charset="0"/>
              </a:rPr>
              <a:t> </a:t>
            </a:r>
            <a:r>
              <a:rPr lang="en-US" sz="2000" b="1" dirty="0">
                <a:latin typeface="Segoe Print" pitchFamily="2" charset="0"/>
              </a:rPr>
              <a:t>is 12</a:t>
            </a:r>
            <a:endParaRPr lang="en-US" sz="2000" dirty="0">
              <a:latin typeface="Segoe Pri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358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4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9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9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4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3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800"/>
                            </p:stCondLst>
                            <p:childTnLst>
                              <p:par>
                                <p:cTn id="41" presetID="42" presetClass="exit" presetSubtype="0" fill="hold" grpId="1" nodeType="afterEffect">
                                  <p:stCondLst>
                                    <p:cond delay="3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exit" presetSubtype="0" fill="hold" grpId="1" nodeType="withEffect">
                                  <p:stCondLst>
                                    <p:cond delay="3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xit" presetSubtype="0" fill="hold" grpId="1" nodeType="withEffect">
                                  <p:stCondLst>
                                    <p:cond delay="3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exit" presetSubtype="0" fill="hold" grpId="1" nodeType="withEffect">
                                  <p:stCondLst>
                                    <p:cond delay="3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exit" presetSubtype="0" fill="hold" grpId="1" nodeType="withEffect">
                                  <p:stCondLst>
                                    <p:cond delay="3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exit" presetSubtype="0" fill="hold" grpId="1" nodeType="withEffect">
                                  <p:stCondLst>
                                    <p:cond delay="3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exit" presetSubtype="0" fill="hold" grpId="1" nodeType="withEffect">
                                  <p:stCondLst>
                                    <p:cond delay="3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6" grpId="0"/>
      <p:bldP spid="16" grpId="1"/>
      <p:bldP spid="17" grpId="0"/>
      <p:bldP spid="17" grpId="1" uiExpand="1" build="allAtOnce"/>
      <p:bldP spid="18" grpId="0"/>
      <p:bldP spid="18" grpId="1"/>
      <p:bldP spid="19" grpId="0"/>
      <p:bldP spid="19" grpId="1"/>
      <p:bldP spid="20" grpId="0"/>
      <p:bldP spid="2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ingle Corner Rectangle 2"/>
          <p:cNvSpPr/>
          <p:nvPr/>
        </p:nvSpPr>
        <p:spPr>
          <a:xfrm>
            <a:off x="1832508" y="1183028"/>
            <a:ext cx="1905000" cy="914400"/>
          </a:xfrm>
          <a:prstGeom prst="round1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B050"/>
                </a:solidFill>
                <a:latin typeface="Segoe Print" pitchFamily="2" charset="0"/>
              </a:rPr>
              <a:t>Monomial</a:t>
            </a:r>
            <a:endParaRPr lang="en-US" sz="2400" b="1" dirty="0">
              <a:solidFill>
                <a:srgbClr val="00B050"/>
              </a:solidFill>
              <a:latin typeface="Segoe Print" pitchFamily="2" charset="0"/>
            </a:endParaRPr>
          </a:p>
        </p:txBody>
      </p:sp>
      <p:sp>
        <p:nvSpPr>
          <p:cNvPr id="7" name="Round Single Corner Rectangle 6"/>
          <p:cNvSpPr/>
          <p:nvPr/>
        </p:nvSpPr>
        <p:spPr>
          <a:xfrm>
            <a:off x="5238750" y="1183028"/>
            <a:ext cx="2781300" cy="914400"/>
          </a:xfrm>
          <a:prstGeom prst="round1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Segoe Print" pitchFamily="2" charset="0"/>
              </a:rPr>
              <a:t>Not Monomial</a:t>
            </a:r>
            <a:endParaRPr lang="en-US" sz="2400" b="1" dirty="0">
              <a:solidFill>
                <a:srgbClr val="FF0000"/>
              </a:solidFill>
              <a:latin typeface="Segoe Print" pitchFamily="2" charset="0"/>
            </a:endParaRPr>
          </a:p>
        </p:txBody>
      </p:sp>
      <p:sp>
        <p:nvSpPr>
          <p:cNvPr id="4" name="Round Diagonal Corner Rectangle 3"/>
          <p:cNvSpPr/>
          <p:nvPr/>
        </p:nvSpPr>
        <p:spPr>
          <a:xfrm>
            <a:off x="1219445" y="2636611"/>
            <a:ext cx="1295400" cy="434975"/>
          </a:xfrm>
          <a:prstGeom prst="round2DiagRect">
            <a:avLst/>
          </a:prstGeom>
          <a:noFill/>
          <a:ln w="28575">
            <a:solidFill>
              <a:srgbClr val="7FDE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Segoe Print" pitchFamily="2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Segoe Print" pitchFamily="2" charset="0"/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2757299" y="2636673"/>
            <a:ext cx="1295400" cy="434975"/>
          </a:xfrm>
          <a:prstGeom prst="round2DiagRect">
            <a:avLst/>
          </a:prstGeom>
          <a:noFill/>
          <a:ln>
            <a:solidFill>
              <a:srgbClr val="7FDE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Segoe Print" pitchFamily="2" charset="0"/>
              </a:rPr>
              <a:t>x</a:t>
            </a:r>
          </a:p>
        </p:txBody>
      </p:sp>
      <p:sp>
        <p:nvSpPr>
          <p:cNvPr id="11" name="Round Diagonal Corner Rectangle 10"/>
          <p:cNvSpPr/>
          <p:nvPr/>
        </p:nvSpPr>
        <p:spPr>
          <a:xfrm>
            <a:off x="1184808" y="3335587"/>
            <a:ext cx="1295400" cy="434975"/>
          </a:xfrm>
          <a:prstGeom prst="round2DiagRect">
            <a:avLst/>
          </a:prstGeom>
          <a:noFill/>
          <a:ln>
            <a:solidFill>
              <a:srgbClr val="7FDE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Segoe Print" pitchFamily="2" charset="0"/>
              </a:rPr>
              <a:t>9x</a:t>
            </a:r>
            <a:endParaRPr lang="en-US" sz="2400" b="1" dirty="0">
              <a:solidFill>
                <a:schemeClr val="tx1"/>
              </a:solidFill>
              <a:latin typeface="Segoe Print" pitchFamily="2" charset="0"/>
            </a:endParaRPr>
          </a:p>
        </p:txBody>
      </p:sp>
      <p:sp>
        <p:nvSpPr>
          <p:cNvPr id="12" name="Round Diagonal Corner Rectangle 11"/>
          <p:cNvSpPr/>
          <p:nvPr/>
        </p:nvSpPr>
        <p:spPr>
          <a:xfrm>
            <a:off x="2884507" y="3270026"/>
            <a:ext cx="1295400" cy="434975"/>
          </a:xfrm>
          <a:prstGeom prst="round2DiagRect">
            <a:avLst/>
          </a:prstGeom>
          <a:noFill/>
          <a:ln>
            <a:solidFill>
              <a:srgbClr val="7FDE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Segoe Print" pitchFamily="2" charset="0"/>
              </a:rPr>
              <a:t>6xy</a:t>
            </a:r>
            <a:endParaRPr lang="en-US" sz="2400" b="1" dirty="0">
              <a:solidFill>
                <a:schemeClr val="tx1"/>
              </a:solidFill>
              <a:latin typeface="Segoe Print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 Diagonal Corner Rectangle 12"/>
              <p:cNvSpPr/>
              <p:nvPr/>
            </p:nvSpPr>
            <p:spPr>
              <a:xfrm>
                <a:off x="1756553" y="4118929"/>
                <a:ext cx="1943100" cy="434975"/>
              </a:xfrm>
              <a:prstGeom prst="round2DiagRect">
                <a:avLst/>
              </a:prstGeom>
              <a:noFill/>
              <a:ln>
                <a:solidFill>
                  <a:srgbClr val="7FDE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  <a:latin typeface="Segoe Print" pitchFamily="2" charset="0"/>
                  </a:rPr>
                  <a:t>0.60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sup>
                    </m:sSup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𝒚</m:t>
                    </m:r>
                  </m:oMath>
                </a14:m>
                <a:endParaRPr lang="en-US" sz="2400" b="1" dirty="0">
                  <a:solidFill>
                    <a:schemeClr val="tx1"/>
                  </a:solidFill>
                  <a:latin typeface="Segoe Print" pitchFamily="2" charset="0"/>
                </a:endParaRPr>
              </a:p>
            </p:txBody>
          </p:sp>
        </mc:Choice>
        <mc:Fallback xmlns="">
          <p:sp>
            <p:nvSpPr>
              <p:cNvPr id="13" name="Round Diagonal Corner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553" y="4118929"/>
                <a:ext cx="1943100" cy="434975"/>
              </a:xfrm>
              <a:prstGeom prst="round2DiagRect">
                <a:avLst/>
              </a:prstGeom>
              <a:blipFill rotWithShape="1">
                <a:blip r:embed="rId2"/>
                <a:stretch>
                  <a:fillRect t="-8000" b="-33333"/>
                </a:stretch>
              </a:blipFill>
              <a:ln>
                <a:solidFill>
                  <a:srgbClr val="7FDEF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 Diagonal Corner Rectangle 15"/>
          <p:cNvSpPr/>
          <p:nvPr/>
        </p:nvSpPr>
        <p:spPr>
          <a:xfrm>
            <a:off x="5334000" y="2692028"/>
            <a:ext cx="1295400" cy="434975"/>
          </a:xfrm>
          <a:prstGeom prst="round2Diag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Segoe Print" pitchFamily="2" charset="0"/>
              </a:rPr>
              <a:t>y</a:t>
            </a:r>
            <a:r>
              <a:rPr lang="en-US" sz="2400" b="1" dirty="0" smtClean="0">
                <a:solidFill>
                  <a:schemeClr val="tx1"/>
                </a:solidFill>
                <a:latin typeface="Segoe Print" pitchFamily="2" charset="0"/>
              </a:rPr>
              <a:t>-6</a:t>
            </a:r>
            <a:endParaRPr lang="en-US" sz="2400" b="1" dirty="0">
              <a:solidFill>
                <a:schemeClr val="tx1"/>
              </a:solidFill>
              <a:latin typeface="Segoe Print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 Diagonal Corner Rectangle 16"/>
              <p:cNvSpPr/>
              <p:nvPr/>
            </p:nvSpPr>
            <p:spPr>
              <a:xfrm>
                <a:off x="6908800" y="2650527"/>
                <a:ext cx="1295400" cy="434975"/>
              </a:xfrm>
              <a:prstGeom prst="round2DiagRect">
                <a:avLst/>
              </a:pr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  <a:latin typeface="Segoe Print" pitchFamily="2" charset="0"/>
                </a:endParaRPr>
              </a:p>
            </p:txBody>
          </p:sp>
        </mc:Choice>
        <mc:Fallback xmlns="">
          <p:sp>
            <p:nvSpPr>
              <p:cNvPr id="17" name="Round Diagonal Corner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800" y="2650527"/>
                <a:ext cx="1295400" cy="434975"/>
              </a:xfrm>
              <a:prstGeom prst="round2Diag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ound Diagonal Corner Rectangle 17"/>
          <p:cNvSpPr/>
          <p:nvPr/>
        </p:nvSpPr>
        <p:spPr>
          <a:xfrm>
            <a:off x="5334000" y="3346679"/>
            <a:ext cx="1295400" cy="434975"/>
          </a:xfrm>
          <a:prstGeom prst="round2Diag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Segoe Print" pitchFamily="2" charset="0"/>
              </a:rPr>
              <a:t>6+x</a:t>
            </a:r>
            <a:endParaRPr lang="en-US" sz="2400" b="1" dirty="0">
              <a:solidFill>
                <a:schemeClr val="tx1"/>
              </a:solidFill>
              <a:latin typeface="Segoe Print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 Diagonal Corner Rectangle 18"/>
              <p:cNvSpPr/>
              <p:nvPr/>
            </p:nvSpPr>
            <p:spPr>
              <a:xfrm>
                <a:off x="6915727" y="3356701"/>
                <a:ext cx="1295400" cy="434975"/>
              </a:xfrm>
              <a:prstGeom prst="round2DiagRect">
                <a:avLst/>
              </a:pr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  <a:latin typeface="Segoe Print" pitchFamily="2" charset="0"/>
                </a:endParaRPr>
              </a:p>
            </p:txBody>
          </p:sp>
        </mc:Choice>
        <mc:Fallback xmlns="">
          <p:sp>
            <p:nvSpPr>
              <p:cNvPr id="19" name="Round Diagonal Corner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727" y="3356701"/>
                <a:ext cx="1295400" cy="434975"/>
              </a:xfrm>
              <a:prstGeom prst="round2DiagRect">
                <a:avLst/>
              </a:prstGeom>
              <a:blipFill rotWithShape="1">
                <a:blip r:embed="rId4"/>
                <a:stretch>
                  <a:fillRect t="-5333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 Diagonal Corner Rectangle 20"/>
              <p:cNvSpPr/>
              <p:nvPr/>
            </p:nvSpPr>
            <p:spPr>
              <a:xfrm>
                <a:off x="6064828" y="4007354"/>
                <a:ext cx="1295400" cy="658126"/>
              </a:xfrm>
              <a:prstGeom prst="round2DiagRect">
                <a:avLst/>
              </a:pr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  <a:latin typeface="Segoe Print" pitchFamily="2" charset="0"/>
                </a:endParaRPr>
              </a:p>
            </p:txBody>
          </p:sp>
        </mc:Choice>
        <mc:Fallback xmlns="">
          <p:sp>
            <p:nvSpPr>
              <p:cNvPr id="21" name="Round Diagonal Corner 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828" y="4007354"/>
                <a:ext cx="1295400" cy="658126"/>
              </a:xfrm>
              <a:prstGeom prst="round2Diag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243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1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1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3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9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2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8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1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9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2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8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1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8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1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150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1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4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7800" y="8382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Segoe Script" pitchFamily="34" charset="0"/>
              </a:rPr>
              <a:t>Factoring Polynomials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Segoe Scrip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5455" y="16002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Cloud Callout 6"/>
          <p:cNvSpPr/>
          <p:nvPr/>
        </p:nvSpPr>
        <p:spPr>
          <a:xfrm>
            <a:off x="762000" y="1830987"/>
            <a:ext cx="3048000" cy="2526268"/>
          </a:xfrm>
          <a:prstGeom prst="cloudCallout">
            <a:avLst>
              <a:gd name="adj1" fmla="val 54622"/>
              <a:gd name="adj2" fmla="val 8224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Print" pitchFamily="2" charset="0"/>
              </a:rPr>
              <a:t>Is the process of finding factors of a given polynomial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4953000" y="1969532"/>
            <a:ext cx="3823855" cy="2477777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Segoe Print" pitchFamily="2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Segoe Print" pitchFamily="2" charset="0"/>
              </a:rPr>
              <a:t>One </a:t>
            </a:r>
            <a:r>
              <a:rPr lang="en-US" dirty="0">
                <a:solidFill>
                  <a:schemeClr val="tx1"/>
                </a:solidFill>
                <a:latin typeface="Segoe Print" pitchFamily="2" charset="0"/>
              </a:rPr>
              <a:t>of the method of Factoring Polynomials is  Common monomial factor.</a:t>
            </a:r>
          </a:p>
          <a:p>
            <a:pPr algn="ctr"/>
            <a:endParaRPr lang="en-US" dirty="0">
              <a:solidFill>
                <a:schemeClr val="tx1"/>
              </a:solidFill>
              <a:latin typeface="Segoe Pri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854665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900"/>
                            </p:stCondLst>
                            <p:childTnLst>
                              <p:par>
                                <p:cTn id="22" presetID="9" presetClass="exit" presetSubtype="0" fill="hold" grpId="1" nodeType="after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1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 animBg="1"/>
      <p:bldP spid="7" grpId="1" animBg="1"/>
      <p:bldP spid="8" grpId="0" animBg="1"/>
      <p:bldP spid="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9200" y="990600"/>
            <a:ext cx="731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Segoe Script" pitchFamily="34" charset="0"/>
              </a:rPr>
              <a:t>To factor a polynomial whose terms have a common monomial factor:</a:t>
            </a:r>
          </a:p>
        </p:txBody>
      </p:sp>
      <p:sp>
        <p:nvSpPr>
          <p:cNvPr id="4" name="Pentagon 3"/>
          <p:cNvSpPr/>
          <p:nvPr/>
        </p:nvSpPr>
        <p:spPr>
          <a:xfrm>
            <a:off x="651164" y="2057400"/>
            <a:ext cx="5597236" cy="1295400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Segoe Print" pitchFamily="2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Segoe Print" pitchFamily="2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Segoe Print" pitchFamily="2" charset="0"/>
              </a:rPr>
              <a:t>. Find the greatest monomial that is a factor of each term of the polynomial.</a:t>
            </a:r>
          </a:p>
          <a:p>
            <a:pPr algn="ctr"/>
            <a:endParaRPr lang="en-US" dirty="0">
              <a:solidFill>
                <a:schemeClr val="tx1"/>
              </a:solidFill>
              <a:latin typeface="Segoe Print" pitchFamily="2" charset="0"/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1489364" y="3519053"/>
            <a:ext cx="5791200" cy="1295207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Segoe Print" pitchFamily="2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Segoe Print" pitchFamily="2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Segoe Print" pitchFamily="2" charset="0"/>
              </a:rPr>
              <a:t>. Divide the polynomial by the factor found in step 1. The quotient is the other factor.</a:t>
            </a:r>
          </a:p>
          <a:p>
            <a:pPr algn="ctr"/>
            <a:endParaRPr lang="en-US" dirty="0">
              <a:solidFill>
                <a:schemeClr val="tx1"/>
              </a:solidFill>
              <a:latin typeface="Segoe Print" pitchFamily="2" charset="0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2258291" y="5029200"/>
            <a:ext cx="5943600" cy="1143000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Segoe Print" pitchFamily="2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Segoe Print" pitchFamily="2" charset="0"/>
              </a:rPr>
              <a:t>3</a:t>
            </a:r>
            <a:r>
              <a:rPr lang="en-US" dirty="0">
                <a:solidFill>
                  <a:schemeClr val="tx1"/>
                </a:solidFill>
                <a:latin typeface="Segoe Print" pitchFamily="2" charset="0"/>
              </a:rPr>
              <a:t>. Express the polynomial as the product of the two factors. </a:t>
            </a:r>
          </a:p>
          <a:p>
            <a:pPr algn="ctr"/>
            <a:endParaRPr lang="en-US" dirty="0">
              <a:solidFill>
                <a:schemeClr val="tx1"/>
              </a:solidFill>
              <a:latin typeface="Segoe Pri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045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100"/>
                            </p:stCondLst>
                            <p:childTnLst>
                              <p:par>
                                <p:cTn id="11" presetID="18" presetClass="entr" presetSubtype="12" fill="hold" grpId="0" nodeType="after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300"/>
                            </p:stCondLst>
                            <p:childTnLst>
                              <p:par>
                                <p:cTn id="1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0"/>
                            </p:stCondLst>
                            <p:childTnLst>
                              <p:par>
                                <p:cTn id="22" presetID="18" presetClass="entr" presetSubtype="12" fill="hold" grpId="0" nodeType="after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9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100"/>
                            </p:stCondLst>
                            <p:childTnLst>
                              <p:par>
                                <p:cTn id="33" presetID="18" presetClass="entr" presetSubtype="12" fill="hold" grpId="0" nodeType="after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1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100"/>
                            </p:stCondLst>
                            <p:childTnLst>
                              <p:par>
                                <p:cTn id="37" presetID="3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400"/>
                            </p:stCondLst>
                            <p:childTnLst>
                              <p:par>
                                <p:cTn id="44" presetID="37" presetClass="exit" presetSubtype="0" fill="hold" grpId="1" nodeType="afterEffect">
                                  <p:stCondLst>
                                    <p:cond delay="6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decel="100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7" presetClass="exit" presetSubtype="0" fill="hold" grpId="1" nodeType="withEffect">
                                  <p:stCondLst>
                                    <p:cond delay="6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decel="100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7" presetClass="exit" presetSubtype="0" fill="hold" grpId="1" nodeType="withEffect">
                                  <p:stCondLst>
                                    <p:cond delay="6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decel="100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7" presetClass="exit" presetSubtype="0" fill="hold" grpId="1" nodeType="withEffect">
                                  <p:stCondLst>
                                    <p:cond delay="6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decel="100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7" presetClass="exit" presetSubtype="0" fill="hold" grpId="1" nodeType="withEffect">
                                  <p:stCondLst>
                                    <p:cond delay="6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decel="100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7" presetClass="exit" presetSubtype="0" fill="hold" grpId="1" nodeType="withEffect">
                                  <p:stCondLst>
                                    <p:cond delay="6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decel="100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7" presetClass="exit" presetSubtype="0" fill="hold" grpId="1" nodeType="withEffect">
                                  <p:stCondLst>
                                    <p:cond delay="6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decel="100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 animBg="1"/>
      <p:bldP spid="4" grpId="1" build="allAtOnce" animBg="1"/>
      <p:bldP spid="5" grpId="0" animBg="1"/>
      <p:bldP spid="5" grpId="1" build="allAtOnce" animBg="1"/>
      <p:bldP spid="6" grpId="0" animBg="1"/>
      <p:bldP spid="6" grpId="1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0503" y="1425952"/>
                <a:ext cx="70866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latin typeface="Segoe Print" pitchFamily="2" charset="0"/>
                  </a:rPr>
                  <a:t>What is the common monomial factor of in the expression in the expression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Segoe Print" pitchFamily="2" charset="0"/>
                  </a:rPr>
                  <a:t> +2x</a:t>
                </a:r>
                <a:endParaRPr lang="en-US" sz="2400" dirty="0">
                  <a:latin typeface="Segoe Print" pitchFamily="2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03" y="1425952"/>
                <a:ext cx="7086600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1290" r="-774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23454" y="902732"/>
            <a:ext cx="3386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latin typeface="Segoe Script" pitchFamily="34" charset="0"/>
              </a:rPr>
              <a:t>Example 1:</a:t>
            </a:r>
            <a:endParaRPr lang="en-US" sz="2800" b="1" dirty="0">
              <a:solidFill>
                <a:srgbClr val="00B0F0"/>
              </a:solidFill>
              <a:latin typeface="Segoe Scrip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253" y="286259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latin typeface="Segoe Script" pitchFamily="34" charset="0"/>
              </a:rPr>
              <a:t>Solution:</a:t>
            </a:r>
            <a:endParaRPr lang="en-US" sz="2800" b="1" dirty="0">
              <a:solidFill>
                <a:srgbClr val="00B050"/>
              </a:solidFill>
              <a:latin typeface="Segoe Scrip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82366" y="3243304"/>
                <a:ext cx="2438400" cy="1080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4</m:t>
                              </m:r>
                              <m:r>
                                <a:rPr lang="en-US" sz="32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3200" dirty="0">
                              <a:latin typeface="Cambria Math" pitchFamily="18" charset="0"/>
                              <a:ea typeface="Cambria Math" pitchFamily="18" charset="0"/>
                            </a:rPr>
                            <m:t> +2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latin typeface="Cambria Math" pitchFamily="18" charset="0"/>
                              <a:ea typeface="Cambria Math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latin typeface="Cambria Math" pitchFamily="18" charset="0"/>
                              <a:ea typeface="Cambria Math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32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366" y="3243304"/>
                <a:ext cx="2438400" cy="108048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17102" y="3491162"/>
                <a:ext cx="166526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itchFamily="18" charset="0"/>
                            <a:ea typeface="Cambria Math" pitchFamily="18" charset="0"/>
                          </a:rPr>
                          <m:t>4</m:t>
                        </m:r>
                        <m:r>
                          <a:rPr lang="en-US" sz="3200" i="1">
                            <a:latin typeface="Cambria Math" pitchFamily="18" charset="0"/>
                            <a:ea typeface="Cambria Math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>
                            <a:latin typeface="Cambria Math" pitchFamily="18" charset="0"/>
                            <a:ea typeface="Cambria Math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>
                    <a:latin typeface="Cambria Math" pitchFamily="18" charset="0"/>
                    <a:ea typeface="Cambria Math" pitchFamily="18" charset="0"/>
                  </a:rPr>
                  <a:t> +2x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102" y="3491162"/>
                <a:ext cx="1665264" cy="584775"/>
              </a:xfrm>
              <a:prstGeom prst="rect">
                <a:avLst/>
              </a:prstGeom>
              <a:blipFill rotWithShape="1">
                <a:blip r:embed="rId4"/>
                <a:stretch>
                  <a:fillRect t="-13542" r="-839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loud Callout 8"/>
          <p:cNvSpPr/>
          <p:nvPr/>
        </p:nvSpPr>
        <p:spPr>
          <a:xfrm>
            <a:off x="5715000" y="2862590"/>
            <a:ext cx="3200400" cy="2301085"/>
          </a:xfrm>
          <a:prstGeom prst="cloudCallout">
            <a:avLst>
              <a:gd name="adj1" fmla="val -85562"/>
              <a:gd name="adj2" fmla="val 1522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Print" pitchFamily="2" charset="0"/>
              </a:rPr>
              <a:t>The factor common to each term is  2x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Print" pitchFamily="2" charset="0"/>
              </a:rPr>
              <a:t>Since we can divide each term by 2x </a:t>
            </a:r>
            <a:endParaRPr lang="en-US" sz="1600" dirty="0">
              <a:solidFill>
                <a:schemeClr val="tx1"/>
              </a:solidFill>
              <a:latin typeface="Segoe Print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98002" y="4646368"/>
            <a:ext cx="2216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 Math" pitchFamily="18" charset="0"/>
                <a:ea typeface="Cambria Math" pitchFamily="18" charset="0"/>
              </a:rPr>
              <a:t>= 2x+1</a:t>
            </a:r>
            <a:endParaRPr lang="en-US" sz="32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6" name="Cloud Callout 15"/>
          <p:cNvSpPr/>
          <p:nvPr/>
        </p:nvSpPr>
        <p:spPr>
          <a:xfrm>
            <a:off x="478253" y="4323793"/>
            <a:ext cx="2320094" cy="2077991"/>
          </a:xfrm>
          <a:prstGeom prst="cloudCallout">
            <a:avLst>
              <a:gd name="adj1" fmla="val 82475"/>
              <a:gd name="adj2" fmla="val -458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Print" pitchFamily="2" charset="0"/>
              </a:rPr>
              <a:t>Therefore , the common monomial  factor is 2x</a:t>
            </a:r>
            <a:endParaRPr lang="en-US" sz="1600" dirty="0">
              <a:solidFill>
                <a:schemeClr val="tx1"/>
              </a:solidFill>
              <a:latin typeface="Segoe Pri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709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7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700"/>
                            </p:stCondLst>
                            <p:childTnLst>
                              <p:par>
                                <p:cTn id="34" presetID="31" presetClass="entr" presetSubtype="0" fill="hold" grpId="0" nodeType="after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6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100"/>
                            </p:stCondLst>
                            <p:childTnLst>
                              <p:par>
                                <p:cTn id="45" presetID="31" presetClass="entr" presetSubtype="0" fill="hold" grpId="0" nodeType="after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9300"/>
                            </p:stCondLst>
                            <p:childTnLst>
                              <p:par>
                                <p:cTn id="52" presetID="9" presetClass="exit" presetSubtype="0" fill="hold" grpId="1" nodeType="afterEffect">
                                  <p:stCondLst>
                                    <p:cond delay="44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grpId="1" nodeType="withEffect">
                                  <p:stCondLst>
                                    <p:cond delay="44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1" nodeType="withEffect">
                                  <p:stCondLst>
                                    <p:cond delay="44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grpId="1" nodeType="withEffect">
                                  <p:stCondLst>
                                    <p:cond delay="44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grpId="1" nodeType="withEffect">
                                  <p:stCondLst>
                                    <p:cond delay="44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grpId="1" nodeType="withEffect">
                                  <p:stCondLst>
                                    <p:cond delay="44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grpId="1" nodeType="withEffect">
                                  <p:stCondLst>
                                    <p:cond delay="44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  <p:bldP spid="8" grpId="0"/>
      <p:bldP spid="8" grpId="1"/>
      <p:bldP spid="7" grpId="0"/>
      <p:bldP spid="7" grpId="1"/>
      <p:bldP spid="9" grpId="0" animBg="1"/>
      <p:bldP spid="9" grpId="1" animBg="1"/>
      <p:bldP spid="15" grpId="0"/>
      <p:bldP spid="16" grpId="0" animBg="1"/>
      <p:bldP spid="1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2783" y="412751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  <a:latin typeface="Segoe Script" pitchFamily="34" charset="0"/>
              </a:rPr>
              <a:t>Example 2:</a:t>
            </a:r>
            <a:endParaRPr lang="en-US" sz="3200" b="1" dirty="0">
              <a:solidFill>
                <a:srgbClr val="00B0F0"/>
              </a:solidFill>
              <a:latin typeface="Segoe Scrip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43336" y="975117"/>
                <a:ext cx="773917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 smtClean="0">
                    <a:latin typeface="Segoe Print" pitchFamily="2" charset="0"/>
                  </a:rPr>
                  <a:t>What is the common monomial factor of in the expression in the expression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/>
                          </a:rPr>
                          <m:t>𝟏𝟐</m:t>
                        </m:r>
                        <m:r>
                          <a:rPr lang="en-US" sz="2800" b="1" i="1">
                            <a:latin typeface="Cambria Math"/>
                          </a:rPr>
                          <m:t>𝒙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sz="2800" b="1" i="1">
                            <a:latin typeface="Cambria Math"/>
                          </a:rPr>
                          <m:t>𝟐</m:t>
                        </m:r>
                      </m:sup>
                    </m:sSup>
                    <m:sSup>
                      <m:sSupPr>
                        <m:ctrlPr>
                          <a:rPr lang="en-US" sz="28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/>
                          </a:rPr>
                          <m:t>𝒛</m:t>
                        </m:r>
                      </m:e>
                      <m:sup>
                        <m:r>
                          <a:rPr lang="en-US" sz="2800" b="1" i="1" smtClean="0"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800" b="1" dirty="0">
                    <a:latin typeface="Segoe Print" pitchFamily="2" charset="0"/>
                  </a:rPr>
                  <a:t> +2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sz="2800" b="1" i="1">
                            <a:latin typeface="Cambria Math"/>
                          </a:rPr>
                          <m:t>𝟑</m:t>
                        </m:r>
                      </m:sup>
                    </m:sSup>
                    <m:sSup>
                      <m:sSupPr>
                        <m:ctrlPr>
                          <a:rPr lang="en-US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/>
                          </a:rPr>
                          <m:t>𝒛</m:t>
                        </m:r>
                      </m:e>
                      <m:sup>
                        <m:r>
                          <a:rPr lang="en-US" sz="28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800" b="1" i="1" smtClean="0">
                        <a:latin typeface="Cambria Math"/>
                      </a:rPr>
                      <m:t>−</m:t>
                    </m:r>
                    <m:r>
                      <a:rPr lang="en-US" sz="2800" b="1" i="1" smtClean="0">
                        <a:latin typeface="Cambria Math"/>
                      </a:rPr>
                      <m:t>𝟐𝟎</m:t>
                    </m:r>
                    <m:sSup>
                      <m:sSupPr>
                        <m:ctrlPr>
                          <a:rPr lang="en-US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sz="2800" b="1" i="1">
                            <a:latin typeface="Cambria Math"/>
                          </a:rPr>
                          <m:t>𝟑</m:t>
                        </m:r>
                      </m:sup>
                    </m:sSup>
                    <m:sSup>
                      <m:sSupPr>
                        <m:ctrlPr>
                          <a:rPr lang="en-US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sz="28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sSup>
                      <m:sSupPr>
                        <m:ctrlPr>
                          <a:rPr lang="en-US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/>
                          </a:rPr>
                          <m:t>𝒛</m:t>
                        </m:r>
                      </m:e>
                      <m:sup>
                        <m:r>
                          <a:rPr lang="en-US" sz="2800" b="1" i="1"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endParaRPr lang="en-US" sz="2000" b="1" dirty="0">
                  <a:latin typeface="Segoe Print" pitchFamily="2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36" y="975117"/>
                <a:ext cx="7739176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867" r="-1497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36419" y="2259624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Segoe Script" pitchFamily="34" charset="0"/>
              </a:rPr>
              <a:t>Solution:</a:t>
            </a:r>
            <a:r>
              <a:rPr lang="en-US" sz="3200" b="1" dirty="0" smtClean="0">
                <a:solidFill>
                  <a:srgbClr val="00B0F0"/>
                </a:solidFill>
                <a:latin typeface="Segoe Script" pitchFamily="34" charset="0"/>
              </a:rPr>
              <a:t> </a:t>
            </a:r>
            <a:endParaRPr lang="en-US" sz="3200" b="1" dirty="0">
              <a:solidFill>
                <a:srgbClr val="00B0F0"/>
              </a:solidFill>
              <a:latin typeface="Segoe Scrip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685649" y="2844399"/>
                <a:ext cx="4899868" cy="5329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/>
                          </a:rPr>
                          <m:t>𝟏𝟐</m:t>
                        </m:r>
                        <m:r>
                          <a:rPr lang="en-US" sz="2800" b="1" i="1">
                            <a:latin typeface="Cambria Math"/>
                          </a:rPr>
                          <m:t>𝒙𝒚</m:t>
                        </m:r>
                      </m:e>
                      <m:sup>
                        <m:r>
                          <a:rPr lang="en-US" sz="2800" b="1" i="1">
                            <a:latin typeface="Cambria Math"/>
                          </a:rPr>
                          <m:t>𝟐</m:t>
                        </m:r>
                      </m:sup>
                    </m:sSup>
                    <m:sSup>
                      <m:sSupPr>
                        <m:ctrlPr>
                          <a:rPr lang="en-US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/>
                          </a:rPr>
                          <m:t>𝒛</m:t>
                        </m:r>
                      </m:e>
                      <m:sup>
                        <m:r>
                          <a:rPr lang="en-US" sz="2800" b="1" i="1"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800" b="1" dirty="0">
                    <a:latin typeface="Segoe Print" pitchFamily="2" charset="0"/>
                  </a:rPr>
                  <a:t> +2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sz="2800" b="1" i="1">
                            <a:latin typeface="Cambria Math"/>
                          </a:rPr>
                          <m:t>𝟑</m:t>
                        </m:r>
                      </m:sup>
                    </m:sSup>
                    <m:sSup>
                      <m:sSupPr>
                        <m:ctrlPr>
                          <a:rPr lang="en-US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/>
                          </a:rPr>
                          <m:t>𝒛</m:t>
                        </m:r>
                      </m:e>
                      <m:sup>
                        <m:r>
                          <a:rPr lang="en-US" sz="2800" b="1" i="1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800" b="1" i="1">
                        <a:latin typeface="Cambria Math"/>
                      </a:rPr>
                      <m:t>−</m:t>
                    </m:r>
                    <m:r>
                      <a:rPr lang="en-US" sz="2800" b="1" i="1">
                        <a:latin typeface="Cambria Math"/>
                      </a:rPr>
                      <m:t>𝟐𝟎</m:t>
                    </m:r>
                    <m:sSup>
                      <m:sSupPr>
                        <m:ctrlPr>
                          <a:rPr lang="en-US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sz="2800" b="1" i="1">
                            <a:latin typeface="Cambria Math"/>
                          </a:rPr>
                          <m:t>𝟑</m:t>
                        </m:r>
                      </m:sup>
                    </m:sSup>
                    <m:sSup>
                      <m:sSupPr>
                        <m:ctrlPr>
                          <a:rPr lang="en-US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sz="2800" b="1" i="1">
                            <a:latin typeface="Cambria Math"/>
                          </a:rPr>
                          <m:t>𝟐</m:t>
                        </m:r>
                      </m:sup>
                    </m:sSup>
                    <m:sSup>
                      <m:sSupPr>
                        <m:ctrlPr>
                          <a:rPr lang="en-US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/>
                          </a:rPr>
                          <m:t>𝒛</m:t>
                        </m:r>
                      </m:e>
                      <m:sup>
                        <m:r>
                          <a:rPr lang="en-US" sz="2800" b="1" i="1"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endParaRPr lang="en-US" sz="2800" b="1" dirty="0">
                  <a:latin typeface="Segoe Print" pitchFamily="2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649" y="2844399"/>
                <a:ext cx="4899868" cy="532966"/>
              </a:xfrm>
              <a:prstGeom prst="rect">
                <a:avLst/>
              </a:prstGeom>
              <a:blipFill rotWithShape="1">
                <a:blip r:embed="rId3"/>
                <a:stretch>
                  <a:fillRect t="-804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76400" y="3581400"/>
                <a:ext cx="4903072" cy="1041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1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𝟏𝟐</m:t>
                              </m:r>
                              <m:r>
                                <a:rPr lang="en-US" sz="2800" b="1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𝒙𝒚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b="1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800" b="1" dirty="0">
                              <a:latin typeface="Cambria Math" pitchFamily="18" charset="0"/>
                              <a:ea typeface="Cambria Math" pitchFamily="18" charset="0"/>
                            </a:rPr>
                            <m:t> +2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𝟑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b="1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800" b="1" i="1">
                              <a:latin typeface="Cambria Math" pitchFamily="18" charset="0"/>
                              <a:ea typeface="Cambria Math" pitchFamily="18" charset="0"/>
                            </a:rPr>
                            <m:t>−</m:t>
                          </m:r>
                          <m:r>
                            <a:rPr lang="en-US" sz="2800" b="1" i="1">
                              <a:latin typeface="Cambria Math" pitchFamily="18" charset="0"/>
                              <a:ea typeface="Cambria Math" pitchFamily="18" charset="0"/>
                            </a:rPr>
                            <m:t>𝟐𝟎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𝟑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b="1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b="1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𝟑</m:t>
                              </m:r>
                            </m:sup>
                          </m:sSup>
                        </m:num>
                        <m:den>
                          <m:r>
                            <a:rPr lang="en-US" sz="2800" b="1" i="1" smtClean="0">
                              <a:latin typeface="Cambria Math" pitchFamily="18" charset="0"/>
                              <a:ea typeface="Cambria Math" pitchFamily="18" charset="0"/>
                            </a:rPr>
                            <m:t>𝟒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b="1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581400"/>
                <a:ext cx="4903072" cy="10417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loud Callout 12"/>
              <p:cNvSpPr/>
              <p:nvPr/>
            </p:nvSpPr>
            <p:spPr>
              <a:xfrm>
                <a:off x="6558690" y="2259624"/>
                <a:ext cx="2564528" cy="2057401"/>
              </a:xfrm>
              <a:prstGeom prst="cloudCallout">
                <a:avLst>
                  <a:gd name="adj1" fmla="val -52146"/>
                  <a:gd name="adj2" fmla="val 5988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  <a:latin typeface="Segoe Print" pitchFamily="2" charset="0"/>
                </a:endParaRPr>
              </a:p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goe Print" pitchFamily="2" charset="0"/>
                  </a:rPr>
                  <a:t>The factor common to each term is 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4</m:t>
                    </m:r>
                    <m:sSup>
                      <m:sSup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1400" dirty="0" smtClean="0">
                  <a:solidFill>
                    <a:schemeClr val="tx1"/>
                  </a:solidFill>
                  <a:latin typeface="Segoe Print" pitchFamily="2" charset="0"/>
                </a:endParaRPr>
              </a:p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goe Print" pitchFamily="2" charset="0"/>
                  </a:rPr>
                  <a:t>Since we can divide each term by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4</m:t>
                    </m:r>
                    <m:sSup>
                      <m:sSup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1400" dirty="0">
                  <a:solidFill>
                    <a:schemeClr val="tx1"/>
                  </a:solidFill>
                  <a:latin typeface="Segoe Print" pitchFamily="2" charset="0"/>
                </a:endParaRPr>
              </a:p>
            </p:txBody>
          </p:sp>
        </mc:Choice>
        <mc:Fallback xmlns="">
          <p:sp>
            <p:nvSpPr>
              <p:cNvPr id="13" name="Cloud Callout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690" y="2259624"/>
                <a:ext cx="2564528" cy="2057401"/>
              </a:xfrm>
              <a:prstGeom prst="cloudCallout">
                <a:avLst>
                  <a:gd name="adj1" fmla="val -52146"/>
                  <a:gd name="adj2" fmla="val 59887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loud Callout 15"/>
              <p:cNvSpPr/>
              <p:nvPr/>
            </p:nvSpPr>
            <p:spPr>
              <a:xfrm>
                <a:off x="124693" y="4382184"/>
                <a:ext cx="2369126" cy="1695182"/>
              </a:xfrm>
              <a:prstGeom prst="cloudCallout">
                <a:avLst>
                  <a:gd name="adj1" fmla="val 77974"/>
                  <a:gd name="adj2" fmla="val -42373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Segoe Print" pitchFamily="2" charset="0"/>
                  </a:rPr>
                  <a:t>Therefore , the common monomial  factor is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4</m:t>
                    </m:r>
                    <m:sSup>
                      <m:sSup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>
                  <a:solidFill>
                    <a:schemeClr val="tx1"/>
                  </a:solidFill>
                  <a:latin typeface="Segoe Print" pitchFamily="2" charset="0"/>
                </a:endParaRPr>
              </a:p>
            </p:txBody>
          </p:sp>
        </mc:Choice>
        <mc:Fallback xmlns="">
          <p:sp>
            <p:nvSpPr>
              <p:cNvPr id="16" name="Cloud Callout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3" y="4382184"/>
                <a:ext cx="2369126" cy="1695182"/>
              </a:xfrm>
              <a:prstGeom prst="cloudCallout">
                <a:avLst>
                  <a:gd name="adj1" fmla="val 77974"/>
                  <a:gd name="adj2" fmla="val -42373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90800" y="4873460"/>
                <a:ext cx="4191000" cy="712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Cambria Math" pitchFamily="18" charset="0"/>
                    <a:ea typeface="Cambria Math" pitchFamily="18" charset="0"/>
                  </a:rPr>
                  <a:t>=  3</a:t>
                </a:r>
                <a:r>
                  <a:rPr lang="en-US" sz="2800" b="1" i="1" dirty="0" smtClean="0">
                    <a:latin typeface="Cambria Math" pitchFamily="18" charset="0"/>
                    <a:ea typeface="Cambria Math" pitchFamily="18" charset="0"/>
                  </a:rPr>
                  <a:t>xz  </a:t>
                </a:r>
                <a:r>
                  <a:rPr lang="en-US" sz="2800" b="1" dirty="0" smtClean="0">
                    <a:latin typeface="Cambria Math" pitchFamily="18" charset="0"/>
                    <a:ea typeface="Cambria Math" pitchFamily="18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pitchFamily="18" charset="0"/>
                            <a:ea typeface="Cambria Math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 smtClean="0">
                            <a:latin typeface="Cambria Math"/>
                            <a:ea typeface="Cambria Math" pitchFamily="18" charset="0"/>
                          </a:rPr>
                          <m:t> </m:t>
                        </m:r>
                        <m:r>
                          <a:rPr lang="en-US" sz="2800" b="1" i="1" smtClean="0">
                            <a:latin typeface="Cambria Math" pitchFamily="18" charset="0"/>
                            <a:ea typeface="Cambria Math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800" b="1" dirty="0" smtClean="0">
                    <a:latin typeface="Cambria Math" pitchFamily="18" charset="0"/>
                    <a:ea typeface="Cambria Math" pitchFamily="18" charset="0"/>
                  </a:rPr>
                  <a:t> y - 5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 smtClean="0">
                            <a:latin typeface="Cambria Math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US" sz="2800" b="1" i="1" dirty="0" smtClean="0">
                            <a:latin typeface="Cambria Math" pitchFamily="18" charset="0"/>
                            <a:ea typeface="Cambria Math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800" b="1" i="1" dirty="0" smtClean="0">
                            <a:latin typeface="Cambria Math" pitchFamily="18" charset="0"/>
                            <a:ea typeface="Cambria Math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800" b="1" dirty="0" smtClean="0">
                    <a:latin typeface="Cambria Math" pitchFamily="18" charset="0"/>
                    <a:ea typeface="Cambria Math" pitchFamily="18" charset="0"/>
                  </a:rPr>
                  <a:t>z</a:t>
                </a:r>
                <a:endParaRPr lang="en-US" sz="2800" b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873460"/>
                <a:ext cx="4191000" cy="712631"/>
              </a:xfrm>
              <a:prstGeom prst="rect">
                <a:avLst/>
              </a:prstGeom>
              <a:blipFill rotWithShape="1">
                <a:blip r:embed="rId7"/>
                <a:stretch>
                  <a:fillRect l="-2907" b="-8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5634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9" grpId="0"/>
      <p:bldP spid="11" grpId="0"/>
      <p:bldP spid="13" grpId="0" animBg="1"/>
      <p:bldP spid="16" grpId="0" animBg="1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433</Words>
  <Application>Microsoft Office PowerPoint</Application>
  <PresentationFormat>On-screen Show 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GAISANO TECH</dc:creator>
  <cp:lastModifiedBy>GAISANO TECH</cp:lastModifiedBy>
  <cp:revision>35</cp:revision>
  <dcterms:created xsi:type="dcterms:W3CDTF">2018-09-13T00:40:05Z</dcterms:created>
  <dcterms:modified xsi:type="dcterms:W3CDTF">2018-10-16T13:13:41Z</dcterms:modified>
</cp:coreProperties>
</file>