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6" r:id="rId6"/>
    <p:sldId id="267" r:id="rId7"/>
    <p:sldId id="26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8A7"/>
    <a:srgbClr val="A706B8"/>
    <a:srgbClr val="B50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13406-25F2-4554-AA08-8BA8FD6E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39E541E-0B32-4A25-8BE5-F4A857667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27EDF-345D-4996-837B-2EBBBB08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3FCBD4-D676-4827-98B4-779E0393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D75AA2-BA44-4D5F-8B76-79D9EE07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1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5B40EB-8B88-46D7-8546-7ECD8C18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5132AD4-7C5C-4BDF-94AB-CCCE1C789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B4FD85-FB1E-4E61-A2E2-ACD6F13D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BA09B-883A-4A2B-8450-44C91118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215510-F14E-42DF-A4E9-9A2DB70E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90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3B3B4CE-934C-49CB-9FAD-B73E77427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DC0499-079A-4994-91E4-8FC398C2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D48CBE-E9F9-4269-9FBD-82B896EF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F5D61D-18C7-475E-8092-3011376C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71134-8B63-436F-B237-2B449323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0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38AC5-09E8-4496-9537-677A5940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7282FB-7C33-47E4-A227-E3D54A7E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57AB4F-EDF7-48F6-A5EB-FFD71533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95B69A-A2AF-4FBB-B297-C32C623A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892081-C905-4B75-816C-3EA8E80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4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525D2B-90A2-4DBD-9ECB-EA6B6EA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F85463-C75B-4FE2-AECD-CEF94154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94FA8D-8B1D-4CAA-8B52-6A3D86C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7B4F3D-2ED1-4AF6-A825-4521C4E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2AE86-0153-493D-B884-CD182989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97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591B97-1912-4E7C-8F4E-C0AE3B5C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E0CD48-04A1-4B77-825D-A67F27ACA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F0ED60-3835-4FF0-B34D-E81E5509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B00023-E0E6-46B0-B008-C5520D5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120CAD-F4E3-4E14-911F-AE6A07B7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602AA6-E9FB-4229-B569-9783CABF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0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63E1D-0883-4CDE-ABA0-BC72445B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6E1964-FD3F-4376-A6A2-4EC81055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4BAD31-784E-4B3C-93CB-5863C275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D23747-6B85-4A3A-9F08-FA3DE0441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BF82AB0-E958-42B7-95E1-DC0CCB509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3A1D0AD-CEC3-4378-BED2-27A7C165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B48691E-1D2B-4652-A47B-5C11B8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2DF750-0F51-46E6-BD37-E1F8FB9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5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0F8E4F-5A0B-44A5-B187-76F1755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87A0F0-D8A7-4671-942E-BDB86FD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B40DEE-6B8D-4B01-973D-ADB6353B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E56500-0CDE-4837-8998-7A36EED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8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61BAEBA-872F-41FB-AAA7-8FFE14D4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83FEE81-E1BB-4578-846E-44A5DE8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B2A775-2F0B-42B8-B3E6-09E77DFA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91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FF1D2-3D41-4644-A042-FCDB71A9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3C4ECB-0340-48C2-91FD-66C2B248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930F1F-C65B-4F12-B109-EE3DCD0D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018BE33-FE26-427E-B686-8C718A50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E23FE9-25B5-4151-8F31-93603EE5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2018D2-B03E-4641-8E6E-45DFF954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77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391337-7665-4C70-B5E0-D58EA4E5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BE60009-9E70-4D9B-A11C-527BEB1E6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6764C4-E84E-4DD6-B1A6-83439D4F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1E5BE59-68FD-4733-8718-D2CBEE6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3539CA-9610-41D7-B6B6-0B7F29CF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A1DBE2D-8C89-484E-A476-52A42AC7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5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5A4873-67C0-4C82-8DB3-5CD391C8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A7C843-EE7F-4C2F-BC7C-A30A99253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1ACDA9-33B7-4968-8885-99CC0BC24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6448-4B86-46F3-80C3-833CCADD97D0}" type="datetimeFigureOut">
              <a:rPr lang="en-PH" smtClean="0"/>
              <a:t>08/10/2018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54135F-BCDC-4A37-8F13-5DEEDC0A5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ED9D0B-2704-4FD0-9589-F250F10F6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1D32-C747-4234-9D4F-AF2D7FF1625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20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prism isContent="1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="" xmlns:a16="http://schemas.microsoft.com/office/drawing/2014/main" id="{9A8B782A-CEA7-476A-8124-CAD9730DA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2182273"/>
            <a:ext cx="79246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chemeClr val="bg1"/>
                </a:solidFill>
                <a:latin typeface="Segoe Script" panose="020B0504020000000003" pitchFamily="34" charset="0"/>
              </a:rPr>
              <a:t>Difference of Two Cubes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0">
        <p14:flythrough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8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="" xmlns:a16="http://schemas.microsoft.com/office/drawing/2014/main" id="{88965DF2-2694-4FC0-8ABC-22A95F2F1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566979"/>
            <a:ext cx="8185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Segoe Script" panose="020B0504020000000003" pitchFamily="34" charset="0"/>
              </a:rPr>
              <a:t>A polynomial in the form of: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="" xmlns:a16="http://schemas.microsoft.com/office/drawing/2014/main" id="{C5FBA459-6F22-4D3E-90FC-F670B1FFB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1" y="3726554"/>
            <a:ext cx="892809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en-US" sz="4400" dirty="0">
              <a:latin typeface="Segoe Print" panose="02000600000000000000" pitchFamily="2" charset="0"/>
            </a:endParaRPr>
          </a:p>
          <a:p>
            <a:r>
              <a:rPr lang="en-US" altLang="en-US" sz="4400" dirty="0">
                <a:latin typeface="Segoe Print" panose="02000600000000000000" pitchFamily="2" charset="0"/>
              </a:rPr>
              <a:t>a</a:t>
            </a:r>
            <a:r>
              <a:rPr lang="en-US" altLang="en-US" sz="4400" baseline="30000" dirty="0">
                <a:latin typeface="Segoe Print" panose="02000600000000000000" pitchFamily="2" charset="0"/>
              </a:rPr>
              <a:t>3</a:t>
            </a:r>
            <a:r>
              <a:rPr lang="en-US" altLang="en-US" sz="4400" dirty="0">
                <a:latin typeface="Segoe Print" panose="02000600000000000000" pitchFamily="2" charset="0"/>
              </a:rPr>
              <a:t> – b</a:t>
            </a:r>
            <a:r>
              <a:rPr lang="en-US" altLang="en-US" sz="4400" baseline="30000" dirty="0">
                <a:latin typeface="Segoe Print" panose="02000600000000000000" pitchFamily="2" charset="0"/>
              </a:rPr>
              <a:t>3 </a:t>
            </a:r>
            <a:r>
              <a:rPr lang="en-US" altLang="en-US" sz="4400" dirty="0">
                <a:latin typeface="Segoe Print" panose="02000600000000000000" pitchFamily="2" charset="0"/>
              </a:rPr>
              <a:t>= </a:t>
            </a:r>
            <a:r>
              <a:rPr lang="en-US" altLang="en-US" sz="4000" dirty="0">
                <a:latin typeface="Segoe Print" panose="02000600000000000000" pitchFamily="2" charset="0"/>
              </a:rPr>
              <a:t>difference of cubes</a:t>
            </a:r>
            <a:endParaRPr lang="en-US" altLang="en-US" sz="4000" b="1" dirty="0">
              <a:latin typeface="Segoe Print" panose="020006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2050" y="2802563"/>
            <a:ext cx="62007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400" dirty="0">
                <a:latin typeface="Segoe Print" panose="02000600000000000000" pitchFamily="2" charset="0"/>
                <a:cs typeface="Microsoft Uighur" panose="02000000000000000000" pitchFamily="2" charset="-78"/>
              </a:rPr>
              <a:t>a</a:t>
            </a:r>
            <a:r>
              <a:rPr lang="en-US" altLang="en-US" sz="4400" baseline="30000" dirty="0">
                <a:latin typeface="Segoe Print" panose="02000600000000000000" pitchFamily="2" charset="0"/>
                <a:cs typeface="Microsoft Uighur" panose="02000000000000000000" pitchFamily="2" charset="-78"/>
              </a:rPr>
              <a:t>3</a:t>
            </a:r>
            <a:r>
              <a:rPr lang="en-US" altLang="en-US" sz="4400" dirty="0">
                <a:latin typeface="Segoe Print" panose="02000600000000000000" pitchFamily="2" charset="0"/>
                <a:cs typeface="Microsoft Uighur" panose="02000000000000000000" pitchFamily="2" charset="-78"/>
              </a:rPr>
              <a:t> + b</a:t>
            </a:r>
            <a:r>
              <a:rPr lang="en-US" altLang="en-US" sz="4400" baseline="30000" dirty="0">
                <a:latin typeface="Segoe Print" panose="02000600000000000000" pitchFamily="2" charset="0"/>
                <a:cs typeface="Microsoft Uighur" panose="02000000000000000000" pitchFamily="2" charset="-78"/>
              </a:rPr>
              <a:t>3 </a:t>
            </a:r>
            <a:r>
              <a:rPr lang="en-US" altLang="en-US" sz="4400" dirty="0">
                <a:latin typeface="Segoe Print" panose="02000600000000000000" pitchFamily="2" charset="0"/>
                <a:cs typeface="Microsoft Uighur" panose="02000000000000000000" pitchFamily="2" charset="-78"/>
              </a:rPr>
              <a:t>= </a:t>
            </a:r>
            <a:r>
              <a:rPr lang="en-US" altLang="en-US" sz="4000" dirty="0">
                <a:latin typeface="Segoe Print" panose="02000600000000000000" pitchFamily="2" charset="0"/>
                <a:cs typeface="Microsoft Uighur" panose="02000000000000000000" pitchFamily="2" charset="-78"/>
              </a:rPr>
              <a:t>sum of cubes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2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300"/>
                            </p:stCondLst>
                            <p:childTnLst>
                              <p:par>
                                <p:cTn id="20" presetID="5" presetClass="exit" presetSubtype="10" fill="hold" grpId="1" nodeType="after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8" grpId="1"/>
      <p:bldP spid="4099" grpId="0"/>
      <p:bldP spid="4099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="" xmlns:a16="http://schemas.microsoft.com/office/drawing/2014/main" id="{5A45584C-24A5-4E2A-88B6-D7FA2FBE3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630" y="616248"/>
            <a:ext cx="6056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  <a:latin typeface="Segoe Script" panose="020B0504020000000003" pitchFamily="34" charset="0"/>
              </a:rPr>
              <a:t>Examples :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="" xmlns:a16="http://schemas.microsoft.com/office/drawing/2014/main" id="{9B84396C-C8BC-4867-9EC7-A926303BD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69510"/>
            <a:ext cx="4030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000000"/>
                </a:solidFill>
                <a:latin typeface="Segoe Print" panose="02000600000000000000" pitchFamily="2" charset="0"/>
                <a:sym typeface="Century Gothic" panose="020B0502020202020204" pitchFamily="34" charset="0"/>
              </a:rPr>
              <a:t>Sum of two cubes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83643D4D-312C-4B9F-B047-467BF2DF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135" y="1458099"/>
            <a:ext cx="4954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000000"/>
                </a:solidFill>
                <a:latin typeface="Segoe Print" panose="02000600000000000000" pitchFamily="2" charset="0"/>
                <a:sym typeface="Century Gothic" panose="020B0502020202020204" pitchFamily="34" charset="0"/>
              </a:rPr>
              <a:t>Difference of two cubes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7B9EA5C-129B-41EF-9809-079E62506122}"/>
              </a:ext>
            </a:extLst>
          </p:cNvPr>
          <p:cNvSpPr txBox="1"/>
          <p:nvPr/>
        </p:nvSpPr>
        <p:spPr>
          <a:xfrm>
            <a:off x="1366630" y="2054285"/>
            <a:ext cx="3493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27 + 8w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r>
              <a:rPr lang="en-PH" sz="2800" dirty="0">
                <a:latin typeface="Segoe Print" panose="02000600000000000000" pitchFamily="2" charset="0"/>
              </a:rPr>
              <a:t>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64 +  125r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endParaRPr lang="en-PH" sz="28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2x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+ 128y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endParaRPr lang="en-PH" sz="28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x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+ 27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216 + </a:t>
            </a:r>
            <a:r>
              <a:rPr lang="en-PH" sz="2800" dirty="0" smtClean="0">
                <a:latin typeface="Segoe Print" panose="02000600000000000000" pitchFamily="2" charset="0"/>
              </a:rPr>
              <a:t>t</a:t>
            </a:r>
            <a:r>
              <a:rPr lang="en-PH" sz="2800" baseline="30000" dirty="0" smtClean="0">
                <a:latin typeface="Segoe Print" panose="02000600000000000000" pitchFamily="2" charset="0"/>
              </a:rPr>
              <a:t>3</a:t>
            </a:r>
            <a:endParaRPr lang="en-PH" sz="2800" dirty="0"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09B5931-66F9-421B-BF4C-DCC188B915EC}"/>
              </a:ext>
            </a:extLst>
          </p:cNvPr>
          <p:cNvSpPr txBox="1"/>
          <p:nvPr/>
        </p:nvSpPr>
        <p:spPr>
          <a:xfrm>
            <a:off x="6733381" y="2042874"/>
            <a:ext cx="4865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2x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– 2y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r>
              <a:rPr lang="en-PH" sz="2800" dirty="0">
                <a:latin typeface="Segoe Print" panose="02000600000000000000" pitchFamily="2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64a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– 1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216x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– z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endParaRPr lang="en-PH" sz="28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y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– 8x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endParaRPr lang="en-PH" sz="2800" dirty="0">
              <a:latin typeface="Segoe Print" panose="020006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PH" sz="2800" dirty="0">
                <a:latin typeface="Segoe Print" panose="02000600000000000000" pitchFamily="2" charset="0"/>
              </a:rPr>
              <a:t>1000x</a:t>
            </a:r>
            <a:r>
              <a:rPr lang="en-PH" sz="2800" baseline="30000" dirty="0">
                <a:latin typeface="Segoe Print" panose="02000600000000000000" pitchFamily="2" charset="0"/>
              </a:rPr>
              <a:t>3 </a:t>
            </a:r>
            <a:r>
              <a:rPr lang="en-PH" sz="2800" dirty="0">
                <a:latin typeface="Segoe Print" panose="02000600000000000000" pitchFamily="2" charset="0"/>
              </a:rPr>
              <a:t>– 1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2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0"/>
                            </p:stCondLst>
                            <p:childTnLst>
                              <p:par>
                                <p:cTn id="27" presetID="26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4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6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2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17" presetClass="exit" presetSubtype="10" fill="hold" grpId="1" nodeType="afterEffect">
                                  <p:stCondLst>
                                    <p:cond delay="1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7" presetClass="exit" presetSubtype="10" fill="hold" grpId="1" nodeType="withEffect">
                                  <p:stCondLst>
                                    <p:cond delay="1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xit" presetSubtype="10" fill="hold" grpId="1" nodeType="withEffect">
                                  <p:stCondLst>
                                    <p:cond delay="1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7" presetClass="exit" presetSubtype="10" fill="hold" grpId="1" nodeType="withEffect">
                                  <p:stCondLst>
                                    <p:cond delay="1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7" presetClass="exit" presetSubtype="1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3" grpId="1"/>
      <p:bldP spid="8" grpId="0"/>
      <p:bldP spid="8" grpId="1"/>
      <p:bldP spid="2" grpId="0"/>
      <p:bldP spid="2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1369E883-6401-4116-9078-334B8254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3" y="1273386"/>
            <a:ext cx="9842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b="1" dirty="0">
                <a:latin typeface="Segoe Script" panose="020B0504020000000003" pitchFamily="34" charset="0"/>
              </a:rPr>
              <a:t>Sum of two cubes can be factored as;</a:t>
            </a:r>
          </a:p>
        </p:txBody>
      </p:sp>
      <p:sp>
        <p:nvSpPr>
          <p:cNvPr id="2" name="Rectangle 1"/>
          <p:cNvSpPr/>
          <p:nvPr/>
        </p:nvSpPr>
        <p:spPr>
          <a:xfrm>
            <a:off x="2656577" y="2159166"/>
            <a:ext cx="1928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Segoe Print" panose="02000600000000000000" pitchFamily="2" charset="0"/>
                <a:cs typeface="Microsoft Uighur" panose="02000000000000000000" pitchFamily="2" charset="-78"/>
              </a:rPr>
              <a:t>a</a:t>
            </a:r>
            <a:r>
              <a:rPr lang="en-US" altLang="en-US" sz="3600" baseline="30000" dirty="0">
                <a:latin typeface="Segoe Print" panose="02000600000000000000" pitchFamily="2" charset="0"/>
                <a:cs typeface="Microsoft Uighur" panose="02000000000000000000" pitchFamily="2" charset="-78"/>
              </a:rPr>
              <a:t>3</a:t>
            </a:r>
            <a:r>
              <a:rPr lang="en-US" altLang="en-US" sz="3600" dirty="0">
                <a:latin typeface="Segoe Print" panose="02000600000000000000" pitchFamily="2" charset="0"/>
                <a:cs typeface="Microsoft Uighur" panose="02000000000000000000" pitchFamily="2" charset="-78"/>
              </a:rPr>
              <a:t> + b</a:t>
            </a:r>
            <a:r>
              <a:rPr lang="en-US" altLang="en-US" sz="3600" baseline="30000" dirty="0">
                <a:latin typeface="Segoe Print" panose="02000600000000000000" pitchFamily="2" charset="0"/>
                <a:cs typeface="Microsoft Uighur" panose="02000000000000000000" pitchFamily="2" charset="-78"/>
              </a:rPr>
              <a:t>3 </a:t>
            </a:r>
            <a:endParaRPr lang="en-PH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351850" y="2159167"/>
            <a:ext cx="260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Segoe Print" panose="02000600000000000000" pitchFamily="2" charset="0"/>
              </a:rPr>
              <a:t>= (a + b) </a:t>
            </a:r>
            <a:endParaRPr lang="en-PH" sz="3600" dirty="0"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6594" y="2146039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(a</a:t>
            </a:r>
            <a:r>
              <a:rPr lang="en-US" altLang="en-US" sz="3600" baseline="300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2</a:t>
            </a:r>
            <a:r>
              <a:rPr lang="en-US" altLang="en-US" sz="36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 –ab+ b</a:t>
            </a:r>
            <a:r>
              <a:rPr lang="en-US" altLang="en-US" sz="3600" baseline="300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2) </a:t>
            </a:r>
            <a:endParaRPr lang="en-PH" sz="3600" dirty="0"/>
          </a:p>
        </p:txBody>
      </p:sp>
      <p:sp>
        <p:nvSpPr>
          <p:cNvPr id="7" name="Bent-Up Arrow 6"/>
          <p:cNvSpPr/>
          <p:nvPr/>
        </p:nvSpPr>
        <p:spPr>
          <a:xfrm flipH="1">
            <a:off x="3338326" y="2782455"/>
            <a:ext cx="512762" cy="762000"/>
          </a:xfrm>
          <a:prstGeom prst="bent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Bent-Up Arrow 8"/>
          <p:cNvSpPr/>
          <p:nvPr/>
        </p:nvSpPr>
        <p:spPr>
          <a:xfrm>
            <a:off x="5262978" y="2782455"/>
            <a:ext cx="555585" cy="762000"/>
          </a:xfrm>
          <a:prstGeom prst="bentUpArrow">
            <a:avLst>
              <a:gd name="adj1" fmla="val 21393"/>
              <a:gd name="adj2" fmla="val 25000"/>
              <a:gd name="adj3" fmla="val 1794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3825175" y="3284395"/>
            <a:ext cx="189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Segoe Print" panose="02000600000000000000" pitchFamily="2" charset="0"/>
              </a:rPr>
              <a:t>s</a:t>
            </a:r>
            <a:r>
              <a:rPr lang="en-PH" sz="2000" b="1" dirty="0" smtClean="0">
                <a:latin typeface="Segoe Print" panose="02000600000000000000" pitchFamily="2" charset="0"/>
              </a:rPr>
              <a:t>ame sign</a:t>
            </a:r>
            <a:endParaRPr lang="en-PH" sz="2000" b="1" dirty="0">
              <a:latin typeface="Segoe Print" panose="02000600000000000000" pitchFamily="2" charset="0"/>
            </a:endParaRPr>
          </a:p>
        </p:txBody>
      </p:sp>
      <p:sp>
        <p:nvSpPr>
          <p:cNvPr id="11" name="Bent-Up Arrow 10"/>
          <p:cNvSpPr/>
          <p:nvPr/>
        </p:nvSpPr>
        <p:spPr>
          <a:xfrm flipH="1">
            <a:off x="3408313" y="3786744"/>
            <a:ext cx="512762" cy="762000"/>
          </a:xfrm>
          <a:prstGeom prst="bentUpArrow">
            <a:avLst/>
          </a:prstGeom>
          <a:noFill/>
          <a:ln w="19050">
            <a:solidFill>
              <a:srgbClr val="B50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Bent-Up Arrow 12"/>
          <p:cNvSpPr/>
          <p:nvPr/>
        </p:nvSpPr>
        <p:spPr>
          <a:xfrm>
            <a:off x="6196658" y="2805496"/>
            <a:ext cx="1401984" cy="1743247"/>
          </a:xfrm>
          <a:prstGeom prst="bentUpArrow">
            <a:avLst>
              <a:gd name="adj1" fmla="val 11315"/>
              <a:gd name="adj2" fmla="val 12458"/>
              <a:gd name="adj3" fmla="val 8549"/>
            </a:avLst>
          </a:prstGeom>
          <a:noFill/>
          <a:ln w="19050">
            <a:solidFill>
              <a:srgbClr val="B50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4077328" y="4213103"/>
            <a:ext cx="255209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latin typeface="Segoe Print" panose="02000600000000000000" pitchFamily="2" charset="0"/>
              </a:rPr>
              <a:t>Opposite sign</a:t>
            </a:r>
            <a:endParaRPr lang="en-PH" sz="2000" b="1" dirty="0">
              <a:latin typeface="Segoe Print" panose="02000600000000000000" pitchFamily="2" charset="0"/>
            </a:endParaRPr>
          </a:p>
        </p:txBody>
      </p:sp>
      <p:sp>
        <p:nvSpPr>
          <p:cNvPr id="15" name="Bent-Up Arrow 14"/>
          <p:cNvSpPr/>
          <p:nvPr/>
        </p:nvSpPr>
        <p:spPr>
          <a:xfrm flipH="1">
            <a:off x="8254529" y="2752355"/>
            <a:ext cx="512762" cy="762000"/>
          </a:xfrm>
          <a:prstGeom prst="bentUp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9041183" y="3213341"/>
            <a:ext cx="204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latin typeface="Segoe Print" panose="02000600000000000000" pitchFamily="2" charset="0"/>
              </a:rPr>
              <a:t>Always +</a:t>
            </a:r>
            <a:endParaRPr lang="en-PH" sz="2000" b="1" dirty="0">
              <a:latin typeface="Segoe Print" panose="020006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window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7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3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9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9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7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4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000"/>
                            </p:stCondLst>
                            <p:childTnLst>
                              <p:par>
                                <p:cTn id="72" presetID="50" presetClass="exit" presetSubtype="0" accel="100000" fill="hold" grpId="1" nodeType="after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0" presetClass="exit" presetSubtype="0" accel="10000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6" grpId="1"/>
      <p:bldP spid="2" grpId="0"/>
      <p:bldP spid="2" grpId="1"/>
      <p:bldP spid="3" grpId="0"/>
      <p:bldP spid="3" grpId="1"/>
      <p:bldP spid="5" grpId="0"/>
      <p:bldP spid="5" grpId="1"/>
      <p:bldP spid="7" grpId="0" animBg="1"/>
      <p:bldP spid="7" grpId="1" animBg="1"/>
      <p:bldP spid="9" grpId="0" animBg="1"/>
      <p:bldP spid="9" grpId="1" animBg="1"/>
      <p:bldP spid="8" grpId="0"/>
      <p:bldP spid="8" grpId="1"/>
      <p:bldP spid="11" grpId="0" animBg="1"/>
      <p:bldP spid="11" grpId="1" animBg="1"/>
      <p:bldP spid="13" grpId="0" animBg="1"/>
      <p:bldP spid="13" grpId="1" animBg="1"/>
      <p:bldP spid="10" grpId="0" animBg="1"/>
      <p:bldP spid="10" grpId="1" animBg="1"/>
      <p:bldP spid="15" grpId="0" animBg="1"/>
      <p:bldP spid="15" grpId="1" animBg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20159573-4CA4-44CA-9D3E-35F8FD68C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990" y="602783"/>
            <a:ext cx="3733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Example </a:t>
            </a:r>
            <a:r>
              <a:rPr lang="en-US" altLang="en-US" sz="3600" b="1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1:</a:t>
            </a:r>
            <a:endParaRPr lang="en-US" altLang="en-US" sz="3600" b="1" dirty="0">
              <a:solidFill>
                <a:srgbClr val="0070C0"/>
              </a:solidFill>
              <a:latin typeface="Segoe Script" panose="020B05040200000000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336B7E-6D96-4CE3-B60F-8A3C117F3D86}"/>
              </a:ext>
            </a:extLst>
          </p:cNvPr>
          <p:cNvSpPr txBox="1"/>
          <p:nvPr/>
        </p:nvSpPr>
        <p:spPr>
          <a:xfrm>
            <a:off x="3256638" y="1708876"/>
            <a:ext cx="4585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2400" b="1" dirty="0" smtClean="0">
              <a:latin typeface="Segoe Print" panose="02000600000000000000" pitchFamily="2" charset="0"/>
            </a:endParaRPr>
          </a:p>
          <a:p>
            <a:r>
              <a:rPr lang="en-PH" sz="2400" b="1" dirty="0" smtClean="0">
                <a:latin typeface="Segoe Print" panose="02000600000000000000" pitchFamily="2" charset="0"/>
              </a:rPr>
              <a:t>	  	x</a:t>
            </a:r>
            <a:r>
              <a:rPr lang="en-PH" sz="2400" b="1" baseline="30000" dirty="0" smtClean="0">
                <a:latin typeface="Segoe Print" panose="02000600000000000000" pitchFamily="2" charset="0"/>
              </a:rPr>
              <a:t>3</a:t>
            </a:r>
            <a:r>
              <a:rPr lang="en-PH" sz="2400" b="1" dirty="0" smtClean="0">
                <a:latin typeface="Segoe Print" panose="02000600000000000000" pitchFamily="2" charset="0"/>
              </a:rPr>
              <a:t> + 125 </a:t>
            </a:r>
            <a:endParaRPr lang="en-PH" sz="2400" b="1" dirty="0">
              <a:latin typeface="Segoe Print" panose="02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814147-E297-4DAF-BDE7-32351BBC9622}"/>
              </a:ext>
            </a:extLst>
          </p:cNvPr>
          <p:cNvSpPr txBox="1"/>
          <p:nvPr/>
        </p:nvSpPr>
        <p:spPr>
          <a:xfrm>
            <a:off x="4953653" y="2822080"/>
            <a:ext cx="370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Segoe Print" panose="02000600000000000000" pitchFamily="2" charset="0"/>
              </a:rPr>
              <a:t>(x)</a:t>
            </a:r>
            <a:r>
              <a:rPr lang="en-PH" sz="2400" b="1" baseline="30000" dirty="0">
                <a:latin typeface="Segoe Print" panose="02000600000000000000" pitchFamily="2" charset="0"/>
              </a:rPr>
              <a:t>3 </a:t>
            </a:r>
            <a:r>
              <a:rPr lang="en-PH" sz="2400" b="1" dirty="0">
                <a:latin typeface="Segoe Print" panose="02000600000000000000" pitchFamily="2" charset="0"/>
              </a:rPr>
              <a:t>+ (5)</a:t>
            </a:r>
            <a:r>
              <a:rPr lang="en-PH" sz="2400" b="1" baseline="30000" dirty="0">
                <a:latin typeface="Segoe Print" panose="02000600000000000000" pitchFamily="2" charset="0"/>
              </a:rPr>
              <a:t>3</a:t>
            </a:r>
            <a:r>
              <a:rPr lang="en-PH" sz="2400" b="1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46D4B2-BCCE-4EF4-822A-0E890628E592}"/>
              </a:ext>
            </a:extLst>
          </p:cNvPr>
          <p:cNvSpPr txBox="1"/>
          <p:nvPr/>
        </p:nvSpPr>
        <p:spPr>
          <a:xfrm>
            <a:off x="2161975" y="4206089"/>
            <a:ext cx="7627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H" sz="2400" dirty="0">
              <a:latin typeface="Segoe Script" panose="020B0504020000000003" pitchFamily="34" charset="0"/>
            </a:endParaRPr>
          </a:p>
          <a:p>
            <a:pPr algn="ctr"/>
            <a:r>
              <a:rPr lang="en-PH" sz="2400" dirty="0">
                <a:latin typeface="Segoe Script" panose="020B0504020000000003" pitchFamily="34" charset="0"/>
              </a:rPr>
              <a:t>(x)</a:t>
            </a:r>
            <a:r>
              <a:rPr lang="en-PH" sz="2400" baseline="30000" dirty="0">
                <a:latin typeface="Segoe Script" panose="020B0504020000000003" pitchFamily="34" charset="0"/>
              </a:rPr>
              <a:t>3 </a:t>
            </a:r>
            <a:r>
              <a:rPr lang="en-PH" sz="2400" dirty="0">
                <a:latin typeface="Segoe Script" panose="020B0504020000000003" pitchFamily="34" charset="0"/>
              </a:rPr>
              <a:t>+ (5)</a:t>
            </a:r>
            <a:r>
              <a:rPr lang="en-PH" sz="2400" baseline="30000" dirty="0">
                <a:latin typeface="Segoe Script" panose="020B0504020000000003" pitchFamily="34" charset="0"/>
              </a:rPr>
              <a:t>3</a:t>
            </a:r>
            <a:r>
              <a:rPr lang="en-PH" sz="2400" dirty="0">
                <a:latin typeface="Segoe Script" panose="020B0504020000000003" pitchFamily="34" charset="0"/>
              </a:rPr>
              <a:t> = (x + 5) [x</a:t>
            </a:r>
            <a:r>
              <a:rPr lang="en-PH" sz="2400" baseline="30000" dirty="0">
                <a:latin typeface="Segoe Script" panose="020B0504020000000003" pitchFamily="34" charset="0"/>
              </a:rPr>
              <a:t>2 </a:t>
            </a:r>
            <a:r>
              <a:rPr lang="en-PH" sz="2400" dirty="0">
                <a:latin typeface="Segoe Script" panose="020B0504020000000003" pitchFamily="34" charset="0"/>
              </a:rPr>
              <a:t>– (x)(5) + 5</a:t>
            </a:r>
            <a:r>
              <a:rPr lang="en-PH" sz="2400" baseline="30000" dirty="0">
                <a:latin typeface="Segoe Script" panose="020B0504020000000003" pitchFamily="34" charset="0"/>
              </a:rPr>
              <a:t>2</a:t>
            </a:r>
            <a:r>
              <a:rPr lang="en-PH" sz="2400" dirty="0">
                <a:latin typeface="Segoe Script" panose="020B0504020000000003" pitchFamily="34" charset="0"/>
              </a:rPr>
              <a:t>)</a:t>
            </a:r>
          </a:p>
          <a:p>
            <a:pPr algn="ctr"/>
            <a:endParaRPr lang="en-PH" sz="2400" dirty="0">
              <a:latin typeface="Segoe Script" panose="020B0504020000000003" pitchFamily="34" charset="0"/>
            </a:endParaRPr>
          </a:p>
          <a:p>
            <a:pPr algn="ctr"/>
            <a:r>
              <a:rPr lang="en-PH" sz="2400" dirty="0">
                <a:latin typeface="Segoe Script" panose="020B0504020000000003" pitchFamily="34" charset="0"/>
              </a:rPr>
              <a:t>             = (x + 5) (x</a:t>
            </a:r>
            <a:r>
              <a:rPr lang="en-PH" sz="2400" baseline="30000" dirty="0">
                <a:latin typeface="Segoe Script" panose="020B0504020000000003" pitchFamily="34" charset="0"/>
              </a:rPr>
              <a:t>2 </a:t>
            </a:r>
            <a:r>
              <a:rPr lang="en-PH" sz="2400" dirty="0">
                <a:latin typeface="Segoe Script" panose="020B0504020000000003" pitchFamily="34" charset="0"/>
              </a:rPr>
              <a:t>– 5x + 25)</a:t>
            </a:r>
          </a:p>
          <a:p>
            <a:r>
              <a:rPr lang="en-PH" sz="2400" dirty="0">
                <a:latin typeface="Segoe Script" panose="020B0504020000000003" pitchFamily="34" charset="0"/>
              </a:rPr>
              <a:t> 		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4635" y="429468"/>
            <a:ext cx="6934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b="1" dirty="0">
                <a:latin typeface="Segoe Print" panose="02000600000000000000" pitchFamily="2" charset="0"/>
              </a:rPr>
              <a:t>Find the factor of</a:t>
            </a:r>
            <a:r>
              <a:rPr lang="en-PH" sz="2800" b="1" dirty="0" smtClean="0">
                <a:latin typeface="Segoe Print" panose="02000600000000000000" pitchFamily="2" charset="0"/>
              </a:rPr>
              <a:t>:</a:t>
            </a:r>
            <a:endParaRPr lang="en-PH" sz="2800" b="1" dirty="0"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PH" sz="2800" b="1" dirty="0">
                <a:latin typeface="Segoe Print" panose="02000600000000000000" pitchFamily="2" charset="0"/>
              </a:rPr>
              <a:t>	x</a:t>
            </a:r>
            <a:r>
              <a:rPr lang="en-PH" sz="2800" b="1" baseline="30000" dirty="0">
                <a:latin typeface="Segoe Print" panose="02000600000000000000" pitchFamily="2" charset="0"/>
              </a:rPr>
              <a:t>3</a:t>
            </a:r>
            <a:r>
              <a:rPr lang="en-PH" sz="2800" b="1" dirty="0">
                <a:latin typeface="Segoe Print" panose="02000600000000000000" pitchFamily="2" charset="0"/>
              </a:rPr>
              <a:t> + 125 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030680" y="1964091"/>
            <a:ext cx="3517900" cy="2182118"/>
          </a:xfrm>
          <a:prstGeom prst="cloudCallout">
            <a:avLst>
              <a:gd name="adj1" fmla="val -48764"/>
              <a:gd name="adj2" fmla="val 6625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using the sum of two cubes pattern we have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;</a:t>
            </a:r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1401544" y="2599753"/>
            <a:ext cx="2246980" cy="1934048"/>
          </a:xfrm>
          <a:prstGeom prst="cloudCallout">
            <a:avLst>
              <a:gd name="adj1" fmla="val 96386"/>
              <a:gd name="adj2" fmla="val -2256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Can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be written in the form of: </a:t>
            </a:r>
          </a:p>
          <a:p>
            <a:pPr algn="ctr"/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023" y="1669358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>
                <a:solidFill>
                  <a:srgbClr val="FF0000"/>
                </a:solidFill>
                <a:latin typeface="Segoe Script" panose="020B0504020000000003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0520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6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6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9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2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0" presetClass="exit" presetSubtype="0" accel="10000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4" grpId="1"/>
      <p:bldP spid="2" grpId="0"/>
      <p:bldP spid="10" grpId="0"/>
      <p:bldP spid="10" grpId="1"/>
      <p:bldP spid="11" grpId="0"/>
      <p:bldP spid="11" grpId="1"/>
      <p:bldP spid="3" grpId="0"/>
      <p:bldP spid="3" grpId="1"/>
      <p:bldP spid="4" grpId="0" animBg="1"/>
      <p:bldP spid="4" grpId="1" animBg="1"/>
      <p:bldP spid="12" grpId="0" animBg="1"/>
      <p:bldP spid="12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20159573-4CA4-44CA-9D3E-35F8FD68C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846" y="655997"/>
            <a:ext cx="36450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70C0"/>
                </a:solidFill>
                <a:latin typeface="Segoe Script" panose="020B0504020000000003" pitchFamily="34" charset="0"/>
              </a:rPr>
              <a:t>Example </a:t>
            </a:r>
            <a:r>
              <a:rPr lang="en-US" altLang="en-US" sz="3200" b="1" dirty="0">
                <a:solidFill>
                  <a:srgbClr val="0070C0"/>
                </a:solidFill>
                <a:latin typeface="Segoe Script" panose="020B0504020000000003" pitchFamily="34" charset="0"/>
              </a:rPr>
              <a:t>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336B7E-6D96-4CE3-B60F-8A3C117F3D86}"/>
              </a:ext>
            </a:extLst>
          </p:cNvPr>
          <p:cNvSpPr txBox="1"/>
          <p:nvPr/>
        </p:nvSpPr>
        <p:spPr>
          <a:xfrm>
            <a:off x="3479757" y="2278544"/>
            <a:ext cx="358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Segoe Print" panose="02000600000000000000" pitchFamily="2" charset="0"/>
              </a:rPr>
              <a:t>	 2x</a:t>
            </a:r>
            <a:r>
              <a:rPr lang="en-PH" sz="2400" baseline="30000" dirty="0">
                <a:latin typeface="Segoe Print" panose="02000600000000000000" pitchFamily="2" charset="0"/>
              </a:rPr>
              <a:t>3</a:t>
            </a:r>
            <a:r>
              <a:rPr lang="en-PH" sz="2400" dirty="0">
                <a:latin typeface="Segoe Print" panose="02000600000000000000" pitchFamily="2" charset="0"/>
              </a:rPr>
              <a:t> + 128y</a:t>
            </a:r>
            <a:r>
              <a:rPr lang="en-PH" sz="2400" baseline="30000" dirty="0">
                <a:latin typeface="Segoe Print" panose="02000600000000000000" pitchFamily="2" charset="0"/>
              </a:rPr>
              <a:t>3</a:t>
            </a:r>
            <a:r>
              <a:rPr lang="en-PH" sz="2400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814147-E297-4DAF-BDE7-32351BBC9622}"/>
              </a:ext>
            </a:extLst>
          </p:cNvPr>
          <p:cNvSpPr txBox="1"/>
          <p:nvPr/>
        </p:nvSpPr>
        <p:spPr>
          <a:xfrm>
            <a:off x="4494970" y="2829498"/>
            <a:ext cx="3703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400" dirty="0">
                <a:latin typeface="Segoe Print" panose="02000600000000000000" pitchFamily="2" charset="0"/>
              </a:rPr>
              <a:t>2(x</a:t>
            </a:r>
            <a:r>
              <a:rPr lang="en-PH" sz="2400" baseline="30000" dirty="0">
                <a:latin typeface="Segoe Print" panose="02000600000000000000" pitchFamily="2" charset="0"/>
              </a:rPr>
              <a:t>3 </a:t>
            </a:r>
            <a:r>
              <a:rPr lang="en-PH" sz="2400" dirty="0">
                <a:latin typeface="Segoe Print" panose="02000600000000000000" pitchFamily="2" charset="0"/>
              </a:rPr>
              <a:t>+ 64y</a:t>
            </a:r>
            <a:r>
              <a:rPr lang="en-PH" sz="2400" baseline="30000" dirty="0">
                <a:latin typeface="Segoe Print" panose="02000600000000000000" pitchFamily="2" charset="0"/>
              </a:rPr>
              <a:t>3</a:t>
            </a:r>
            <a:r>
              <a:rPr lang="en-PH" sz="2400" dirty="0">
                <a:latin typeface="Segoe Print" panose="020006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Segoe Print" panose="02000600000000000000" pitchFamily="2" charset="0"/>
              </a:rPr>
              <a:t>2[ (x)</a:t>
            </a:r>
            <a:r>
              <a:rPr lang="en-PH" sz="2400" baseline="30000" dirty="0">
                <a:latin typeface="Segoe Print" panose="02000600000000000000" pitchFamily="2" charset="0"/>
              </a:rPr>
              <a:t>3 </a:t>
            </a:r>
            <a:r>
              <a:rPr lang="en-PH" sz="2400" dirty="0">
                <a:latin typeface="Segoe Print" panose="02000600000000000000" pitchFamily="2" charset="0"/>
              </a:rPr>
              <a:t>+ (4y)</a:t>
            </a:r>
            <a:r>
              <a:rPr lang="en-PH" sz="2400" baseline="30000" dirty="0">
                <a:latin typeface="Segoe Print" panose="02000600000000000000" pitchFamily="2" charset="0"/>
              </a:rPr>
              <a:t>3 </a:t>
            </a:r>
            <a:r>
              <a:rPr lang="en-PH" sz="2400" dirty="0">
                <a:latin typeface="Segoe Print" panose="02000600000000000000" pitchFamily="2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PH" sz="2400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46D4B2-BCCE-4EF4-822A-0E890628E592}"/>
              </a:ext>
            </a:extLst>
          </p:cNvPr>
          <p:cNvSpPr txBox="1"/>
          <p:nvPr/>
        </p:nvSpPr>
        <p:spPr>
          <a:xfrm>
            <a:off x="1120613" y="4559165"/>
            <a:ext cx="8737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H" sz="2400" dirty="0">
              <a:latin typeface="Segoe Print" panose="02000600000000000000" pitchFamily="2" charset="0"/>
            </a:endParaRPr>
          </a:p>
          <a:p>
            <a:pPr algn="ctr"/>
            <a:r>
              <a:rPr lang="en-PH" sz="2400" dirty="0">
                <a:latin typeface="Segoe Print" panose="02000600000000000000" pitchFamily="2" charset="0"/>
              </a:rPr>
              <a:t> 2[ (x)</a:t>
            </a:r>
            <a:r>
              <a:rPr lang="en-PH" sz="2400" baseline="30000" dirty="0">
                <a:latin typeface="Segoe Print" panose="02000600000000000000" pitchFamily="2" charset="0"/>
              </a:rPr>
              <a:t>3 </a:t>
            </a:r>
            <a:r>
              <a:rPr lang="en-PH" sz="2400" dirty="0">
                <a:latin typeface="Segoe Print" panose="02000600000000000000" pitchFamily="2" charset="0"/>
              </a:rPr>
              <a:t>+ (4y)</a:t>
            </a:r>
            <a:r>
              <a:rPr lang="en-PH" sz="2400" baseline="30000" dirty="0">
                <a:latin typeface="Segoe Print" panose="02000600000000000000" pitchFamily="2" charset="0"/>
              </a:rPr>
              <a:t>3 </a:t>
            </a:r>
            <a:r>
              <a:rPr lang="en-PH" sz="2400" dirty="0">
                <a:latin typeface="Segoe Print" panose="02000600000000000000" pitchFamily="2" charset="0"/>
              </a:rPr>
              <a:t>] = 2[ x + 4y]</a:t>
            </a:r>
            <a:r>
              <a:rPr lang="en-PH" sz="2400" baseline="30000" dirty="0">
                <a:latin typeface="Segoe Print" panose="02000600000000000000" pitchFamily="2" charset="0"/>
              </a:rPr>
              <a:t> </a:t>
            </a:r>
            <a:r>
              <a:rPr lang="en-PH" sz="2400" dirty="0">
                <a:latin typeface="Segoe Print" panose="02000600000000000000" pitchFamily="2" charset="0"/>
              </a:rPr>
              <a:t>+ [ x</a:t>
            </a:r>
            <a:r>
              <a:rPr lang="en-PH" sz="2400" baseline="30000" dirty="0">
                <a:latin typeface="Segoe Print" panose="02000600000000000000" pitchFamily="2" charset="0"/>
              </a:rPr>
              <a:t>2 </a:t>
            </a:r>
            <a:r>
              <a:rPr lang="en-PH" sz="2400" dirty="0">
                <a:latin typeface="Segoe Print" panose="02000600000000000000" pitchFamily="2" charset="0"/>
              </a:rPr>
              <a:t>– (x)(4y) + (4y)</a:t>
            </a:r>
            <a:r>
              <a:rPr lang="en-PH" sz="2400" baseline="30000" dirty="0">
                <a:latin typeface="Segoe Print" panose="02000600000000000000" pitchFamily="2" charset="0"/>
              </a:rPr>
              <a:t>2 </a:t>
            </a:r>
            <a:r>
              <a:rPr lang="en-PH" sz="2400" dirty="0">
                <a:latin typeface="Segoe Print" panose="02000600000000000000" pitchFamily="2" charset="0"/>
              </a:rPr>
              <a:t>]</a:t>
            </a:r>
            <a:endParaRPr lang="en-PH" sz="2400" baseline="30000" dirty="0">
              <a:latin typeface="Segoe Print" panose="02000600000000000000" pitchFamily="2" charset="0"/>
            </a:endParaRPr>
          </a:p>
          <a:p>
            <a:pPr algn="ctr"/>
            <a:endParaRPr lang="en-PH" sz="2400" baseline="30000" dirty="0">
              <a:latin typeface="Segoe Print" panose="02000600000000000000" pitchFamily="2" charset="0"/>
            </a:endParaRPr>
          </a:p>
          <a:p>
            <a:pPr algn="ctr"/>
            <a:r>
              <a:rPr lang="en-PH" sz="2400" baseline="30000" dirty="0">
                <a:latin typeface="Segoe Print" panose="02000600000000000000" pitchFamily="2" charset="0"/>
              </a:rPr>
              <a:t>                               </a:t>
            </a:r>
            <a:r>
              <a:rPr lang="en-PH" sz="2400" baseline="30000" dirty="0" smtClean="0">
                <a:latin typeface="Segoe Print" panose="02000600000000000000" pitchFamily="2" charset="0"/>
              </a:rPr>
              <a:t> </a:t>
            </a:r>
            <a:r>
              <a:rPr lang="en-PH" sz="2400" dirty="0">
                <a:latin typeface="Segoe Print" panose="02000600000000000000" pitchFamily="2" charset="0"/>
              </a:rPr>
              <a:t>= 2 (x + 4y) (x</a:t>
            </a:r>
            <a:r>
              <a:rPr lang="en-PH" sz="2400" baseline="30000" dirty="0">
                <a:latin typeface="Segoe Print" panose="02000600000000000000" pitchFamily="2" charset="0"/>
              </a:rPr>
              <a:t>2 </a:t>
            </a:r>
            <a:r>
              <a:rPr lang="en-PH" sz="2400" dirty="0">
                <a:latin typeface="Segoe Print" panose="02000600000000000000" pitchFamily="2" charset="0"/>
              </a:rPr>
              <a:t>– 4xy + 16y</a:t>
            </a:r>
            <a:r>
              <a:rPr lang="en-PH" sz="2400" baseline="30000" dirty="0">
                <a:latin typeface="Segoe Print" panose="02000600000000000000" pitchFamily="2" charset="0"/>
              </a:rPr>
              <a:t>2</a:t>
            </a:r>
            <a:r>
              <a:rPr lang="en-PH" sz="2400" dirty="0">
                <a:latin typeface="Segoe Print" panose="02000600000000000000" pitchFamily="2" charset="0"/>
              </a:rPr>
              <a:t>)		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4970" y="544578"/>
            <a:ext cx="604919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b="1" dirty="0">
                <a:latin typeface="Segoe Print" panose="02000600000000000000" pitchFamily="2" charset="0"/>
              </a:rPr>
              <a:t>Find the factor </a:t>
            </a:r>
            <a:r>
              <a:rPr lang="en-PH" sz="2800" b="1" dirty="0" smtClean="0">
                <a:latin typeface="Segoe Print" panose="02000600000000000000" pitchFamily="2" charset="0"/>
              </a:rPr>
              <a:t>of 2x</a:t>
            </a:r>
            <a:r>
              <a:rPr lang="en-PH" sz="2800" b="1" baseline="30000" dirty="0" smtClean="0">
                <a:latin typeface="Segoe Print" panose="02000600000000000000" pitchFamily="2" charset="0"/>
              </a:rPr>
              <a:t>3</a:t>
            </a:r>
            <a:r>
              <a:rPr lang="en-PH" sz="2800" b="1" dirty="0" smtClean="0">
                <a:latin typeface="Segoe Print" panose="02000600000000000000" pitchFamily="2" charset="0"/>
              </a:rPr>
              <a:t> </a:t>
            </a:r>
            <a:r>
              <a:rPr lang="en-PH" sz="2800" b="1" dirty="0">
                <a:latin typeface="Segoe Print" panose="02000600000000000000" pitchFamily="2" charset="0"/>
              </a:rPr>
              <a:t>+ 128y</a:t>
            </a:r>
            <a:r>
              <a:rPr lang="en-PH" sz="2800" b="1" baseline="30000" dirty="0">
                <a:latin typeface="Segoe Print" panose="02000600000000000000" pitchFamily="2" charset="0"/>
              </a:rPr>
              <a:t>3</a:t>
            </a:r>
            <a:r>
              <a:rPr lang="en-PH" sz="2800" b="1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9756" y="1521131"/>
            <a:ext cx="2185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 smtClean="0">
                <a:solidFill>
                  <a:srgbClr val="FF0000"/>
                </a:solidFill>
                <a:latin typeface="Segoe Script" panose="020B0504020000000003" pitchFamily="34" charset="0"/>
              </a:rPr>
              <a:t>Solution</a:t>
            </a:r>
            <a:r>
              <a:rPr lang="en-PH" sz="3200" b="1" dirty="0">
                <a:solidFill>
                  <a:srgbClr val="FF0000"/>
                </a:solidFill>
                <a:latin typeface="Segoe Script" panose="020B0504020000000003" pitchFamily="34" charset="0"/>
              </a:rPr>
              <a:t>: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1379626" y="2329108"/>
            <a:ext cx="2100131" cy="1934048"/>
          </a:xfrm>
          <a:prstGeom prst="cloudCallout">
            <a:avLst>
              <a:gd name="adj1" fmla="val 93489"/>
              <a:gd name="adj2" fmla="val 2038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Can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be written in the form of: </a:t>
            </a:r>
          </a:p>
          <a:p>
            <a:pPr algn="ctr"/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7555049" y="2278544"/>
            <a:ext cx="3078117" cy="2182118"/>
          </a:xfrm>
          <a:prstGeom prst="cloudCallout">
            <a:avLst>
              <a:gd name="adj1" fmla="val -60647"/>
              <a:gd name="adj2" fmla="val 6446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using the sum of two cubes pattern we have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;</a:t>
            </a:r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8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6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45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150"/>
                            </p:stCondLst>
                            <p:childTnLst>
                              <p:par>
                                <p:cTn id="50" presetID="30" presetClass="exit" presetSubtype="0" fill="hold" grpId="1" nodeType="after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880" accel="100000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80" accel="100000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20" decel="100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20" decel="100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80" accel="100000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80" accel="100000">
                                          <p:stCondLst>
                                            <p:cond delay="22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0" presetClass="exit" presetSubtype="0" fill="hold" grpId="1" nodeType="withEffect">
                                  <p:stCondLst>
                                    <p:cond delay="15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4" grpId="1"/>
      <p:bldP spid="2" grpId="0"/>
      <p:bldP spid="2" grpId="1"/>
      <p:bldP spid="10" grpId="0"/>
      <p:bldP spid="10" grpId="1"/>
      <p:bldP spid="11" grpId="0"/>
      <p:bldP spid="11" grpId="1"/>
      <p:bldP spid="3" grpId="0"/>
      <p:bldP spid="3" grpId="1"/>
      <p:bldP spid="4" grpId="0"/>
      <p:bldP spid="4" grpId="1"/>
      <p:bldP spid="12" grpId="0" animBg="1"/>
      <p:bldP spid="12" grpId="1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1369E883-6401-4116-9078-334B82542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149" y="1632193"/>
            <a:ext cx="10751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Script" panose="020B0504020000000003" pitchFamily="34" charset="0"/>
              </a:rPr>
              <a:t>Difference of two cubes can be factored as</a:t>
            </a:r>
            <a:r>
              <a:rPr lang="en-US" alt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Segoe Script" panose="020B0504020000000003" pitchFamily="34" charset="0"/>
              </a:rPr>
              <a:t>;</a:t>
            </a:r>
            <a:endParaRPr lang="en-US" altLang="en-US" sz="3200" b="1" dirty="0">
              <a:solidFill>
                <a:schemeClr val="accent2">
                  <a:lumMod val="60000"/>
                  <a:lumOff val="40000"/>
                </a:schemeClr>
              </a:solidFill>
              <a:latin typeface="Segoe Script" panose="020B05040200000000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2067" y="2650011"/>
            <a:ext cx="1962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Segoe Print" panose="02000600000000000000" pitchFamily="2" charset="0"/>
                <a:cs typeface="Microsoft Uighur" panose="02000000000000000000" pitchFamily="2" charset="-78"/>
              </a:rPr>
              <a:t>a</a:t>
            </a:r>
            <a:r>
              <a:rPr lang="en-US" altLang="en-US" sz="3600" baseline="30000" dirty="0">
                <a:latin typeface="Segoe Print" panose="02000600000000000000" pitchFamily="2" charset="0"/>
                <a:cs typeface="Microsoft Uighur" panose="02000000000000000000" pitchFamily="2" charset="-78"/>
              </a:rPr>
              <a:t>3</a:t>
            </a:r>
            <a:r>
              <a:rPr lang="en-US" altLang="en-US" sz="3600" dirty="0">
                <a:latin typeface="Segoe Print" panose="02000600000000000000" pitchFamily="2" charset="0"/>
                <a:cs typeface="Microsoft Uighur" panose="02000000000000000000" pitchFamily="2" charset="-78"/>
              </a:rPr>
              <a:t> </a:t>
            </a:r>
            <a:r>
              <a:rPr lang="en-US" altLang="en-US" sz="36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- </a:t>
            </a:r>
            <a:r>
              <a:rPr lang="en-US" altLang="en-US" sz="3600" dirty="0">
                <a:latin typeface="Segoe Print" panose="02000600000000000000" pitchFamily="2" charset="0"/>
                <a:cs typeface="Microsoft Uighur" panose="02000000000000000000" pitchFamily="2" charset="-78"/>
              </a:rPr>
              <a:t>b</a:t>
            </a:r>
            <a:r>
              <a:rPr lang="en-US" altLang="en-US" sz="3600" baseline="30000" dirty="0">
                <a:latin typeface="Segoe Print" panose="02000600000000000000" pitchFamily="2" charset="0"/>
                <a:cs typeface="Microsoft Uighur" panose="02000000000000000000" pitchFamily="2" charset="-78"/>
              </a:rPr>
              <a:t>3 </a:t>
            </a:r>
            <a:endParaRPr lang="en-PH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484464" y="2688618"/>
            <a:ext cx="260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Segoe Print" panose="02000600000000000000" pitchFamily="2" charset="0"/>
              </a:rPr>
              <a:t>= (a - b) </a:t>
            </a:r>
            <a:endParaRPr lang="en-PH" sz="3600" dirty="0"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0449" y="2688617"/>
            <a:ext cx="3029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(a</a:t>
            </a:r>
            <a:r>
              <a:rPr lang="en-US" altLang="en-US" sz="3600" baseline="300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2</a:t>
            </a:r>
            <a:r>
              <a:rPr lang="en-US" altLang="en-US" sz="36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 +ab+ b</a:t>
            </a:r>
            <a:r>
              <a:rPr lang="en-US" altLang="en-US" sz="3600" baseline="30000" dirty="0" smtClean="0">
                <a:latin typeface="Segoe Print" panose="02000600000000000000" pitchFamily="2" charset="0"/>
                <a:cs typeface="Microsoft Uighur" panose="02000000000000000000" pitchFamily="2" charset="-78"/>
              </a:rPr>
              <a:t>2) </a:t>
            </a:r>
            <a:endParaRPr lang="en-PH" sz="3600" dirty="0"/>
          </a:p>
        </p:txBody>
      </p:sp>
      <p:sp>
        <p:nvSpPr>
          <p:cNvPr id="7" name="Bent-Up Arrow 6"/>
          <p:cNvSpPr/>
          <p:nvPr/>
        </p:nvSpPr>
        <p:spPr>
          <a:xfrm flipH="1">
            <a:off x="3321929" y="3401402"/>
            <a:ext cx="512762" cy="762000"/>
          </a:xfrm>
          <a:prstGeom prst="bentUp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Bent-Up Arrow 8"/>
          <p:cNvSpPr/>
          <p:nvPr/>
        </p:nvSpPr>
        <p:spPr>
          <a:xfrm>
            <a:off x="5509418" y="3450265"/>
            <a:ext cx="555585" cy="762000"/>
          </a:xfrm>
          <a:prstGeom prst="bentUpArrow">
            <a:avLst>
              <a:gd name="adj1" fmla="val 21393"/>
              <a:gd name="adj2" fmla="val 25000"/>
              <a:gd name="adj3" fmla="val 1794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4032730" y="3897056"/>
            <a:ext cx="189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Segoe Print" panose="02000600000000000000" pitchFamily="2" charset="0"/>
              </a:rPr>
              <a:t>s</a:t>
            </a:r>
            <a:r>
              <a:rPr lang="en-PH" sz="2000" b="1" dirty="0" smtClean="0">
                <a:latin typeface="Segoe Print" panose="02000600000000000000" pitchFamily="2" charset="0"/>
              </a:rPr>
              <a:t>ame sign</a:t>
            </a:r>
            <a:endParaRPr lang="en-PH" sz="2000" b="1" dirty="0">
              <a:latin typeface="Segoe Print" panose="02000600000000000000" pitchFamily="2" charset="0"/>
            </a:endParaRPr>
          </a:p>
        </p:txBody>
      </p:sp>
      <p:sp>
        <p:nvSpPr>
          <p:cNvPr id="11" name="Bent-Up Arrow 10"/>
          <p:cNvSpPr/>
          <p:nvPr/>
        </p:nvSpPr>
        <p:spPr>
          <a:xfrm flipH="1">
            <a:off x="3312413" y="4413158"/>
            <a:ext cx="512762" cy="762000"/>
          </a:xfrm>
          <a:prstGeom prst="bentUpArrow">
            <a:avLst/>
          </a:prstGeom>
          <a:noFill/>
          <a:ln w="38100">
            <a:solidFill>
              <a:srgbClr val="06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Bent-Up Arrow 12"/>
          <p:cNvSpPr/>
          <p:nvPr/>
        </p:nvSpPr>
        <p:spPr>
          <a:xfrm>
            <a:off x="6414895" y="3401402"/>
            <a:ext cx="1401984" cy="1743247"/>
          </a:xfrm>
          <a:prstGeom prst="bentUpArrow">
            <a:avLst>
              <a:gd name="adj1" fmla="val 11315"/>
              <a:gd name="adj2" fmla="val 12458"/>
              <a:gd name="adj3" fmla="val 8549"/>
            </a:avLst>
          </a:prstGeom>
          <a:noFill/>
          <a:ln w="38100">
            <a:solidFill>
              <a:srgbClr val="06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4154316" y="4852263"/>
            <a:ext cx="255209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latin typeface="Segoe Print" panose="02000600000000000000" pitchFamily="2" charset="0"/>
              </a:rPr>
              <a:t>Opposite sign</a:t>
            </a:r>
            <a:endParaRPr lang="en-PH" sz="2000" b="1" dirty="0">
              <a:latin typeface="Segoe Print" panose="02000600000000000000" pitchFamily="2" charset="0"/>
            </a:endParaRPr>
          </a:p>
        </p:txBody>
      </p:sp>
      <p:sp>
        <p:nvSpPr>
          <p:cNvPr id="15" name="Bent-Up Arrow 14"/>
          <p:cNvSpPr/>
          <p:nvPr/>
        </p:nvSpPr>
        <p:spPr>
          <a:xfrm flipH="1">
            <a:off x="8388826" y="3335111"/>
            <a:ext cx="512762" cy="762000"/>
          </a:xfrm>
          <a:prstGeom prst="bentUpArrow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9177163" y="3890302"/>
            <a:ext cx="204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smtClean="0">
                <a:latin typeface="Segoe Print" panose="02000600000000000000" pitchFamily="2" charset="0"/>
              </a:rPr>
              <a:t>Always +</a:t>
            </a:r>
            <a:endParaRPr lang="en-PH" sz="2000" b="1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8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70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9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4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3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7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2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2" grpId="0"/>
      <p:bldP spid="3" grpId="0"/>
      <p:bldP spid="5" grpId="0"/>
      <p:bldP spid="7" grpId="0" animBg="1"/>
      <p:bldP spid="9" grpId="0" animBg="1"/>
      <p:bldP spid="8" grpId="0"/>
      <p:bldP spid="11" grpId="0" animBg="1"/>
      <p:bldP spid="13" grpId="0" animBg="1"/>
      <p:bldP spid="10" grpId="0" animBg="1"/>
      <p:bldP spid="15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20159573-4CA4-44CA-9D3E-35F8FD68C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082" y="748140"/>
            <a:ext cx="29768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rgbClr val="0070C0"/>
                </a:solidFill>
                <a:latin typeface="Segoe Script" panose="020B0504020000000003" pitchFamily="34" charset="0"/>
              </a:rPr>
              <a:t>Examples 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336B7E-6D96-4CE3-B60F-8A3C117F3D86}"/>
              </a:ext>
            </a:extLst>
          </p:cNvPr>
          <p:cNvSpPr txBox="1"/>
          <p:nvPr/>
        </p:nvSpPr>
        <p:spPr>
          <a:xfrm>
            <a:off x="4759531" y="634616"/>
            <a:ext cx="5421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b="1" dirty="0">
                <a:latin typeface="Segoe Print" panose="02000600000000000000" pitchFamily="2" charset="0"/>
              </a:rPr>
              <a:t>Find the factor </a:t>
            </a:r>
            <a:r>
              <a:rPr lang="en-PH" sz="2800" b="1" dirty="0" smtClean="0">
                <a:latin typeface="Segoe Print" panose="02000600000000000000" pitchFamily="2" charset="0"/>
              </a:rPr>
              <a:t>of y</a:t>
            </a:r>
            <a:r>
              <a:rPr lang="en-PH" sz="2800" b="1" baseline="30000" dirty="0" smtClean="0">
                <a:latin typeface="Segoe Print" panose="02000600000000000000" pitchFamily="2" charset="0"/>
              </a:rPr>
              <a:t>3</a:t>
            </a:r>
            <a:r>
              <a:rPr lang="en-PH" sz="2800" b="1" dirty="0" smtClean="0">
                <a:latin typeface="Segoe Print" panose="02000600000000000000" pitchFamily="2" charset="0"/>
              </a:rPr>
              <a:t> </a:t>
            </a:r>
            <a:r>
              <a:rPr lang="en-PH" sz="2800" b="1" dirty="0">
                <a:latin typeface="Segoe Print" panose="02000600000000000000" pitchFamily="2" charset="0"/>
              </a:rPr>
              <a:t>–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814147-E297-4DAF-BDE7-32351BBC9622}"/>
              </a:ext>
            </a:extLst>
          </p:cNvPr>
          <p:cNvSpPr txBox="1"/>
          <p:nvPr/>
        </p:nvSpPr>
        <p:spPr>
          <a:xfrm>
            <a:off x="4842752" y="2835595"/>
            <a:ext cx="358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Segoe Print" panose="02000600000000000000" pitchFamily="2" charset="0"/>
              </a:rPr>
              <a:t>y</a:t>
            </a:r>
            <a:r>
              <a:rPr lang="en-PH" sz="2400" b="1" baseline="30000" dirty="0">
                <a:latin typeface="Segoe Print" panose="02000600000000000000" pitchFamily="2" charset="0"/>
              </a:rPr>
              <a:t>3</a:t>
            </a:r>
            <a:r>
              <a:rPr lang="en-PH" sz="2400" b="1" dirty="0">
                <a:latin typeface="Segoe Print" panose="02000600000000000000" pitchFamily="2" charset="0"/>
              </a:rPr>
              <a:t> – 2</a:t>
            </a:r>
            <a:r>
              <a:rPr lang="en-PH" sz="2400" b="1" baseline="30000" dirty="0">
                <a:latin typeface="Segoe Print" panose="02000600000000000000" pitchFamily="2" charset="0"/>
              </a:rPr>
              <a:t>3</a:t>
            </a:r>
            <a:r>
              <a:rPr lang="en-PH" sz="2400" b="1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46D4B2-BCCE-4EF4-822A-0E890628E592}"/>
              </a:ext>
            </a:extLst>
          </p:cNvPr>
          <p:cNvSpPr txBox="1"/>
          <p:nvPr/>
        </p:nvSpPr>
        <p:spPr>
          <a:xfrm>
            <a:off x="2002130" y="4444678"/>
            <a:ext cx="7160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 smtClean="0">
                <a:latin typeface="Segoe Print" panose="02000600000000000000" pitchFamily="2" charset="0"/>
              </a:rPr>
              <a:t>y</a:t>
            </a:r>
            <a:r>
              <a:rPr lang="en-PH" sz="2400" baseline="30000" dirty="0" smtClean="0">
                <a:latin typeface="Segoe Print" panose="02000600000000000000" pitchFamily="2" charset="0"/>
              </a:rPr>
              <a:t>3</a:t>
            </a:r>
            <a:r>
              <a:rPr lang="en-PH" sz="2400" dirty="0" smtClean="0">
                <a:latin typeface="Segoe Print" panose="02000600000000000000" pitchFamily="2" charset="0"/>
              </a:rPr>
              <a:t> </a:t>
            </a:r>
            <a:r>
              <a:rPr lang="en-PH" sz="2400" dirty="0">
                <a:latin typeface="Segoe Print" panose="02000600000000000000" pitchFamily="2" charset="0"/>
              </a:rPr>
              <a:t>– 2</a:t>
            </a:r>
            <a:r>
              <a:rPr lang="en-PH" sz="2400" baseline="30000" dirty="0">
                <a:latin typeface="Segoe Print" panose="02000600000000000000" pitchFamily="2" charset="0"/>
              </a:rPr>
              <a:t>3</a:t>
            </a:r>
            <a:r>
              <a:rPr lang="en-PH" sz="2400" dirty="0">
                <a:latin typeface="Segoe Print" panose="02000600000000000000" pitchFamily="2" charset="0"/>
              </a:rPr>
              <a:t> = (y – 2) (y</a:t>
            </a:r>
            <a:r>
              <a:rPr lang="en-PH" sz="2400" baseline="30000" dirty="0">
                <a:latin typeface="Segoe Print" panose="02000600000000000000" pitchFamily="2" charset="0"/>
              </a:rPr>
              <a:t>2 </a:t>
            </a:r>
            <a:r>
              <a:rPr lang="en-PH" sz="2400" dirty="0">
                <a:latin typeface="Segoe Print" panose="02000600000000000000" pitchFamily="2" charset="0"/>
              </a:rPr>
              <a:t>+ 2y + 2</a:t>
            </a:r>
            <a:r>
              <a:rPr lang="en-PH" sz="2400" baseline="30000" dirty="0">
                <a:latin typeface="Segoe Print" panose="02000600000000000000" pitchFamily="2" charset="0"/>
              </a:rPr>
              <a:t>2</a:t>
            </a:r>
            <a:r>
              <a:rPr lang="en-PH" sz="2400" dirty="0">
                <a:latin typeface="Segoe Print" panose="02000600000000000000" pitchFamily="2" charset="0"/>
              </a:rPr>
              <a:t>)</a:t>
            </a:r>
          </a:p>
          <a:p>
            <a:r>
              <a:rPr lang="en-PH" sz="2400" dirty="0">
                <a:latin typeface="Segoe Print" panose="02000600000000000000" pitchFamily="2" charset="0"/>
              </a:rPr>
              <a:t> 		    </a:t>
            </a:r>
          </a:p>
          <a:p>
            <a:r>
              <a:rPr lang="en-PH" sz="2400" dirty="0">
                <a:latin typeface="Segoe Print" panose="02000600000000000000" pitchFamily="2" charset="0"/>
              </a:rPr>
              <a:t>		    = (y – 2) (y</a:t>
            </a:r>
            <a:r>
              <a:rPr lang="en-PH" sz="2400" baseline="30000" dirty="0">
                <a:latin typeface="Segoe Print" panose="02000600000000000000" pitchFamily="2" charset="0"/>
              </a:rPr>
              <a:t>2 </a:t>
            </a:r>
            <a:r>
              <a:rPr lang="en-PH" sz="2400" dirty="0">
                <a:latin typeface="Segoe Print" panose="02000600000000000000" pitchFamily="2" charset="0"/>
              </a:rPr>
              <a:t>+ 2y + 4)	</a:t>
            </a:r>
          </a:p>
          <a:p>
            <a:pPr algn="ctr"/>
            <a:endParaRPr lang="en-PH" sz="2400" dirty="0"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4768" y="1687253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FF0000"/>
                </a:solidFill>
                <a:latin typeface="Segoe Script" panose="020B0504020000000003" pitchFamily="34" charset="0"/>
              </a:rPr>
              <a:t>Solution: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4796" y="2041094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latin typeface="Segoe Print" panose="02000600000000000000" pitchFamily="2" charset="0"/>
              </a:rPr>
              <a:t>y</a:t>
            </a:r>
            <a:r>
              <a:rPr lang="en-PH" sz="2800" b="1" baseline="30000" dirty="0">
                <a:latin typeface="Segoe Print" panose="02000600000000000000" pitchFamily="2" charset="0"/>
              </a:rPr>
              <a:t>3</a:t>
            </a:r>
            <a:r>
              <a:rPr lang="en-PH" sz="2800" b="1" dirty="0">
                <a:latin typeface="Segoe Print" panose="02000600000000000000" pitchFamily="2" charset="0"/>
              </a:rPr>
              <a:t> – 8 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967338" y="2813748"/>
            <a:ext cx="2517527" cy="1934048"/>
          </a:xfrm>
          <a:prstGeom prst="cloudCallout">
            <a:avLst>
              <a:gd name="adj1" fmla="val 89894"/>
              <a:gd name="adj2" fmla="val -261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Can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be written in the form of: </a:t>
            </a:r>
          </a:p>
          <a:p>
            <a:pPr algn="ctr"/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8392058" y="2077179"/>
            <a:ext cx="3517900" cy="2182118"/>
          </a:xfrm>
          <a:prstGeom prst="cloudCallout">
            <a:avLst>
              <a:gd name="adj1" fmla="val -69930"/>
              <a:gd name="adj2" fmla="val 5668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using the 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difference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of two cubes pattern we have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;</a:t>
            </a:r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2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8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3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800"/>
                            </p:stCondLst>
                            <p:childTnLst>
                              <p:par>
                                <p:cTn id="46" presetID="16" presetClass="exit" presetSubtype="21" fill="hold" grpId="1" nodeType="after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4" grpId="1"/>
      <p:bldP spid="2" grpId="0"/>
      <p:bldP spid="2" grpId="1"/>
      <p:bldP spid="10" grpId="0"/>
      <p:bldP spid="10" grpId="1"/>
      <p:bldP spid="11" grpId="0"/>
      <p:bldP spid="11" grpId="1"/>
      <p:bldP spid="3" grpId="0"/>
      <p:bldP spid="3" grpId="1"/>
      <p:bldP spid="4" grpId="0"/>
      <p:bldP spid="4" grpId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="" xmlns:a16="http://schemas.microsoft.com/office/drawing/2014/main" id="{20159573-4CA4-44CA-9D3E-35F8FD68C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191" y="729447"/>
            <a:ext cx="3403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1"/>
                </a:solidFill>
                <a:latin typeface="Segoe Script" panose="020B0504020000000003" pitchFamily="34" charset="0"/>
              </a:rPr>
              <a:t>Examples 2: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336B7E-6D96-4CE3-B60F-8A3C117F3D86}"/>
              </a:ext>
            </a:extLst>
          </p:cNvPr>
          <p:cNvSpPr txBox="1"/>
          <p:nvPr/>
        </p:nvSpPr>
        <p:spPr>
          <a:xfrm>
            <a:off x="4683969" y="2083192"/>
            <a:ext cx="35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smtClean="0">
                <a:latin typeface="Segoe Print" panose="02000600000000000000" pitchFamily="2" charset="0"/>
              </a:rPr>
              <a:t>8x</a:t>
            </a:r>
            <a:r>
              <a:rPr lang="en-PH" sz="2800" b="1" baseline="30000" dirty="0" smtClean="0">
                <a:latin typeface="Segoe Print" panose="02000600000000000000" pitchFamily="2" charset="0"/>
              </a:rPr>
              <a:t>3</a:t>
            </a:r>
            <a:r>
              <a:rPr lang="en-PH" sz="2800" b="1" dirty="0" smtClean="0">
                <a:latin typeface="Segoe Print" panose="02000600000000000000" pitchFamily="2" charset="0"/>
              </a:rPr>
              <a:t> </a:t>
            </a:r>
            <a:r>
              <a:rPr lang="en-PH" sz="2800" b="1" dirty="0">
                <a:latin typeface="Segoe Print" panose="02000600000000000000" pitchFamily="2" charset="0"/>
              </a:rPr>
              <a:t>– 27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3814147-E297-4DAF-BDE7-32351BBC9622}"/>
              </a:ext>
            </a:extLst>
          </p:cNvPr>
          <p:cNvSpPr txBox="1"/>
          <p:nvPr/>
        </p:nvSpPr>
        <p:spPr>
          <a:xfrm>
            <a:off x="4683969" y="3147855"/>
            <a:ext cx="358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Segoe Print" panose="02000600000000000000" pitchFamily="2" charset="0"/>
              </a:rPr>
              <a:t>(2x)</a:t>
            </a:r>
            <a:r>
              <a:rPr lang="en-PH" sz="2400" b="1" baseline="30000" dirty="0">
                <a:latin typeface="Segoe Print" panose="02000600000000000000" pitchFamily="2" charset="0"/>
              </a:rPr>
              <a:t>3 </a:t>
            </a:r>
            <a:r>
              <a:rPr lang="en-PH" sz="2400" b="1" dirty="0">
                <a:latin typeface="Segoe Print" panose="02000600000000000000" pitchFamily="2" charset="0"/>
              </a:rPr>
              <a:t>– (3)</a:t>
            </a:r>
            <a:r>
              <a:rPr lang="en-PH" sz="2400" b="1" baseline="30000" dirty="0">
                <a:latin typeface="Segoe Print" panose="02000600000000000000" pitchFamily="2" charset="0"/>
              </a:rPr>
              <a:t>3 </a:t>
            </a:r>
            <a:r>
              <a:rPr lang="en-PH" sz="2400" b="1" dirty="0">
                <a:latin typeface="Segoe Print" panose="02000600000000000000" pitchFamily="2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46D4B2-BCCE-4EF4-822A-0E890628E592}"/>
              </a:ext>
            </a:extLst>
          </p:cNvPr>
          <p:cNvSpPr txBox="1"/>
          <p:nvPr/>
        </p:nvSpPr>
        <p:spPr>
          <a:xfrm>
            <a:off x="1219066" y="4416065"/>
            <a:ext cx="91947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H" sz="2800" dirty="0">
              <a:latin typeface="Segoe Print" panose="02000600000000000000" pitchFamily="2" charset="0"/>
            </a:endParaRPr>
          </a:p>
          <a:p>
            <a:pPr algn="ctr"/>
            <a:r>
              <a:rPr lang="en-PH" sz="2800" dirty="0">
                <a:latin typeface="Segoe Print" panose="02000600000000000000" pitchFamily="2" charset="0"/>
              </a:rPr>
              <a:t>2x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r>
              <a:rPr lang="en-PH" sz="2800" dirty="0">
                <a:latin typeface="Segoe Print" panose="02000600000000000000" pitchFamily="2" charset="0"/>
              </a:rPr>
              <a:t> – 3</a:t>
            </a:r>
            <a:r>
              <a:rPr lang="en-PH" sz="2800" baseline="30000" dirty="0">
                <a:latin typeface="Segoe Print" panose="02000600000000000000" pitchFamily="2" charset="0"/>
              </a:rPr>
              <a:t>3</a:t>
            </a:r>
            <a:r>
              <a:rPr lang="en-PH" sz="2800" dirty="0">
                <a:latin typeface="Segoe Print" panose="02000600000000000000" pitchFamily="2" charset="0"/>
              </a:rPr>
              <a:t> = (2x – 3) [(2x</a:t>
            </a:r>
            <a:r>
              <a:rPr lang="en-PH" sz="2800" baseline="30000" dirty="0">
                <a:latin typeface="Segoe Print" panose="02000600000000000000" pitchFamily="2" charset="0"/>
              </a:rPr>
              <a:t>2</a:t>
            </a:r>
            <a:r>
              <a:rPr lang="en-PH" sz="2800" dirty="0">
                <a:latin typeface="Segoe Print" panose="02000600000000000000" pitchFamily="2" charset="0"/>
              </a:rPr>
              <a:t>)</a:t>
            </a:r>
            <a:r>
              <a:rPr lang="en-PH" sz="2800" baseline="30000" dirty="0">
                <a:latin typeface="Segoe Print" panose="02000600000000000000" pitchFamily="2" charset="0"/>
              </a:rPr>
              <a:t> </a:t>
            </a:r>
            <a:r>
              <a:rPr lang="en-PH" sz="2800" dirty="0">
                <a:latin typeface="Segoe Print" panose="02000600000000000000" pitchFamily="2" charset="0"/>
              </a:rPr>
              <a:t>+ (2x)(3) + (3)</a:t>
            </a:r>
            <a:r>
              <a:rPr lang="en-PH" sz="2800" baseline="30000" dirty="0">
                <a:latin typeface="Segoe Print" panose="02000600000000000000" pitchFamily="2" charset="0"/>
              </a:rPr>
              <a:t>2</a:t>
            </a:r>
            <a:r>
              <a:rPr lang="en-PH" sz="2800" dirty="0">
                <a:latin typeface="Segoe Print" panose="02000600000000000000" pitchFamily="2" charset="0"/>
              </a:rPr>
              <a:t>]</a:t>
            </a:r>
          </a:p>
          <a:p>
            <a:r>
              <a:rPr lang="en-PH" sz="2800" dirty="0">
                <a:latin typeface="Segoe Print" panose="02000600000000000000" pitchFamily="2" charset="0"/>
              </a:rPr>
              <a:t> 		    </a:t>
            </a:r>
          </a:p>
          <a:p>
            <a:r>
              <a:rPr lang="en-PH" sz="2800" dirty="0">
                <a:latin typeface="Segoe Print" panose="02000600000000000000" pitchFamily="2" charset="0"/>
              </a:rPr>
              <a:t>	        </a:t>
            </a:r>
            <a:r>
              <a:rPr lang="en-PH" sz="2800" dirty="0" smtClean="0">
                <a:latin typeface="Segoe Print" panose="02000600000000000000" pitchFamily="2" charset="0"/>
              </a:rPr>
              <a:t>  </a:t>
            </a:r>
            <a:r>
              <a:rPr lang="en-PH" sz="2800" dirty="0">
                <a:latin typeface="Segoe Print" panose="02000600000000000000" pitchFamily="2" charset="0"/>
              </a:rPr>
              <a:t>= (2x – 3) [(4x</a:t>
            </a:r>
            <a:r>
              <a:rPr lang="en-PH" sz="2800" baseline="30000" dirty="0">
                <a:latin typeface="Segoe Print" panose="02000600000000000000" pitchFamily="2" charset="0"/>
              </a:rPr>
              <a:t>2 </a:t>
            </a:r>
            <a:r>
              <a:rPr lang="en-PH" sz="2800" dirty="0">
                <a:latin typeface="Segoe Print" panose="02000600000000000000" pitchFamily="2" charset="0"/>
              </a:rPr>
              <a:t>+ 6x + 9)	</a:t>
            </a:r>
          </a:p>
          <a:p>
            <a:pPr algn="ctr"/>
            <a:endParaRPr lang="en-PH" sz="2800" dirty="0">
              <a:latin typeface="Segoe Print" panose="020006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9925" y="75342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2800" b="1" dirty="0" smtClean="0">
                <a:latin typeface="Segoe Print" panose="02000600000000000000" pitchFamily="2" charset="0"/>
              </a:rPr>
              <a:t>Factor: 8x</a:t>
            </a:r>
            <a:r>
              <a:rPr lang="en-PH" sz="2800" b="1" baseline="30000" dirty="0" smtClean="0">
                <a:latin typeface="Segoe Print" panose="02000600000000000000" pitchFamily="2" charset="0"/>
              </a:rPr>
              <a:t>3</a:t>
            </a:r>
            <a:r>
              <a:rPr lang="en-PH" sz="2800" b="1" dirty="0" smtClean="0">
                <a:latin typeface="Segoe Print" panose="02000600000000000000" pitchFamily="2" charset="0"/>
              </a:rPr>
              <a:t> </a:t>
            </a:r>
            <a:r>
              <a:rPr lang="en-PH" sz="2800" b="1" dirty="0">
                <a:latin typeface="Segoe Print" panose="02000600000000000000" pitchFamily="2" charset="0"/>
              </a:rPr>
              <a:t>– 27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70486" y="1671503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dirty="0">
                <a:solidFill>
                  <a:srgbClr val="FF0000"/>
                </a:solidFill>
                <a:latin typeface="Segoe Script" panose="020B0504020000000003" pitchFamily="34" charset="0"/>
              </a:rPr>
              <a:t>Solution: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720265" y="2338370"/>
            <a:ext cx="2517527" cy="1934048"/>
          </a:xfrm>
          <a:prstGeom prst="cloudCallout">
            <a:avLst>
              <a:gd name="adj1" fmla="val 92994"/>
              <a:gd name="adj2" fmla="val 10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endParaRPr lang="en-PH" sz="2400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PH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Can </a:t>
            </a:r>
            <a:r>
              <a:rPr lang="en-PH" sz="2000" dirty="0">
                <a:solidFill>
                  <a:schemeClr val="tx1"/>
                </a:solidFill>
                <a:latin typeface="Segoe Print" panose="02000600000000000000" pitchFamily="2" charset="0"/>
              </a:rPr>
              <a:t>be written in the form of: </a:t>
            </a:r>
          </a:p>
          <a:p>
            <a:pPr algn="ctr"/>
            <a:endParaRPr lang="en-PH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7958458" y="2056796"/>
            <a:ext cx="3517900" cy="2182118"/>
          </a:xfrm>
          <a:prstGeom prst="cloudCallout">
            <a:avLst>
              <a:gd name="adj1" fmla="val -69930"/>
              <a:gd name="adj2" fmla="val 5668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using the 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difference </a:t>
            </a:r>
            <a:r>
              <a:rPr lang="en-PH" dirty="0">
                <a:solidFill>
                  <a:schemeClr val="tx1"/>
                </a:solidFill>
                <a:latin typeface="Segoe Print" panose="02000600000000000000" pitchFamily="2" charset="0"/>
              </a:rPr>
              <a:t>of two cubes pattern we have</a:t>
            </a:r>
            <a:r>
              <a:rPr lang="en-PH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;</a:t>
            </a:r>
            <a:endParaRPr lang="en-PH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8" presetClass="exit" presetSubtype="32" fill="hold" grpId="1" nodeType="after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32" fill="hold" grpId="1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xit" presetSubtype="32" fill="hold" grpId="1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32" fill="hold" grpId="1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7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8" presetClass="exit" presetSubtype="32" fill="hold" grpId="1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8" presetClass="exit" presetSubtype="32" fill="hold" grpId="1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8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xit" presetSubtype="32" fill="hold" grpId="1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8" presetClass="exit" presetSubtype="32" fill="hold" grpId="0" nodeType="withEffect">
                                  <p:stCondLst>
                                    <p:cond delay="1190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91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2" grpId="0"/>
      <p:bldP spid="2" grpId="1"/>
      <p:bldP spid="10" grpId="0"/>
      <p:bldP spid="10" grpId="1"/>
      <p:bldP spid="11" grpId="0"/>
      <p:bldP spid="11" grpId="1"/>
      <p:bldP spid="3" grpId="0"/>
      <p:bldP spid="3" grpId="1"/>
      <p:bldP spid="4" grpId="0"/>
      <p:bldP spid="4" grpId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396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Microsoft Uighur</vt:lpstr>
      <vt:lpstr>Segoe Print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Obsioma</dc:creator>
  <cp:lastModifiedBy>HP Pavilion</cp:lastModifiedBy>
  <cp:revision>33</cp:revision>
  <dcterms:created xsi:type="dcterms:W3CDTF">2018-10-01T11:10:13Z</dcterms:created>
  <dcterms:modified xsi:type="dcterms:W3CDTF">2018-10-07T23:01:12Z</dcterms:modified>
</cp:coreProperties>
</file>