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58"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78"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D13406-25F2-4554-AA08-8BA8FD6E8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xmlns="" id="{739E541E-0B32-4A25-8BE5-F4A857667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xmlns="" id="{ACF27EDF-345D-4996-837B-2EBBBB08959D}"/>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5" name="Footer Placeholder 4">
            <a:extLst>
              <a:ext uri="{FF2B5EF4-FFF2-40B4-BE49-F238E27FC236}">
                <a16:creationId xmlns:a16="http://schemas.microsoft.com/office/drawing/2014/main" xmlns="" id="{143FCBD4-D676-4827-98B4-779E0393E1E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xmlns="" id="{F4D75AA2-BA44-4D5F-8B76-79D9EE0724C9}"/>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43018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B40EB-8B88-46D7-8546-7ECD8C18465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xmlns="" id="{F5132AD4-7C5C-4BDF-94AB-CCCE1C789B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97B4FD85-FB1E-4E61-A2E2-ACD6F13D48C1}"/>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5" name="Footer Placeholder 4">
            <a:extLst>
              <a:ext uri="{FF2B5EF4-FFF2-40B4-BE49-F238E27FC236}">
                <a16:creationId xmlns:a16="http://schemas.microsoft.com/office/drawing/2014/main" xmlns="" id="{597BA09B-883A-4A2B-8450-44C91118A32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xmlns="" id="{52215510-F14E-42DF-A4E9-9A2DB70E10F5}"/>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58904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3B3B4CE-934C-49CB-9FAD-B73E77427B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xmlns="" id="{03DC0499-079A-4994-91E4-8FC398C240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0BD48CBE-E9F9-4269-9FBD-82B896EF1149}"/>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5" name="Footer Placeholder 4">
            <a:extLst>
              <a:ext uri="{FF2B5EF4-FFF2-40B4-BE49-F238E27FC236}">
                <a16:creationId xmlns:a16="http://schemas.microsoft.com/office/drawing/2014/main" xmlns="" id="{3CF5D61D-18C7-475E-8092-3011376C3F3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xmlns="" id="{C8F71134-8B63-436F-B237-2B4493231F69}"/>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365308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38AC5-09E8-4496-9537-677A5940C1A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4F7282FB-7C33-47E4-A227-E3D54A7EB8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CA57AB4F-EDF7-48F6-A5EB-FFD715339345}"/>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5" name="Footer Placeholder 4">
            <a:extLst>
              <a:ext uri="{FF2B5EF4-FFF2-40B4-BE49-F238E27FC236}">
                <a16:creationId xmlns:a16="http://schemas.microsoft.com/office/drawing/2014/main" xmlns="" id="{FC95B69A-A2AF-4FBB-B297-C32C623AB5A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xmlns="" id="{CE892081-C905-4B75-816C-3EA8E805F7F1}"/>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285479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25D2B-90A2-4DBD-9ECB-EA6B6EAEF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xmlns="" id="{F0F85463-C75B-4FE2-AECD-CEF94154D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B94FA8D-8B1D-4CAA-8B52-6A3D86CEDB1E}"/>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5" name="Footer Placeholder 4">
            <a:extLst>
              <a:ext uri="{FF2B5EF4-FFF2-40B4-BE49-F238E27FC236}">
                <a16:creationId xmlns:a16="http://schemas.microsoft.com/office/drawing/2014/main" xmlns="" id="{447B4F3D-2ED1-4AF6-A825-4521C4EBB2D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xmlns="" id="{7492AE86-0153-493D-B884-CD1829897FE9}"/>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299971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91B97-1912-4E7C-8F4E-C0AE3B5CF83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5EE0CD48-04A1-4B77-825D-A67F27ACA7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xmlns="" id="{B4F0ED60-3835-4FF0-B34D-E81E5509AD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xmlns="" id="{1CB00023-E0E6-46B0-B008-C5520D5B060B}"/>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6" name="Footer Placeholder 5">
            <a:extLst>
              <a:ext uri="{FF2B5EF4-FFF2-40B4-BE49-F238E27FC236}">
                <a16:creationId xmlns:a16="http://schemas.microsoft.com/office/drawing/2014/main" xmlns="" id="{4C120CAD-F4E3-4E14-911F-AE6A07B7828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xmlns="" id="{B2602AA6-E9FB-4229-B569-9783CABF59D5}"/>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24004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63E1D-0883-4CDE-ABA0-BC72445BDF86}"/>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xmlns="" id="{3D6E1964-FD3F-4376-A6A2-4EC81055AE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34BAD31-784E-4B3C-93CB-5863C275DC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xmlns="" id="{8AD23747-6B85-4A3A-9F08-FA3DE0441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BF82AB0-E958-42B7-95E1-DC0CCB509A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xmlns="" id="{F3A1D0AD-CEC3-4378-BED2-27A7C1655A7D}"/>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8" name="Footer Placeholder 7">
            <a:extLst>
              <a:ext uri="{FF2B5EF4-FFF2-40B4-BE49-F238E27FC236}">
                <a16:creationId xmlns:a16="http://schemas.microsoft.com/office/drawing/2014/main" xmlns="" id="{3B48691E-1D2B-4652-A47B-5C11B838707E}"/>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xmlns="" id="{612DF750-0F51-46E6-BD37-E1F8FB967427}"/>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36885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0F8E4F-5A0B-44A5-B187-76F175588EB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xmlns="" id="{8987A0F0-D8A7-4671-942E-BDB86FDDF194}"/>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4" name="Footer Placeholder 3">
            <a:extLst>
              <a:ext uri="{FF2B5EF4-FFF2-40B4-BE49-F238E27FC236}">
                <a16:creationId xmlns:a16="http://schemas.microsoft.com/office/drawing/2014/main" xmlns="" id="{E7B40DEE-6B8D-4B01-973D-ADB6353B1431}"/>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xmlns="" id="{CEE56500-0CDE-4837-8998-7A36EED5E64E}"/>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69685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1BAEBA-872F-41FB-AAA7-8FFE14D44889}"/>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3" name="Footer Placeholder 2">
            <a:extLst>
              <a:ext uri="{FF2B5EF4-FFF2-40B4-BE49-F238E27FC236}">
                <a16:creationId xmlns:a16="http://schemas.microsoft.com/office/drawing/2014/main" xmlns="" id="{D83FEE81-E1BB-4578-846E-44A5DE8C153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xmlns="" id="{B0B2A775-2F0B-42B8-B3E6-09E77DFA4FDA}"/>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140991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FF1D2-3D41-4644-A042-FCDB71A93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xmlns="" id="{BA3C4ECB-0340-48C2-91FD-66C2B2483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xmlns="" id="{BC930F1F-C65B-4F12-B109-EE3DCD0DD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018BE33-FE26-427E-B686-8C718A503D0E}"/>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6" name="Footer Placeholder 5">
            <a:extLst>
              <a:ext uri="{FF2B5EF4-FFF2-40B4-BE49-F238E27FC236}">
                <a16:creationId xmlns:a16="http://schemas.microsoft.com/office/drawing/2014/main" xmlns="" id="{6FE23FE9-25B5-4151-8F31-93603EE548A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xmlns="" id="{032018D2-B03E-4641-8E6E-45DFF95476CC}"/>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380777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391337-7665-4C70-B5E0-D58EA4E5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xmlns="" id="{ABE60009-9E70-4D9B-A11C-527BEB1E66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xmlns="" id="{126764C4-E84E-4DD6-B1A6-83439D4F8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1E5BE59-68FD-4733-8718-D2CBEE6A4EC2}"/>
              </a:ext>
            </a:extLst>
          </p:cNvPr>
          <p:cNvSpPr>
            <a:spLocks noGrp="1"/>
          </p:cNvSpPr>
          <p:nvPr>
            <p:ph type="dt" sz="half" idx="10"/>
          </p:nvPr>
        </p:nvSpPr>
        <p:spPr/>
        <p:txBody>
          <a:bodyPr/>
          <a:lstStyle/>
          <a:p>
            <a:fld id="{B4056448-4B86-46F3-80C3-833CCADD97D0}" type="datetimeFigureOut">
              <a:rPr lang="en-PH" smtClean="0"/>
              <a:t>08/10/2018</a:t>
            </a:fld>
            <a:endParaRPr lang="en-PH"/>
          </a:p>
        </p:txBody>
      </p:sp>
      <p:sp>
        <p:nvSpPr>
          <p:cNvPr id="6" name="Footer Placeholder 5">
            <a:extLst>
              <a:ext uri="{FF2B5EF4-FFF2-40B4-BE49-F238E27FC236}">
                <a16:creationId xmlns:a16="http://schemas.microsoft.com/office/drawing/2014/main" xmlns="" id="{843539CA-9610-41D7-B6B6-0B7F29CF819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xmlns="" id="{7A1DBE2D-8C89-484E-A476-52A42AC7892A}"/>
              </a:ext>
            </a:extLst>
          </p:cNvPr>
          <p:cNvSpPr>
            <a:spLocks noGrp="1"/>
          </p:cNvSpPr>
          <p:nvPr>
            <p:ph type="sldNum" sz="quarter" idx="12"/>
          </p:nvPr>
        </p:nvSpPr>
        <p:spPr/>
        <p:txBody>
          <a:bodyPr/>
          <a:lstStyle/>
          <a:p>
            <a:fld id="{183B1D32-C747-4234-9D4F-AF2D7FF16251}" type="slidenum">
              <a:rPr lang="en-PH" smtClean="0"/>
              <a:t>‹#›</a:t>
            </a:fld>
            <a:endParaRPr lang="en-PH"/>
          </a:p>
        </p:txBody>
      </p:sp>
    </p:spTree>
    <p:extLst>
      <p:ext uri="{BB962C8B-B14F-4D97-AF65-F5344CB8AC3E}">
        <p14:creationId xmlns:p14="http://schemas.microsoft.com/office/powerpoint/2010/main" val="249452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5A4873-67C0-4C82-8DB3-5CD391C80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xmlns="" id="{97A7C843-EE7F-4C2F-BC7C-A30A99253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xmlns="" id="{921ACDA9-33B7-4968-8885-99CC0BC24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56448-4B86-46F3-80C3-833CCADD97D0}" type="datetimeFigureOut">
              <a:rPr lang="en-PH" smtClean="0"/>
              <a:t>08/10/2018</a:t>
            </a:fld>
            <a:endParaRPr lang="en-PH"/>
          </a:p>
        </p:txBody>
      </p:sp>
      <p:sp>
        <p:nvSpPr>
          <p:cNvPr id="5" name="Footer Placeholder 4">
            <a:extLst>
              <a:ext uri="{FF2B5EF4-FFF2-40B4-BE49-F238E27FC236}">
                <a16:creationId xmlns:a16="http://schemas.microsoft.com/office/drawing/2014/main" xmlns="" id="{D854135F-BCDC-4A37-8F13-5DEEDC0A5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xmlns="" id="{F6ED9D0B-2704-4FD0-9589-F250F10F6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B1D32-C747-4234-9D4F-AF2D7FF16251}" type="slidenum">
              <a:rPr lang="en-PH" smtClean="0"/>
              <a:t>‹#›</a:t>
            </a:fld>
            <a:endParaRPr lang="en-PH"/>
          </a:p>
        </p:txBody>
      </p:sp>
    </p:spTree>
    <p:extLst>
      <p:ext uri="{BB962C8B-B14F-4D97-AF65-F5344CB8AC3E}">
        <p14:creationId xmlns:p14="http://schemas.microsoft.com/office/powerpoint/2010/main" val="2042048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8000" b="-8000"/>
          </a:stretch>
        </a:blipFill>
        <a:effectLst/>
      </p:bgPr>
    </p:bg>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xmlns="" id="{9A8B782A-CEA7-476A-8124-CAD9730DAACB}"/>
              </a:ext>
            </a:extLst>
          </p:cNvPr>
          <p:cNvSpPr txBox="1">
            <a:spLocks noChangeArrowheads="1"/>
          </p:cNvSpPr>
          <p:nvPr/>
        </p:nvSpPr>
        <p:spPr bwMode="auto">
          <a:xfrm>
            <a:off x="2875935" y="1513561"/>
            <a:ext cx="772439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6000" b="1" dirty="0">
                <a:solidFill>
                  <a:schemeClr val="bg1"/>
                </a:solidFill>
                <a:latin typeface="Segoe Script" panose="020B0504020000000003" pitchFamily="34" charset="0"/>
              </a:rPr>
              <a:t>Perfect Square Trinomial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2300"/>
                                  </p:stCondLst>
                                  <p:childTnLst>
                                    <p:animEffect transition="out" filter="fade">
                                      <p:cBhvr>
                                        <p:cTn id="13" dur="1600"/>
                                        <p:tgtEl>
                                          <p:spTgt spid="3074"/>
                                        </p:tgtEl>
                                      </p:cBhvr>
                                    </p:animEffect>
                                    <p:set>
                                      <p:cBhvr>
                                        <p:cTn id="14" dur="1" fill="hold">
                                          <p:stCondLst>
                                            <p:cond delay="15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xmlns="" id="{88965DF2-2694-4FC0-8ABC-22A95F2F12BD}"/>
              </a:ext>
            </a:extLst>
          </p:cNvPr>
          <p:cNvSpPr txBox="1">
            <a:spLocks noChangeArrowheads="1"/>
          </p:cNvSpPr>
          <p:nvPr/>
        </p:nvSpPr>
        <p:spPr bwMode="auto">
          <a:xfrm>
            <a:off x="1701800" y="1395619"/>
            <a:ext cx="9359899"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en-US" sz="2800" dirty="0">
                <a:latin typeface="Segoe Print" panose="02000600000000000000" pitchFamily="2" charset="0"/>
              </a:rPr>
              <a:t>A Perfect Square Trinomial (PST) has two positive perfect square terms and term that is twice the product of the square roots of the two perfect square terms. These three terms are the product when a binomial is squared.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0">
        <p15:prstTrans prst="drape"/>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anim calcmode="lin" valueType="num">
                                      <p:cBhvr>
                                        <p:cTn id="9" dur="500" fill="hold"/>
                                        <p:tgtEl>
                                          <p:spTgt spid="409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09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xmlns="" id="{5A45584C-24A5-4E2A-88B6-D7FA2FBE3C82}"/>
              </a:ext>
            </a:extLst>
          </p:cNvPr>
          <p:cNvSpPr txBox="1">
            <a:spLocks noChangeArrowheads="1"/>
          </p:cNvSpPr>
          <p:nvPr/>
        </p:nvSpPr>
        <p:spPr bwMode="auto">
          <a:xfrm>
            <a:off x="1098067" y="930126"/>
            <a:ext cx="60563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b="1" dirty="0">
                <a:latin typeface="Segoe Script" panose="020B0504020000000003" pitchFamily="34" charset="0"/>
              </a:rPr>
              <a:t>Steps in factoring PST’s:</a:t>
            </a:r>
          </a:p>
        </p:txBody>
      </p:sp>
      <p:sp>
        <p:nvSpPr>
          <p:cNvPr id="3" name="TextBox 2">
            <a:extLst>
              <a:ext uri="{FF2B5EF4-FFF2-40B4-BE49-F238E27FC236}">
                <a16:creationId xmlns:a16="http://schemas.microsoft.com/office/drawing/2014/main" xmlns="" id="{47950DE8-3A7F-47E1-B76F-EB1C27C0589C}"/>
              </a:ext>
            </a:extLst>
          </p:cNvPr>
          <p:cNvSpPr txBox="1"/>
          <p:nvPr/>
        </p:nvSpPr>
        <p:spPr>
          <a:xfrm>
            <a:off x="2007704" y="1925983"/>
            <a:ext cx="8545996" cy="4339650"/>
          </a:xfrm>
          <a:prstGeom prst="rect">
            <a:avLst/>
          </a:prstGeom>
          <a:noFill/>
        </p:spPr>
        <p:txBody>
          <a:bodyPr wrap="square" rtlCol="0">
            <a:spAutoFit/>
          </a:bodyPr>
          <a:lstStyle/>
          <a:p>
            <a:pPr marL="342900" indent="-342900">
              <a:lnSpc>
                <a:spcPct val="150000"/>
              </a:lnSpc>
              <a:buAutoNum type="arabicPeriod"/>
            </a:pPr>
            <a:r>
              <a:rPr lang="en-PH" sz="2400" dirty="0">
                <a:latin typeface="Segoe Print" panose="02000600000000000000" pitchFamily="2" charset="0"/>
              </a:rPr>
              <a:t>Write the given trinomial in the form a</a:t>
            </a:r>
            <a:r>
              <a:rPr lang="en-PH" sz="2400" baseline="30000" dirty="0">
                <a:latin typeface="Segoe Print" panose="02000600000000000000" pitchFamily="2" charset="0"/>
              </a:rPr>
              <a:t>2 </a:t>
            </a:r>
            <a:r>
              <a:rPr lang="en-PH" sz="2400" dirty="0">
                <a:latin typeface="Segoe Print" panose="02000600000000000000" pitchFamily="2" charset="0"/>
              </a:rPr>
              <a:t>+ 2ab + b</a:t>
            </a:r>
            <a:r>
              <a:rPr lang="en-PH" sz="2400" baseline="30000" dirty="0">
                <a:latin typeface="Segoe Print" panose="02000600000000000000" pitchFamily="2" charset="0"/>
              </a:rPr>
              <a:t>2</a:t>
            </a:r>
            <a:r>
              <a:rPr lang="en-PH" sz="2400" dirty="0">
                <a:latin typeface="Segoe Print" panose="02000600000000000000" pitchFamily="2" charset="0"/>
              </a:rPr>
              <a:t> or a</a:t>
            </a:r>
            <a:r>
              <a:rPr lang="en-PH" sz="2400" baseline="30000" dirty="0">
                <a:latin typeface="Segoe Print" panose="02000600000000000000" pitchFamily="2" charset="0"/>
              </a:rPr>
              <a:t>2 </a:t>
            </a:r>
            <a:r>
              <a:rPr lang="en-PH" sz="2400" dirty="0">
                <a:latin typeface="Segoe Print" panose="02000600000000000000" pitchFamily="2" charset="0"/>
              </a:rPr>
              <a:t>– 2ab + b</a:t>
            </a:r>
            <a:r>
              <a:rPr lang="en-PH" sz="2400" baseline="30000" dirty="0">
                <a:latin typeface="Segoe Print" panose="02000600000000000000" pitchFamily="2" charset="0"/>
              </a:rPr>
              <a:t>2</a:t>
            </a:r>
          </a:p>
          <a:p>
            <a:pPr marL="342900" indent="-342900">
              <a:lnSpc>
                <a:spcPct val="150000"/>
              </a:lnSpc>
              <a:buAutoNum type="arabicPeriod"/>
            </a:pPr>
            <a:endParaRPr lang="en-PH" sz="2400" baseline="30000" dirty="0">
              <a:latin typeface="Segoe Print" panose="02000600000000000000" pitchFamily="2" charset="0"/>
            </a:endParaRPr>
          </a:p>
          <a:p>
            <a:pPr marL="342900" indent="-342900">
              <a:lnSpc>
                <a:spcPct val="150000"/>
              </a:lnSpc>
              <a:buAutoNum type="arabicPeriod"/>
            </a:pPr>
            <a:r>
              <a:rPr lang="en-PH" sz="2400" dirty="0">
                <a:latin typeface="Segoe Print" panose="02000600000000000000" pitchFamily="2" charset="0"/>
              </a:rPr>
              <a:t>The sign of the second term of the binomial is the same as the sign of the middle term of the given trinomial.</a:t>
            </a:r>
          </a:p>
          <a:p>
            <a:pPr marL="342900" indent="-342900">
              <a:lnSpc>
                <a:spcPct val="150000"/>
              </a:lnSpc>
              <a:buAutoNum type="arabicPeriod"/>
            </a:pPr>
            <a:endParaRPr lang="en-PH" sz="2400" dirty="0">
              <a:latin typeface="Segoe Print" panose="02000600000000000000" pitchFamily="2" charset="0"/>
            </a:endParaRPr>
          </a:p>
          <a:p>
            <a:pPr marL="342900" indent="-342900">
              <a:lnSpc>
                <a:spcPct val="150000"/>
              </a:lnSpc>
              <a:buAutoNum type="arabicPeriod"/>
            </a:pPr>
            <a:r>
              <a:rPr lang="en-PH" sz="2400" dirty="0">
                <a:latin typeface="Segoe Print" panose="02000600000000000000" pitchFamily="2" charset="0"/>
              </a:rPr>
              <a:t>The factors are (a + b)</a:t>
            </a:r>
            <a:r>
              <a:rPr lang="en-PH" sz="2400" baseline="30000" dirty="0">
                <a:latin typeface="Segoe Print" panose="02000600000000000000" pitchFamily="2" charset="0"/>
              </a:rPr>
              <a:t>2</a:t>
            </a:r>
            <a:r>
              <a:rPr lang="en-PH" sz="2400" dirty="0">
                <a:latin typeface="Segoe Print" panose="02000600000000000000" pitchFamily="2" charset="0"/>
              </a:rPr>
              <a:t> or (a – b)</a:t>
            </a:r>
            <a:r>
              <a:rPr lang="en-PH" sz="2400" baseline="30000" dirty="0">
                <a:latin typeface="Segoe Print" panose="02000600000000000000" pitchFamily="2" charset="0"/>
              </a:rPr>
              <a:t>2</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0">
        <p15:prstTrans prst="wind"/>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iterate type="lt">
                                    <p:tmPct val="0"/>
                                  </p:iterate>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strVal val="#ppt_w*0.70"/>
                                          </p:val>
                                        </p:tav>
                                        <p:tav tm="100000">
                                          <p:val>
                                            <p:strVal val="#ppt_w"/>
                                          </p:val>
                                        </p:tav>
                                      </p:tavLst>
                                    </p:anim>
                                    <p:anim calcmode="lin" valueType="num">
                                      <p:cBhvr>
                                        <p:cTn id="8" dur="1000" fill="hold"/>
                                        <p:tgtEl>
                                          <p:spTgt spid="5122"/>
                                        </p:tgtEl>
                                        <p:attrNameLst>
                                          <p:attrName>ppt_h</p:attrName>
                                        </p:attrNameLst>
                                      </p:cBhvr>
                                      <p:tavLst>
                                        <p:tav tm="0">
                                          <p:val>
                                            <p:strVal val="#ppt_h"/>
                                          </p:val>
                                        </p:tav>
                                        <p:tav tm="100000">
                                          <p:val>
                                            <p:strVal val="#ppt_h"/>
                                          </p:val>
                                        </p:tav>
                                      </p:tavLst>
                                    </p:anim>
                                    <p:animEffect transition="in" filter="fade">
                                      <p:cBhvr>
                                        <p:cTn id="9" dur="1000"/>
                                        <p:tgtEl>
                                          <p:spTgt spid="5122"/>
                                        </p:tgtEl>
                                      </p:cBhvr>
                                    </p:animEffect>
                                  </p:childTnLst>
                                </p:cTn>
                              </p:par>
                            </p:childTnLst>
                          </p:cTn>
                        </p:par>
                        <p:par>
                          <p:cTn id="10" fill="hold">
                            <p:stCondLst>
                              <p:cond delay="1000"/>
                            </p:stCondLst>
                            <p:childTnLst>
                              <p:par>
                                <p:cTn id="11" presetID="55" presetClass="entr" presetSubtype="0" fill="hold" grpId="0" nodeType="afterEffect">
                                  <p:stCondLst>
                                    <p:cond delay="3500"/>
                                  </p:stCondLst>
                                  <p:iterate type="lt">
                                    <p:tmPct val="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0" end="0"/>
                                            </p:txEl>
                                          </p:spTgt>
                                        </p:tgtEl>
                                      </p:cBhvr>
                                    </p:animEffect>
                                  </p:childTnLst>
                                </p:cTn>
                              </p:par>
                            </p:childTnLst>
                          </p:cTn>
                        </p:par>
                        <p:par>
                          <p:cTn id="16" fill="hold">
                            <p:stCondLst>
                              <p:cond delay="5500"/>
                            </p:stCondLst>
                            <p:childTnLst>
                              <p:par>
                                <p:cTn id="17" presetID="55" presetClass="entr" presetSubtype="0" fill="hold" grpId="0" nodeType="afterEffect">
                                  <p:stCondLst>
                                    <p:cond delay="3500"/>
                                  </p:stCondLst>
                                  <p:iterate type="lt">
                                    <p:tmPct val="0"/>
                                  </p:iterate>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par>
                          <p:cTn id="22" fill="hold">
                            <p:stCondLst>
                              <p:cond delay="10000"/>
                            </p:stCondLst>
                            <p:childTnLst>
                              <p:par>
                                <p:cTn id="23" presetID="55" presetClass="entr" presetSubtype="0" fill="hold" grpId="0" nodeType="afterEffect">
                                  <p:stCondLst>
                                    <p:cond delay="3500"/>
                                  </p:stCondLst>
                                  <p:iterate type="lt">
                                    <p:tmPct val="0"/>
                                  </p:iterate>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4" end="4"/>
                                            </p:txEl>
                                          </p:spTgt>
                                        </p:tgtEl>
                                      </p:cBhvr>
                                    </p:animEffect>
                                  </p:childTnLst>
                                </p:cTn>
                              </p:par>
                              <p:par>
                                <p:cTn id="28" presetID="53" presetClass="exit" presetSubtype="32" fill="hold" grpId="1" nodeType="withEffect">
                                  <p:stCondLst>
                                    <p:cond delay="3500"/>
                                  </p:stCondLst>
                                  <p:iterate type="lt">
                                    <p:tmPct val="0"/>
                                  </p:iterate>
                                  <p:childTnLst>
                                    <p:anim calcmode="lin" valueType="num">
                                      <p:cBhvr>
                                        <p:cTn id="29" dur="500"/>
                                        <p:tgtEl>
                                          <p:spTgt spid="5122"/>
                                        </p:tgtEl>
                                        <p:attrNameLst>
                                          <p:attrName>ppt_w</p:attrName>
                                        </p:attrNameLst>
                                      </p:cBhvr>
                                      <p:tavLst>
                                        <p:tav tm="0">
                                          <p:val>
                                            <p:strVal val="ppt_w"/>
                                          </p:val>
                                        </p:tav>
                                        <p:tav tm="100000">
                                          <p:val>
                                            <p:fltVal val="0"/>
                                          </p:val>
                                        </p:tav>
                                      </p:tavLst>
                                    </p:anim>
                                    <p:anim calcmode="lin" valueType="num">
                                      <p:cBhvr>
                                        <p:cTn id="30" dur="500"/>
                                        <p:tgtEl>
                                          <p:spTgt spid="5122"/>
                                        </p:tgtEl>
                                        <p:attrNameLst>
                                          <p:attrName>ppt_h</p:attrName>
                                        </p:attrNameLst>
                                      </p:cBhvr>
                                      <p:tavLst>
                                        <p:tav tm="0">
                                          <p:val>
                                            <p:strVal val="ppt_h"/>
                                          </p:val>
                                        </p:tav>
                                        <p:tav tm="100000">
                                          <p:val>
                                            <p:fltVal val="0"/>
                                          </p:val>
                                        </p:tav>
                                      </p:tavLst>
                                    </p:anim>
                                    <p:animEffect transition="out" filter="fade">
                                      <p:cBhvr>
                                        <p:cTn id="31" dur="500"/>
                                        <p:tgtEl>
                                          <p:spTgt spid="5122"/>
                                        </p:tgtEl>
                                      </p:cBhvr>
                                    </p:animEffect>
                                    <p:set>
                                      <p:cBhvr>
                                        <p:cTn id="32" dur="1" fill="hold">
                                          <p:stCondLst>
                                            <p:cond delay="499"/>
                                          </p:stCondLst>
                                        </p:cTn>
                                        <p:tgtEl>
                                          <p:spTgt spid="5122"/>
                                        </p:tgtEl>
                                        <p:attrNameLst>
                                          <p:attrName>style.visibility</p:attrName>
                                        </p:attrNameLst>
                                      </p:cBhvr>
                                      <p:to>
                                        <p:strVal val="hidden"/>
                                      </p:to>
                                    </p:set>
                                  </p:childTnLst>
                                </p:cTn>
                              </p:par>
                              <p:par>
                                <p:cTn id="33" presetID="53" presetClass="exit" presetSubtype="32" fill="hold" grpId="1" nodeType="withEffect">
                                  <p:stCondLst>
                                    <p:cond delay="3500"/>
                                  </p:stCondLst>
                                  <p:iterate type="lt">
                                    <p:tmPct val="0"/>
                                  </p:iterate>
                                  <p:childTnLst>
                                    <p:anim calcmode="lin" valueType="num">
                                      <p:cBhvr>
                                        <p:cTn id="34" dur="500"/>
                                        <p:tgtEl>
                                          <p:spTgt spid="3">
                                            <p:txEl>
                                              <p:pRg st="0" end="0"/>
                                            </p:txEl>
                                          </p:spTgt>
                                        </p:tgtEl>
                                        <p:attrNameLst>
                                          <p:attrName>ppt_w</p:attrName>
                                        </p:attrNameLst>
                                      </p:cBhvr>
                                      <p:tavLst>
                                        <p:tav tm="0">
                                          <p:val>
                                            <p:strVal val="ppt_w"/>
                                          </p:val>
                                        </p:tav>
                                        <p:tav tm="100000">
                                          <p:val>
                                            <p:fltVal val="0"/>
                                          </p:val>
                                        </p:tav>
                                      </p:tavLst>
                                    </p:anim>
                                    <p:anim calcmode="lin" valueType="num">
                                      <p:cBhvr>
                                        <p:cTn id="35"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par>
                                <p:cTn id="38" presetID="53" presetClass="exit" presetSubtype="32" fill="hold" grpId="1" nodeType="withEffect">
                                  <p:stCondLst>
                                    <p:cond delay="3500"/>
                                  </p:stCondLst>
                                  <p:iterate type="lt">
                                    <p:tmPct val="0"/>
                                  </p:iterate>
                                  <p:childTnLst>
                                    <p:anim calcmode="lin" valueType="num">
                                      <p:cBhvr>
                                        <p:cTn id="39" dur="500"/>
                                        <p:tgtEl>
                                          <p:spTgt spid="3">
                                            <p:txEl>
                                              <p:pRg st="2" end="2"/>
                                            </p:txEl>
                                          </p:spTgt>
                                        </p:tgtEl>
                                        <p:attrNameLst>
                                          <p:attrName>ppt_w</p:attrName>
                                        </p:attrNameLst>
                                      </p:cBhvr>
                                      <p:tavLst>
                                        <p:tav tm="0">
                                          <p:val>
                                            <p:strVal val="ppt_w"/>
                                          </p:val>
                                        </p:tav>
                                        <p:tav tm="100000">
                                          <p:val>
                                            <p:fltVal val="0"/>
                                          </p:val>
                                        </p:tav>
                                      </p:tavLst>
                                    </p:anim>
                                    <p:anim calcmode="lin" valueType="num">
                                      <p:cBhvr>
                                        <p:cTn id="40"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par>
                                <p:cTn id="43" presetID="53" presetClass="exit" presetSubtype="32" fill="hold" grpId="1" nodeType="withEffect">
                                  <p:stCondLst>
                                    <p:cond delay="3500"/>
                                  </p:stCondLst>
                                  <p:iterate type="lt">
                                    <p:tmPct val="0"/>
                                  </p:iterate>
                                  <p:childTnLst>
                                    <p:anim calcmode="lin" valueType="num">
                                      <p:cBhvr>
                                        <p:cTn id="44" dur="500"/>
                                        <p:tgtEl>
                                          <p:spTgt spid="3">
                                            <p:txEl>
                                              <p:pRg st="4" end="4"/>
                                            </p:txEl>
                                          </p:spTgt>
                                        </p:tgtEl>
                                        <p:attrNameLst>
                                          <p:attrName>ppt_w</p:attrName>
                                        </p:attrNameLst>
                                      </p:cBhvr>
                                      <p:tavLst>
                                        <p:tav tm="0">
                                          <p:val>
                                            <p:strVal val="ppt_w"/>
                                          </p:val>
                                        </p:tav>
                                        <p:tav tm="100000">
                                          <p:val>
                                            <p:fltVal val="0"/>
                                          </p:val>
                                        </p:tav>
                                      </p:tavLst>
                                    </p:anim>
                                    <p:anim calcmode="lin" valueType="num">
                                      <p:cBhvr>
                                        <p:cTn id="45" dur="500"/>
                                        <p:tgtEl>
                                          <p:spTgt spid="3">
                                            <p:txEl>
                                              <p:pRg st="4" end="4"/>
                                            </p:txEl>
                                          </p:spTgt>
                                        </p:tgtEl>
                                        <p:attrNameLst>
                                          <p:attrName>ppt_h</p:attrName>
                                        </p:attrNameLst>
                                      </p:cBhvr>
                                      <p:tavLst>
                                        <p:tav tm="0">
                                          <p:val>
                                            <p:strVal val="ppt_h"/>
                                          </p:val>
                                        </p:tav>
                                        <p:tav tm="100000">
                                          <p:val>
                                            <p:fltVal val="0"/>
                                          </p:val>
                                        </p:tav>
                                      </p:tavLst>
                                    </p:anim>
                                    <p:animEffect transition="out" filter="fade">
                                      <p:cBhvr>
                                        <p:cTn id="46" dur="500"/>
                                        <p:tgtEl>
                                          <p:spTgt spid="3">
                                            <p:txEl>
                                              <p:pRg st="4" end="4"/>
                                            </p:txEl>
                                          </p:spTgt>
                                        </p:tgtEl>
                                      </p:cBhvr>
                                    </p:animEffect>
                                    <p:set>
                                      <p:cBhvr>
                                        <p:cTn id="4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2" grpId="1"/>
      <p:bldP spid="3" grpId="0" build="p"/>
      <p:bldP spid="3" grpI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xmlns="" id="{1369E883-6401-4116-9078-334B8254235B}"/>
              </a:ext>
            </a:extLst>
          </p:cNvPr>
          <p:cNvSpPr txBox="1">
            <a:spLocks noChangeArrowheads="1"/>
          </p:cNvSpPr>
          <p:nvPr/>
        </p:nvSpPr>
        <p:spPr bwMode="auto">
          <a:xfrm>
            <a:off x="1266894" y="1196009"/>
            <a:ext cx="104679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200" b="1" dirty="0">
                <a:latin typeface="Segoe Script" panose="020B0504020000000003" pitchFamily="34" charset="0"/>
              </a:rPr>
              <a:t>The following trinomials are perfect squares</a:t>
            </a:r>
          </a:p>
        </p:txBody>
      </p:sp>
      <p:sp>
        <p:nvSpPr>
          <p:cNvPr id="2" name="TextBox 1">
            <a:extLst>
              <a:ext uri="{FF2B5EF4-FFF2-40B4-BE49-F238E27FC236}">
                <a16:creationId xmlns:a16="http://schemas.microsoft.com/office/drawing/2014/main" xmlns="" id="{1665F06B-6A9D-4064-8EA9-58AD5A7DAA05}"/>
              </a:ext>
            </a:extLst>
          </p:cNvPr>
          <p:cNvSpPr txBox="1"/>
          <p:nvPr/>
        </p:nvSpPr>
        <p:spPr>
          <a:xfrm>
            <a:off x="2425148" y="2423491"/>
            <a:ext cx="4876800" cy="3162404"/>
          </a:xfrm>
          <a:prstGeom prst="rect">
            <a:avLst/>
          </a:prstGeom>
          <a:noFill/>
        </p:spPr>
        <p:txBody>
          <a:bodyPr wrap="square" rtlCol="0">
            <a:spAutoFit/>
          </a:bodyPr>
          <a:lstStyle/>
          <a:p>
            <a:pPr marL="342900" indent="-342900">
              <a:lnSpc>
                <a:spcPct val="250000"/>
              </a:lnSpc>
              <a:buAutoNum type="arabicPeriod"/>
            </a:pPr>
            <a:r>
              <a:rPr lang="en-PH" sz="2800" dirty="0">
                <a:latin typeface="Segoe Print" panose="02000600000000000000" pitchFamily="2" charset="0"/>
              </a:rPr>
              <a:t>y</a:t>
            </a:r>
            <a:r>
              <a:rPr lang="en-PH" sz="2800" baseline="30000" dirty="0">
                <a:latin typeface="Segoe Print" panose="02000600000000000000" pitchFamily="2" charset="0"/>
              </a:rPr>
              <a:t>2</a:t>
            </a:r>
            <a:r>
              <a:rPr lang="en-PH" sz="2800" dirty="0">
                <a:latin typeface="Segoe Print" panose="02000600000000000000" pitchFamily="2" charset="0"/>
              </a:rPr>
              <a:t> – 14y + 49</a:t>
            </a:r>
          </a:p>
          <a:p>
            <a:pPr marL="342900" indent="-342900">
              <a:lnSpc>
                <a:spcPct val="250000"/>
              </a:lnSpc>
              <a:buAutoNum type="arabicPeriod"/>
            </a:pPr>
            <a:r>
              <a:rPr lang="en-PH" sz="2800" dirty="0">
                <a:latin typeface="Segoe Print" panose="02000600000000000000" pitchFamily="2" charset="0"/>
              </a:rPr>
              <a:t>a</a:t>
            </a:r>
            <a:r>
              <a:rPr lang="en-PH" sz="2800" baseline="30000" dirty="0">
                <a:latin typeface="Segoe Print" panose="02000600000000000000" pitchFamily="2" charset="0"/>
              </a:rPr>
              <a:t>4</a:t>
            </a:r>
            <a:r>
              <a:rPr lang="en-PH" sz="2800" dirty="0">
                <a:latin typeface="Segoe Print" panose="02000600000000000000" pitchFamily="2" charset="0"/>
              </a:rPr>
              <a:t> + 10a</a:t>
            </a:r>
            <a:r>
              <a:rPr lang="en-PH" sz="2800" baseline="30000" dirty="0">
                <a:latin typeface="Segoe Print" panose="02000600000000000000" pitchFamily="2" charset="0"/>
              </a:rPr>
              <a:t>2</a:t>
            </a:r>
            <a:r>
              <a:rPr lang="en-PH" sz="2800" dirty="0">
                <a:latin typeface="Segoe Print" panose="02000600000000000000" pitchFamily="2" charset="0"/>
              </a:rPr>
              <a:t> + 25</a:t>
            </a:r>
          </a:p>
          <a:p>
            <a:pPr marL="342900" indent="-342900">
              <a:lnSpc>
                <a:spcPct val="250000"/>
              </a:lnSpc>
              <a:buAutoNum type="arabicPeriod"/>
            </a:pPr>
            <a:r>
              <a:rPr lang="en-PH" sz="2800" dirty="0">
                <a:latin typeface="Segoe Print" panose="02000600000000000000" pitchFamily="2" charset="0"/>
              </a:rPr>
              <a:t>4x</a:t>
            </a:r>
            <a:r>
              <a:rPr lang="en-PH" sz="2800" baseline="30000" dirty="0">
                <a:latin typeface="Segoe Print" panose="02000600000000000000" pitchFamily="2" charset="0"/>
              </a:rPr>
              <a:t>10</a:t>
            </a:r>
            <a:r>
              <a:rPr lang="en-PH" sz="2800" dirty="0">
                <a:latin typeface="Segoe Print" panose="02000600000000000000" pitchFamily="2" charset="0"/>
              </a:rPr>
              <a:t> + 28x</a:t>
            </a:r>
            <a:r>
              <a:rPr lang="en-PH" sz="2800" baseline="30000" dirty="0">
                <a:latin typeface="Segoe Print" panose="02000600000000000000" pitchFamily="2" charset="0"/>
              </a:rPr>
              <a:t>5</a:t>
            </a:r>
            <a:r>
              <a:rPr lang="en-PH" sz="2800" dirty="0">
                <a:latin typeface="Segoe Print" panose="02000600000000000000" pitchFamily="2" charset="0"/>
              </a:rPr>
              <a:t> + 49</a:t>
            </a:r>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350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11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3" dur="11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100"/>
                            </p:stCondLst>
                            <p:childTnLst>
                              <p:par>
                                <p:cTn id="15" presetID="2" presetClass="entr" presetSubtype="12" fill="hold" grpId="0" nodeType="afterEffect">
                                  <p:stCondLst>
                                    <p:cond delay="350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9100"/>
                            </p:stCondLst>
                            <p:childTnLst>
                              <p:par>
                                <p:cTn id="20" presetID="2" presetClass="entr" presetSubtype="12" fill="hold" grpId="0" nodeType="afterEffect">
                                  <p:stCondLst>
                                    <p:cond delay="350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xmlns="" id="{FB850E95-00D9-4B87-AEF3-7B13E21354D3}"/>
              </a:ext>
            </a:extLst>
          </p:cNvPr>
          <p:cNvSpPr txBox="1">
            <a:spLocks noChangeArrowheads="1"/>
          </p:cNvSpPr>
          <p:nvPr/>
        </p:nvSpPr>
        <p:spPr bwMode="auto">
          <a:xfrm>
            <a:off x="1162814" y="1365939"/>
            <a:ext cx="11405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200" dirty="0" smtClean="0">
                <a:solidFill>
                  <a:srgbClr val="000000"/>
                </a:solidFill>
                <a:latin typeface="Segoe Script" panose="020B0504020000000003" pitchFamily="34" charset="0"/>
                <a:sym typeface="Century Gothic" panose="020B0502020202020204" pitchFamily="34" charset="0"/>
              </a:rPr>
              <a:t>Each </a:t>
            </a:r>
            <a:r>
              <a:rPr lang="en-US" altLang="en-US" sz="3200" dirty="0">
                <a:solidFill>
                  <a:srgbClr val="000000"/>
                </a:solidFill>
                <a:latin typeface="Segoe Script" panose="020B0504020000000003" pitchFamily="34" charset="0"/>
                <a:sym typeface="Century Gothic" panose="020B0502020202020204" pitchFamily="34" charset="0"/>
              </a:rPr>
              <a:t>of the following is not a PST because …</a:t>
            </a:r>
          </a:p>
        </p:txBody>
      </p:sp>
      <p:sp>
        <p:nvSpPr>
          <p:cNvPr id="2" name="TextBox 1">
            <a:extLst>
              <a:ext uri="{FF2B5EF4-FFF2-40B4-BE49-F238E27FC236}">
                <a16:creationId xmlns:a16="http://schemas.microsoft.com/office/drawing/2014/main" xmlns="" id="{39157C80-7DCC-4E0C-AEF8-84BE0EB4D556}"/>
              </a:ext>
            </a:extLst>
          </p:cNvPr>
          <p:cNvSpPr txBox="1"/>
          <p:nvPr/>
        </p:nvSpPr>
        <p:spPr>
          <a:xfrm>
            <a:off x="764945" y="2306246"/>
            <a:ext cx="11054522" cy="2954655"/>
          </a:xfrm>
          <a:prstGeom prst="rect">
            <a:avLst/>
          </a:prstGeom>
          <a:noFill/>
        </p:spPr>
        <p:txBody>
          <a:bodyPr wrap="square" rtlCol="0">
            <a:spAutoFit/>
          </a:bodyPr>
          <a:lstStyle/>
          <a:p>
            <a:pPr marL="342900" indent="-342900">
              <a:lnSpc>
                <a:spcPct val="200000"/>
              </a:lnSpc>
              <a:buAutoNum type="arabicPeriod"/>
            </a:pPr>
            <a:r>
              <a:rPr lang="en-PH" sz="2400" dirty="0">
                <a:latin typeface="Segoe Print" panose="02000600000000000000" pitchFamily="2" charset="0"/>
              </a:rPr>
              <a:t>x</a:t>
            </a:r>
            <a:r>
              <a:rPr lang="en-PH" sz="2400" baseline="30000" dirty="0">
                <a:latin typeface="Segoe Print" panose="02000600000000000000" pitchFamily="2" charset="0"/>
              </a:rPr>
              <a:t>2 </a:t>
            </a:r>
            <a:r>
              <a:rPr lang="en-PH" sz="2400" dirty="0">
                <a:latin typeface="Segoe Print" panose="02000600000000000000" pitchFamily="2" charset="0"/>
              </a:rPr>
              <a:t>+ 7x + 9 			(the middle term is not 2(3x))</a:t>
            </a:r>
          </a:p>
          <a:p>
            <a:pPr marL="342900" indent="-342900">
              <a:lnSpc>
                <a:spcPct val="200000"/>
              </a:lnSpc>
              <a:buAutoNum type="arabicPeriod"/>
            </a:pPr>
            <a:r>
              <a:rPr lang="en-PH" sz="2400" dirty="0">
                <a:latin typeface="Segoe Print" panose="02000600000000000000" pitchFamily="2" charset="0"/>
              </a:rPr>
              <a:t>a</a:t>
            </a:r>
            <a:r>
              <a:rPr lang="en-PH" sz="2400" baseline="30000" dirty="0">
                <a:latin typeface="Segoe Print" panose="02000600000000000000" pitchFamily="2" charset="0"/>
              </a:rPr>
              <a:t>2</a:t>
            </a:r>
            <a:r>
              <a:rPr lang="en-PH" sz="2400" dirty="0">
                <a:latin typeface="Segoe Print" panose="02000600000000000000" pitchFamily="2" charset="0"/>
              </a:rPr>
              <a:t> + 8a + 6 			(the last term is not a perfect square)</a:t>
            </a:r>
          </a:p>
          <a:p>
            <a:pPr marL="342900" indent="-342900">
              <a:lnSpc>
                <a:spcPct val="200000"/>
              </a:lnSpc>
              <a:buAutoNum type="arabicPeriod"/>
            </a:pPr>
            <a:r>
              <a:rPr lang="en-PH" sz="2400" dirty="0">
                <a:latin typeface="Segoe Print" panose="02000600000000000000" pitchFamily="2" charset="0"/>
              </a:rPr>
              <a:t>y</a:t>
            </a:r>
            <a:r>
              <a:rPr lang="en-PH" sz="2400" baseline="30000" dirty="0">
                <a:latin typeface="Segoe Print" panose="02000600000000000000" pitchFamily="2" charset="0"/>
              </a:rPr>
              <a:t>2</a:t>
            </a:r>
            <a:r>
              <a:rPr lang="en-PH" sz="2400" dirty="0">
                <a:latin typeface="Segoe Print" panose="02000600000000000000" pitchFamily="2" charset="0"/>
              </a:rPr>
              <a:t> + 4y – 4 			(the sign of the last term is not positive</a:t>
            </a:r>
          </a:p>
          <a:p>
            <a:pPr marL="342900" indent="-342900">
              <a:lnSpc>
                <a:spcPct val="200000"/>
              </a:lnSpc>
              <a:buAutoNum type="arabicPeriod"/>
            </a:pPr>
            <a:r>
              <a:rPr lang="en-PH" sz="2400" dirty="0">
                <a:latin typeface="Segoe Print" panose="02000600000000000000" pitchFamily="2" charset="0"/>
              </a:rPr>
              <a:t>2m</a:t>
            </a:r>
            <a:r>
              <a:rPr lang="en-PH" sz="2400" baseline="30000" dirty="0">
                <a:latin typeface="Segoe Print" panose="02000600000000000000" pitchFamily="2" charset="0"/>
              </a:rPr>
              <a:t>2</a:t>
            </a:r>
            <a:r>
              <a:rPr lang="en-PH" sz="2400" dirty="0">
                <a:latin typeface="Segoe Print" panose="02000600000000000000" pitchFamily="2" charset="0"/>
              </a:rPr>
              <a:t> + 4m + 1			(the first term is not a perfect square)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250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21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14" dur="2100"/>
                                        <p:tgtEl>
                                          <p:spTgt spid="2">
                                            <p:txEl>
                                              <p:pRg st="0" end="0"/>
                                            </p:txEl>
                                          </p:spTgt>
                                        </p:tgtEl>
                                      </p:cBhvr>
                                    </p:animEffect>
                                  </p:childTnLst>
                                </p:cTn>
                              </p:par>
                            </p:childTnLst>
                          </p:cTn>
                        </p:par>
                        <p:par>
                          <p:cTn id="15" fill="hold">
                            <p:stCondLst>
                              <p:cond delay="5600"/>
                            </p:stCondLst>
                            <p:childTnLst>
                              <p:par>
                                <p:cTn id="16" presetID="12" presetClass="entr" presetSubtype="4" fill="hold" grpId="0"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0"/>
                                        <p:tgtEl>
                                          <p:spTgt spid="2">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0"/>
                                        <p:tgtEl>
                                          <p:spTgt spid="2">
                                            <p:txEl>
                                              <p:pRg st="1" end="1"/>
                                            </p:txEl>
                                          </p:spTgt>
                                        </p:tgtEl>
                                      </p:cBhvr>
                                    </p:animEffect>
                                  </p:childTnLst>
                                </p:cTn>
                              </p:par>
                            </p:childTnLst>
                          </p:cTn>
                        </p:par>
                        <p:par>
                          <p:cTn id="20" fill="hold">
                            <p:stCondLst>
                              <p:cond delay="10600"/>
                            </p:stCondLst>
                            <p:childTnLst>
                              <p:par>
                                <p:cTn id="21" presetID="12" presetClass="entr" presetSubtype="4" fill="hold" grpId="0" nodeType="after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0"/>
                                        <p:tgtEl>
                                          <p:spTgt spid="2">
                                            <p:txEl>
                                              <p:pRg st="2" end="2"/>
                                            </p:txEl>
                                          </p:spTgt>
                                        </p:tgtEl>
                                        <p:attrNameLst>
                                          <p:attrName>ppt_y</p:attrName>
                                        </p:attrNameLst>
                                      </p:cBhvr>
                                      <p:tavLst>
                                        <p:tav tm="0">
                                          <p:val>
                                            <p:strVal val="#ppt_y+#ppt_h*1.125000"/>
                                          </p:val>
                                        </p:tav>
                                        <p:tav tm="100000">
                                          <p:val>
                                            <p:strVal val="#ppt_y"/>
                                          </p:val>
                                        </p:tav>
                                      </p:tavLst>
                                    </p:anim>
                                    <p:animEffect transition="in" filter="wipe(up)">
                                      <p:cBhvr>
                                        <p:cTn id="24" dur="5000"/>
                                        <p:tgtEl>
                                          <p:spTgt spid="2">
                                            <p:txEl>
                                              <p:pRg st="2" end="2"/>
                                            </p:txEl>
                                          </p:spTgt>
                                        </p:tgtEl>
                                      </p:cBhvr>
                                    </p:animEffect>
                                  </p:childTnLst>
                                </p:cTn>
                              </p:par>
                            </p:childTnLst>
                          </p:cTn>
                        </p:par>
                        <p:par>
                          <p:cTn id="25" fill="hold">
                            <p:stCondLst>
                              <p:cond delay="15600"/>
                            </p:stCondLst>
                            <p:childTnLst>
                              <p:par>
                                <p:cTn id="26" presetID="12" presetClass="entr" presetSubtype="4" fill="hold" grpId="0" nodeType="after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additive="base">
                                        <p:cTn id="28" dur="5000"/>
                                        <p:tgtEl>
                                          <p:spTgt spid="2">
                                            <p:txEl>
                                              <p:pRg st="3" end="3"/>
                                            </p:txEl>
                                          </p:spTgt>
                                        </p:tgtEl>
                                        <p:attrNameLst>
                                          <p:attrName>ppt_y</p:attrName>
                                        </p:attrNameLst>
                                      </p:cBhvr>
                                      <p:tavLst>
                                        <p:tav tm="0">
                                          <p:val>
                                            <p:strVal val="#ppt_y+#ppt_h*1.125000"/>
                                          </p:val>
                                        </p:tav>
                                        <p:tav tm="100000">
                                          <p:val>
                                            <p:strVal val="#ppt_y"/>
                                          </p:val>
                                        </p:tav>
                                      </p:tavLst>
                                    </p:anim>
                                    <p:animEffect transition="in" filter="wipe(up)">
                                      <p:cBhvr>
                                        <p:cTn id="29" dur="5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1D53C97-D020-4DFC-8D60-9B66C8096511}"/>
              </a:ext>
            </a:extLst>
          </p:cNvPr>
          <p:cNvSpPr txBox="1"/>
          <p:nvPr/>
        </p:nvSpPr>
        <p:spPr>
          <a:xfrm>
            <a:off x="1754956" y="636765"/>
            <a:ext cx="3260350" cy="584775"/>
          </a:xfrm>
          <a:prstGeom prst="rect">
            <a:avLst/>
          </a:prstGeom>
          <a:noFill/>
        </p:spPr>
        <p:txBody>
          <a:bodyPr wrap="square" rtlCol="0">
            <a:spAutoFit/>
          </a:bodyPr>
          <a:lstStyle/>
          <a:p>
            <a:r>
              <a:rPr lang="en-US" altLang="en-US" sz="3200" b="1" dirty="0" smtClean="0">
                <a:solidFill>
                  <a:srgbClr val="0070C0"/>
                </a:solidFill>
                <a:latin typeface="Segoe Script" panose="020B0504020000000003" pitchFamily="34" charset="0"/>
              </a:rPr>
              <a:t>Example 1:</a:t>
            </a:r>
            <a:endParaRPr lang="en-US" altLang="en-US" sz="3200" b="1" dirty="0">
              <a:solidFill>
                <a:srgbClr val="0070C0"/>
              </a:solidFill>
              <a:latin typeface="Segoe Script" panose="020B0504020000000003" pitchFamily="34" charset="0"/>
            </a:endParaRPr>
          </a:p>
        </p:txBody>
      </p:sp>
      <p:sp>
        <p:nvSpPr>
          <p:cNvPr id="7" name="TextBox 6">
            <a:extLst>
              <a:ext uri="{FF2B5EF4-FFF2-40B4-BE49-F238E27FC236}">
                <a16:creationId xmlns:a16="http://schemas.microsoft.com/office/drawing/2014/main" xmlns="" id="{E27942EE-E69F-4EFF-922F-694E76BBCC3B}"/>
              </a:ext>
            </a:extLst>
          </p:cNvPr>
          <p:cNvSpPr txBox="1"/>
          <p:nvPr/>
        </p:nvSpPr>
        <p:spPr>
          <a:xfrm>
            <a:off x="4681765" y="646680"/>
            <a:ext cx="4565926" cy="523220"/>
          </a:xfrm>
          <a:prstGeom prst="rect">
            <a:avLst/>
          </a:prstGeom>
          <a:noFill/>
        </p:spPr>
        <p:txBody>
          <a:bodyPr wrap="square" rtlCol="0">
            <a:spAutoFit/>
          </a:bodyPr>
          <a:lstStyle/>
          <a:p>
            <a:r>
              <a:rPr lang="en-PH" sz="2800" b="1" dirty="0" smtClean="0">
                <a:latin typeface="Segoe Print" panose="02000600000000000000" pitchFamily="2" charset="0"/>
              </a:rPr>
              <a:t>Factor: 9x</a:t>
            </a:r>
            <a:r>
              <a:rPr lang="en-PH" sz="2800" b="1" baseline="30000" dirty="0" smtClean="0">
                <a:latin typeface="Segoe Print" panose="02000600000000000000" pitchFamily="2" charset="0"/>
              </a:rPr>
              <a:t>2</a:t>
            </a:r>
            <a:r>
              <a:rPr lang="en-PH" sz="2800" b="1" dirty="0" smtClean="0">
                <a:latin typeface="Segoe Print" panose="02000600000000000000" pitchFamily="2" charset="0"/>
              </a:rPr>
              <a:t> </a:t>
            </a:r>
            <a:r>
              <a:rPr lang="en-PH" sz="2800" b="1" dirty="0">
                <a:latin typeface="Segoe Print" panose="02000600000000000000" pitchFamily="2" charset="0"/>
              </a:rPr>
              <a:t>+ 12x + 4</a:t>
            </a:r>
          </a:p>
        </p:txBody>
      </p:sp>
      <p:sp>
        <p:nvSpPr>
          <p:cNvPr id="8" name="TextBox 7">
            <a:extLst>
              <a:ext uri="{FF2B5EF4-FFF2-40B4-BE49-F238E27FC236}">
                <a16:creationId xmlns:a16="http://schemas.microsoft.com/office/drawing/2014/main" xmlns="" id="{2AB60D7A-ADA6-42C2-8DE5-9EC69A361FCD}"/>
              </a:ext>
            </a:extLst>
          </p:cNvPr>
          <p:cNvSpPr txBox="1"/>
          <p:nvPr/>
        </p:nvSpPr>
        <p:spPr>
          <a:xfrm>
            <a:off x="1915491" y="4434988"/>
            <a:ext cx="8399318" cy="1938992"/>
          </a:xfrm>
          <a:prstGeom prst="rect">
            <a:avLst/>
          </a:prstGeom>
          <a:noFill/>
        </p:spPr>
        <p:txBody>
          <a:bodyPr wrap="square" rtlCol="0">
            <a:spAutoFit/>
          </a:bodyPr>
          <a:lstStyle/>
          <a:p>
            <a:pPr algn="just"/>
            <a:r>
              <a:rPr lang="en-PH" sz="2400" dirty="0" smtClean="0">
                <a:latin typeface="Segoe Print" panose="02000600000000000000" pitchFamily="2" charset="0"/>
              </a:rPr>
              <a:t> </a:t>
            </a:r>
            <a:r>
              <a:rPr lang="en-PH" sz="2400" dirty="0">
                <a:latin typeface="Segoe Print" panose="02000600000000000000" pitchFamily="2" charset="0"/>
              </a:rPr>
              <a:t>Thus, </a:t>
            </a:r>
            <a:endParaRPr lang="en-PH" sz="2400" dirty="0" smtClean="0">
              <a:latin typeface="Segoe Print" panose="02000600000000000000" pitchFamily="2" charset="0"/>
            </a:endParaRPr>
          </a:p>
          <a:p>
            <a:pPr algn="just"/>
            <a:r>
              <a:rPr lang="en-PH" sz="2400" dirty="0">
                <a:latin typeface="Segoe Print" panose="02000600000000000000" pitchFamily="2" charset="0"/>
              </a:rPr>
              <a:t>	</a:t>
            </a:r>
            <a:r>
              <a:rPr lang="en-PH" sz="2400" b="1" dirty="0" smtClean="0">
                <a:latin typeface="Segoe Print" panose="02000600000000000000" pitchFamily="2" charset="0"/>
              </a:rPr>
              <a:t> </a:t>
            </a:r>
            <a:r>
              <a:rPr lang="en-PH" sz="2400" b="1" dirty="0">
                <a:latin typeface="Segoe Print" panose="02000600000000000000" pitchFamily="2" charset="0"/>
              </a:rPr>
              <a:t>9x</a:t>
            </a:r>
            <a:r>
              <a:rPr lang="en-PH" sz="2400" b="1" baseline="30000" dirty="0">
                <a:latin typeface="Segoe Print" panose="02000600000000000000" pitchFamily="2" charset="0"/>
              </a:rPr>
              <a:t>2</a:t>
            </a:r>
            <a:r>
              <a:rPr lang="en-PH" sz="2400" b="1" dirty="0">
                <a:latin typeface="Segoe Print" panose="02000600000000000000" pitchFamily="2" charset="0"/>
              </a:rPr>
              <a:t> + 12x </a:t>
            </a:r>
            <a:r>
              <a:rPr lang="en-PH" sz="2400" dirty="0">
                <a:latin typeface="Segoe Print" panose="02000600000000000000" pitchFamily="2" charset="0"/>
              </a:rPr>
              <a:t>+ 4 = (3x + 2)(3x + 2)</a:t>
            </a:r>
          </a:p>
          <a:p>
            <a:pPr algn="ctr"/>
            <a:endParaRPr lang="en-PH" sz="2400" dirty="0">
              <a:latin typeface="Segoe Print" panose="02000600000000000000" pitchFamily="2" charset="0"/>
            </a:endParaRPr>
          </a:p>
          <a:p>
            <a:pPr algn="ctr"/>
            <a:r>
              <a:rPr lang="en-PH" sz="2400" dirty="0" smtClean="0">
                <a:latin typeface="Segoe Print" panose="02000600000000000000" pitchFamily="2" charset="0"/>
              </a:rPr>
              <a:t> </a:t>
            </a:r>
            <a:r>
              <a:rPr lang="en-PH" sz="2400" dirty="0">
                <a:latin typeface="Segoe Print" panose="02000600000000000000" pitchFamily="2" charset="0"/>
              </a:rPr>
              <a:t>= (3x + 2)</a:t>
            </a:r>
            <a:r>
              <a:rPr lang="en-PH" sz="2400" baseline="30000" dirty="0">
                <a:latin typeface="Segoe Print" panose="02000600000000000000" pitchFamily="2" charset="0"/>
              </a:rPr>
              <a:t>2</a:t>
            </a:r>
            <a:endParaRPr lang="en-PH" sz="2400" dirty="0">
              <a:latin typeface="Segoe Print" panose="02000600000000000000" pitchFamily="2" charset="0"/>
            </a:endParaRPr>
          </a:p>
          <a:p>
            <a:pPr algn="ctr"/>
            <a:endParaRPr lang="en-PH" sz="2400" dirty="0">
              <a:latin typeface="Segoe Print" panose="02000600000000000000" pitchFamily="2" charset="0"/>
            </a:endParaRPr>
          </a:p>
        </p:txBody>
      </p:sp>
      <p:sp>
        <p:nvSpPr>
          <p:cNvPr id="2" name="Rectangle 1"/>
          <p:cNvSpPr/>
          <p:nvPr/>
        </p:nvSpPr>
        <p:spPr>
          <a:xfrm>
            <a:off x="1129119" y="1543447"/>
            <a:ext cx="2185214" cy="584775"/>
          </a:xfrm>
          <a:prstGeom prst="rect">
            <a:avLst/>
          </a:prstGeom>
        </p:spPr>
        <p:txBody>
          <a:bodyPr wrap="none">
            <a:spAutoFit/>
          </a:bodyPr>
          <a:lstStyle/>
          <a:p>
            <a:r>
              <a:rPr lang="en-PH" sz="3200" b="1" dirty="0">
                <a:solidFill>
                  <a:srgbClr val="FF0000"/>
                </a:solidFill>
                <a:latin typeface="Segoe Script" panose="020B0504020000000003" pitchFamily="34" charset="0"/>
              </a:rPr>
              <a:t>Solution:</a:t>
            </a:r>
          </a:p>
        </p:txBody>
      </p:sp>
      <p:sp>
        <p:nvSpPr>
          <p:cNvPr id="3" name="Rectangle 2"/>
          <p:cNvSpPr/>
          <p:nvPr/>
        </p:nvSpPr>
        <p:spPr>
          <a:xfrm>
            <a:off x="1129119" y="2265858"/>
            <a:ext cx="3493681" cy="830997"/>
          </a:xfrm>
          <a:prstGeom prst="rect">
            <a:avLst/>
          </a:prstGeom>
        </p:spPr>
        <p:txBody>
          <a:bodyPr wrap="square">
            <a:spAutoFit/>
          </a:bodyPr>
          <a:lstStyle/>
          <a:p>
            <a:pPr algn="just"/>
            <a:r>
              <a:rPr lang="en-PH" sz="2400" dirty="0" smtClean="0">
                <a:latin typeface="Segoe Print" panose="02000600000000000000" pitchFamily="2" charset="0"/>
              </a:rPr>
              <a:t>Since</a:t>
            </a:r>
          </a:p>
          <a:p>
            <a:pPr algn="just"/>
            <a:r>
              <a:rPr lang="en-PH" sz="2400" dirty="0">
                <a:latin typeface="Segoe Print" panose="02000600000000000000" pitchFamily="2" charset="0"/>
              </a:rPr>
              <a:t>	</a:t>
            </a:r>
            <a:r>
              <a:rPr lang="en-PH" sz="2400" b="1" dirty="0" smtClean="0">
                <a:latin typeface="Segoe Print" panose="02000600000000000000" pitchFamily="2" charset="0"/>
              </a:rPr>
              <a:t>9x</a:t>
            </a:r>
            <a:r>
              <a:rPr lang="en-PH" sz="2400" b="1" baseline="30000" dirty="0" smtClean="0">
                <a:latin typeface="Segoe Print" panose="02000600000000000000" pitchFamily="2" charset="0"/>
              </a:rPr>
              <a:t>2</a:t>
            </a:r>
            <a:r>
              <a:rPr lang="en-PH" sz="2400" dirty="0" smtClean="0">
                <a:latin typeface="Segoe Print" panose="02000600000000000000" pitchFamily="2" charset="0"/>
              </a:rPr>
              <a:t> </a:t>
            </a:r>
            <a:r>
              <a:rPr lang="en-PH" sz="2400" dirty="0">
                <a:latin typeface="Segoe Print" panose="02000600000000000000" pitchFamily="2" charset="0"/>
              </a:rPr>
              <a:t>= (3x)</a:t>
            </a:r>
            <a:r>
              <a:rPr lang="en-PH" sz="2400" baseline="30000" dirty="0">
                <a:latin typeface="Segoe Print" panose="02000600000000000000" pitchFamily="2" charset="0"/>
              </a:rPr>
              <a:t>2</a:t>
            </a:r>
            <a:r>
              <a:rPr lang="en-PH" sz="2400" dirty="0">
                <a:latin typeface="Segoe Print" panose="02000600000000000000" pitchFamily="2" charset="0"/>
              </a:rPr>
              <a:t> , </a:t>
            </a:r>
          </a:p>
        </p:txBody>
      </p:sp>
      <p:sp>
        <p:nvSpPr>
          <p:cNvPr id="5" name="Rectangle 4"/>
          <p:cNvSpPr/>
          <p:nvPr/>
        </p:nvSpPr>
        <p:spPr>
          <a:xfrm>
            <a:off x="4681765" y="2681356"/>
            <a:ext cx="2900153" cy="461665"/>
          </a:xfrm>
          <a:prstGeom prst="rect">
            <a:avLst/>
          </a:prstGeom>
        </p:spPr>
        <p:txBody>
          <a:bodyPr wrap="none">
            <a:spAutoFit/>
          </a:bodyPr>
          <a:lstStyle/>
          <a:p>
            <a:r>
              <a:rPr lang="en-PH" sz="2400" b="1" dirty="0">
                <a:latin typeface="Segoe Print" panose="02000600000000000000" pitchFamily="2" charset="0"/>
              </a:rPr>
              <a:t>12x</a:t>
            </a:r>
            <a:r>
              <a:rPr lang="en-PH" sz="2400" dirty="0">
                <a:latin typeface="Segoe Print" panose="02000600000000000000" pitchFamily="2" charset="0"/>
              </a:rPr>
              <a:t> = 2(3x)(2) , </a:t>
            </a:r>
            <a:endParaRPr lang="en-PH" sz="2400" dirty="0"/>
          </a:p>
        </p:txBody>
      </p:sp>
      <p:sp>
        <p:nvSpPr>
          <p:cNvPr id="6" name="Rectangle 5"/>
          <p:cNvSpPr/>
          <p:nvPr/>
        </p:nvSpPr>
        <p:spPr>
          <a:xfrm>
            <a:off x="5638800" y="2681356"/>
            <a:ext cx="6096000" cy="461665"/>
          </a:xfrm>
          <a:prstGeom prst="rect">
            <a:avLst/>
          </a:prstGeom>
        </p:spPr>
        <p:txBody>
          <a:bodyPr>
            <a:spAutoFit/>
          </a:bodyPr>
          <a:lstStyle/>
          <a:p>
            <a:pPr algn="ctr"/>
            <a:r>
              <a:rPr lang="en-PH" sz="2400" dirty="0" smtClean="0">
                <a:latin typeface="Segoe Print" panose="02000600000000000000" pitchFamily="2" charset="0"/>
              </a:rPr>
              <a:t>and </a:t>
            </a:r>
            <a:r>
              <a:rPr lang="en-PH" sz="2400" dirty="0">
                <a:latin typeface="Segoe Print" panose="02000600000000000000" pitchFamily="2" charset="0"/>
              </a:rPr>
              <a:t>4 = 2</a:t>
            </a:r>
            <a:r>
              <a:rPr lang="en-PH" sz="2400" baseline="30000" dirty="0">
                <a:latin typeface="Segoe Print" panose="02000600000000000000" pitchFamily="2" charset="0"/>
              </a:rPr>
              <a:t>2</a:t>
            </a:r>
            <a:r>
              <a:rPr lang="en-PH" sz="2400" dirty="0">
                <a:latin typeface="Segoe Print" panose="02000600000000000000" pitchFamily="2" charset="0"/>
              </a:rPr>
              <a:t>  </a:t>
            </a:r>
          </a:p>
        </p:txBody>
      </p:sp>
      <p:sp>
        <p:nvSpPr>
          <p:cNvPr id="9" name="Rectangle 8"/>
          <p:cNvSpPr/>
          <p:nvPr/>
        </p:nvSpPr>
        <p:spPr>
          <a:xfrm>
            <a:off x="1511498" y="3234491"/>
            <a:ext cx="10363200" cy="892552"/>
          </a:xfrm>
          <a:prstGeom prst="rect">
            <a:avLst/>
          </a:prstGeom>
        </p:spPr>
        <p:txBody>
          <a:bodyPr wrap="square">
            <a:spAutoFit/>
          </a:bodyPr>
          <a:lstStyle/>
          <a:p>
            <a:pPr algn="ctr"/>
            <a:r>
              <a:rPr lang="en-PH" sz="2400" dirty="0">
                <a:latin typeface="Segoe Print" panose="02000600000000000000" pitchFamily="2" charset="0"/>
              </a:rPr>
              <a:t> </a:t>
            </a:r>
          </a:p>
          <a:p>
            <a:r>
              <a:rPr lang="en-PH" sz="2400" dirty="0" smtClean="0">
                <a:latin typeface="Segoe Print" panose="02000600000000000000" pitchFamily="2" charset="0"/>
              </a:rPr>
              <a:t>then,</a:t>
            </a:r>
            <a:r>
              <a:rPr lang="en-PH" sz="2800" b="1" dirty="0" smtClean="0">
                <a:latin typeface="Segoe Print" panose="02000600000000000000" pitchFamily="2" charset="0"/>
              </a:rPr>
              <a:t>9x</a:t>
            </a:r>
            <a:r>
              <a:rPr lang="en-PH" sz="2800" b="1" baseline="30000" dirty="0" smtClean="0">
                <a:latin typeface="Segoe Print" panose="02000600000000000000" pitchFamily="2" charset="0"/>
              </a:rPr>
              <a:t>2</a:t>
            </a:r>
            <a:r>
              <a:rPr lang="en-PH" sz="2800" b="1" dirty="0" smtClean="0">
                <a:latin typeface="Segoe Print" panose="02000600000000000000" pitchFamily="2" charset="0"/>
              </a:rPr>
              <a:t> </a:t>
            </a:r>
            <a:r>
              <a:rPr lang="en-PH" sz="2800" b="1" dirty="0">
                <a:latin typeface="Segoe Print" panose="02000600000000000000" pitchFamily="2" charset="0"/>
              </a:rPr>
              <a:t>+ 12x + 4 </a:t>
            </a:r>
            <a:r>
              <a:rPr lang="en-PH" sz="2400" dirty="0">
                <a:latin typeface="Segoe Print" panose="02000600000000000000" pitchFamily="2" charset="0"/>
              </a:rPr>
              <a:t>is a perfect square trinomial.</a:t>
            </a:r>
            <a:endParaRPr lang="en-PH" sz="2400" dirty="0"/>
          </a:p>
        </p:txBody>
      </p:sp>
    </p:spTree>
    <p:extLst>
      <p:ext uri="{BB962C8B-B14F-4D97-AF65-F5344CB8AC3E}">
        <p14:creationId xmlns:p14="http://schemas.microsoft.com/office/powerpoint/2010/main" val="46743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22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4250"/>
                            </p:stCondLst>
                            <p:childTnLst>
                              <p:par>
                                <p:cTn id="22" presetID="25" presetClass="entr" presetSubtype="0" fill="hold" grpId="0" nodeType="afterEffect">
                                  <p:stCondLst>
                                    <p:cond delay="195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7" dur="1000" fill="hold"/>
                                        <p:tgtEl>
                                          <p:spTgt spid="7"/>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7"/>
                                        </p:tgtEl>
                                      </p:cBhvr>
                                    </p:animEffect>
                                  </p:childTnLst>
                                </p:cTn>
                              </p:par>
                            </p:childTnLst>
                          </p:cTn>
                        </p:par>
                        <p:par>
                          <p:cTn id="32" fill="hold">
                            <p:stCondLst>
                              <p:cond delay="7200"/>
                            </p:stCondLst>
                            <p:childTnLst>
                              <p:par>
                                <p:cTn id="33" presetID="26" presetClass="entr" presetSubtype="0" fill="hold" grpId="0" nodeType="afterEffect">
                                  <p:stCondLst>
                                    <p:cond delay="360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80">
                                          <p:stCondLst>
                                            <p:cond delay="0"/>
                                          </p:stCondLst>
                                        </p:cTn>
                                        <p:tgtEl>
                                          <p:spTgt spid="2"/>
                                        </p:tgtEl>
                                      </p:cBhvr>
                                    </p:animEffect>
                                    <p:anim calcmode="lin" valueType="num">
                                      <p:cBhvr>
                                        <p:cTn id="3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1" dur="26">
                                          <p:stCondLst>
                                            <p:cond delay="650"/>
                                          </p:stCondLst>
                                        </p:cTn>
                                        <p:tgtEl>
                                          <p:spTgt spid="2"/>
                                        </p:tgtEl>
                                      </p:cBhvr>
                                      <p:to x="100000" y="60000"/>
                                    </p:animScale>
                                    <p:animScale>
                                      <p:cBhvr>
                                        <p:cTn id="42" dur="166" decel="50000">
                                          <p:stCondLst>
                                            <p:cond delay="676"/>
                                          </p:stCondLst>
                                        </p:cTn>
                                        <p:tgtEl>
                                          <p:spTgt spid="2"/>
                                        </p:tgtEl>
                                      </p:cBhvr>
                                      <p:to x="100000" y="100000"/>
                                    </p:animScale>
                                    <p:animScale>
                                      <p:cBhvr>
                                        <p:cTn id="43" dur="26">
                                          <p:stCondLst>
                                            <p:cond delay="1312"/>
                                          </p:stCondLst>
                                        </p:cTn>
                                        <p:tgtEl>
                                          <p:spTgt spid="2"/>
                                        </p:tgtEl>
                                      </p:cBhvr>
                                      <p:to x="100000" y="80000"/>
                                    </p:animScale>
                                    <p:animScale>
                                      <p:cBhvr>
                                        <p:cTn id="44" dur="166" decel="50000">
                                          <p:stCondLst>
                                            <p:cond delay="1338"/>
                                          </p:stCondLst>
                                        </p:cTn>
                                        <p:tgtEl>
                                          <p:spTgt spid="2"/>
                                        </p:tgtEl>
                                      </p:cBhvr>
                                      <p:to x="100000" y="100000"/>
                                    </p:animScale>
                                    <p:animScale>
                                      <p:cBhvr>
                                        <p:cTn id="45" dur="26">
                                          <p:stCondLst>
                                            <p:cond delay="1642"/>
                                          </p:stCondLst>
                                        </p:cTn>
                                        <p:tgtEl>
                                          <p:spTgt spid="2"/>
                                        </p:tgtEl>
                                      </p:cBhvr>
                                      <p:to x="100000" y="90000"/>
                                    </p:animScale>
                                    <p:animScale>
                                      <p:cBhvr>
                                        <p:cTn id="46" dur="166" decel="50000">
                                          <p:stCondLst>
                                            <p:cond delay="1668"/>
                                          </p:stCondLst>
                                        </p:cTn>
                                        <p:tgtEl>
                                          <p:spTgt spid="2"/>
                                        </p:tgtEl>
                                      </p:cBhvr>
                                      <p:to x="100000" y="100000"/>
                                    </p:animScale>
                                    <p:animScale>
                                      <p:cBhvr>
                                        <p:cTn id="47" dur="26">
                                          <p:stCondLst>
                                            <p:cond delay="1808"/>
                                          </p:stCondLst>
                                        </p:cTn>
                                        <p:tgtEl>
                                          <p:spTgt spid="2"/>
                                        </p:tgtEl>
                                      </p:cBhvr>
                                      <p:to x="100000" y="95000"/>
                                    </p:animScale>
                                    <p:animScale>
                                      <p:cBhvr>
                                        <p:cTn id="48" dur="166" decel="50000">
                                          <p:stCondLst>
                                            <p:cond delay="1834"/>
                                          </p:stCondLst>
                                        </p:cTn>
                                        <p:tgtEl>
                                          <p:spTgt spid="2"/>
                                        </p:tgtEl>
                                      </p:cBhvr>
                                      <p:to x="100000" y="100000"/>
                                    </p:animScale>
                                  </p:childTnLst>
                                </p:cTn>
                              </p:par>
                            </p:childTnLst>
                          </p:cTn>
                        </p:par>
                        <p:par>
                          <p:cTn id="49" fill="hold">
                            <p:stCondLst>
                              <p:cond delay="12800"/>
                            </p:stCondLst>
                            <p:childTnLst>
                              <p:par>
                                <p:cTn id="50" presetID="25" presetClass="entr" presetSubtype="0" fill="hold" grpId="0" nodeType="afterEffect">
                                  <p:stCondLst>
                                    <p:cond delay="225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55" dur="1000" fill="hold"/>
                                        <p:tgtEl>
                                          <p:spTgt spid="3"/>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3"/>
                                        </p:tgtEl>
                                      </p:cBhvr>
                                    </p:animEffect>
                                  </p:childTnLst>
                                </p:cTn>
                              </p:par>
                            </p:childTnLst>
                          </p:cTn>
                        </p:par>
                        <p:par>
                          <p:cTn id="60" fill="hold">
                            <p:stCondLst>
                              <p:cond delay="16050"/>
                            </p:stCondLst>
                            <p:childTnLst>
                              <p:par>
                                <p:cTn id="61" presetID="25" presetClass="entr" presetSubtype="0" fill="hold" grpId="0" nodeType="afterEffect">
                                  <p:stCondLst>
                                    <p:cond delay="205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66" dur="1000" fill="hold"/>
                                        <p:tgtEl>
                                          <p:spTgt spid="5"/>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5"/>
                                        </p:tgtEl>
                                      </p:cBhvr>
                                    </p:animEffect>
                                  </p:childTnLst>
                                </p:cTn>
                              </p:par>
                            </p:childTnLst>
                          </p:cTn>
                        </p:par>
                        <p:par>
                          <p:cTn id="71" fill="hold">
                            <p:stCondLst>
                              <p:cond delay="19100"/>
                            </p:stCondLst>
                            <p:childTnLst>
                              <p:par>
                                <p:cTn id="72" presetID="25" presetClass="entr" presetSubtype="0" fill="hold" grpId="0" nodeType="afterEffect">
                                  <p:stCondLst>
                                    <p:cond delay="2800"/>
                                  </p:stCondLst>
                                  <p:childTnLst>
                                    <p:set>
                                      <p:cBhvr>
                                        <p:cTn id="73" dur="1" fill="hold">
                                          <p:stCondLst>
                                            <p:cond delay="0"/>
                                          </p:stCondLst>
                                        </p:cTn>
                                        <p:tgtEl>
                                          <p:spTgt spid="6"/>
                                        </p:tgtEl>
                                        <p:attrNameLst>
                                          <p:attrName>style.visibility</p:attrName>
                                        </p:attrNameLst>
                                      </p:cBhvr>
                                      <p:to>
                                        <p:strVal val="visible"/>
                                      </p:to>
                                    </p:set>
                                    <p:anim calcmode="lin" valueType="num">
                                      <p:cBhvr>
                                        <p:cTn id="74"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77" dur="1000" fill="hold"/>
                                        <p:tgtEl>
                                          <p:spTgt spid="6"/>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6"/>
                                        </p:tgtEl>
                                      </p:cBhvr>
                                    </p:animEffect>
                                  </p:childTnLst>
                                </p:cTn>
                              </p:par>
                            </p:childTnLst>
                          </p:cTn>
                        </p:par>
                        <p:par>
                          <p:cTn id="82" fill="hold">
                            <p:stCondLst>
                              <p:cond delay="22900"/>
                            </p:stCondLst>
                            <p:childTnLst>
                              <p:par>
                                <p:cTn id="83" presetID="25" presetClass="entr" presetSubtype="0" fill="hold" grpId="0" nodeType="afterEffect">
                                  <p:stCondLst>
                                    <p:cond delay="4500"/>
                                  </p:stCondLst>
                                  <p:childTnLst>
                                    <p:set>
                                      <p:cBhvr>
                                        <p:cTn id="84" dur="1" fill="hold">
                                          <p:stCondLst>
                                            <p:cond delay="0"/>
                                          </p:stCondLst>
                                        </p:cTn>
                                        <p:tgtEl>
                                          <p:spTgt spid="9"/>
                                        </p:tgtEl>
                                        <p:attrNameLst>
                                          <p:attrName>style.visibility</p:attrName>
                                        </p:attrNameLst>
                                      </p:cBhvr>
                                      <p:to>
                                        <p:strVal val="visible"/>
                                      </p:to>
                                    </p:set>
                                    <p:anim calcmode="lin" valueType="num">
                                      <p:cBhvr>
                                        <p:cTn id="85"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6"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87"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88" dur="1000" fill="hold"/>
                                        <p:tgtEl>
                                          <p:spTgt spid="9"/>
                                        </p:tgtEl>
                                        <p:attrNameLst>
                                          <p:attrName>ppt_h</p:attrName>
                                        </p:attrNameLst>
                                      </p:cBhvr>
                                      <p:tavLst>
                                        <p:tav tm="0">
                                          <p:val>
                                            <p:strVal val="#ppt_h"/>
                                          </p:val>
                                        </p:tav>
                                        <p:tav tm="100000">
                                          <p:val>
                                            <p:strVal val="#ppt_h"/>
                                          </p:val>
                                        </p:tav>
                                      </p:tavLst>
                                    </p:anim>
                                    <p:anim calcmode="lin" valueType="num">
                                      <p:cBhvr>
                                        <p:cTn id="89"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90"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91"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92" dur="1000" decel="50000">
                                          <p:stCondLst>
                                            <p:cond delay="0"/>
                                          </p:stCondLst>
                                        </p:cTn>
                                        <p:tgtEl>
                                          <p:spTgt spid="9"/>
                                        </p:tgtEl>
                                      </p:cBhvr>
                                    </p:animEffect>
                                  </p:childTnLst>
                                </p:cTn>
                              </p:par>
                            </p:childTnLst>
                          </p:cTn>
                        </p:par>
                        <p:par>
                          <p:cTn id="93" fill="hold">
                            <p:stCondLst>
                              <p:cond delay="28400"/>
                            </p:stCondLst>
                            <p:childTnLst>
                              <p:par>
                                <p:cTn id="94" presetID="25" presetClass="entr" presetSubtype="0" fill="hold" grpId="0" nodeType="afterEffect">
                                  <p:stCondLst>
                                    <p:cond delay="8600"/>
                                  </p:stCondLst>
                                  <p:childTnLst>
                                    <p:set>
                                      <p:cBhvr>
                                        <p:cTn id="95" dur="1" fill="hold">
                                          <p:stCondLst>
                                            <p:cond delay="0"/>
                                          </p:stCondLst>
                                        </p:cTn>
                                        <p:tgtEl>
                                          <p:spTgt spid="8"/>
                                        </p:tgtEl>
                                        <p:attrNameLst>
                                          <p:attrName>style.visibility</p:attrName>
                                        </p:attrNameLst>
                                      </p:cBhvr>
                                      <p:to>
                                        <p:strVal val="visible"/>
                                      </p:to>
                                    </p:set>
                                    <p:anim calcmode="lin" valueType="num">
                                      <p:cBhvr>
                                        <p:cTn id="96"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97"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8"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99" dur="1000" fill="hold"/>
                                        <p:tgtEl>
                                          <p:spTgt spid="8"/>
                                        </p:tgtEl>
                                        <p:attrNameLst>
                                          <p:attrName>ppt_h</p:attrName>
                                        </p:attrNameLst>
                                      </p:cBhvr>
                                      <p:tavLst>
                                        <p:tav tm="0">
                                          <p:val>
                                            <p:strVal val="#ppt_h"/>
                                          </p:val>
                                        </p:tav>
                                        <p:tav tm="100000">
                                          <p:val>
                                            <p:strVal val="#ppt_h"/>
                                          </p:val>
                                        </p:tav>
                                      </p:tavLst>
                                    </p:anim>
                                    <p:anim calcmode="lin" valueType="num">
                                      <p:cBhvr>
                                        <p:cTn id="100"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01"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02"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03" dur="1000" decel="50000">
                                          <p:stCondLst>
                                            <p:cond delay="0"/>
                                          </p:stCondLst>
                                        </p:cTn>
                                        <p:tgtEl>
                                          <p:spTgt spid="8"/>
                                        </p:tgtEl>
                                      </p:cBhvr>
                                    </p:animEffect>
                                  </p:childTnLst>
                                </p:cTn>
                              </p:par>
                            </p:childTnLst>
                          </p:cTn>
                        </p:par>
                        <p:par>
                          <p:cTn id="104" fill="hold">
                            <p:stCondLst>
                              <p:cond delay="38000"/>
                            </p:stCondLst>
                            <p:childTnLst>
                              <p:par>
                                <p:cTn id="105" presetID="2" presetClass="exit" presetSubtype="4" fill="hold" grpId="1" nodeType="afterEffect">
                                  <p:stCondLst>
                                    <p:cond delay="21500"/>
                                  </p:stCondLst>
                                  <p:childTnLst>
                                    <p:anim calcmode="lin" valueType="num">
                                      <p:cBhvr additive="base">
                                        <p:cTn id="106" dur="800"/>
                                        <p:tgtEl>
                                          <p:spTgt spid="4"/>
                                        </p:tgtEl>
                                        <p:attrNameLst>
                                          <p:attrName>ppt_x</p:attrName>
                                        </p:attrNameLst>
                                      </p:cBhvr>
                                      <p:tavLst>
                                        <p:tav tm="0">
                                          <p:val>
                                            <p:strVal val="ppt_x"/>
                                          </p:val>
                                        </p:tav>
                                        <p:tav tm="100000">
                                          <p:val>
                                            <p:strVal val="ppt_x"/>
                                          </p:val>
                                        </p:tav>
                                      </p:tavLst>
                                    </p:anim>
                                    <p:anim calcmode="lin" valueType="num">
                                      <p:cBhvr additive="base">
                                        <p:cTn id="107" dur="800"/>
                                        <p:tgtEl>
                                          <p:spTgt spid="4"/>
                                        </p:tgtEl>
                                        <p:attrNameLst>
                                          <p:attrName>ppt_y</p:attrName>
                                        </p:attrNameLst>
                                      </p:cBhvr>
                                      <p:tavLst>
                                        <p:tav tm="0">
                                          <p:val>
                                            <p:strVal val="ppt_y"/>
                                          </p:val>
                                        </p:tav>
                                        <p:tav tm="100000">
                                          <p:val>
                                            <p:strVal val="1+ppt_h/2"/>
                                          </p:val>
                                        </p:tav>
                                      </p:tavLst>
                                    </p:anim>
                                    <p:set>
                                      <p:cBhvr>
                                        <p:cTn id="108" dur="1" fill="hold">
                                          <p:stCondLst>
                                            <p:cond delay="799"/>
                                          </p:stCondLst>
                                        </p:cTn>
                                        <p:tgtEl>
                                          <p:spTgt spid="4"/>
                                        </p:tgtEl>
                                        <p:attrNameLst>
                                          <p:attrName>style.visibility</p:attrName>
                                        </p:attrNameLst>
                                      </p:cBhvr>
                                      <p:to>
                                        <p:strVal val="hidden"/>
                                      </p:to>
                                    </p:set>
                                  </p:childTnLst>
                                </p:cTn>
                              </p:par>
                              <p:par>
                                <p:cTn id="109" presetID="2" presetClass="exit" presetSubtype="4" fill="hold" grpId="1" nodeType="withEffect">
                                  <p:stCondLst>
                                    <p:cond delay="21700"/>
                                  </p:stCondLst>
                                  <p:childTnLst>
                                    <p:anim calcmode="lin" valueType="num">
                                      <p:cBhvr additive="base">
                                        <p:cTn id="110" dur="500"/>
                                        <p:tgtEl>
                                          <p:spTgt spid="7"/>
                                        </p:tgtEl>
                                        <p:attrNameLst>
                                          <p:attrName>ppt_x</p:attrName>
                                        </p:attrNameLst>
                                      </p:cBhvr>
                                      <p:tavLst>
                                        <p:tav tm="0">
                                          <p:val>
                                            <p:strVal val="ppt_x"/>
                                          </p:val>
                                        </p:tav>
                                        <p:tav tm="100000">
                                          <p:val>
                                            <p:strVal val="ppt_x"/>
                                          </p:val>
                                        </p:tav>
                                      </p:tavLst>
                                    </p:anim>
                                    <p:anim calcmode="lin" valueType="num">
                                      <p:cBhvr additive="base">
                                        <p:cTn id="111" dur="500"/>
                                        <p:tgtEl>
                                          <p:spTgt spid="7"/>
                                        </p:tgtEl>
                                        <p:attrNameLst>
                                          <p:attrName>ppt_y</p:attrName>
                                        </p:attrNameLst>
                                      </p:cBhvr>
                                      <p:tavLst>
                                        <p:tav tm="0">
                                          <p:val>
                                            <p:strVal val="ppt_y"/>
                                          </p:val>
                                        </p:tav>
                                        <p:tav tm="100000">
                                          <p:val>
                                            <p:strVal val="1+ppt_h/2"/>
                                          </p:val>
                                        </p:tav>
                                      </p:tavLst>
                                    </p:anim>
                                    <p:set>
                                      <p:cBhvr>
                                        <p:cTn id="112" dur="1" fill="hold">
                                          <p:stCondLst>
                                            <p:cond delay="499"/>
                                          </p:stCondLst>
                                        </p:cTn>
                                        <p:tgtEl>
                                          <p:spTgt spid="7"/>
                                        </p:tgtEl>
                                        <p:attrNameLst>
                                          <p:attrName>style.visibility</p:attrName>
                                        </p:attrNameLst>
                                      </p:cBhvr>
                                      <p:to>
                                        <p:strVal val="hidden"/>
                                      </p:to>
                                    </p:set>
                                  </p:childTnLst>
                                </p:cTn>
                              </p:par>
                              <p:par>
                                <p:cTn id="113" presetID="2" presetClass="exit" presetSubtype="4" fill="hold" grpId="1" nodeType="withEffect">
                                  <p:stCondLst>
                                    <p:cond delay="21700"/>
                                  </p:stCondLst>
                                  <p:childTnLst>
                                    <p:anim calcmode="lin" valueType="num">
                                      <p:cBhvr additive="base">
                                        <p:cTn id="114" dur="500"/>
                                        <p:tgtEl>
                                          <p:spTgt spid="2"/>
                                        </p:tgtEl>
                                        <p:attrNameLst>
                                          <p:attrName>ppt_x</p:attrName>
                                        </p:attrNameLst>
                                      </p:cBhvr>
                                      <p:tavLst>
                                        <p:tav tm="0">
                                          <p:val>
                                            <p:strVal val="ppt_x"/>
                                          </p:val>
                                        </p:tav>
                                        <p:tav tm="100000">
                                          <p:val>
                                            <p:strVal val="ppt_x"/>
                                          </p:val>
                                        </p:tav>
                                      </p:tavLst>
                                    </p:anim>
                                    <p:anim calcmode="lin" valueType="num">
                                      <p:cBhvr additive="base">
                                        <p:cTn id="115" dur="500"/>
                                        <p:tgtEl>
                                          <p:spTgt spid="2"/>
                                        </p:tgtEl>
                                        <p:attrNameLst>
                                          <p:attrName>ppt_y</p:attrName>
                                        </p:attrNameLst>
                                      </p:cBhvr>
                                      <p:tavLst>
                                        <p:tav tm="0">
                                          <p:val>
                                            <p:strVal val="ppt_y"/>
                                          </p:val>
                                        </p:tav>
                                        <p:tav tm="100000">
                                          <p:val>
                                            <p:strVal val="1+ppt_h/2"/>
                                          </p:val>
                                        </p:tav>
                                      </p:tavLst>
                                    </p:anim>
                                    <p:set>
                                      <p:cBhvr>
                                        <p:cTn id="116" dur="1" fill="hold">
                                          <p:stCondLst>
                                            <p:cond delay="499"/>
                                          </p:stCondLst>
                                        </p:cTn>
                                        <p:tgtEl>
                                          <p:spTgt spid="2"/>
                                        </p:tgtEl>
                                        <p:attrNameLst>
                                          <p:attrName>style.visibility</p:attrName>
                                        </p:attrNameLst>
                                      </p:cBhvr>
                                      <p:to>
                                        <p:strVal val="hidden"/>
                                      </p:to>
                                    </p:set>
                                  </p:childTnLst>
                                </p:cTn>
                              </p:par>
                              <p:par>
                                <p:cTn id="117" presetID="2" presetClass="exit" presetSubtype="4" fill="hold" grpId="1" nodeType="withEffect">
                                  <p:stCondLst>
                                    <p:cond delay="21700"/>
                                  </p:stCondLst>
                                  <p:childTnLst>
                                    <p:anim calcmode="lin" valueType="num">
                                      <p:cBhvr additive="base">
                                        <p:cTn id="118" dur="500"/>
                                        <p:tgtEl>
                                          <p:spTgt spid="3"/>
                                        </p:tgtEl>
                                        <p:attrNameLst>
                                          <p:attrName>ppt_x</p:attrName>
                                        </p:attrNameLst>
                                      </p:cBhvr>
                                      <p:tavLst>
                                        <p:tav tm="0">
                                          <p:val>
                                            <p:strVal val="ppt_x"/>
                                          </p:val>
                                        </p:tav>
                                        <p:tav tm="100000">
                                          <p:val>
                                            <p:strVal val="ppt_x"/>
                                          </p:val>
                                        </p:tav>
                                      </p:tavLst>
                                    </p:anim>
                                    <p:anim calcmode="lin" valueType="num">
                                      <p:cBhvr additive="base">
                                        <p:cTn id="119" dur="500"/>
                                        <p:tgtEl>
                                          <p:spTgt spid="3"/>
                                        </p:tgtEl>
                                        <p:attrNameLst>
                                          <p:attrName>ppt_y</p:attrName>
                                        </p:attrNameLst>
                                      </p:cBhvr>
                                      <p:tavLst>
                                        <p:tav tm="0">
                                          <p:val>
                                            <p:strVal val="ppt_y"/>
                                          </p:val>
                                        </p:tav>
                                        <p:tav tm="100000">
                                          <p:val>
                                            <p:strVal val="1+ppt_h/2"/>
                                          </p:val>
                                        </p:tav>
                                      </p:tavLst>
                                    </p:anim>
                                    <p:set>
                                      <p:cBhvr>
                                        <p:cTn id="120" dur="1" fill="hold">
                                          <p:stCondLst>
                                            <p:cond delay="499"/>
                                          </p:stCondLst>
                                        </p:cTn>
                                        <p:tgtEl>
                                          <p:spTgt spid="3"/>
                                        </p:tgtEl>
                                        <p:attrNameLst>
                                          <p:attrName>style.visibility</p:attrName>
                                        </p:attrNameLst>
                                      </p:cBhvr>
                                      <p:to>
                                        <p:strVal val="hidden"/>
                                      </p:to>
                                    </p:set>
                                  </p:childTnLst>
                                </p:cTn>
                              </p:par>
                              <p:par>
                                <p:cTn id="121" presetID="2" presetClass="exit" presetSubtype="4" fill="hold" grpId="1" nodeType="withEffect">
                                  <p:stCondLst>
                                    <p:cond delay="21700"/>
                                  </p:stCondLst>
                                  <p:childTnLst>
                                    <p:anim calcmode="lin" valueType="num">
                                      <p:cBhvr additive="base">
                                        <p:cTn id="122" dur="500"/>
                                        <p:tgtEl>
                                          <p:spTgt spid="5"/>
                                        </p:tgtEl>
                                        <p:attrNameLst>
                                          <p:attrName>ppt_x</p:attrName>
                                        </p:attrNameLst>
                                      </p:cBhvr>
                                      <p:tavLst>
                                        <p:tav tm="0">
                                          <p:val>
                                            <p:strVal val="ppt_x"/>
                                          </p:val>
                                        </p:tav>
                                        <p:tav tm="100000">
                                          <p:val>
                                            <p:strVal val="ppt_x"/>
                                          </p:val>
                                        </p:tav>
                                      </p:tavLst>
                                    </p:anim>
                                    <p:anim calcmode="lin" valueType="num">
                                      <p:cBhvr additive="base">
                                        <p:cTn id="123" dur="500"/>
                                        <p:tgtEl>
                                          <p:spTgt spid="5"/>
                                        </p:tgtEl>
                                        <p:attrNameLst>
                                          <p:attrName>ppt_y</p:attrName>
                                        </p:attrNameLst>
                                      </p:cBhvr>
                                      <p:tavLst>
                                        <p:tav tm="0">
                                          <p:val>
                                            <p:strVal val="ppt_y"/>
                                          </p:val>
                                        </p:tav>
                                        <p:tav tm="100000">
                                          <p:val>
                                            <p:strVal val="1+ppt_h/2"/>
                                          </p:val>
                                        </p:tav>
                                      </p:tavLst>
                                    </p:anim>
                                    <p:set>
                                      <p:cBhvr>
                                        <p:cTn id="124" dur="1" fill="hold">
                                          <p:stCondLst>
                                            <p:cond delay="499"/>
                                          </p:stCondLst>
                                        </p:cTn>
                                        <p:tgtEl>
                                          <p:spTgt spid="5"/>
                                        </p:tgtEl>
                                        <p:attrNameLst>
                                          <p:attrName>style.visibility</p:attrName>
                                        </p:attrNameLst>
                                      </p:cBhvr>
                                      <p:to>
                                        <p:strVal val="hidden"/>
                                      </p:to>
                                    </p:set>
                                  </p:childTnLst>
                                </p:cTn>
                              </p:par>
                              <p:par>
                                <p:cTn id="125" presetID="2" presetClass="exit" presetSubtype="4" fill="hold" grpId="1" nodeType="withEffect">
                                  <p:stCondLst>
                                    <p:cond delay="21700"/>
                                  </p:stCondLst>
                                  <p:childTnLst>
                                    <p:anim calcmode="lin" valueType="num">
                                      <p:cBhvr additive="base">
                                        <p:cTn id="126" dur="500"/>
                                        <p:tgtEl>
                                          <p:spTgt spid="6"/>
                                        </p:tgtEl>
                                        <p:attrNameLst>
                                          <p:attrName>ppt_x</p:attrName>
                                        </p:attrNameLst>
                                      </p:cBhvr>
                                      <p:tavLst>
                                        <p:tav tm="0">
                                          <p:val>
                                            <p:strVal val="ppt_x"/>
                                          </p:val>
                                        </p:tav>
                                        <p:tav tm="100000">
                                          <p:val>
                                            <p:strVal val="ppt_x"/>
                                          </p:val>
                                        </p:tav>
                                      </p:tavLst>
                                    </p:anim>
                                    <p:anim calcmode="lin" valueType="num">
                                      <p:cBhvr additive="base">
                                        <p:cTn id="127" dur="500"/>
                                        <p:tgtEl>
                                          <p:spTgt spid="6"/>
                                        </p:tgtEl>
                                        <p:attrNameLst>
                                          <p:attrName>ppt_y</p:attrName>
                                        </p:attrNameLst>
                                      </p:cBhvr>
                                      <p:tavLst>
                                        <p:tav tm="0">
                                          <p:val>
                                            <p:strVal val="ppt_y"/>
                                          </p:val>
                                        </p:tav>
                                        <p:tav tm="100000">
                                          <p:val>
                                            <p:strVal val="1+ppt_h/2"/>
                                          </p:val>
                                        </p:tav>
                                      </p:tavLst>
                                    </p:anim>
                                    <p:set>
                                      <p:cBhvr>
                                        <p:cTn id="128" dur="1" fill="hold">
                                          <p:stCondLst>
                                            <p:cond delay="499"/>
                                          </p:stCondLst>
                                        </p:cTn>
                                        <p:tgtEl>
                                          <p:spTgt spid="6"/>
                                        </p:tgtEl>
                                        <p:attrNameLst>
                                          <p:attrName>style.visibility</p:attrName>
                                        </p:attrNameLst>
                                      </p:cBhvr>
                                      <p:to>
                                        <p:strVal val="hidden"/>
                                      </p:to>
                                    </p:set>
                                  </p:childTnLst>
                                </p:cTn>
                              </p:par>
                              <p:par>
                                <p:cTn id="129" presetID="2" presetClass="exit" presetSubtype="4" fill="hold" grpId="1" nodeType="withEffect">
                                  <p:stCondLst>
                                    <p:cond delay="21700"/>
                                  </p:stCondLst>
                                  <p:childTnLst>
                                    <p:anim calcmode="lin" valueType="num">
                                      <p:cBhvr additive="base">
                                        <p:cTn id="130" dur="500"/>
                                        <p:tgtEl>
                                          <p:spTgt spid="9"/>
                                        </p:tgtEl>
                                        <p:attrNameLst>
                                          <p:attrName>ppt_x</p:attrName>
                                        </p:attrNameLst>
                                      </p:cBhvr>
                                      <p:tavLst>
                                        <p:tav tm="0">
                                          <p:val>
                                            <p:strVal val="ppt_x"/>
                                          </p:val>
                                        </p:tav>
                                        <p:tav tm="100000">
                                          <p:val>
                                            <p:strVal val="ppt_x"/>
                                          </p:val>
                                        </p:tav>
                                      </p:tavLst>
                                    </p:anim>
                                    <p:anim calcmode="lin" valueType="num">
                                      <p:cBhvr additive="base">
                                        <p:cTn id="131" dur="500"/>
                                        <p:tgtEl>
                                          <p:spTgt spid="9"/>
                                        </p:tgtEl>
                                        <p:attrNameLst>
                                          <p:attrName>ppt_y</p:attrName>
                                        </p:attrNameLst>
                                      </p:cBhvr>
                                      <p:tavLst>
                                        <p:tav tm="0">
                                          <p:val>
                                            <p:strVal val="ppt_y"/>
                                          </p:val>
                                        </p:tav>
                                        <p:tav tm="100000">
                                          <p:val>
                                            <p:strVal val="1+ppt_h/2"/>
                                          </p:val>
                                        </p:tav>
                                      </p:tavLst>
                                    </p:anim>
                                    <p:set>
                                      <p:cBhvr>
                                        <p:cTn id="132" dur="1" fill="hold">
                                          <p:stCondLst>
                                            <p:cond delay="499"/>
                                          </p:stCondLst>
                                        </p:cTn>
                                        <p:tgtEl>
                                          <p:spTgt spid="9"/>
                                        </p:tgtEl>
                                        <p:attrNameLst>
                                          <p:attrName>style.visibility</p:attrName>
                                        </p:attrNameLst>
                                      </p:cBhvr>
                                      <p:to>
                                        <p:strVal val="hidden"/>
                                      </p:to>
                                    </p:set>
                                  </p:childTnLst>
                                </p:cTn>
                              </p:par>
                              <p:par>
                                <p:cTn id="133" presetID="2" presetClass="exit" presetSubtype="4" fill="hold" grpId="1" nodeType="withEffect">
                                  <p:stCondLst>
                                    <p:cond delay="21700"/>
                                  </p:stCondLst>
                                  <p:childTnLst>
                                    <p:anim calcmode="lin" valueType="num">
                                      <p:cBhvr additive="base">
                                        <p:cTn id="134" dur="500"/>
                                        <p:tgtEl>
                                          <p:spTgt spid="8"/>
                                        </p:tgtEl>
                                        <p:attrNameLst>
                                          <p:attrName>ppt_x</p:attrName>
                                        </p:attrNameLst>
                                      </p:cBhvr>
                                      <p:tavLst>
                                        <p:tav tm="0">
                                          <p:val>
                                            <p:strVal val="ppt_x"/>
                                          </p:val>
                                        </p:tav>
                                        <p:tav tm="100000">
                                          <p:val>
                                            <p:strVal val="ppt_x"/>
                                          </p:val>
                                        </p:tav>
                                      </p:tavLst>
                                    </p:anim>
                                    <p:anim calcmode="lin" valueType="num">
                                      <p:cBhvr additive="base">
                                        <p:cTn id="135" dur="500"/>
                                        <p:tgtEl>
                                          <p:spTgt spid="8"/>
                                        </p:tgtEl>
                                        <p:attrNameLst>
                                          <p:attrName>ppt_y</p:attrName>
                                        </p:attrNameLst>
                                      </p:cBhvr>
                                      <p:tavLst>
                                        <p:tav tm="0">
                                          <p:val>
                                            <p:strVal val="ppt_y"/>
                                          </p:val>
                                        </p:tav>
                                        <p:tav tm="100000">
                                          <p:val>
                                            <p:strVal val="1+ppt_h/2"/>
                                          </p:val>
                                        </p:tav>
                                      </p:tavLst>
                                    </p:anim>
                                    <p:set>
                                      <p:cBhvr>
                                        <p:cTn id="13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P spid="2" grpId="0"/>
      <p:bldP spid="2" grpId="1"/>
      <p:bldP spid="3" grpId="0"/>
      <p:bldP spid="3" grpId="1"/>
      <p:bldP spid="5" grpId="0"/>
      <p:bldP spid="5" grpId="1"/>
      <p:bldP spid="6" grpId="0"/>
      <p:bldP spid="6" grpId="1"/>
      <p:bldP spid="9" grpId="0"/>
      <p:bldP spid="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xmlns="" id="{20159573-4CA4-44CA-9D3E-35F8FD68CE84}"/>
              </a:ext>
            </a:extLst>
          </p:cNvPr>
          <p:cNvSpPr txBox="1">
            <a:spLocks noChangeArrowheads="1"/>
          </p:cNvSpPr>
          <p:nvPr/>
        </p:nvSpPr>
        <p:spPr bwMode="auto">
          <a:xfrm>
            <a:off x="1455378" y="766476"/>
            <a:ext cx="39548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200" b="1" dirty="0">
                <a:solidFill>
                  <a:srgbClr val="0070C0"/>
                </a:solidFill>
                <a:latin typeface="Segoe Script" panose="020B0504020000000003" pitchFamily="34" charset="0"/>
              </a:rPr>
              <a:t>Examples 2:</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xmlns="" id="{EE336B7E-6D96-4CE3-B60F-8A3C117F3D86}"/>
                  </a:ext>
                </a:extLst>
              </p:cNvPr>
              <p:cNvSpPr txBox="1"/>
              <p:nvPr/>
            </p:nvSpPr>
            <p:spPr>
              <a:xfrm>
                <a:off x="4999696" y="694752"/>
                <a:ext cx="6074704" cy="966675"/>
              </a:xfrm>
              <a:prstGeom prst="rect">
                <a:avLst/>
              </a:prstGeom>
              <a:noFill/>
            </p:spPr>
            <p:txBody>
              <a:bodyPr wrap="square" rtlCol="0">
                <a:spAutoFit/>
              </a:bodyPr>
              <a:lstStyle/>
              <a:p>
                <a:r>
                  <a:rPr lang="en-PH" sz="2800" dirty="0">
                    <a:latin typeface="Segoe Print" panose="02000600000000000000" pitchFamily="2" charset="0"/>
                  </a:rPr>
                  <a:t>Factor:  </a:t>
                </a:r>
                <a14:m>
                  <m:oMath xmlns:m="http://schemas.openxmlformats.org/officeDocument/2006/math">
                    <m:f>
                      <m:fPr>
                        <m:ctrlPr>
                          <a:rPr lang="en-PH" sz="4000" i="1" smtClean="0">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4</m:t>
                        </m:r>
                      </m:num>
                      <m:den>
                        <m:r>
                          <a:rPr lang="en-PH" sz="4000" b="0" i="1" smtClean="0">
                            <a:latin typeface="Cambria Math" panose="02040503050406030204" pitchFamily="18" charset="0"/>
                            <a:ea typeface="Cambria Math" panose="02040503050406030204" pitchFamily="18" charset="0"/>
                          </a:rPr>
                          <m:t>9</m:t>
                        </m:r>
                      </m:den>
                    </m:f>
                  </m:oMath>
                </a14:m>
                <a:r>
                  <a:rPr lang="en-PH" sz="4000" dirty="0">
                    <a:latin typeface="Cambria Math" panose="02040503050406030204" pitchFamily="18" charset="0"/>
                    <a:ea typeface="Cambria Math" panose="02040503050406030204" pitchFamily="18" charset="0"/>
                  </a:rPr>
                  <a:t> </a:t>
                </a:r>
                <a:r>
                  <a:rPr lang="en-PH" sz="4000" dirty="0" smtClean="0">
                    <a:latin typeface="Cambria Math" panose="02040503050406030204" pitchFamily="18" charset="0"/>
                    <a:ea typeface="Cambria Math" panose="02040503050406030204" pitchFamily="18" charset="0"/>
                  </a:rPr>
                  <a:t>s</a:t>
                </a:r>
                <a:r>
                  <a:rPr lang="en-PH" sz="4000" baseline="30000" dirty="0" smtClean="0">
                    <a:latin typeface="Cambria Math" panose="02040503050406030204" pitchFamily="18" charset="0"/>
                    <a:ea typeface="Cambria Math" panose="02040503050406030204" pitchFamily="18" charset="0"/>
                  </a:rPr>
                  <a:t>2</a:t>
                </a:r>
                <a:r>
                  <a:rPr lang="en-PH" sz="4000" dirty="0" smtClean="0">
                    <a:latin typeface="Cambria Math" panose="02040503050406030204" pitchFamily="18" charset="0"/>
                    <a:ea typeface="Cambria Math" panose="02040503050406030204" pitchFamily="18" charset="0"/>
                  </a:rPr>
                  <a:t> </a:t>
                </a:r>
                <a:r>
                  <a:rPr lang="en-PH" sz="4000" dirty="0">
                    <a:latin typeface="Cambria Math" panose="02040503050406030204" pitchFamily="18" charset="0"/>
                    <a:ea typeface="Cambria Math" panose="02040503050406030204" pitchFamily="18" charset="0"/>
                  </a:rPr>
                  <a:t>+ </a:t>
                </a:r>
                <a14:m>
                  <m:oMath xmlns:m="http://schemas.openxmlformats.org/officeDocument/2006/math">
                    <m:f>
                      <m:fPr>
                        <m:ctrlPr>
                          <a:rPr lang="en-PH" sz="4000" i="1" smtClean="0">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16</m:t>
                        </m:r>
                      </m:num>
                      <m:den>
                        <m:r>
                          <a:rPr lang="en-PH" sz="4000" b="0" i="1" smtClean="0">
                            <a:latin typeface="Cambria Math" panose="02040503050406030204" pitchFamily="18" charset="0"/>
                            <a:ea typeface="Cambria Math" panose="02040503050406030204" pitchFamily="18" charset="0"/>
                          </a:rPr>
                          <m:t>15</m:t>
                        </m:r>
                      </m:den>
                    </m:f>
                  </m:oMath>
                </a14:m>
                <a:r>
                  <a:rPr lang="en-PH" sz="4000" dirty="0">
                    <a:latin typeface="Cambria Math" panose="02040503050406030204" pitchFamily="18" charset="0"/>
                    <a:ea typeface="Cambria Math" panose="02040503050406030204" pitchFamily="18" charset="0"/>
                  </a:rPr>
                  <a:t>s + </a:t>
                </a:r>
                <a14:m>
                  <m:oMath xmlns:m="http://schemas.openxmlformats.org/officeDocument/2006/math">
                    <m:f>
                      <m:fPr>
                        <m:ctrlPr>
                          <a:rPr lang="en-PH" sz="4000" i="1" smtClean="0">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16</m:t>
                        </m:r>
                      </m:num>
                      <m:den>
                        <m:r>
                          <a:rPr lang="en-PH" sz="4000" b="0" i="1" smtClean="0">
                            <a:latin typeface="Cambria Math" panose="02040503050406030204" pitchFamily="18" charset="0"/>
                            <a:ea typeface="Cambria Math" panose="02040503050406030204" pitchFamily="18" charset="0"/>
                          </a:rPr>
                          <m:t>25</m:t>
                        </m:r>
                      </m:den>
                    </m:f>
                  </m:oMath>
                </a14:m>
                <a:r>
                  <a:rPr lang="en-PH" sz="4000" dirty="0">
                    <a:latin typeface="Cambria Math" panose="02040503050406030204" pitchFamily="18" charset="0"/>
                    <a:ea typeface="Cambria Math" panose="02040503050406030204" pitchFamily="18" charset="0"/>
                  </a:rPr>
                  <a:t> </a:t>
                </a:r>
              </a:p>
            </p:txBody>
          </p:sp>
        </mc:Choice>
        <mc:Fallback>
          <p:sp>
            <p:nvSpPr>
              <p:cNvPr id="2" name="TextBox 1">
                <a:extLst>
                  <a:ext uri="{FF2B5EF4-FFF2-40B4-BE49-F238E27FC236}">
                    <a16:creationId xmlns:a16="http://schemas.microsoft.com/office/drawing/2014/main" xmlns="" xmlns:a14="http://schemas.microsoft.com/office/drawing/2010/main" id="{EE336B7E-6D96-4CE3-B60F-8A3C117F3D86}"/>
                  </a:ext>
                </a:extLst>
              </p:cNvPr>
              <p:cNvSpPr txBox="1">
                <a:spLocks noRot="1" noChangeAspect="1" noMove="1" noResize="1" noEditPoints="1" noAdjustHandles="1" noChangeArrowheads="1" noChangeShapeType="1" noTextEdit="1"/>
              </p:cNvSpPr>
              <p:nvPr/>
            </p:nvSpPr>
            <p:spPr>
              <a:xfrm>
                <a:off x="4999696" y="694752"/>
                <a:ext cx="6074704" cy="966675"/>
              </a:xfrm>
              <a:prstGeom prst="rect">
                <a:avLst/>
              </a:prstGeom>
              <a:blipFill rotWithShape="0">
                <a:blip r:embed="rId2"/>
                <a:stretch>
                  <a:fillRect l="-2006" b="-11321"/>
                </a:stretch>
              </a:blipFill>
            </p:spPr>
            <p:txBody>
              <a:bodyPr/>
              <a:lstStyle/>
              <a:p>
                <a:r>
                  <a:rPr lang="en-PH">
                    <a:noFill/>
                  </a:rPr>
                  <a:t> </a:t>
                </a:r>
              </a:p>
            </p:txBody>
          </p:sp>
        </mc:Fallback>
      </mc:AlternateContent>
      <p:sp>
        <p:nvSpPr>
          <p:cNvPr id="6" name="TextBox 5">
            <a:extLst>
              <a:ext uri="{FF2B5EF4-FFF2-40B4-BE49-F238E27FC236}">
                <a16:creationId xmlns:a16="http://schemas.microsoft.com/office/drawing/2014/main" xmlns="" id="{8E78F9EF-6BC8-42D4-B903-A19A43279A32}"/>
              </a:ext>
            </a:extLst>
          </p:cNvPr>
          <p:cNvSpPr txBox="1"/>
          <p:nvPr/>
        </p:nvSpPr>
        <p:spPr>
          <a:xfrm>
            <a:off x="1412434" y="1615110"/>
            <a:ext cx="3587262" cy="584775"/>
          </a:xfrm>
          <a:prstGeom prst="rect">
            <a:avLst/>
          </a:prstGeom>
          <a:noFill/>
        </p:spPr>
        <p:txBody>
          <a:bodyPr wrap="square" rtlCol="0">
            <a:spAutoFit/>
          </a:bodyPr>
          <a:lstStyle/>
          <a:p>
            <a:r>
              <a:rPr lang="en-PH" sz="3200" b="1" dirty="0">
                <a:solidFill>
                  <a:srgbClr val="FF0000"/>
                </a:solidFill>
                <a:latin typeface="Segoe Script" panose="020B0504020000000003" pitchFamily="34" charset="0"/>
              </a:rPr>
              <a:t>Solution: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73814147-E297-4DAF-BDE7-32351BBC9622}"/>
                  </a:ext>
                </a:extLst>
              </p:cNvPr>
              <p:cNvSpPr txBox="1"/>
              <p:nvPr/>
            </p:nvSpPr>
            <p:spPr>
              <a:xfrm>
                <a:off x="1265896" y="2158193"/>
                <a:ext cx="9808504" cy="1433277"/>
              </a:xfrm>
              <a:prstGeom prst="rect">
                <a:avLst/>
              </a:prstGeom>
              <a:noFill/>
            </p:spPr>
            <p:txBody>
              <a:bodyPr wrap="square" rtlCol="0">
                <a:spAutoFit/>
              </a:bodyPr>
              <a:lstStyle/>
              <a:p>
                <a:pPr>
                  <a:lnSpc>
                    <a:spcPct val="150000"/>
                  </a:lnSpc>
                </a:pPr>
                <a:r>
                  <a:rPr lang="en-PH" sz="2400" dirty="0" smtClean="0">
                    <a:latin typeface="Segoe Print" panose="02000600000000000000" pitchFamily="2" charset="0"/>
                  </a:rPr>
                  <a:t>Since,   </a:t>
                </a:r>
              </a:p>
              <a:p>
                <a:pPr>
                  <a:lnSpc>
                    <a:spcPct val="150000"/>
                  </a:lnSpc>
                </a:pPr>
                <a:r>
                  <a:rPr lang="en-PH" sz="2400" dirty="0" smtClean="0">
                    <a:latin typeface="Segoe Print" panose="02000600000000000000" pitchFamily="2" charset="0"/>
                  </a:rPr>
                  <a:t>	</a:t>
                </a:r>
                <a14:m>
                  <m:oMath xmlns:m="http://schemas.openxmlformats.org/officeDocument/2006/math">
                    <m:f>
                      <m:fPr>
                        <m:ctrlPr>
                          <a:rPr lang="en-PH" sz="2400" b="1" i="1" smtClean="0">
                            <a:latin typeface="Cambria Math" panose="02040503050406030204" pitchFamily="18" charset="0"/>
                          </a:rPr>
                        </m:ctrlPr>
                      </m:fPr>
                      <m:num>
                        <m:r>
                          <a:rPr lang="en-PH" sz="2400" b="1" i="1" smtClean="0">
                            <a:latin typeface="Cambria Math" panose="02040503050406030204" pitchFamily="18" charset="0"/>
                          </a:rPr>
                          <m:t>𝟒</m:t>
                        </m:r>
                      </m:num>
                      <m:den>
                        <m:r>
                          <a:rPr lang="en-PH" sz="2400" b="1" i="1" smtClean="0">
                            <a:latin typeface="Cambria Math" panose="02040503050406030204" pitchFamily="18" charset="0"/>
                          </a:rPr>
                          <m:t>𝟗</m:t>
                        </m:r>
                      </m:den>
                    </m:f>
                  </m:oMath>
                </a14:m>
                <a:r>
                  <a:rPr lang="en-PH" sz="2400" b="1" dirty="0">
                    <a:latin typeface="Segoe Print" panose="02000600000000000000" pitchFamily="2" charset="0"/>
                  </a:rPr>
                  <a:t> s</a:t>
                </a:r>
                <a:r>
                  <a:rPr lang="en-PH" sz="2400" b="1" baseline="30000" dirty="0">
                    <a:latin typeface="Segoe Print" panose="02000600000000000000" pitchFamily="2" charset="0"/>
                  </a:rPr>
                  <a:t>2</a:t>
                </a:r>
                <a:r>
                  <a:rPr lang="en-PH" sz="2400" b="1" dirty="0">
                    <a:latin typeface="Segoe Print" panose="02000600000000000000" pitchFamily="2" charset="0"/>
                  </a:rPr>
                  <a:t> </a:t>
                </a:r>
                <a:r>
                  <a:rPr lang="en-PH" sz="2400" dirty="0">
                    <a:latin typeface="Segoe Print" panose="02000600000000000000" pitchFamily="2" charset="0"/>
                  </a:rPr>
                  <a:t>=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2</m:t>
                        </m:r>
                      </m:num>
                      <m:den>
                        <m:r>
                          <a:rPr lang="en-PH" sz="2400" b="0" i="1" smtClean="0">
                            <a:latin typeface="Cambria Math" panose="02040503050406030204" pitchFamily="18" charset="0"/>
                          </a:rPr>
                          <m:t>3</m:t>
                        </m:r>
                      </m:den>
                    </m:f>
                    <m:r>
                      <a:rPr lang="en-PH" sz="2400" b="0" i="1" smtClean="0">
                        <a:latin typeface="Cambria Math" panose="02040503050406030204" pitchFamily="18" charset="0"/>
                      </a:rPr>
                      <m:t> </m:t>
                    </m:r>
                    <m:r>
                      <a:rPr lang="en-PH" sz="2400" b="0" i="1" smtClean="0">
                        <a:latin typeface="Cambria Math" panose="02040503050406030204" pitchFamily="18" charset="0"/>
                      </a:rPr>
                      <m:t>𝑠</m:t>
                    </m:r>
                  </m:oMath>
                </a14:m>
                <a:r>
                  <a:rPr lang="en-PH" sz="2400" dirty="0">
                    <a:latin typeface="Segoe Print" panose="02000600000000000000" pitchFamily="2" charset="0"/>
                  </a:rPr>
                  <a:t>)</a:t>
                </a:r>
                <a:r>
                  <a:rPr lang="en-PH" sz="2400" baseline="30000" dirty="0" smtClean="0">
                    <a:latin typeface="Segoe Print" panose="02000600000000000000" pitchFamily="2" charset="0"/>
                  </a:rPr>
                  <a:t>2</a:t>
                </a:r>
                <a:r>
                  <a:rPr lang="en-PH" sz="2400" dirty="0" smtClean="0">
                    <a:latin typeface="Segoe Print" panose="02000600000000000000" pitchFamily="2" charset="0"/>
                  </a:rPr>
                  <a:t>; </a:t>
                </a:r>
                <a14:m>
                  <m:oMath xmlns:m="http://schemas.openxmlformats.org/officeDocument/2006/math">
                    <m:f>
                      <m:fPr>
                        <m:ctrlPr>
                          <a:rPr lang="en-PH" sz="2400" b="1" i="1">
                            <a:latin typeface="Cambria Math" panose="02040503050406030204" pitchFamily="18" charset="0"/>
                          </a:rPr>
                        </m:ctrlPr>
                      </m:fPr>
                      <m:num>
                        <m:r>
                          <a:rPr lang="en-PH" sz="2400" b="1" i="1">
                            <a:latin typeface="Cambria Math" panose="02040503050406030204" pitchFamily="18" charset="0"/>
                          </a:rPr>
                          <m:t>𝟏𝟔</m:t>
                        </m:r>
                        <m:r>
                          <a:rPr lang="en-PH" sz="2400" b="1" i="1">
                            <a:latin typeface="Cambria Math" panose="02040503050406030204" pitchFamily="18" charset="0"/>
                          </a:rPr>
                          <m:t>𝒔</m:t>
                        </m:r>
                      </m:num>
                      <m:den>
                        <m:r>
                          <a:rPr lang="en-PH" sz="2400" b="1" i="1">
                            <a:latin typeface="Cambria Math" panose="02040503050406030204" pitchFamily="18" charset="0"/>
                          </a:rPr>
                          <m:t>𝟏𝟓</m:t>
                        </m:r>
                      </m:den>
                    </m:f>
                    <m:r>
                      <m:rPr>
                        <m:nor/>
                      </m:rPr>
                      <a:rPr lang="en-PH" sz="2400" dirty="0">
                        <a:latin typeface="Segoe Print" panose="02000600000000000000" pitchFamily="2" charset="0"/>
                      </a:rPr>
                      <m:t>=</m:t>
                    </m:r>
                  </m:oMath>
                </a14:m>
                <a:r>
                  <a:rPr lang="en-PH" sz="2400" dirty="0" smtClean="0">
                    <a:latin typeface="Segoe Print" panose="02000600000000000000" pitchFamily="2" charset="0"/>
                  </a:rPr>
                  <a:t> 2</a:t>
                </a:r>
                <a:r>
                  <a:rPr lang="en-PH" sz="2400" dirty="0">
                    <a:latin typeface="Segoe Print" panose="02000600000000000000" pitchFamily="2" charset="0"/>
                  </a:rPr>
                  <a:t>(</a:t>
                </a:r>
                <a14:m>
                  <m:oMath xmlns:m="http://schemas.openxmlformats.org/officeDocument/2006/math">
                    <m:r>
                      <a:rPr lang="en-PH" sz="2400" b="0" i="0" smtClean="0">
                        <a:latin typeface="Cambria Math" panose="02040503050406030204" pitchFamily="18" charset="0"/>
                      </a:rPr>
                      <m:t> </m:t>
                    </m:r>
                    <m:f>
                      <m:fPr>
                        <m:ctrlPr>
                          <a:rPr lang="en-PH" sz="2400" i="1" smtClean="0">
                            <a:latin typeface="Cambria Math" panose="02040503050406030204" pitchFamily="18" charset="0"/>
                          </a:rPr>
                        </m:ctrlPr>
                      </m:fPr>
                      <m:num>
                        <m:r>
                          <a:rPr lang="en-PH" sz="2400" b="0" i="1" smtClean="0">
                            <a:latin typeface="Cambria Math" panose="02040503050406030204" pitchFamily="18" charset="0"/>
                          </a:rPr>
                          <m:t>2</m:t>
                        </m:r>
                      </m:num>
                      <m:den>
                        <m:r>
                          <a:rPr lang="en-PH" sz="2400" b="0" i="1" smtClean="0">
                            <a:latin typeface="Cambria Math" panose="02040503050406030204" pitchFamily="18" charset="0"/>
                          </a:rPr>
                          <m:t>3</m:t>
                        </m:r>
                      </m:den>
                    </m:f>
                  </m:oMath>
                </a14:m>
                <a:r>
                  <a:rPr lang="en-PH" sz="2400" dirty="0">
                    <a:latin typeface="Segoe Print" panose="02000600000000000000" pitchFamily="2" charset="0"/>
                  </a:rPr>
                  <a:t> s)(</a:t>
                </a:r>
                <a14:m>
                  <m:oMath xmlns:m="http://schemas.openxmlformats.org/officeDocument/2006/math">
                    <m:r>
                      <a:rPr lang="en-PH" sz="2400" b="0" i="0" smtClean="0">
                        <a:latin typeface="Cambria Math" panose="02040503050406030204" pitchFamily="18" charset="0"/>
                      </a:rPr>
                      <m:t> </m:t>
                    </m:r>
                    <m:f>
                      <m:fPr>
                        <m:ctrlPr>
                          <a:rPr lang="en-PH" sz="2400" i="1" smtClean="0">
                            <a:latin typeface="Cambria Math" panose="02040503050406030204" pitchFamily="18" charset="0"/>
                          </a:rPr>
                        </m:ctrlPr>
                      </m:fPr>
                      <m:num>
                        <m:r>
                          <a:rPr lang="en-PH" sz="2400" b="0" i="1" smtClean="0">
                            <a:latin typeface="Cambria Math" panose="02040503050406030204" pitchFamily="18" charset="0"/>
                          </a:rPr>
                          <m:t>4</m:t>
                        </m:r>
                      </m:num>
                      <m:den>
                        <m:r>
                          <a:rPr lang="en-PH" sz="2400" b="0" i="1" smtClean="0">
                            <a:latin typeface="Cambria Math" panose="02040503050406030204" pitchFamily="18" charset="0"/>
                          </a:rPr>
                          <m:t>5</m:t>
                        </m:r>
                      </m:den>
                    </m:f>
                    <m:r>
                      <a:rPr lang="en-PH" sz="2400" b="0" i="1" smtClean="0">
                        <a:latin typeface="Cambria Math" panose="02040503050406030204" pitchFamily="18" charset="0"/>
                      </a:rPr>
                      <m:t> )</m:t>
                    </m:r>
                    <m:r>
                      <m:rPr>
                        <m:nor/>
                      </m:rPr>
                      <a:rPr lang="en-PH" sz="2400" dirty="0">
                        <a:latin typeface="Segoe Print" panose="02000600000000000000" pitchFamily="2" charset="0"/>
                      </a:rPr>
                      <m:t>;</m:t>
                    </m:r>
                    <m:r>
                      <m:rPr>
                        <m:nor/>
                      </m:rPr>
                      <a:rPr lang="en-PH" sz="2400" b="0" i="0" dirty="0" smtClean="0">
                        <a:latin typeface="Segoe Print" panose="02000600000000000000" pitchFamily="2" charset="0"/>
                      </a:rPr>
                      <m:t> </m:t>
                    </m:r>
                    <m:r>
                      <m:rPr>
                        <m:nor/>
                      </m:rPr>
                      <a:rPr lang="en-PH" sz="2400" b="1" dirty="0">
                        <a:latin typeface="Segoe Print" panose="02000600000000000000" pitchFamily="2" charset="0"/>
                      </a:rPr>
                      <m:t>(</m:t>
                    </m:r>
                    <m:r>
                      <a:rPr lang="en-PH" sz="2400" b="1">
                        <a:latin typeface="Cambria Math" panose="02040503050406030204" pitchFamily="18" charset="0"/>
                      </a:rPr>
                      <m:t> </m:t>
                    </m:r>
                    <m:f>
                      <m:fPr>
                        <m:ctrlPr>
                          <a:rPr lang="en-PH" sz="2400" b="1" i="1">
                            <a:latin typeface="Cambria Math" panose="02040503050406030204" pitchFamily="18" charset="0"/>
                          </a:rPr>
                        </m:ctrlPr>
                      </m:fPr>
                      <m:num>
                        <m:r>
                          <a:rPr lang="en-PH" sz="2400" b="1" i="1">
                            <a:latin typeface="Cambria Math" panose="02040503050406030204" pitchFamily="18" charset="0"/>
                          </a:rPr>
                          <m:t>𝟏𝟔</m:t>
                        </m:r>
                      </m:num>
                      <m:den>
                        <m:r>
                          <a:rPr lang="en-PH" sz="2400" b="1" i="1" smtClean="0">
                            <a:latin typeface="Cambria Math" panose="02040503050406030204" pitchFamily="18" charset="0"/>
                          </a:rPr>
                          <m:t>𝟐</m:t>
                        </m:r>
                        <m:r>
                          <a:rPr lang="en-PH" sz="2400" b="1" i="1">
                            <a:latin typeface="Cambria Math" panose="02040503050406030204" pitchFamily="18" charset="0"/>
                          </a:rPr>
                          <m:t>𝟓</m:t>
                        </m:r>
                      </m:den>
                    </m:f>
                    <m:r>
                      <a:rPr lang="en-PH" sz="2400" b="1" i="1">
                        <a:latin typeface="Cambria Math" panose="02040503050406030204" pitchFamily="18" charset="0"/>
                      </a:rPr>
                      <m:t> </m:t>
                    </m:r>
                    <m:r>
                      <m:rPr>
                        <m:nor/>
                      </m:rPr>
                      <a:rPr lang="en-PH" sz="2400" b="1" dirty="0">
                        <a:latin typeface="Segoe Print" panose="02000600000000000000" pitchFamily="2" charset="0"/>
                      </a:rPr>
                      <m:t>) </m:t>
                    </m:r>
                    <m:r>
                      <m:rPr>
                        <m:nor/>
                      </m:rPr>
                      <a:rPr lang="en-PH" sz="2400" dirty="0">
                        <a:latin typeface="Segoe Print" panose="02000600000000000000" pitchFamily="2" charset="0"/>
                      </a:rPr>
                      <m:t>= (</m:t>
                    </m:r>
                    <m:r>
                      <a:rPr lang="en-PH" sz="2400">
                        <a:latin typeface="Cambria Math" panose="02040503050406030204" pitchFamily="18" charset="0"/>
                      </a:rPr>
                      <m:t> </m:t>
                    </m:r>
                    <m:f>
                      <m:fPr>
                        <m:ctrlPr>
                          <a:rPr lang="en-PH" sz="2400" i="1">
                            <a:latin typeface="Cambria Math" panose="02040503050406030204" pitchFamily="18" charset="0"/>
                          </a:rPr>
                        </m:ctrlPr>
                      </m:fPr>
                      <m:num>
                        <m:r>
                          <a:rPr lang="en-PH" sz="2400" i="1">
                            <a:latin typeface="Cambria Math" panose="02040503050406030204" pitchFamily="18" charset="0"/>
                          </a:rPr>
                          <m:t>4</m:t>
                        </m:r>
                      </m:num>
                      <m:den>
                        <m:r>
                          <a:rPr lang="en-PH" sz="2400" i="1">
                            <a:latin typeface="Cambria Math" panose="02040503050406030204" pitchFamily="18" charset="0"/>
                          </a:rPr>
                          <m:t>5</m:t>
                        </m:r>
                      </m:den>
                    </m:f>
                    <m:r>
                      <m:rPr>
                        <m:nor/>
                      </m:rPr>
                      <a:rPr lang="en-PH" sz="2400" dirty="0">
                        <a:latin typeface="Segoe Print" panose="02000600000000000000" pitchFamily="2" charset="0"/>
                      </a:rPr>
                      <m:t> )</m:t>
                    </m:r>
                    <m:r>
                      <m:rPr>
                        <m:nor/>
                      </m:rPr>
                      <a:rPr lang="en-PH" sz="2400" baseline="30000" dirty="0">
                        <a:latin typeface="Segoe Print" panose="02000600000000000000" pitchFamily="2" charset="0"/>
                      </a:rPr>
                      <m:t>2</m:t>
                    </m:r>
                  </m:oMath>
                </a14:m>
                <a:endParaRPr lang="en-PH" sz="2400" dirty="0">
                  <a:latin typeface="Segoe Print" panose="02000600000000000000" pitchFamily="2" charset="0"/>
                </a:endParaRPr>
              </a:p>
            </p:txBody>
          </p:sp>
        </mc:Choice>
        <mc:Fallback xmlns="">
          <p:sp>
            <p:nvSpPr>
              <p:cNvPr id="10" name="TextBox 9">
                <a:extLst>
                  <a:ext uri="{FF2B5EF4-FFF2-40B4-BE49-F238E27FC236}">
                    <a16:creationId xmlns:a16="http://schemas.microsoft.com/office/drawing/2014/main" xmlns:a14="http://schemas.microsoft.com/office/drawing/2010/main" xmlns="" id="{73814147-E297-4DAF-BDE7-32351BBC9622}"/>
                  </a:ext>
                </a:extLst>
              </p:cNvPr>
              <p:cNvSpPr txBox="1">
                <a:spLocks noRot="1" noChangeAspect="1" noMove="1" noResize="1" noEditPoints="1" noAdjustHandles="1" noChangeArrowheads="1" noChangeShapeType="1" noTextEdit="1"/>
              </p:cNvSpPr>
              <p:nvPr/>
            </p:nvSpPr>
            <p:spPr>
              <a:xfrm>
                <a:off x="1265896" y="2158193"/>
                <a:ext cx="9808504" cy="1433277"/>
              </a:xfrm>
              <a:prstGeom prst="rect">
                <a:avLst/>
              </a:prstGeom>
              <a:blipFill rotWithShape="0">
                <a:blip r:embed="rId3"/>
                <a:stretch>
                  <a:fillRect l="-994" b="-1702"/>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3E46D4B2-BCCE-4EF4-822A-0E890628E592}"/>
                  </a:ext>
                </a:extLst>
              </p:cNvPr>
              <p:cNvSpPr txBox="1"/>
              <p:nvPr/>
            </p:nvSpPr>
            <p:spPr>
              <a:xfrm>
                <a:off x="1478509" y="3862746"/>
                <a:ext cx="9383278" cy="2249590"/>
              </a:xfrm>
              <a:prstGeom prst="rect">
                <a:avLst/>
              </a:prstGeom>
              <a:noFill/>
            </p:spPr>
            <p:txBody>
              <a:bodyPr wrap="square" rtlCol="0">
                <a:spAutoFit/>
              </a:bodyPr>
              <a:lstStyle/>
              <a:p>
                <a:r>
                  <a:rPr lang="en-PH" sz="2400" dirty="0">
                    <a:latin typeface="Segoe Print" panose="02000600000000000000" pitchFamily="2" charset="0"/>
                  </a:rPr>
                  <a:t>Then </a:t>
                </a:r>
              </a:p>
              <a:p>
                <a:pPr algn="ctr"/>
                <a:r>
                  <a:rPr lang="en-PH" sz="2400" dirty="0">
                    <a:latin typeface="Segoe Print" panose="02000600000000000000" pitchFamily="2" charset="0"/>
                  </a:rPr>
                  <a:t>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4</m:t>
                        </m:r>
                      </m:num>
                      <m:den>
                        <m:r>
                          <a:rPr lang="en-PH" sz="2400" b="0" i="1" smtClean="0">
                            <a:latin typeface="Cambria Math" panose="02040503050406030204" pitchFamily="18" charset="0"/>
                          </a:rPr>
                          <m:t>9</m:t>
                        </m:r>
                      </m:den>
                    </m:f>
                  </m:oMath>
                </a14:m>
                <a:r>
                  <a:rPr lang="en-PH" sz="2400" dirty="0">
                    <a:latin typeface="Segoe Print" panose="02000600000000000000" pitchFamily="2" charset="0"/>
                  </a:rPr>
                  <a:t> s</a:t>
                </a:r>
                <a:r>
                  <a:rPr lang="en-PH" sz="2400" baseline="30000" dirty="0">
                    <a:latin typeface="Segoe Print" panose="02000600000000000000" pitchFamily="2" charset="0"/>
                  </a:rPr>
                  <a:t>2 </a:t>
                </a:r>
                <a:r>
                  <a:rPr lang="en-PH" sz="2400" dirty="0">
                    <a:latin typeface="Segoe Print" panose="02000600000000000000" pitchFamily="2" charset="0"/>
                  </a:rPr>
                  <a:t>+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16</m:t>
                        </m:r>
                      </m:num>
                      <m:den>
                        <m:r>
                          <a:rPr lang="en-PH" sz="2400" b="0" i="1" smtClean="0">
                            <a:latin typeface="Cambria Math" panose="02040503050406030204" pitchFamily="18" charset="0"/>
                          </a:rPr>
                          <m:t>15</m:t>
                        </m:r>
                      </m:den>
                    </m:f>
                    <m:r>
                      <a:rPr lang="en-PH" sz="2400" b="0" i="1" smtClean="0">
                        <a:latin typeface="Cambria Math" panose="02040503050406030204" pitchFamily="18" charset="0"/>
                      </a:rPr>
                      <m:t>𝑠</m:t>
                    </m:r>
                    <m:r>
                      <a:rPr lang="en-PH" sz="2400" b="0" i="1" smtClean="0">
                        <a:latin typeface="Cambria Math" panose="02040503050406030204" pitchFamily="18" charset="0"/>
                      </a:rPr>
                      <m:t> </m:t>
                    </m:r>
                  </m:oMath>
                </a14:m>
                <a:r>
                  <a:rPr lang="en-PH" sz="2400" dirty="0">
                    <a:latin typeface="Segoe Print" panose="02000600000000000000" pitchFamily="2" charset="0"/>
                  </a:rPr>
                  <a:t>+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16</m:t>
                        </m:r>
                      </m:num>
                      <m:den>
                        <m:r>
                          <a:rPr lang="en-PH" sz="2400" b="0" i="1" smtClean="0">
                            <a:latin typeface="Cambria Math" panose="02040503050406030204" pitchFamily="18" charset="0"/>
                          </a:rPr>
                          <m:t>25</m:t>
                        </m:r>
                      </m:den>
                    </m:f>
                    <m:r>
                      <a:rPr lang="en-PH" sz="2400" b="0" i="1" smtClean="0">
                        <a:latin typeface="Cambria Math" panose="02040503050406030204" pitchFamily="18" charset="0"/>
                      </a:rPr>
                      <m:t> </m:t>
                    </m:r>
                  </m:oMath>
                </a14:m>
                <a:r>
                  <a:rPr lang="en-PH" sz="2400" dirty="0">
                    <a:latin typeface="Segoe Print" panose="02000600000000000000" pitchFamily="2" charset="0"/>
                  </a:rPr>
                  <a:t> is a perfect square trinomial</a:t>
                </a:r>
              </a:p>
              <a:p>
                <a:pPr algn="ctr"/>
                <a:endParaRPr lang="en-PH" sz="2400" dirty="0">
                  <a:latin typeface="Segoe Print" panose="02000600000000000000" pitchFamily="2" charset="0"/>
                </a:endParaRPr>
              </a:p>
              <a:p>
                <a:r>
                  <a:rPr lang="en-PH" sz="2400" dirty="0">
                    <a:latin typeface="Segoe Print" panose="02000600000000000000" pitchFamily="2" charset="0"/>
                  </a:rPr>
                  <a:t>Thus, </a:t>
                </a:r>
              </a:p>
              <a:p>
                <a:r>
                  <a:rPr lang="en-PH" sz="2400" dirty="0">
                    <a:latin typeface="Segoe Print" panose="02000600000000000000" pitchFamily="2" charset="0"/>
                  </a:rPr>
                  <a:t>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4</m:t>
                        </m:r>
                      </m:num>
                      <m:den>
                        <m:r>
                          <a:rPr lang="en-PH" sz="2400" b="0" i="1" smtClean="0">
                            <a:latin typeface="Cambria Math" panose="02040503050406030204" pitchFamily="18" charset="0"/>
                          </a:rPr>
                          <m:t>9</m:t>
                        </m:r>
                      </m:den>
                    </m:f>
                  </m:oMath>
                </a14:m>
                <a:r>
                  <a:rPr lang="en-PH" sz="2400" dirty="0">
                    <a:latin typeface="Segoe Print" panose="02000600000000000000" pitchFamily="2" charset="0"/>
                  </a:rPr>
                  <a:t> s</a:t>
                </a:r>
                <a:r>
                  <a:rPr lang="en-PH" sz="2400" baseline="30000" dirty="0">
                    <a:latin typeface="Segoe Print" panose="02000600000000000000" pitchFamily="2" charset="0"/>
                  </a:rPr>
                  <a:t>2</a:t>
                </a:r>
                <a:r>
                  <a:rPr lang="en-PH" sz="2400" dirty="0">
                    <a:latin typeface="Segoe Print" panose="02000600000000000000" pitchFamily="2" charset="0"/>
                  </a:rPr>
                  <a:t> +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16</m:t>
                        </m:r>
                      </m:num>
                      <m:den>
                        <m:r>
                          <a:rPr lang="en-PH" sz="2400" b="0" i="1" smtClean="0">
                            <a:latin typeface="Cambria Math" panose="02040503050406030204" pitchFamily="18" charset="0"/>
                          </a:rPr>
                          <m:t>15</m:t>
                        </m:r>
                      </m:den>
                    </m:f>
                    <m:r>
                      <a:rPr lang="en-PH" sz="2400" b="0" i="1" smtClean="0">
                        <a:latin typeface="Cambria Math" panose="02040503050406030204" pitchFamily="18" charset="0"/>
                      </a:rPr>
                      <m:t>𝑠</m:t>
                    </m:r>
                  </m:oMath>
                </a14:m>
                <a:r>
                  <a:rPr lang="en-PH" sz="2400" dirty="0">
                    <a:latin typeface="Segoe Print" panose="02000600000000000000" pitchFamily="2" charset="0"/>
                  </a:rPr>
                  <a:t> +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16</m:t>
                        </m:r>
                      </m:num>
                      <m:den>
                        <m:r>
                          <a:rPr lang="en-PH" sz="2400" b="0" i="1" smtClean="0">
                            <a:latin typeface="Cambria Math" panose="02040503050406030204" pitchFamily="18" charset="0"/>
                          </a:rPr>
                          <m:t>25</m:t>
                        </m:r>
                      </m:den>
                    </m:f>
                  </m:oMath>
                </a14:m>
                <a:r>
                  <a:rPr lang="en-PH" sz="2400" dirty="0">
                    <a:latin typeface="Segoe Print" panose="02000600000000000000" pitchFamily="2" charset="0"/>
                  </a:rPr>
                  <a:t> =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2</m:t>
                        </m:r>
                      </m:num>
                      <m:den>
                        <m:r>
                          <a:rPr lang="en-PH" sz="2400" b="0" i="1" smtClean="0">
                            <a:latin typeface="Cambria Math" panose="02040503050406030204" pitchFamily="18" charset="0"/>
                          </a:rPr>
                          <m:t>3</m:t>
                        </m:r>
                      </m:den>
                    </m:f>
                    <m:r>
                      <a:rPr lang="en-PH" sz="2400" b="0" i="1" smtClean="0">
                        <a:latin typeface="Cambria Math" panose="02040503050406030204" pitchFamily="18" charset="0"/>
                      </a:rPr>
                      <m:t>𝑠</m:t>
                    </m:r>
                  </m:oMath>
                </a14:m>
                <a:r>
                  <a:rPr lang="en-PH" sz="2400" dirty="0">
                    <a:latin typeface="Segoe Print" panose="02000600000000000000" pitchFamily="2" charset="0"/>
                  </a:rPr>
                  <a:t> + </a:t>
                </a:r>
                <a14:m>
                  <m:oMath xmlns:m="http://schemas.openxmlformats.org/officeDocument/2006/math">
                    <m:f>
                      <m:fPr>
                        <m:ctrlPr>
                          <a:rPr lang="en-PH" sz="2400" i="1" smtClean="0">
                            <a:latin typeface="Cambria Math" panose="02040503050406030204" pitchFamily="18" charset="0"/>
                          </a:rPr>
                        </m:ctrlPr>
                      </m:fPr>
                      <m:num>
                        <m:r>
                          <a:rPr lang="en-PH" sz="2400" b="0" i="1" smtClean="0">
                            <a:latin typeface="Cambria Math" panose="02040503050406030204" pitchFamily="18" charset="0"/>
                          </a:rPr>
                          <m:t>4</m:t>
                        </m:r>
                      </m:num>
                      <m:den>
                        <m:r>
                          <a:rPr lang="en-PH" sz="2400" b="0" i="1" smtClean="0">
                            <a:latin typeface="Cambria Math" panose="02040503050406030204" pitchFamily="18" charset="0"/>
                          </a:rPr>
                          <m:t>5</m:t>
                        </m:r>
                      </m:den>
                    </m:f>
                    <m:r>
                      <a:rPr lang="en-PH" sz="2400" b="0" i="1" smtClean="0">
                        <a:latin typeface="Cambria Math" panose="02040503050406030204" pitchFamily="18" charset="0"/>
                      </a:rPr>
                      <m:t>)</m:t>
                    </m:r>
                  </m:oMath>
                </a14:m>
                <a:r>
                  <a:rPr lang="en-PH" sz="2400" baseline="30000" dirty="0">
                    <a:latin typeface="Segoe Print" panose="02000600000000000000" pitchFamily="2" charset="0"/>
                  </a:rPr>
                  <a:t>2</a:t>
                </a:r>
                <a:r>
                  <a:rPr lang="en-PH" sz="2400" dirty="0">
                    <a:latin typeface="Segoe Print" panose="02000600000000000000" pitchFamily="2" charset="0"/>
                  </a:rPr>
                  <a:t> </a:t>
                </a:r>
              </a:p>
            </p:txBody>
          </p:sp>
        </mc:Choice>
        <mc:Fallback xmlns="">
          <p:sp>
            <p:nvSpPr>
              <p:cNvPr id="11" name="TextBox 10">
                <a:extLst>
                  <a:ext uri="{FF2B5EF4-FFF2-40B4-BE49-F238E27FC236}">
                    <a16:creationId xmlns:a16="http://schemas.microsoft.com/office/drawing/2014/main" xmlns:a14="http://schemas.microsoft.com/office/drawing/2010/main" xmlns="" id="{3E46D4B2-BCCE-4EF4-822A-0E890628E592}"/>
                  </a:ext>
                </a:extLst>
              </p:cNvPr>
              <p:cNvSpPr txBox="1">
                <a:spLocks noRot="1" noChangeAspect="1" noMove="1" noResize="1" noEditPoints="1" noAdjustHandles="1" noChangeArrowheads="1" noChangeShapeType="1" noTextEdit="1"/>
              </p:cNvSpPr>
              <p:nvPr/>
            </p:nvSpPr>
            <p:spPr>
              <a:xfrm>
                <a:off x="1478509" y="3862746"/>
                <a:ext cx="9383278" cy="2249590"/>
              </a:xfrm>
              <a:prstGeom prst="rect">
                <a:avLst/>
              </a:prstGeom>
              <a:blipFill rotWithShape="0">
                <a:blip r:embed="rId4"/>
                <a:stretch>
                  <a:fillRect l="-1040" t="-2168" b="-2981"/>
                </a:stretch>
              </a:blipFill>
            </p:spPr>
            <p:txBody>
              <a:bodyPr/>
              <a:lstStyle/>
              <a:p>
                <a:r>
                  <a:rPr lang="en-PH">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down)">
                                      <p:cBhvr>
                                        <p:cTn id="7" dur="580">
                                          <p:stCondLst>
                                            <p:cond delay="0"/>
                                          </p:stCondLst>
                                        </p:cTn>
                                        <p:tgtEl>
                                          <p:spTgt spid="8194"/>
                                        </p:tgtEl>
                                      </p:cBhvr>
                                    </p:animEffect>
                                    <p:anim calcmode="lin" valueType="num">
                                      <p:cBhvr>
                                        <p:cTn id="8" dur="1822" tmFilter="0,0; 0.14,0.36; 0.43,0.73; 0.71,0.91; 1.0,1.0">
                                          <p:stCondLst>
                                            <p:cond delay="0"/>
                                          </p:stCondLst>
                                        </p:cTn>
                                        <p:tgtEl>
                                          <p:spTgt spid="819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4"/>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4"/>
                                        </p:tgtEl>
                                      </p:cBhvr>
                                      <p:to x="100000" y="60000"/>
                                    </p:animScale>
                                    <p:animScale>
                                      <p:cBhvr>
                                        <p:cTn id="14" dur="166" decel="50000">
                                          <p:stCondLst>
                                            <p:cond delay="676"/>
                                          </p:stCondLst>
                                        </p:cTn>
                                        <p:tgtEl>
                                          <p:spTgt spid="8194"/>
                                        </p:tgtEl>
                                      </p:cBhvr>
                                      <p:to x="100000" y="100000"/>
                                    </p:animScale>
                                    <p:animScale>
                                      <p:cBhvr>
                                        <p:cTn id="15" dur="26">
                                          <p:stCondLst>
                                            <p:cond delay="1312"/>
                                          </p:stCondLst>
                                        </p:cTn>
                                        <p:tgtEl>
                                          <p:spTgt spid="8194"/>
                                        </p:tgtEl>
                                      </p:cBhvr>
                                      <p:to x="100000" y="80000"/>
                                    </p:animScale>
                                    <p:animScale>
                                      <p:cBhvr>
                                        <p:cTn id="16" dur="166" decel="50000">
                                          <p:stCondLst>
                                            <p:cond delay="1338"/>
                                          </p:stCondLst>
                                        </p:cTn>
                                        <p:tgtEl>
                                          <p:spTgt spid="8194"/>
                                        </p:tgtEl>
                                      </p:cBhvr>
                                      <p:to x="100000" y="100000"/>
                                    </p:animScale>
                                    <p:animScale>
                                      <p:cBhvr>
                                        <p:cTn id="17" dur="26">
                                          <p:stCondLst>
                                            <p:cond delay="1642"/>
                                          </p:stCondLst>
                                        </p:cTn>
                                        <p:tgtEl>
                                          <p:spTgt spid="8194"/>
                                        </p:tgtEl>
                                      </p:cBhvr>
                                      <p:to x="100000" y="90000"/>
                                    </p:animScale>
                                    <p:animScale>
                                      <p:cBhvr>
                                        <p:cTn id="18" dur="166" decel="50000">
                                          <p:stCondLst>
                                            <p:cond delay="1668"/>
                                          </p:stCondLst>
                                        </p:cTn>
                                        <p:tgtEl>
                                          <p:spTgt spid="8194"/>
                                        </p:tgtEl>
                                      </p:cBhvr>
                                      <p:to x="100000" y="100000"/>
                                    </p:animScale>
                                    <p:animScale>
                                      <p:cBhvr>
                                        <p:cTn id="19" dur="26">
                                          <p:stCondLst>
                                            <p:cond delay="1808"/>
                                          </p:stCondLst>
                                        </p:cTn>
                                        <p:tgtEl>
                                          <p:spTgt spid="8194"/>
                                        </p:tgtEl>
                                      </p:cBhvr>
                                      <p:to x="100000" y="95000"/>
                                    </p:animScale>
                                    <p:animScale>
                                      <p:cBhvr>
                                        <p:cTn id="20" dur="166" decel="50000">
                                          <p:stCondLst>
                                            <p:cond delay="1834"/>
                                          </p:stCondLst>
                                        </p:cTn>
                                        <p:tgtEl>
                                          <p:spTgt spid="8194"/>
                                        </p:tgtEl>
                                      </p:cBhvr>
                                      <p:to x="100000" y="100000"/>
                                    </p:animScale>
                                  </p:childTnLst>
                                </p:cTn>
                              </p:par>
                            </p:childTnLst>
                          </p:cTn>
                        </p:par>
                        <p:par>
                          <p:cTn id="21" fill="hold">
                            <p:stCondLst>
                              <p:cond delay="2000"/>
                            </p:stCondLst>
                            <p:childTnLst>
                              <p:par>
                                <p:cTn id="22" presetID="37" presetClass="entr" presetSubtype="0" fill="hold" grpId="0" nodeType="afterEffect">
                                  <p:stCondLst>
                                    <p:cond delay="225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900" decel="100000" fill="hold"/>
                                        <p:tgtEl>
                                          <p:spTgt spid="2"/>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28" fill="hold">
                            <p:stCondLst>
                              <p:cond delay="5250"/>
                            </p:stCondLst>
                            <p:childTnLst>
                              <p:par>
                                <p:cTn id="29" presetID="26" presetClass="entr" presetSubtype="0" fill="hold" grpId="0" nodeType="afterEffect">
                                  <p:stCondLst>
                                    <p:cond delay="335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319">
                                          <p:stCondLst>
                                            <p:cond delay="0"/>
                                          </p:stCondLst>
                                        </p:cTn>
                                        <p:tgtEl>
                                          <p:spTgt spid="6"/>
                                        </p:tgtEl>
                                      </p:cBhvr>
                                    </p:animEffect>
                                    <p:anim calcmode="lin" valueType="num">
                                      <p:cBhvr>
                                        <p:cTn id="32" dur="100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36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365" tmFilter="0, 0; 0.125,0.2665; 0.25,0.4; 0.375,0.465; 0.5,0.5;  0.625,0.535; 0.75,0.6; 0.875,0.7335; 1,1">
                                          <p:stCondLst>
                                            <p:cond delay="365"/>
                                          </p:stCondLst>
                                        </p:cTn>
                                        <p:tgtEl>
                                          <p:spTgt spid="6"/>
                                        </p:tgtEl>
                                        <p:attrNameLst>
                                          <p:attrName>ppt_y</p:attrName>
                                        </p:attrNameLst>
                                      </p:cBhvr>
                                      <p:tavLst>
                                        <p:tav tm="0" fmla="#ppt_y-sin(pi*$)/9">
                                          <p:val>
                                            <p:fltVal val="0"/>
                                          </p:val>
                                        </p:tav>
                                        <p:tav tm="100000">
                                          <p:val>
                                            <p:fltVal val="1"/>
                                          </p:val>
                                        </p:tav>
                                      </p:tavLst>
                                    </p:anim>
                                    <p:anim calcmode="lin" valueType="num">
                                      <p:cBhvr>
                                        <p:cTn id="35" dur="183" tmFilter="0, 0; 0.125,0.2665; 0.25,0.4; 0.375,0.465; 0.5,0.5;  0.625,0.535; 0.75,0.6; 0.875,0.7335; 1,1">
                                          <p:stCondLst>
                                            <p:cond delay="728"/>
                                          </p:stCondLst>
                                        </p:cTn>
                                        <p:tgtEl>
                                          <p:spTgt spid="6"/>
                                        </p:tgtEl>
                                        <p:attrNameLst>
                                          <p:attrName>ppt_y</p:attrName>
                                        </p:attrNameLst>
                                      </p:cBhvr>
                                      <p:tavLst>
                                        <p:tav tm="0" fmla="#ppt_y-sin(pi*$)/27">
                                          <p:val>
                                            <p:fltVal val="0"/>
                                          </p:val>
                                        </p:tav>
                                        <p:tav tm="100000">
                                          <p:val>
                                            <p:fltVal val="1"/>
                                          </p:val>
                                        </p:tav>
                                      </p:tavLst>
                                    </p:anim>
                                    <p:anim calcmode="lin" valueType="num">
                                      <p:cBhvr>
                                        <p:cTn id="36" dur="90" tmFilter="0, 0; 0.125,0.2665; 0.25,0.4; 0.375,0.465; 0.5,0.5;  0.625,0.535; 0.75,0.6; 0.875,0.7335; 1,1">
                                          <p:stCondLst>
                                            <p:cond delay="911"/>
                                          </p:stCondLst>
                                        </p:cTn>
                                        <p:tgtEl>
                                          <p:spTgt spid="6"/>
                                        </p:tgtEl>
                                        <p:attrNameLst>
                                          <p:attrName>ppt_y</p:attrName>
                                        </p:attrNameLst>
                                      </p:cBhvr>
                                      <p:tavLst>
                                        <p:tav tm="0" fmla="#ppt_y-sin(pi*$)/81">
                                          <p:val>
                                            <p:fltVal val="0"/>
                                          </p:val>
                                        </p:tav>
                                        <p:tav tm="100000">
                                          <p:val>
                                            <p:fltVal val="1"/>
                                          </p:val>
                                        </p:tav>
                                      </p:tavLst>
                                    </p:anim>
                                    <p:animScale>
                                      <p:cBhvr>
                                        <p:cTn id="37" dur="14">
                                          <p:stCondLst>
                                            <p:cond delay="357"/>
                                          </p:stCondLst>
                                        </p:cTn>
                                        <p:tgtEl>
                                          <p:spTgt spid="6"/>
                                        </p:tgtEl>
                                      </p:cBhvr>
                                      <p:to x="100000" y="60000"/>
                                    </p:animScale>
                                    <p:animScale>
                                      <p:cBhvr>
                                        <p:cTn id="38" dur="91" decel="50000">
                                          <p:stCondLst>
                                            <p:cond delay="372"/>
                                          </p:stCondLst>
                                        </p:cTn>
                                        <p:tgtEl>
                                          <p:spTgt spid="6"/>
                                        </p:tgtEl>
                                      </p:cBhvr>
                                      <p:to x="100000" y="100000"/>
                                    </p:animScale>
                                    <p:animScale>
                                      <p:cBhvr>
                                        <p:cTn id="39" dur="14">
                                          <p:stCondLst>
                                            <p:cond delay="722"/>
                                          </p:stCondLst>
                                        </p:cTn>
                                        <p:tgtEl>
                                          <p:spTgt spid="6"/>
                                        </p:tgtEl>
                                      </p:cBhvr>
                                      <p:to x="100000" y="80000"/>
                                    </p:animScale>
                                    <p:animScale>
                                      <p:cBhvr>
                                        <p:cTn id="40" dur="91" decel="50000">
                                          <p:stCondLst>
                                            <p:cond delay="736"/>
                                          </p:stCondLst>
                                        </p:cTn>
                                        <p:tgtEl>
                                          <p:spTgt spid="6"/>
                                        </p:tgtEl>
                                      </p:cBhvr>
                                      <p:to x="100000" y="100000"/>
                                    </p:animScale>
                                    <p:animScale>
                                      <p:cBhvr>
                                        <p:cTn id="41" dur="14">
                                          <p:stCondLst>
                                            <p:cond delay="903"/>
                                          </p:stCondLst>
                                        </p:cTn>
                                        <p:tgtEl>
                                          <p:spTgt spid="6"/>
                                        </p:tgtEl>
                                      </p:cBhvr>
                                      <p:to x="100000" y="90000"/>
                                    </p:animScale>
                                    <p:animScale>
                                      <p:cBhvr>
                                        <p:cTn id="42" dur="91" decel="50000">
                                          <p:stCondLst>
                                            <p:cond delay="917"/>
                                          </p:stCondLst>
                                        </p:cTn>
                                        <p:tgtEl>
                                          <p:spTgt spid="6"/>
                                        </p:tgtEl>
                                      </p:cBhvr>
                                      <p:to x="100000" y="100000"/>
                                    </p:animScale>
                                    <p:animScale>
                                      <p:cBhvr>
                                        <p:cTn id="43" dur="14">
                                          <p:stCondLst>
                                            <p:cond delay="994"/>
                                          </p:stCondLst>
                                        </p:cTn>
                                        <p:tgtEl>
                                          <p:spTgt spid="6"/>
                                        </p:tgtEl>
                                      </p:cBhvr>
                                      <p:to x="100000" y="95000"/>
                                    </p:animScale>
                                    <p:animScale>
                                      <p:cBhvr>
                                        <p:cTn id="44" dur="91" decel="50000">
                                          <p:stCondLst>
                                            <p:cond delay="1009"/>
                                          </p:stCondLst>
                                        </p:cTn>
                                        <p:tgtEl>
                                          <p:spTgt spid="6"/>
                                        </p:tgtEl>
                                      </p:cBhvr>
                                      <p:to x="100000" y="100000"/>
                                    </p:animScale>
                                  </p:childTnLst>
                                </p:cTn>
                              </p:par>
                            </p:childTnLst>
                          </p:cTn>
                        </p:par>
                        <p:par>
                          <p:cTn id="45" fill="hold">
                            <p:stCondLst>
                              <p:cond delay="9700"/>
                            </p:stCondLst>
                            <p:childTnLst>
                              <p:par>
                                <p:cTn id="46" presetID="37" presetClass="entr" presetSubtype="0" fill="hold" grpId="0" nodeType="afterEffect">
                                  <p:stCondLst>
                                    <p:cond delay="225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900" decel="100000" fill="hold"/>
                                        <p:tgtEl>
                                          <p:spTgt spid="10"/>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52" fill="hold">
                            <p:stCondLst>
                              <p:cond delay="12950"/>
                            </p:stCondLst>
                            <p:childTnLst>
                              <p:par>
                                <p:cTn id="53" presetID="37" presetClass="entr" presetSubtype="0" fill="hold" grpId="0" nodeType="afterEffect">
                                  <p:stCondLst>
                                    <p:cond delay="715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900" decel="100000" fill="hold"/>
                                        <p:tgtEl>
                                          <p:spTgt spid="1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2" grpId="0"/>
      <p:bldP spid="6"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191</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Cambria Math</vt:lpstr>
      <vt:lpstr>Century Gothic</vt:lpstr>
      <vt:lpstr>Segoe Print</vt:lpstr>
      <vt:lpstr>Segoe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Obsioma</dc:creator>
  <cp:lastModifiedBy>HP Pavilion</cp:lastModifiedBy>
  <cp:revision>28</cp:revision>
  <dcterms:created xsi:type="dcterms:W3CDTF">2018-10-01T11:10:13Z</dcterms:created>
  <dcterms:modified xsi:type="dcterms:W3CDTF">2018-10-07T23:25:10Z</dcterms:modified>
</cp:coreProperties>
</file>