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57" r:id="rId3"/>
    <p:sldId id="264" r:id="rId4"/>
    <p:sldId id="258" r:id="rId5"/>
    <p:sldId id="267" r:id="rId6"/>
    <p:sldId id="265" r:id="rId7"/>
    <p:sldId id="259" r:id="rId8"/>
    <p:sldId id="260" r:id="rId9"/>
    <p:sldId id="272" r:id="rId10"/>
    <p:sldId id="273" r:id="rId11"/>
    <p:sldId id="263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E9B4F3-E567-43C9-879A-7D4D5A3D2E75}">
          <p14:sldIdLst>
            <p14:sldId id="266"/>
            <p14:sldId id="257"/>
            <p14:sldId id="264"/>
            <p14:sldId id="258"/>
            <p14:sldId id="267"/>
            <p14:sldId id="265"/>
            <p14:sldId id="259"/>
            <p14:sldId id="260"/>
            <p14:sldId id="272"/>
            <p14:sldId id="273"/>
            <p14:sldId id="263"/>
          </p14:sldIdLst>
        </p14:section>
        <p14:section name="Untitled Section" id="{E0F1E191-9EF4-4857-9883-8F062307AADA}">
          <p14:sldIdLst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8B6"/>
    <a:srgbClr val="CA30D6"/>
    <a:srgbClr val="29DDDD"/>
    <a:srgbClr val="71DAFF"/>
    <a:srgbClr val="009AD0"/>
    <a:srgbClr val="D6F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6" y="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74647-2D53-4EF7-B633-9A58E7ACD25F}" type="datetimeFigureOut">
              <a:rPr lang="en-PH" smtClean="0"/>
              <a:t>08/10/2018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5F693-2C44-4EC1-9A6F-284120B806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952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5F693-2C44-4EC1-9A6F-284120B80670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677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D042-9664-4DB0-B7CB-44E962814A5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9297-3106-4A69-9108-BCB07861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D042-9664-4DB0-B7CB-44E962814A5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9297-3106-4A69-9108-BCB07861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8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D042-9664-4DB0-B7CB-44E962814A5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9297-3106-4A69-9108-BCB07861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1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D042-9664-4DB0-B7CB-44E962814A5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9297-3106-4A69-9108-BCB07861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2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D042-9664-4DB0-B7CB-44E962814A5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9297-3106-4A69-9108-BCB07861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1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D042-9664-4DB0-B7CB-44E962814A5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9297-3106-4A69-9108-BCB07861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D042-9664-4DB0-B7CB-44E962814A5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9297-3106-4A69-9108-BCB07861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0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D042-9664-4DB0-B7CB-44E962814A5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9297-3106-4A69-9108-BCB07861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D042-9664-4DB0-B7CB-44E962814A5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9297-3106-4A69-9108-BCB07861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6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D042-9664-4DB0-B7CB-44E962814A5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9297-3106-4A69-9108-BCB07861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8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D042-9664-4DB0-B7CB-44E962814A5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9297-3106-4A69-9108-BCB07861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9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6D042-9664-4DB0-B7CB-44E962814A5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59297-3106-4A69-9108-BCB07861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7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752600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Segoe Script" pitchFamily="34" charset="0"/>
              </a:rPr>
              <a:t>Solving Problem involving Factors of Polynomials</a:t>
            </a:r>
            <a:endParaRPr lang="en-US" sz="3600" b="1" dirty="0">
              <a:solidFill>
                <a:schemeClr val="bg1"/>
              </a:solidFill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100"/>
                            </p:stCondLst>
                            <p:childTnLst>
                              <p:par>
                                <p:cTn id="10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5915" y="3986456"/>
            <a:ext cx="784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dirty="0" smtClean="0">
                <a:latin typeface="Segoe Print" panose="02000600000000000000" pitchFamily="2" charset="0"/>
              </a:rPr>
              <a:t>40</a:t>
            </a:r>
            <a:endParaRPr lang="en-PH" sz="3200" dirty="0">
              <a:latin typeface="Segoe Print" panose="020006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2821" y="1489032"/>
            <a:ext cx="47452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dirty="0">
                <a:latin typeface="Segoe Print" panose="02000600000000000000" pitchFamily="2" charset="0"/>
              </a:rPr>
              <a:t>x+2x-4+(</a:t>
            </a:r>
            <a:r>
              <a:rPr lang="en-PH" sz="3200" dirty="0" smtClean="0">
                <a:latin typeface="Segoe Print" panose="02000600000000000000" pitchFamily="2" charset="0"/>
              </a:rPr>
              <a:t>2x-4)+3=35</a:t>
            </a:r>
            <a:endParaRPr lang="en-PH" sz="3200" dirty="0">
              <a:latin typeface="Segoe Print" panose="020006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2821" y="509999"/>
            <a:ext cx="3677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Segoe Script" panose="020B0504020000000003" pitchFamily="34" charset="0"/>
              </a:rPr>
              <a:t>Step </a:t>
            </a:r>
            <a:r>
              <a:rPr lang="en-US" sz="2800" b="1" dirty="0" smtClean="0">
                <a:solidFill>
                  <a:srgbClr val="0070C0"/>
                </a:solidFill>
                <a:latin typeface="Segoe Script" pitchFamily="34" charset="0"/>
              </a:rPr>
              <a:t>3: (Solution)</a:t>
            </a:r>
            <a:endParaRPr lang="en-PH" sz="28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90543" y="2008555"/>
            <a:ext cx="930351" cy="685050"/>
          </a:xfrm>
          <a:prstGeom prst="straightConnector1">
            <a:avLst/>
          </a:prstGeom>
          <a:ln w="38100">
            <a:solidFill>
              <a:srgbClr val="EE18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37805" y="2036059"/>
            <a:ext cx="206168" cy="643542"/>
          </a:xfrm>
          <a:prstGeom prst="straightConnector1">
            <a:avLst/>
          </a:prstGeom>
          <a:ln w="38100">
            <a:solidFill>
              <a:srgbClr val="EE18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632300" y="2003124"/>
            <a:ext cx="1819" cy="676477"/>
          </a:xfrm>
          <a:prstGeom prst="straightConnector1">
            <a:avLst/>
          </a:prstGeom>
          <a:ln w="38100">
            <a:solidFill>
              <a:srgbClr val="EE18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99201" y="2731607"/>
            <a:ext cx="1702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dirty="0" smtClean="0">
                <a:latin typeface="Segoe Print" panose="02000600000000000000" pitchFamily="2" charset="0"/>
              </a:rPr>
              <a:t>x+2x+2x</a:t>
            </a:r>
            <a:endParaRPr lang="en-PH" sz="28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02817" y="2012973"/>
            <a:ext cx="582824" cy="670190"/>
          </a:xfrm>
          <a:prstGeom prst="straightConnector1">
            <a:avLst/>
          </a:prstGeom>
          <a:ln w="38100">
            <a:solidFill>
              <a:srgbClr val="29DDD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97006" y="2778536"/>
            <a:ext cx="553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 smtClean="0">
                <a:latin typeface="Segoe Print" panose="02000600000000000000" pitchFamily="2" charset="0"/>
              </a:rPr>
              <a:t> =</a:t>
            </a:r>
            <a:endParaRPr lang="en-PH" sz="2800" b="1" dirty="0"/>
          </a:p>
        </p:txBody>
      </p:sp>
      <p:sp>
        <p:nvSpPr>
          <p:cNvPr id="38" name="Rectangle 37"/>
          <p:cNvSpPr/>
          <p:nvPr/>
        </p:nvSpPr>
        <p:spPr>
          <a:xfrm>
            <a:off x="2939737" y="2706570"/>
            <a:ext cx="823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800" b="1" dirty="0">
                <a:latin typeface="Segoe Print" panose="02000600000000000000" pitchFamily="2" charset="0"/>
              </a:rPr>
              <a:t>4</a:t>
            </a:r>
            <a:endParaRPr lang="en-PH" sz="28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897861" y="2036059"/>
            <a:ext cx="0" cy="507072"/>
          </a:xfrm>
          <a:prstGeom prst="straightConnector1">
            <a:avLst/>
          </a:prstGeom>
          <a:ln w="38100">
            <a:solidFill>
              <a:srgbClr val="29DDD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341822" y="2704855"/>
            <a:ext cx="793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 smtClean="0">
                <a:latin typeface="Segoe Print" panose="02000600000000000000" pitchFamily="2" charset="0"/>
              </a:rPr>
              <a:t>+ 4</a:t>
            </a:r>
            <a:endParaRPr lang="en-PH" sz="2800" b="1" dirty="0"/>
          </a:p>
        </p:txBody>
      </p:sp>
      <p:sp>
        <p:nvSpPr>
          <p:cNvPr id="47" name="Rectangle 46"/>
          <p:cNvSpPr/>
          <p:nvPr/>
        </p:nvSpPr>
        <p:spPr>
          <a:xfrm>
            <a:off x="4140645" y="2679601"/>
            <a:ext cx="678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latin typeface="Segoe Print" panose="02000600000000000000" pitchFamily="2" charset="0"/>
              </a:rPr>
              <a:t>-</a:t>
            </a:r>
            <a:r>
              <a:rPr lang="en-PH" sz="2800" b="1" dirty="0" smtClean="0">
                <a:latin typeface="Segoe Print" panose="02000600000000000000" pitchFamily="2" charset="0"/>
              </a:rPr>
              <a:t>3</a:t>
            </a:r>
            <a:endParaRPr lang="en-PH" sz="2800" b="1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603070" y="2008555"/>
            <a:ext cx="30959" cy="576082"/>
          </a:xfrm>
          <a:prstGeom prst="straightConnector1">
            <a:avLst/>
          </a:prstGeom>
          <a:ln w="38100">
            <a:solidFill>
              <a:srgbClr val="29DDD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334000" y="2008555"/>
            <a:ext cx="5237" cy="576082"/>
          </a:xfrm>
          <a:prstGeom prst="straightConnector1">
            <a:avLst/>
          </a:prstGeom>
          <a:ln w="57150">
            <a:solidFill>
              <a:srgbClr val="29DDD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798598" y="2713785"/>
            <a:ext cx="910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 smtClean="0">
                <a:latin typeface="Segoe Print" panose="02000600000000000000" pitchFamily="2" charset="0"/>
              </a:rPr>
              <a:t>+35</a:t>
            </a:r>
            <a:endParaRPr lang="en-PH" sz="2800" dirty="0"/>
          </a:p>
        </p:txBody>
      </p:sp>
      <p:sp>
        <p:nvSpPr>
          <p:cNvPr id="68" name="Rectangle 67"/>
          <p:cNvSpPr/>
          <p:nvPr/>
        </p:nvSpPr>
        <p:spPr>
          <a:xfrm>
            <a:off x="2609118" y="4064215"/>
            <a:ext cx="591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3200" b="1" dirty="0">
                <a:latin typeface="Segoe Print" panose="02000600000000000000" pitchFamily="2" charset="0"/>
              </a:rPr>
              <a:t>=</a:t>
            </a:r>
            <a:endParaRPr lang="en-PH" sz="3200" b="1" dirty="0"/>
          </a:p>
        </p:txBody>
      </p:sp>
      <p:sp>
        <p:nvSpPr>
          <p:cNvPr id="70" name="Rectangle 69"/>
          <p:cNvSpPr/>
          <p:nvPr/>
        </p:nvSpPr>
        <p:spPr>
          <a:xfrm rot="5400000" flipV="1">
            <a:off x="3974670" y="2530956"/>
            <a:ext cx="733378" cy="2281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3800" dirty="0">
                <a:solidFill>
                  <a:srgbClr val="00B0F0"/>
                </a:solidFill>
                <a:latin typeface="Segoe Print" panose="02000600000000000000" pitchFamily="2" charset="0"/>
              </a:rPr>
              <a:t>{</a:t>
            </a:r>
            <a:endParaRPr lang="en-PH" sz="13800" dirty="0">
              <a:solidFill>
                <a:srgbClr val="00B0F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 rot="5400000" flipV="1">
            <a:off x="1239003" y="2497915"/>
            <a:ext cx="699821" cy="2281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3800" dirty="0">
                <a:solidFill>
                  <a:srgbClr val="EE18B6"/>
                </a:solidFill>
                <a:latin typeface="Segoe Print" panose="02000600000000000000" pitchFamily="2" charset="0"/>
              </a:rPr>
              <a:t>{</a:t>
            </a:r>
            <a:endParaRPr lang="en-PH" sz="13800" dirty="0">
              <a:solidFill>
                <a:srgbClr val="EE18B6"/>
              </a:solidFill>
            </a:endParaRPr>
          </a:p>
        </p:txBody>
      </p:sp>
      <p:sp>
        <p:nvSpPr>
          <p:cNvPr id="72" name="Cloud Callout 71"/>
          <p:cNvSpPr/>
          <p:nvPr/>
        </p:nvSpPr>
        <p:spPr>
          <a:xfrm>
            <a:off x="6737470" y="1380449"/>
            <a:ext cx="2209389" cy="1734321"/>
          </a:xfrm>
          <a:prstGeom prst="cloudCallout">
            <a:avLst>
              <a:gd name="adj1" fmla="val -98001"/>
              <a:gd name="adj2" fmla="val 23482"/>
            </a:avLst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Combined like terms</a:t>
            </a:r>
            <a:endParaRPr lang="en-PH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73" name="Cloud Callout 72"/>
          <p:cNvSpPr/>
          <p:nvPr/>
        </p:nvSpPr>
        <p:spPr>
          <a:xfrm>
            <a:off x="5272092" y="4155733"/>
            <a:ext cx="2084704" cy="1734321"/>
          </a:xfrm>
          <a:prstGeom prst="cloudCallout">
            <a:avLst>
              <a:gd name="adj1" fmla="val -93831"/>
              <a:gd name="adj2" fmla="val -35790"/>
            </a:avLst>
          </a:prstGeom>
          <a:noFill/>
          <a:ln>
            <a:solidFill>
              <a:srgbClr val="EE18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Solve for the value of x</a:t>
            </a:r>
            <a:endParaRPr lang="en-PH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538389" y="4024046"/>
            <a:ext cx="7040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b="1" dirty="0">
                <a:latin typeface="Segoe Print" panose="02000600000000000000" pitchFamily="2" charset="0"/>
              </a:rPr>
              <a:t>5x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529019" y="4679023"/>
            <a:ext cx="7040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b="1" dirty="0">
                <a:latin typeface="Segoe Print" panose="02000600000000000000" pitchFamily="2" charset="0"/>
              </a:rPr>
              <a:t>5x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1523355" y="5181600"/>
            <a:ext cx="70970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644587" y="5234446"/>
            <a:ext cx="445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latin typeface="Segoe Print" panose="02000600000000000000" pitchFamily="2" charset="0"/>
              </a:rPr>
              <a:t>5</a:t>
            </a:r>
            <a:endParaRPr lang="en-PH" sz="2800" dirty="0"/>
          </a:p>
        </p:txBody>
      </p:sp>
      <p:sp>
        <p:nvSpPr>
          <p:cNvPr id="84" name="Rectangle 83"/>
          <p:cNvSpPr/>
          <p:nvPr/>
        </p:nvSpPr>
        <p:spPr>
          <a:xfrm>
            <a:off x="2609118" y="4898640"/>
            <a:ext cx="591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3200" b="1" dirty="0">
                <a:latin typeface="Segoe Print" panose="02000600000000000000" pitchFamily="2" charset="0"/>
              </a:rPr>
              <a:t>=</a:t>
            </a:r>
            <a:endParaRPr lang="en-PH" sz="3200" b="1" dirty="0"/>
          </a:p>
        </p:txBody>
      </p:sp>
      <p:sp>
        <p:nvSpPr>
          <p:cNvPr id="85" name="Rectangle 84"/>
          <p:cNvSpPr/>
          <p:nvPr/>
        </p:nvSpPr>
        <p:spPr>
          <a:xfrm>
            <a:off x="3621255" y="4729362"/>
            <a:ext cx="707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latin typeface="Segoe Print" panose="02000600000000000000" pitchFamily="2" charset="0"/>
              </a:rPr>
              <a:t>40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3543009" y="5172891"/>
            <a:ext cx="70970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677926" y="5199612"/>
            <a:ext cx="445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latin typeface="Segoe Print" panose="02000600000000000000" pitchFamily="2" charset="0"/>
              </a:rPr>
              <a:t>5</a:t>
            </a:r>
            <a:endParaRPr lang="en-PH" sz="2800" dirty="0"/>
          </a:p>
        </p:txBody>
      </p:sp>
      <p:sp>
        <p:nvSpPr>
          <p:cNvPr id="88" name="Rectangle 87"/>
          <p:cNvSpPr/>
          <p:nvPr/>
        </p:nvSpPr>
        <p:spPr>
          <a:xfrm>
            <a:off x="1731006" y="5702286"/>
            <a:ext cx="719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3600" b="1" dirty="0" smtClean="0">
                <a:latin typeface="Segoe Print" panose="02000600000000000000" pitchFamily="2" charset="0"/>
              </a:rPr>
              <a:t>x</a:t>
            </a:r>
            <a:endParaRPr lang="en-PH" sz="3600" b="1" dirty="0">
              <a:latin typeface="Segoe Print" panose="02000600000000000000" pitchFamily="2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75546" y="5773851"/>
            <a:ext cx="441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b="1" dirty="0">
                <a:latin typeface="Segoe Print" panose="02000600000000000000" pitchFamily="2" charset="0"/>
              </a:rPr>
              <a:t>=</a:t>
            </a:r>
            <a:endParaRPr lang="en-PH" sz="3200" b="1" dirty="0"/>
          </a:p>
        </p:txBody>
      </p:sp>
      <p:sp>
        <p:nvSpPr>
          <p:cNvPr id="93" name="Rectangle 92"/>
          <p:cNvSpPr/>
          <p:nvPr/>
        </p:nvSpPr>
        <p:spPr>
          <a:xfrm>
            <a:off x="3651201" y="5733728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b="1" dirty="0" smtClean="0">
                <a:latin typeface="Segoe Print" panose="02000600000000000000" pitchFamily="2" charset="0"/>
              </a:rPr>
              <a:t>8</a:t>
            </a:r>
            <a:endParaRPr lang="en-PH" sz="3200" b="1" dirty="0"/>
          </a:p>
        </p:txBody>
      </p:sp>
    </p:spTree>
    <p:extLst>
      <p:ext uri="{BB962C8B-B14F-4D97-AF65-F5344CB8AC3E}">
        <p14:creationId xmlns:p14="http://schemas.microsoft.com/office/powerpoint/2010/main" val="41009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1667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300"/>
                            </p:stCondLst>
                            <p:childTnLst>
                              <p:par>
                                <p:cTn id="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3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7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9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2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600"/>
                            </p:stCondLst>
                            <p:childTnLst>
                              <p:par>
                                <p:cTn id="42" presetID="6" presetClass="entr" presetSubtype="16" fill="hold" grpId="0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9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100"/>
                            </p:stCondLst>
                            <p:childTnLst>
                              <p:par>
                                <p:cTn id="46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6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3100"/>
                            </p:stCondLst>
                            <p:childTnLst>
                              <p:par>
                                <p:cTn id="55" presetID="6" presetClass="entr" presetSubtype="16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8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0"/>
                            </p:stCondLst>
                            <p:childTnLst>
                              <p:par>
                                <p:cTn id="64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3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6800"/>
                            </p:stCondLst>
                            <p:childTnLst>
                              <p:par>
                                <p:cTn id="73" presetID="6" presetClass="entr" presetSubtype="16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7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1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600"/>
                            </p:stCondLst>
                            <p:childTnLst>
                              <p:par>
                                <p:cTn id="82" presetID="6" presetClass="entr" presetSubtype="16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8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700"/>
                            </p:stCondLst>
                            <p:childTnLst>
                              <p:par>
                                <p:cTn id="86" presetID="6" presetClass="entr" presetSubtype="16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700"/>
                            </p:stCondLst>
                            <p:childTnLst>
                              <p:par>
                                <p:cTn id="9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1200"/>
                            </p:stCondLst>
                            <p:childTnLst>
                              <p:par>
                                <p:cTn id="95" presetID="6" presetClass="entr" presetSubtype="16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2500"/>
                            </p:stCondLst>
                            <p:childTnLst>
                              <p:par>
                                <p:cTn id="9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1" presetID="12" presetClass="entr" presetSubtype="4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7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500"/>
                            </p:stCondLst>
                            <p:childTnLst>
                              <p:par>
                                <p:cTn id="124" presetID="6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9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7400"/>
                            </p:stCondLst>
                            <p:childTnLst>
                              <p:par>
                                <p:cTn id="128" presetID="12" presetClass="entr" presetSubtype="4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8200"/>
                            </p:stCondLst>
                            <p:childTnLst>
                              <p:par>
                                <p:cTn id="1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8700"/>
                            </p:stCondLst>
                            <p:childTnLst>
                              <p:par>
                                <p:cTn id="14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8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9500"/>
                            </p:stCondLst>
                            <p:childTnLst>
                              <p:par>
                                <p:cTn id="1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55" presetID="30" presetClass="exit" presetSubtype="0" fill="hold" grpId="1" nodeType="afterEffect">
                                  <p:stCondLst>
                                    <p:cond delay="5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00" decel="100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00" decel="100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" decel="100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00" decel="100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3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200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00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00" decel="100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200" decel="100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200" decel="100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200" decel="100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200" decel="100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00" decel="100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3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200" decel="100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200" decel="100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200" decel="100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200" decel="100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200" decel="100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200" decel="100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3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200" decel="100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200" decel="100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3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200" decel="100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200" decel="100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200" decel="100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200" decel="100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200" decel="100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200" decel="100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200" decel="100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200" decel="100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200" decel="100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00" decel="100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200" decel="100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200" decel="100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200" decel="100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200" decel="100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2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2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200" decel="100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200" decel="100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200" decel="100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200" decel="100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200" decel="100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200" decel="100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200" decel="100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200" decel="100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200" decel="100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200" decel="100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200" decel="100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200" decel="100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200" decel="100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200" decel="100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200" decel="100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200" decel="100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200" decel="100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200" decel="100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200" decel="100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200" decel="100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200" decel="100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200" decel="100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  <p:bldP spid="7" grpId="0"/>
      <p:bldP spid="7" grpId="1"/>
      <p:bldP spid="30" grpId="0"/>
      <p:bldP spid="30" grpId="1"/>
      <p:bldP spid="37" grpId="0"/>
      <p:bldP spid="37" grpId="1"/>
      <p:bldP spid="38" grpId="0"/>
      <p:bldP spid="38" grpId="1"/>
      <p:bldP spid="44" grpId="0"/>
      <p:bldP spid="44" grpId="1"/>
      <p:bldP spid="47" grpId="0"/>
      <p:bldP spid="47" grpId="1"/>
      <p:bldP spid="62" grpId="0"/>
      <p:bldP spid="62" grpId="1"/>
      <p:bldP spid="68" grpId="0"/>
      <p:bldP spid="68" grpId="1"/>
      <p:bldP spid="70" grpId="0"/>
      <p:bldP spid="70" grpId="1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4" grpId="0"/>
      <p:bldP spid="74" grpId="1"/>
      <p:bldP spid="77" grpId="0"/>
      <p:bldP spid="77" grpId="1"/>
      <p:bldP spid="83" grpId="0"/>
      <p:bldP spid="83" grpId="1"/>
      <p:bldP spid="84" grpId="0"/>
      <p:bldP spid="84" grpId="1"/>
      <p:bldP spid="85" grpId="0"/>
      <p:bldP spid="85" grpId="1"/>
      <p:bldP spid="87" grpId="0"/>
      <p:bldP spid="87" grpId="1"/>
      <p:bldP spid="88" grpId="0"/>
      <p:bldP spid="88" grpId="1"/>
      <p:bldP spid="91" grpId="0"/>
      <p:bldP spid="91" grpId="1"/>
      <p:bldP spid="93" grpId="0"/>
      <p:bldP spid="9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410" y="425828"/>
            <a:ext cx="34515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Segoe Script" pitchFamily="34" charset="0"/>
              </a:rPr>
              <a:t>Step 4</a:t>
            </a:r>
            <a:r>
              <a:rPr lang="en-US" sz="3200" b="1" dirty="0" smtClean="0">
                <a:solidFill>
                  <a:srgbClr val="0070C0"/>
                </a:solidFill>
                <a:latin typeface="Segoe Script" pitchFamily="34" charset="0"/>
              </a:rPr>
              <a:t> :Answer</a:t>
            </a:r>
            <a:endParaRPr lang="en-US" sz="3200" b="1" dirty="0">
              <a:solidFill>
                <a:srgbClr val="0070C0"/>
              </a:solidFill>
              <a:latin typeface="Segoe Scrip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5010" y="2025918"/>
            <a:ext cx="14318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dirty="0" smtClean="0">
                <a:latin typeface="Segoe Print" panose="02000600000000000000" pitchFamily="2" charset="0"/>
              </a:rPr>
              <a:t>2x-4 </a:t>
            </a:r>
            <a:endParaRPr lang="en-PH" sz="3200" dirty="0">
              <a:latin typeface="Segoe Print" panose="020006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3820" y="2523497"/>
            <a:ext cx="3007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dirty="0" smtClean="0">
                <a:latin typeface="Segoe Print" panose="02000600000000000000" pitchFamily="2" charset="0"/>
              </a:rPr>
              <a:t>2(8)-4 = 12 </a:t>
            </a:r>
            <a:endParaRPr lang="en-PH" sz="3200" dirty="0">
              <a:latin typeface="Segoe Print" panose="020006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0430" y="1189448"/>
            <a:ext cx="960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b="1" dirty="0" smtClean="0">
                <a:latin typeface="Segoe Print" panose="02000600000000000000" pitchFamily="2" charset="0"/>
              </a:rPr>
              <a:t>x=8</a:t>
            </a:r>
            <a:endParaRPr lang="en-PH" sz="3200" b="1" dirty="0">
              <a:latin typeface="Segoe Print" panose="020006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7468" y="3611883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dirty="0">
                <a:latin typeface="Segoe Print" panose="02000600000000000000" pitchFamily="2" charset="0"/>
              </a:rPr>
              <a:t>John’s age </a:t>
            </a:r>
            <a:endParaRPr lang="en-PH" sz="2800" dirty="0"/>
          </a:p>
        </p:txBody>
      </p:sp>
      <p:sp>
        <p:nvSpPr>
          <p:cNvPr id="7" name="Rectangle 6"/>
          <p:cNvSpPr/>
          <p:nvPr/>
        </p:nvSpPr>
        <p:spPr>
          <a:xfrm>
            <a:off x="3045010" y="3556915"/>
            <a:ext cx="21162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dirty="0" smtClean="0">
                <a:latin typeface="Segoe Print" panose="02000600000000000000" pitchFamily="2" charset="0"/>
              </a:rPr>
              <a:t>(</a:t>
            </a:r>
            <a:r>
              <a:rPr lang="en-PH" sz="3200" dirty="0">
                <a:latin typeface="Segoe Print" panose="02000600000000000000" pitchFamily="2" charset="0"/>
              </a:rPr>
              <a:t>2x-4)+</a:t>
            </a:r>
            <a:r>
              <a:rPr lang="en-PH" sz="3200" dirty="0" smtClean="0">
                <a:latin typeface="Segoe Print" panose="02000600000000000000" pitchFamily="2" charset="0"/>
              </a:rPr>
              <a:t>3</a:t>
            </a:r>
            <a:endParaRPr lang="en-PH" sz="3200" dirty="0"/>
          </a:p>
        </p:txBody>
      </p:sp>
      <p:sp>
        <p:nvSpPr>
          <p:cNvPr id="8" name="Rectangle 7"/>
          <p:cNvSpPr/>
          <p:nvPr/>
        </p:nvSpPr>
        <p:spPr>
          <a:xfrm>
            <a:off x="2931998" y="4268525"/>
            <a:ext cx="3214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dirty="0" smtClean="0">
                <a:latin typeface="Segoe Print" panose="02000600000000000000" pitchFamily="2" charset="0"/>
              </a:rPr>
              <a:t>2(8)-4+3 =15</a:t>
            </a:r>
            <a:endParaRPr lang="en-PH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5155836"/>
            <a:ext cx="5096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 smtClean="0">
                <a:latin typeface="Segoe Print" panose="02000600000000000000" pitchFamily="2" charset="0"/>
              </a:rPr>
              <a:t>8+12+ 15 = 35</a:t>
            </a:r>
            <a:endParaRPr lang="en-PH" sz="3200" b="1" dirty="0">
              <a:latin typeface="Segoe Print" panose="020006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4479" y="1296611"/>
            <a:ext cx="2039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400" dirty="0">
                <a:latin typeface="Segoe Print" panose="02000600000000000000" pitchFamily="2" charset="0"/>
              </a:rPr>
              <a:t>David’s age </a:t>
            </a:r>
            <a:endParaRPr lang="en-PH" sz="2400" dirty="0"/>
          </a:p>
        </p:txBody>
      </p:sp>
      <p:sp>
        <p:nvSpPr>
          <p:cNvPr id="13" name="Rectangle 12"/>
          <p:cNvSpPr/>
          <p:nvPr/>
        </p:nvSpPr>
        <p:spPr>
          <a:xfrm>
            <a:off x="989199" y="2149028"/>
            <a:ext cx="1739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400" dirty="0">
                <a:latin typeface="Segoe Print" panose="02000600000000000000" pitchFamily="2" charset="0"/>
              </a:rPr>
              <a:t>Jim’s age 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27373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" presetClass="exit" presetSubtype="32" fill="hold" grpId="1" nodeType="after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32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xit" presetSubtype="32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7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xit" presetSubtype="32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7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xit" presetSubtype="32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78" dur="1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32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32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32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" presetClass="exit" presetSubtype="32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" presetClass="exit" presetSubtype="32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7355" y="2003286"/>
            <a:ext cx="65913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egoe Print" pitchFamily="2" charset="0"/>
              </a:rPr>
              <a:t>If the perimeter of a rectangle is 18 inches, and one side is one inch longer than the other, how long are the sides?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9906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9AD0"/>
                </a:solidFill>
                <a:latin typeface="Segoe Script" pitchFamily="34" charset="0"/>
              </a:rPr>
              <a:t>Example </a:t>
            </a:r>
            <a:r>
              <a:rPr lang="en-US" sz="4000" b="1" dirty="0" smtClean="0">
                <a:solidFill>
                  <a:srgbClr val="009AD0"/>
                </a:solidFill>
                <a:latin typeface="Segoe Script" pitchFamily="34" charset="0"/>
              </a:rPr>
              <a:t>3</a:t>
            </a:r>
            <a:endParaRPr lang="en-US" sz="4000" b="1" dirty="0">
              <a:solidFill>
                <a:srgbClr val="009AD0"/>
              </a:solidFill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6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2" presetClass="exit" presetSubtype="0" fill="hold" grpId="1" nodeType="afterEffect">
                                  <p:stCondLst>
                                    <p:cond delay="12300"/>
                                  </p:stCondLst>
                                  <p:childTnLst>
                                    <p:animScale>
                                      <p:cBhvr>
                                        <p:cTn id="15" dur="6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6" dur="6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400"/>
                            </p:stCondLst>
                            <p:childTnLst>
                              <p:par>
                                <p:cTn id="20" presetID="52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4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2" dur="4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1026" y="1409523"/>
            <a:ext cx="731520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Print" pitchFamily="2" charset="0"/>
              </a:rPr>
              <a:t>Use </a:t>
            </a:r>
            <a:r>
              <a:rPr lang="en-US" dirty="0">
                <a:latin typeface="Segoe Print" pitchFamily="2" charset="0"/>
              </a:rPr>
              <a:t>a variable to represent what is asked in the problem.</a:t>
            </a:r>
          </a:p>
        </p:txBody>
      </p:sp>
      <p:sp>
        <p:nvSpPr>
          <p:cNvPr id="3" name="Rectangle 2"/>
          <p:cNvSpPr/>
          <p:nvPr/>
        </p:nvSpPr>
        <p:spPr>
          <a:xfrm>
            <a:off x="992983" y="4400566"/>
            <a:ext cx="5571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egoe Print" pitchFamily="2" charset="0"/>
              </a:rPr>
              <a:t>Let x = be  one of the   </a:t>
            </a:r>
            <a:r>
              <a:rPr lang="en-US" sz="2400" dirty="0">
                <a:latin typeface="Segoe Print" pitchFamily="2" charset="0"/>
              </a:rPr>
              <a:t>(width</a:t>
            </a:r>
            <a:r>
              <a:rPr lang="en-US" sz="2400" dirty="0" smtClean="0">
                <a:latin typeface="Segoe Print" pitchFamily="2" charset="0"/>
              </a:rPr>
              <a:t>)</a:t>
            </a:r>
            <a:endParaRPr lang="en-US" sz="2400" dirty="0">
              <a:latin typeface="Segoe Print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6046" y="5189596"/>
            <a:ext cx="5064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Print" pitchFamily="2" charset="0"/>
              </a:rPr>
              <a:t>x </a:t>
            </a:r>
            <a:r>
              <a:rPr lang="en-US" sz="2400" b="1" dirty="0">
                <a:latin typeface="Segoe Print" pitchFamily="2" charset="0"/>
              </a:rPr>
              <a:t>+ 1 </a:t>
            </a:r>
            <a:r>
              <a:rPr lang="en-US" sz="2400" b="1" dirty="0" smtClean="0">
                <a:latin typeface="Segoe Print" pitchFamily="2" charset="0"/>
              </a:rPr>
              <a:t>the </a:t>
            </a:r>
            <a:r>
              <a:rPr lang="en-US" sz="2400" b="1" dirty="0">
                <a:latin typeface="Segoe Print" pitchFamily="2" charset="0"/>
              </a:rPr>
              <a:t>other side be </a:t>
            </a:r>
            <a:r>
              <a:rPr lang="en-US" sz="2400" b="1" dirty="0" smtClean="0">
                <a:latin typeface="Segoe Print" pitchFamily="2" charset="0"/>
              </a:rPr>
              <a:t>(</a:t>
            </a:r>
            <a:r>
              <a:rPr lang="en-US" sz="2400" b="1" dirty="0">
                <a:latin typeface="Segoe Print" pitchFamily="2" charset="0"/>
              </a:rPr>
              <a:t>length)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5626" y="2735668"/>
            <a:ext cx="2286000" cy="1288657"/>
          </a:xfrm>
          <a:prstGeom prst="rect">
            <a:avLst/>
          </a:prstGeom>
          <a:noFill/>
          <a:ln w="57150">
            <a:solidFill>
              <a:srgbClr val="CA3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2324083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Print" pitchFamily="2" charset="0"/>
              </a:rPr>
              <a:t>x +1</a:t>
            </a:r>
            <a:endParaRPr lang="en-US" sz="2000" b="1" dirty="0">
              <a:latin typeface="Segoe Prin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8130" y="3048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Print" pitchFamily="2" charset="0"/>
              </a:rPr>
              <a:t>x</a:t>
            </a:r>
            <a:endParaRPr lang="en-US" sz="2400" dirty="0">
              <a:solidFill>
                <a:srgbClr val="EE18B6"/>
              </a:solidFill>
              <a:latin typeface="Segoe Prin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2983" y="648509"/>
            <a:ext cx="461216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Segoe Script" pitchFamily="34" charset="0"/>
              </a:rPr>
              <a:t>Step 1</a:t>
            </a:r>
            <a:r>
              <a:rPr lang="en-US" sz="2800" b="1" dirty="0">
                <a:solidFill>
                  <a:srgbClr val="0070C0"/>
                </a:solidFill>
                <a:latin typeface="Segoe Print" pitchFamily="2" charset="0"/>
              </a:rPr>
              <a:t>: (Representation</a:t>
            </a:r>
            <a:r>
              <a:rPr lang="en-US" sz="2800" dirty="0">
                <a:solidFill>
                  <a:srgbClr val="0070C0"/>
                </a:solidFill>
                <a:latin typeface="Segoe Print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475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4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2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6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1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500"/>
                            </p:stCondLst>
                            <p:childTnLst>
                              <p:par>
                                <p:cTn id="40" presetID="22" presetClass="exit" presetSubtype="4" fill="hold" grpId="1" nodeType="after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9200"/>
                            </p:stCondLst>
                            <p:childTnLst>
                              <p:par>
                                <p:cTn id="4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7" grpId="0" animBg="1"/>
      <p:bldP spid="7" grpId="1" animBg="1"/>
      <p:bldP spid="8" grpId="0"/>
      <p:bldP spid="8" grpId="1"/>
      <p:bldP spid="9" grpId="0"/>
      <p:bldP spid="9" grpId="1"/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3657600"/>
            <a:ext cx="4572000" cy="22621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egoe Print" pitchFamily="2" charset="0"/>
              </a:rPr>
              <a:t>x + 2(x + 1) = 18 </a:t>
            </a:r>
            <a:endParaRPr lang="en-US" sz="2400" dirty="0" smtClean="0">
              <a:latin typeface="Segoe Prin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Segoe Print" pitchFamily="2" charset="0"/>
              </a:rPr>
              <a:t>2x </a:t>
            </a:r>
            <a:r>
              <a:rPr lang="en-US" sz="2400" dirty="0">
                <a:latin typeface="Segoe Print" pitchFamily="2" charset="0"/>
              </a:rPr>
              <a:t>+ 2x + 2 = 18 </a:t>
            </a:r>
            <a:endParaRPr lang="en-US" sz="2400" dirty="0" smtClean="0">
              <a:latin typeface="Segoe Prin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Segoe Print" pitchFamily="2" charset="0"/>
              </a:rPr>
              <a:t>4x </a:t>
            </a:r>
            <a:r>
              <a:rPr lang="en-US" sz="2400" dirty="0">
                <a:latin typeface="Segoe Print" pitchFamily="2" charset="0"/>
              </a:rPr>
              <a:t>+ 2 = </a:t>
            </a:r>
            <a:r>
              <a:rPr lang="en-US" sz="2400" dirty="0" smtClean="0">
                <a:latin typeface="Segoe Print" pitchFamily="2" charset="0"/>
              </a:rPr>
              <a:t>18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Segoe Print" pitchFamily="2" charset="0"/>
              </a:rPr>
              <a:t> </a:t>
            </a:r>
            <a:r>
              <a:rPr lang="en-US" sz="2400" dirty="0">
                <a:latin typeface="Segoe Print" pitchFamily="2" charset="0"/>
              </a:rPr>
              <a:t>x = 4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930809"/>
            <a:ext cx="4195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Segoe Script" pitchFamily="34" charset="0"/>
              </a:rPr>
              <a:t>Step 2: (Equation)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1676400"/>
            <a:ext cx="5638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Segoe Print" pitchFamily="2" charset="0"/>
              </a:rPr>
              <a:t>The perimeter of a rectangle is found by the formula: P = 2w + 2l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3161101"/>
            <a:ext cx="3062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Segoe Script" pitchFamily="34" charset="0"/>
              </a:rPr>
              <a:t>Step </a:t>
            </a:r>
            <a:r>
              <a:rPr lang="en-US" sz="2400" b="1" dirty="0" smtClean="0">
                <a:solidFill>
                  <a:srgbClr val="0070C0"/>
                </a:solidFill>
                <a:latin typeface="Segoe Script" pitchFamily="34" charset="0"/>
              </a:rPr>
              <a:t>3: (Solution)</a:t>
            </a:r>
            <a:endParaRPr lang="en-US" sz="2400" b="1" dirty="0">
              <a:solidFill>
                <a:srgbClr val="0070C0"/>
              </a:solidFill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990600"/>
            <a:ext cx="3046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Script" pitchFamily="34" charset="0"/>
              </a:rPr>
              <a:t>Step </a:t>
            </a:r>
            <a:r>
              <a:rPr lang="en-US" sz="2800" b="1" dirty="0" smtClean="0">
                <a:solidFill>
                  <a:srgbClr val="0070C0"/>
                </a:solidFill>
                <a:latin typeface="Segoe Script" pitchFamily="34" charset="0"/>
              </a:rPr>
              <a:t>4: Answer</a:t>
            </a:r>
            <a:endParaRPr lang="en-US" sz="2800" b="1" dirty="0">
              <a:solidFill>
                <a:srgbClr val="0070C0"/>
              </a:solidFill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0160" y="2209800"/>
            <a:ext cx="6934200" cy="2362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Segoe Print" pitchFamily="2" charset="0"/>
              </a:rPr>
              <a:t>The </a:t>
            </a:r>
            <a:r>
              <a:rPr lang="en-US" sz="3200" dirty="0">
                <a:latin typeface="Segoe Print" pitchFamily="2" charset="0"/>
              </a:rPr>
              <a:t>product of two consecutive integers is 272. Find the value of each integer</a:t>
            </a:r>
            <a:r>
              <a:rPr lang="en-US" sz="3200" dirty="0" smtClean="0">
                <a:latin typeface="Segoe Print" pitchFamily="2" charset="0"/>
              </a:rPr>
              <a:t>.</a:t>
            </a:r>
            <a:endParaRPr lang="en-US" sz="3200" dirty="0">
              <a:latin typeface="Segoe Pri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9906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  <a:latin typeface="Segoe Script" pitchFamily="34" charset="0"/>
              </a:rPr>
              <a:t>Example 1</a:t>
            </a:r>
            <a:endParaRPr lang="en-US" sz="3600" b="1" dirty="0">
              <a:solidFill>
                <a:srgbClr val="00B0F0"/>
              </a:solidFill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63030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0" presetClass="exit" presetSubtype="0" accel="100000" fill="hold" grpId="1" nodeType="afterEffect">
                                  <p:stCondLst>
                                    <p:cond delay="5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400"/>
                            </p:stCondLst>
                            <p:childTnLst>
                              <p:par>
                                <p:cTn id="19" presetID="50" presetClass="exit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4874136"/>
            <a:ext cx="36952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Segoe Print" pitchFamily="2" charset="0"/>
                <a:ea typeface="Cambria Math" pitchFamily="18" charset="0"/>
              </a:rPr>
              <a:t>(n)(n + 1) = 272</a:t>
            </a:r>
            <a:endParaRPr lang="en-US" sz="3200" b="1" dirty="0">
              <a:latin typeface="Segoe Print" pitchFamily="2" charset="0"/>
              <a:ea typeface="Cambria Math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4909" y="4001079"/>
            <a:ext cx="3698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Script" pitchFamily="34" charset="0"/>
              </a:rPr>
              <a:t>Step 2:</a:t>
            </a:r>
            <a:r>
              <a:rPr lang="en-US" sz="2800" dirty="0">
                <a:solidFill>
                  <a:srgbClr val="0070C0"/>
                </a:solidFill>
                <a:latin typeface="Segoe Script" pitchFamily="34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Segoe Script" pitchFamily="34" charset="0"/>
              </a:rPr>
              <a:t>(Equation)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595" y="422039"/>
            <a:ext cx="814703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Segoe Script" pitchFamily="34" charset="0"/>
              </a:rPr>
              <a:t>Step </a:t>
            </a:r>
            <a:r>
              <a:rPr lang="en-US" b="1" dirty="0">
                <a:solidFill>
                  <a:srgbClr val="0070C0"/>
                </a:solidFill>
                <a:latin typeface="Segoe Script" pitchFamily="34" charset="0"/>
              </a:rPr>
              <a:t>1</a:t>
            </a:r>
            <a:r>
              <a:rPr lang="en-US" sz="2400" b="1" dirty="0">
                <a:solidFill>
                  <a:srgbClr val="0070C0"/>
                </a:solidFill>
                <a:latin typeface="Segoe Print" pitchFamily="2" charset="0"/>
              </a:rPr>
              <a:t>: (Representation</a:t>
            </a:r>
            <a:r>
              <a:rPr lang="en-US" sz="2400" dirty="0">
                <a:solidFill>
                  <a:srgbClr val="0070C0"/>
                </a:solidFill>
                <a:latin typeface="Segoe Print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Print" pitchFamily="2" charset="0"/>
              </a:rPr>
              <a:t> </a:t>
            </a:r>
            <a:r>
              <a:rPr lang="en-US" dirty="0" smtClean="0">
                <a:latin typeface="Segoe Print" pitchFamily="2" charset="0"/>
              </a:rPr>
              <a:t> Use </a:t>
            </a:r>
            <a:r>
              <a:rPr lang="en-US" dirty="0">
                <a:latin typeface="Segoe Print" pitchFamily="2" charset="0"/>
              </a:rPr>
              <a:t>a variable to represent what is asked in the problem.</a:t>
            </a:r>
          </a:p>
        </p:txBody>
      </p:sp>
      <p:sp>
        <p:nvSpPr>
          <p:cNvPr id="7" name="Rectangle 6"/>
          <p:cNvSpPr/>
          <p:nvPr/>
        </p:nvSpPr>
        <p:spPr>
          <a:xfrm>
            <a:off x="4488027" y="1781649"/>
            <a:ext cx="454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egoe Print" pitchFamily="2" charset="0"/>
              </a:rPr>
              <a:t>Let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Segoe Print" pitchFamily="2" charset="0"/>
              </a:rPr>
              <a:t>n</a:t>
            </a:r>
            <a:r>
              <a:rPr lang="en-US" sz="2400" dirty="0" smtClean="0">
                <a:latin typeface="Segoe Print" pitchFamily="2" charset="0"/>
              </a:rPr>
              <a:t> = the first integer    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0629" y="2779926"/>
            <a:ext cx="4180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Print" pitchFamily="2" charset="0"/>
              </a:rPr>
              <a:t>Let </a:t>
            </a:r>
            <a:r>
              <a:rPr lang="en-US" sz="2400" b="1" dirty="0" smtClean="0">
                <a:solidFill>
                  <a:srgbClr val="C00000"/>
                </a:solidFill>
                <a:latin typeface="Segoe Print" pitchFamily="2" charset="0"/>
              </a:rPr>
              <a:t>n+1</a:t>
            </a:r>
            <a:r>
              <a:rPr lang="en-US" sz="2400" dirty="0" smtClean="0">
                <a:latin typeface="Segoe Print" pitchFamily="2" charset="0"/>
              </a:rPr>
              <a:t> = the 2</a:t>
            </a:r>
            <a:r>
              <a:rPr lang="en-US" sz="2400" baseline="30000" dirty="0" smtClean="0">
                <a:latin typeface="Segoe Print" pitchFamily="2" charset="0"/>
              </a:rPr>
              <a:t>nd</a:t>
            </a:r>
            <a:r>
              <a:rPr lang="en-US" sz="2400" dirty="0" smtClean="0">
                <a:latin typeface="Segoe Print" pitchFamily="2" charset="0"/>
              </a:rPr>
              <a:t> integer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457200" y="1687562"/>
            <a:ext cx="3124200" cy="2274838"/>
          </a:xfrm>
          <a:prstGeom prst="cloudCallout">
            <a:avLst>
              <a:gd name="adj1" fmla="val 76378"/>
              <a:gd name="adj2" fmla="val -19937"/>
            </a:avLst>
          </a:prstGeom>
          <a:noFill/>
          <a:ln>
            <a:solidFill>
              <a:srgbClr val="CA3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B0F0"/>
              </a:solidFill>
              <a:latin typeface="Segoe Print" pitchFamily="2" charset="0"/>
            </a:endParaRPr>
          </a:p>
          <a:p>
            <a:endParaRPr lang="en-US" dirty="0" smtClean="0">
              <a:solidFill>
                <a:srgbClr val="00B0F0"/>
              </a:solidFill>
              <a:latin typeface="Segoe Print" pitchFamily="2" charset="0"/>
            </a:endParaRPr>
          </a:p>
          <a:p>
            <a:r>
              <a:rPr lang="en-US" b="1" dirty="0" smtClean="0">
                <a:solidFill>
                  <a:srgbClr val="009AD0"/>
                </a:solidFill>
                <a:latin typeface="Segoe Print" pitchFamily="2" charset="0"/>
              </a:rPr>
              <a:t>The </a:t>
            </a:r>
            <a:r>
              <a:rPr lang="en-US" b="1" dirty="0">
                <a:solidFill>
                  <a:srgbClr val="009AD0"/>
                </a:solidFill>
                <a:latin typeface="Segoe Print" pitchFamily="2" charset="0"/>
              </a:rPr>
              <a:t>first thing you need to do is to define the integers.</a:t>
            </a:r>
          </a:p>
          <a:p>
            <a:endParaRPr lang="en-US" dirty="0">
              <a:solidFill>
                <a:srgbClr val="00B0F0"/>
              </a:solidFill>
              <a:latin typeface="Segoe Print" pitchFamily="2" charset="0"/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5299365" y="3505200"/>
            <a:ext cx="3572756" cy="2704170"/>
          </a:xfrm>
          <a:prstGeom prst="cloudCallout">
            <a:avLst>
              <a:gd name="adj1" fmla="val -75048"/>
              <a:gd name="adj2" fmla="val 939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9AD0"/>
              </a:solidFill>
              <a:latin typeface="Segoe Print" pitchFamily="2" charset="0"/>
            </a:endParaRPr>
          </a:p>
          <a:p>
            <a:endParaRPr lang="en-US" dirty="0" smtClean="0">
              <a:solidFill>
                <a:srgbClr val="009AD0"/>
              </a:solidFill>
              <a:latin typeface="Segoe Print" pitchFamily="2" charset="0"/>
            </a:endParaRPr>
          </a:p>
          <a:p>
            <a:endParaRPr lang="en-US" dirty="0">
              <a:solidFill>
                <a:srgbClr val="009AD0"/>
              </a:solidFill>
              <a:latin typeface="Segoe Print" pitchFamily="2" charset="0"/>
            </a:endParaRPr>
          </a:p>
          <a:p>
            <a:endParaRPr lang="en-US" dirty="0">
              <a:solidFill>
                <a:srgbClr val="009AD0"/>
              </a:solidFill>
              <a:latin typeface="Segoe Print" pitchFamily="2" charset="0"/>
            </a:endParaRPr>
          </a:p>
          <a:p>
            <a:endParaRPr lang="en-US" dirty="0" smtClean="0">
              <a:solidFill>
                <a:srgbClr val="009AD0"/>
              </a:solidFill>
              <a:latin typeface="Segoe Print" pitchFamily="2" charset="0"/>
            </a:endParaRPr>
          </a:p>
          <a:p>
            <a:r>
              <a:rPr lang="en-US" b="1" dirty="0" smtClean="0">
                <a:solidFill>
                  <a:srgbClr val="009AD0"/>
                </a:solidFill>
                <a:latin typeface="Segoe Print" pitchFamily="2" charset="0"/>
              </a:rPr>
              <a:t>The </a:t>
            </a:r>
            <a:r>
              <a:rPr lang="en-US" b="1" dirty="0">
                <a:solidFill>
                  <a:srgbClr val="009AD0"/>
                </a:solidFill>
                <a:latin typeface="Segoe Print" pitchFamily="2" charset="0"/>
              </a:rPr>
              <a:t>product means to multiply so we need to multiply the two integers together.</a:t>
            </a:r>
          </a:p>
          <a:p>
            <a:r>
              <a:rPr lang="en-US" b="1" dirty="0">
                <a:solidFill>
                  <a:srgbClr val="009AD0"/>
                </a:solidFill>
                <a:latin typeface="Segoe Print" pitchFamily="2" charset="0"/>
              </a:rPr>
              <a:t> </a:t>
            </a:r>
          </a:p>
          <a:p>
            <a:pPr algn="ctr"/>
            <a:endParaRPr lang="en-US" dirty="0">
              <a:solidFill>
                <a:srgbClr val="009AD0"/>
              </a:solidFill>
            </a:endParaRPr>
          </a:p>
          <a:p>
            <a:endParaRPr lang="en-US" b="1" dirty="0">
              <a:solidFill>
                <a:srgbClr val="009AD0"/>
              </a:solidFill>
              <a:latin typeface="Segoe Print" pitchFamily="2" charset="0"/>
            </a:endParaRPr>
          </a:p>
          <a:p>
            <a:endParaRPr lang="en-US" dirty="0">
              <a:solidFill>
                <a:srgbClr val="009AD0"/>
              </a:solidFill>
              <a:latin typeface="Segoe Print" pitchFamily="2" charset="0"/>
            </a:endParaRPr>
          </a:p>
          <a:p>
            <a:pPr algn="ctr"/>
            <a:endParaRPr lang="en-US" dirty="0">
              <a:solidFill>
                <a:srgbClr val="009A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47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3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6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3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8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3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1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1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6300"/>
                            </p:stCondLst>
                            <p:childTnLst>
                              <p:par>
                                <p:cTn id="50" presetID="2" presetClass="exit" presetSubtype="4" fill="hold" grpId="0" nodeType="after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6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6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800"/>
                            </p:stCondLst>
                            <p:childTnLst>
                              <p:par>
                                <p:cTn id="55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6" grpId="0" uiExpand="1" build="allAtOnce"/>
      <p:bldP spid="7" grpId="0"/>
      <p:bldP spid="7" grpId="1"/>
      <p:bldP spid="8" grpId="0"/>
      <p:bldP spid="8" grpId="1"/>
      <p:bldP spid="9" grpId="0" animBg="1"/>
      <p:bldP spid="9" grpId="1" animBg="1"/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1903" y="512939"/>
            <a:ext cx="3858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Segoe Script" pitchFamily="34" charset="0"/>
              </a:rPr>
              <a:t>Step </a:t>
            </a:r>
            <a:r>
              <a:rPr lang="en-US" sz="3200" b="1" dirty="0" smtClean="0">
                <a:solidFill>
                  <a:srgbClr val="0070C0"/>
                </a:solidFill>
                <a:latin typeface="Segoe Script" pitchFamily="34" charset="0"/>
              </a:rPr>
              <a:t>3</a:t>
            </a:r>
            <a:r>
              <a:rPr lang="en-US" sz="3200" b="1" dirty="0" smtClean="0">
                <a:solidFill>
                  <a:srgbClr val="0070C0"/>
                </a:solidFill>
                <a:latin typeface="Segoe Script" pitchFamily="34" charset="0"/>
                <a:sym typeface="Wingdings" pitchFamily="2" charset="2"/>
              </a:rPr>
              <a:t>: </a:t>
            </a:r>
            <a:r>
              <a:rPr lang="en-US" sz="3200" b="1" dirty="0" smtClean="0">
                <a:solidFill>
                  <a:srgbClr val="0070C0"/>
                </a:solidFill>
                <a:latin typeface="Segoe Script" pitchFamily="34" charset="0"/>
              </a:rPr>
              <a:t>Solution)</a:t>
            </a:r>
            <a:endParaRPr lang="en-US" sz="3200" dirty="0">
              <a:solidFill>
                <a:srgbClr val="0070C0"/>
              </a:solidFill>
              <a:latin typeface="Segoe Scrip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1299" y="456732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latin typeface="Segoe Print" pitchFamily="2" charset="0"/>
                <a:ea typeface="Cambria Math" pitchFamily="18" charset="0"/>
              </a:rPr>
              <a:t>n</a:t>
            </a:r>
            <a:r>
              <a:rPr lang="en-US" sz="3200" b="1" baseline="30000" dirty="0" smtClean="0">
                <a:latin typeface="Segoe Print" pitchFamily="2" charset="0"/>
                <a:ea typeface="Cambria Math" pitchFamily="18" charset="0"/>
              </a:rPr>
              <a:t>2</a:t>
            </a:r>
            <a:r>
              <a:rPr lang="en-US" sz="3200" b="1" dirty="0">
                <a:latin typeface="Segoe Print" pitchFamily="2" charset="0"/>
                <a:ea typeface="Cambria Math" pitchFamily="18" charset="0"/>
              </a:rPr>
              <a:t> + n -272 = 0</a:t>
            </a:r>
          </a:p>
        </p:txBody>
      </p:sp>
      <p:sp>
        <p:nvSpPr>
          <p:cNvPr id="2" name="Rectangle 1"/>
          <p:cNvSpPr/>
          <p:nvPr/>
        </p:nvSpPr>
        <p:spPr>
          <a:xfrm>
            <a:off x="1828800" y="1758340"/>
            <a:ext cx="53610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Segoe Print" pitchFamily="2" charset="0"/>
                <a:ea typeface="Cambria Math" pitchFamily="18" charset="0"/>
              </a:rPr>
              <a:t>(n</a:t>
            </a:r>
            <a:r>
              <a:rPr lang="en-US" sz="3200" b="1" dirty="0">
                <a:latin typeface="Segoe Print" pitchFamily="2" charset="0"/>
                <a:ea typeface="Cambria Math" pitchFamily="18" charset="0"/>
              </a:rPr>
              <a:t>)(n </a:t>
            </a:r>
            <a:r>
              <a:rPr lang="en-US" sz="3200" b="1" dirty="0" smtClean="0">
                <a:latin typeface="Segoe Print" pitchFamily="2" charset="0"/>
                <a:ea typeface="Cambria Math" pitchFamily="18" charset="0"/>
              </a:rPr>
              <a:t>+1</a:t>
            </a:r>
            <a:r>
              <a:rPr lang="en-US" sz="3200" b="1" dirty="0">
                <a:latin typeface="Segoe Print" pitchFamily="2" charset="0"/>
                <a:ea typeface="Cambria Math" pitchFamily="18" charset="0"/>
              </a:rPr>
              <a:t>) = 272</a:t>
            </a:r>
          </a:p>
        </p:txBody>
      </p:sp>
      <p:sp>
        <p:nvSpPr>
          <p:cNvPr id="16" name="Curved Down Arrow 15"/>
          <p:cNvSpPr/>
          <p:nvPr/>
        </p:nvSpPr>
        <p:spPr>
          <a:xfrm>
            <a:off x="2229483" y="1440958"/>
            <a:ext cx="725361" cy="413266"/>
          </a:xfrm>
          <a:prstGeom prst="curvedDownArrow">
            <a:avLst>
              <a:gd name="adj1" fmla="val 0"/>
              <a:gd name="adj2" fmla="val 66896"/>
              <a:gd name="adj3" fmla="val 21648"/>
            </a:avLst>
          </a:prstGeom>
          <a:noFill/>
          <a:ln>
            <a:solidFill>
              <a:srgbClr val="EE18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18B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95938" y="2845543"/>
            <a:ext cx="907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EE18B6"/>
                </a:solidFill>
                <a:latin typeface="Segoe Print" pitchFamily="2" charset="0"/>
                <a:ea typeface="Cambria Math" pitchFamily="18" charset="0"/>
              </a:rPr>
              <a:t>n</a:t>
            </a:r>
            <a:r>
              <a:rPr lang="en-US" sz="3600" b="1" baseline="30000" dirty="0" smtClean="0">
                <a:solidFill>
                  <a:srgbClr val="EE18B6"/>
                </a:solidFill>
                <a:latin typeface="Segoe Print" pitchFamily="2" charset="0"/>
                <a:ea typeface="Cambria Math" pitchFamily="18" charset="0"/>
              </a:rPr>
              <a:t>2</a:t>
            </a:r>
            <a:endParaRPr lang="en-US" sz="3600" dirty="0">
              <a:latin typeface="Segoe Print" pitchFamily="2" charset="0"/>
              <a:ea typeface="Cambria Math" pitchFamily="18" charset="0"/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2099341" y="1176630"/>
            <a:ext cx="1405860" cy="677594"/>
          </a:xfrm>
          <a:prstGeom prst="curvedDownArrow">
            <a:avLst>
              <a:gd name="adj1" fmla="val 0"/>
              <a:gd name="adj2" fmla="val 40929"/>
              <a:gd name="adj3" fmla="val 25000"/>
            </a:avLst>
          </a:prstGeom>
          <a:noFill/>
          <a:ln>
            <a:solidFill>
              <a:srgbClr val="CA3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18B6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2724873" y="1818282"/>
            <a:ext cx="356192" cy="1405859"/>
          </a:xfrm>
          <a:prstGeom prst="righ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91299" y="3762875"/>
            <a:ext cx="670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Segoe Print" pitchFamily="2" charset="0"/>
                <a:ea typeface="Cambria Math" pitchFamily="18" charset="0"/>
              </a:rPr>
              <a:t>n</a:t>
            </a:r>
            <a:r>
              <a:rPr lang="en-US" sz="3200" b="1" baseline="30000" dirty="0">
                <a:latin typeface="Segoe Print" pitchFamily="2" charset="0"/>
                <a:ea typeface="Cambria Math" pitchFamily="18" charset="0"/>
              </a:rPr>
              <a:t>2</a:t>
            </a:r>
            <a:r>
              <a:rPr lang="en-US" sz="3200" b="1" dirty="0">
                <a:latin typeface="Segoe Print" pitchFamily="2" charset="0"/>
                <a:ea typeface="Cambria Math" pitchFamily="18" charset="0"/>
              </a:rPr>
              <a:t> + n -272 </a:t>
            </a:r>
            <a:r>
              <a:rPr lang="en-US" sz="3200" b="1" dirty="0" smtClean="0">
                <a:latin typeface="Segoe Print" pitchFamily="2" charset="0"/>
                <a:ea typeface="Cambria Math" pitchFamily="18" charset="0"/>
              </a:rPr>
              <a:t>= </a:t>
            </a:r>
            <a:r>
              <a:rPr lang="en-US" sz="3200" b="1" dirty="0">
                <a:latin typeface="Segoe Print" pitchFamily="2" charset="0"/>
                <a:ea typeface="Cambria Math" pitchFamily="18" charset="0"/>
              </a:rPr>
              <a:t>272 – 272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5842694" y="476893"/>
            <a:ext cx="2511693" cy="1817614"/>
          </a:xfrm>
          <a:prstGeom prst="cloudCallout">
            <a:avLst>
              <a:gd name="adj1" fmla="val -83238"/>
              <a:gd name="adj2" fmla="val 1832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Segoe Print" pitchFamily="2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Segoe Print" pitchFamily="2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Segoe Print" pitchFamily="2" charset="0"/>
              </a:rPr>
              <a:t>you </a:t>
            </a:r>
            <a:r>
              <a:rPr lang="en-US" dirty="0">
                <a:solidFill>
                  <a:schemeClr val="tx1"/>
                </a:solidFill>
                <a:latin typeface="Segoe Print" pitchFamily="2" charset="0"/>
              </a:rPr>
              <a:t>need to factor and solve.</a:t>
            </a:r>
          </a:p>
          <a:p>
            <a:pPr algn="just"/>
            <a:endParaRPr lang="en-US" dirty="0">
              <a:solidFill>
                <a:schemeClr val="tx1"/>
              </a:solidFill>
              <a:latin typeface="Segoe Print" pitchFamily="2" charset="0"/>
            </a:endParaRPr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68331" y="2810889"/>
            <a:ext cx="1503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Segoe Print" pitchFamily="2" charset="0"/>
                <a:ea typeface="Cambria Math" pitchFamily="18" charset="0"/>
              </a:rPr>
              <a:t>= </a:t>
            </a:r>
            <a:r>
              <a:rPr lang="en-US" sz="3200" b="1" dirty="0">
                <a:latin typeface="Segoe Print" pitchFamily="2" charset="0"/>
                <a:ea typeface="Cambria Math" pitchFamily="18" charset="0"/>
              </a:rPr>
              <a:t>272</a:t>
            </a:r>
            <a:endParaRPr lang="en-PH" sz="3200" b="1" dirty="0">
              <a:latin typeface="Segoe Print" panose="020006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67699" y="2793624"/>
            <a:ext cx="167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Segoe Print" pitchFamily="2" charset="0"/>
                <a:ea typeface="Cambria Math" pitchFamily="18" charset="0"/>
              </a:rPr>
              <a:t>+ </a:t>
            </a:r>
            <a:r>
              <a:rPr lang="en-US" sz="3600" dirty="0">
                <a:solidFill>
                  <a:srgbClr val="CA30D6"/>
                </a:solidFill>
                <a:latin typeface="Segoe Print" pitchFamily="2" charset="0"/>
                <a:ea typeface="Cambria Math" pitchFamily="18" charset="0"/>
              </a:rPr>
              <a:t>n</a:t>
            </a:r>
            <a:endParaRPr lang="en-PH" sz="3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60652" y="2248799"/>
            <a:ext cx="0" cy="4505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6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700"/>
                            </p:stCondLst>
                            <p:childTnLst>
                              <p:par>
                                <p:cTn id="29" presetID="1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7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1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11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200"/>
                            </p:stCondLst>
                            <p:childTnLst>
                              <p:par>
                                <p:cTn id="38" presetID="2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7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9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97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1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1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200"/>
                            </p:stCondLst>
                            <p:childTnLst>
                              <p:par>
                                <p:cTn id="66" presetID="2" presetClass="exit" presetSubtype="4" fill="hold" grpId="1" nodeType="after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700"/>
                            </p:stCondLst>
                            <p:childTnLst>
                              <p:par>
                                <p:cTn id="71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2" grpId="0"/>
      <p:bldP spid="2" grpId="1"/>
      <p:bldP spid="16" grpId="0" animBg="1"/>
      <p:bldP spid="16" grpId="1" animBg="1"/>
      <p:bldP spid="17" grpId="0" build="allAtOnce"/>
      <p:bldP spid="20" grpId="0" animBg="1"/>
      <p:bldP spid="20" grpId="1" animBg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4" grpId="0"/>
      <p:bldP spid="4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819400"/>
            <a:ext cx="763385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egoe Print" pitchFamily="2" charset="0"/>
              </a:rPr>
              <a:t>(</a:t>
            </a:r>
            <a:r>
              <a:rPr lang="en-US" sz="3200" b="1" dirty="0">
                <a:latin typeface="Segoe Print" pitchFamily="2" charset="0"/>
                <a:ea typeface="Cambria Math" pitchFamily="18" charset="0"/>
              </a:rPr>
              <a:t>n + 17)(n – 16) = 0</a:t>
            </a:r>
          </a:p>
          <a:p>
            <a:endParaRPr lang="en-US" sz="3200" b="1" dirty="0" smtClean="0">
              <a:latin typeface="Segoe Print" pitchFamily="2" charset="0"/>
              <a:ea typeface="Cambria Math" pitchFamily="18" charset="0"/>
            </a:endParaRPr>
          </a:p>
          <a:p>
            <a:r>
              <a:rPr lang="en-US" sz="3200" b="1" dirty="0" smtClean="0">
                <a:latin typeface="Segoe Print" pitchFamily="2" charset="0"/>
                <a:ea typeface="Cambria Math" pitchFamily="18" charset="0"/>
              </a:rPr>
              <a:t>n </a:t>
            </a:r>
            <a:r>
              <a:rPr lang="en-US" sz="3200" b="1" dirty="0">
                <a:latin typeface="Segoe Print" pitchFamily="2" charset="0"/>
                <a:ea typeface="Cambria Math" pitchFamily="18" charset="0"/>
              </a:rPr>
              <a:t>+ 17 = 0    </a:t>
            </a:r>
            <a:r>
              <a:rPr lang="en-US" sz="3200" b="1" dirty="0" smtClean="0">
                <a:latin typeface="Segoe Print" pitchFamily="2" charset="0"/>
                <a:ea typeface="Cambria Math" pitchFamily="18" charset="0"/>
              </a:rPr>
              <a:t>   or</a:t>
            </a:r>
            <a:r>
              <a:rPr lang="en-US" sz="3200" b="1" dirty="0">
                <a:latin typeface="Segoe Print" pitchFamily="2" charset="0"/>
                <a:ea typeface="Cambria Math" pitchFamily="18" charset="0"/>
              </a:rPr>
              <a:t>    n – 16 = 0</a:t>
            </a:r>
          </a:p>
          <a:p>
            <a:r>
              <a:rPr lang="en-US" sz="3200" b="1" dirty="0">
                <a:latin typeface="Segoe Print" pitchFamily="2" charset="0"/>
                <a:ea typeface="Cambria Math" pitchFamily="18" charset="0"/>
              </a:rPr>
              <a:t>n = -17        </a:t>
            </a:r>
            <a:r>
              <a:rPr lang="en-US" sz="3200" b="1" dirty="0" smtClean="0">
                <a:latin typeface="Segoe Print" pitchFamily="2" charset="0"/>
                <a:ea typeface="Cambria Math" pitchFamily="18" charset="0"/>
              </a:rPr>
              <a:t>   </a:t>
            </a:r>
            <a:r>
              <a:rPr lang="en-US" sz="3200" b="1" dirty="0">
                <a:latin typeface="Segoe Print" pitchFamily="2" charset="0"/>
                <a:ea typeface="Cambria Math" pitchFamily="18" charset="0"/>
              </a:rPr>
              <a:t>or    n = 16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5867400" y="914400"/>
            <a:ext cx="2819400" cy="2286000"/>
          </a:xfrm>
          <a:prstGeom prst="cloudCallout">
            <a:avLst>
              <a:gd name="adj1" fmla="val -40090"/>
              <a:gd name="adj2" fmla="val 72640"/>
            </a:avLst>
          </a:prstGeom>
          <a:noFill/>
          <a:ln>
            <a:solidFill>
              <a:srgbClr val="29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Print" pitchFamily="2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Print" pitchFamily="2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Print" pitchFamily="2" charset="0"/>
              </a:rPr>
              <a:t>Now </a:t>
            </a:r>
            <a:r>
              <a:rPr lang="en-US" sz="1600" dirty="0">
                <a:solidFill>
                  <a:schemeClr val="tx1"/>
                </a:solidFill>
                <a:latin typeface="Segoe Print" pitchFamily="2" charset="0"/>
              </a:rPr>
              <a:t>multiply everything out and set it equal to zero.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Print" pitchFamily="2" charset="0"/>
            </a:endParaRP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89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42" presetClass="exit" presetSubtype="0" fill="hold" grpId="1" nodeType="after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6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2515" y="4510684"/>
            <a:ext cx="727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Segoe Print" pitchFamily="2" charset="0"/>
              </a:rPr>
              <a:t>If n = 16 then the 2</a:t>
            </a:r>
            <a:r>
              <a:rPr lang="en-US" sz="2400" baseline="30000" dirty="0" smtClean="0">
                <a:latin typeface="Segoe Print" pitchFamily="2" charset="0"/>
              </a:rPr>
              <a:t>nd</a:t>
            </a:r>
            <a:r>
              <a:rPr lang="en-US" sz="2400" dirty="0" smtClean="0">
                <a:latin typeface="Segoe Print" pitchFamily="2" charset="0"/>
              </a:rPr>
              <a:t> integer is n + 1</a:t>
            </a:r>
          </a:p>
          <a:p>
            <a:pPr algn="ctr"/>
            <a:r>
              <a:rPr lang="en-US" sz="2400" dirty="0" smtClean="0">
                <a:latin typeface="Segoe Print" pitchFamily="2" charset="0"/>
              </a:rPr>
              <a:t> or 16 + 1 = 17</a:t>
            </a:r>
            <a:endParaRPr lang="en-US" sz="2400" dirty="0">
              <a:latin typeface="Segoe Print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072" y="2722040"/>
            <a:ext cx="762000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Segoe Print" pitchFamily="2" charset="0"/>
              </a:rPr>
              <a:t>If n = -17 then the 2</a:t>
            </a:r>
            <a:r>
              <a:rPr lang="en-US" sz="2400" baseline="30000" dirty="0">
                <a:latin typeface="Segoe Print" pitchFamily="2" charset="0"/>
              </a:rPr>
              <a:t>nd</a:t>
            </a:r>
            <a:r>
              <a:rPr lang="en-US" sz="2400" dirty="0">
                <a:latin typeface="Segoe Print" pitchFamily="2" charset="0"/>
              </a:rPr>
              <a:t> integer is n + 1 </a:t>
            </a:r>
            <a:endParaRPr lang="en-US" sz="2400" dirty="0" smtClean="0">
              <a:latin typeface="Segoe Print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Segoe Print" pitchFamily="2" charset="0"/>
              </a:rPr>
              <a:t>or </a:t>
            </a:r>
            <a:r>
              <a:rPr lang="en-US" sz="2400" dirty="0">
                <a:latin typeface="Segoe Print" pitchFamily="2" charset="0"/>
              </a:rPr>
              <a:t>-17 + 1 = -16 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8070" y="3923698"/>
            <a:ext cx="6213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Print" pitchFamily="2" charset="0"/>
              </a:rPr>
              <a:t>So, </a:t>
            </a:r>
            <a:r>
              <a:rPr lang="en-US" sz="2400" dirty="0">
                <a:latin typeface="Segoe Print" pitchFamily="2" charset="0"/>
              </a:rPr>
              <a:t>the two integers are -17 and -16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5647" y="5414205"/>
            <a:ext cx="5896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Print" pitchFamily="2" charset="0"/>
              </a:rPr>
              <a:t>So, the two </a:t>
            </a:r>
            <a:r>
              <a:rPr lang="en-US" sz="2400" dirty="0">
                <a:latin typeface="Segoe Print" pitchFamily="2" charset="0"/>
              </a:rPr>
              <a:t>integers are 16 and 17.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4514850" y="391881"/>
            <a:ext cx="3543300" cy="2324859"/>
          </a:xfrm>
          <a:prstGeom prst="cloudCallout">
            <a:avLst>
              <a:gd name="adj1" fmla="val -63086"/>
              <a:gd name="adj2" fmla="val 50900"/>
            </a:avLst>
          </a:prstGeom>
          <a:noFill/>
          <a:ln>
            <a:solidFill>
              <a:srgbClr val="EE18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600" dirty="0" smtClean="0">
              <a:solidFill>
                <a:schemeClr val="tx1"/>
              </a:solidFill>
              <a:latin typeface="Segoe Print" pitchFamily="2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Segoe Print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Segoe Print" pitchFamily="2" charset="0"/>
              </a:rPr>
              <a:t>Now you need to go back and answer the </a:t>
            </a:r>
            <a:r>
              <a:rPr lang="en-US" sz="1600" dirty="0" smtClean="0">
                <a:solidFill>
                  <a:schemeClr val="tx1"/>
                </a:solidFill>
                <a:latin typeface="Segoe Print" pitchFamily="2" charset="0"/>
              </a:rPr>
              <a:t>questions </a:t>
            </a:r>
            <a:r>
              <a:rPr lang="en-US" sz="1600" dirty="0">
                <a:solidFill>
                  <a:schemeClr val="tx1"/>
                </a:solidFill>
                <a:latin typeface="Segoe Print" pitchFamily="2" charset="0"/>
              </a:rPr>
              <a:t>using each answer.</a:t>
            </a: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Segoe Print" pitchFamily="2" charset="0"/>
            </a:endParaRPr>
          </a:p>
          <a:p>
            <a:pPr algn="ctr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831546" y="889807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 smtClean="0">
                <a:solidFill>
                  <a:srgbClr val="0070C0"/>
                </a:solidFill>
                <a:latin typeface="Segoe Script" panose="020B0504020000000003" pitchFamily="34" charset="0"/>
              </a:rPr>
              <a:t>Step 4 (Answer)</a:t>
            </a:r>
            <a:endParaRPr lang="en-PH" sz="3200" b="1" dirty="0">
              <a:solidFill>
                <a:srgbClr val="0070C0"/>
              </a:solidFill>
              <a:latin typeface="Segoe Script" panose="020B050402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01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2" presetClass="entr" presetSubtype="0" fill="hold" grpId="0" nodeType="after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7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26" presetID="52" presetClass="entr" presetSubtype="0" fill="hold" grpId="0" nodeType="after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300"/>
                            </p:stCondLst>
                            <p:childTnLst>
                              <p:par>
                                <p:cTn id="32" presetID="52" presetClass="entr" presetSubtype="0" fill="hold" grpId="0" nodeType="after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9906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Segoe Script" pitchFamily="34" charset="0"/>
              </a:rPr>
              <a:t>Example 2</a:t>
            </a:r>
            <a:endParaRPr lang="en-US" sz="3600" b="1" dirty="0">
              <a:solidFill>
                <a:srgbClr val="0070C0"/>
              </a:solidFill>
              <a:latin typeface="Segoe Scrip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1752600"/>
            <a:ext cx="754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3200" dirty="0" smtClean="0">
                <a:latin typeface="Segoe Print" panose="02000600000000000000" pitchFamily="2" charset="0"/>
              </a:rPr>
              <a:t>John </a:t>
            </a:r>
            <a:r>
              <a:rPr lang="en-PH" sz="3200" dirty="0">
                <a:latin typeface="Segoe Print" panose="02000600000000000000" pitchFamily="2" charset="0"/>
              </a:rPr>
              <a:t>is 3 years older than Jim. Jim is 4 years less than twice David’s age. How old are  the three boys if their ages add up to 35? </a:t>
            </a:r>
          </a:p>
        </p:txBody>
      </p:sp>
    </p:spTree>
    <p:extLst>
      <p:ext uri="{BB962C8B-B14F-4D97-AF65-F5344CB8AC3E}">
        <p14:creationId xmlns:p14="http://schemas.microsoft.com/office/powerpoint/2010/main" val="40045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7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57433" y="1453646"/>
            <a:ext cx="6475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egoe Print" pitchFamily="2" charset="0"/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754321" y="871940"/>
            <a:ext cx="4841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Segoe Script" panose="020B0504020000000003" pitchFamily="34" charset="0"/>
              </a:rPr>
              <a:t>Step </a:t>
            </a:r>
            <a:r>
              <a:rPr lang="en-US" sz="2000" b="1" dirty="0">
                <a:solidFill>
                  <a:srgbClr val="0070C0"/>
                </a:solidFill>
                <a:latin typeface="Segoe Script" pitchFamily="34" charset="0"/>
              </a:rPr>
              <a:t>1</a:t>
            </a:r>
            <a:r>
              <a:rPr lang="en-US" sz="2800" b="1" dirty="0">
                <a:solidFill>
                  <a:srgbClr val="0070C0"/>
                </a:solidFill>
                <a:latin typeface="Segoe Script" panose="020B0504020000000003" pitchFamily="34" charset="0"/>
              </a:rPr>
              <a:t>:</a:t>
            </a:r>
            <a:r>
              <a:rPr lang="en-US" sz="2800" dirty="0">
                <a:solidFill>
                  <a:srgbClr val="0070C0"/>
                </a:solidFill>
                <a:latin typeface="Segoe Script" panose="020B0504020000000003" pitchFamily="34" charset="0"/>
              </a:rPr>
              <a:t> (Representation)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754321" y="194666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sz="2400" dirty="0">
                <a:latin typeface="Segoe Print" panose="02000600000000000000" pitchFamily="2" charset="0"/>
              </a:rPr>
              <a:t>Let: David’s age = x </a:t>
            </a:r>
            <a:endParaRPr lang="en-PH" sz="2400" dirty="0" smtClean="0">
              <a:latin typeface="Segoe Print" panose="020006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1771" y="2602112"/>
            <a:ext cx="2866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400" dirty="0">
                <a:latin typeface="Segoe Print" panose="02000600000000000000" pitchFamily="2" charset="0"/>
              </a:rPr>
              <a:t>Jim’s age = 2x-4</a:t>
            </a:r>
          </a:p>
        </p:txBody>
      </p:sp>
      <p:sp>
        <p:nvSpPr>
          <p:cNvPr id="13" name="Rectangle 12"/>
          <p:cNvSpPr/>
          <p:nvPr/>
        </p:nvSpPr>
        <p:spPr>
          <a:xfrm rot="5400000" flipH="1" flipV="1">
            <a:off x="3982313" y="3557336"/>
            <a:ext cx="5656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4000" dirty="0">
                <a:latin typeface="Segoe Print" panose="02000600000000000000" pitchFamily="2" charset="0"/>
              </a:rPr>
              <a:t>{</a:t>
            </a:r>
            <a:endParaRPr lang="en-PH" sz="4000" dirty="0"/>
          </a:p>
        </p:txBody>
      </p:sp>
      <p:sp>
        <p:nvSpPr>
          <p:cNvPr id="15" name="Rectangle 14"/>
          <p:cNvSpPr/>
          <p:nvPr/>
        </p:nvSpPr>
        <p:spPr>
          <a:xfrm>
            <a:off x="3700680" y="4194113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Segoe Print" panose="02000600000000000000" pitchFamily="2" charset="0"/>
              </a:rPr>
              <a:t>Jim’s age </a:t>
            </a:r>
            <a:endParaRPr lang="en-PH" dirty="0"/>
          </a:p>
        </p:txBody>
      </p:sp>
      <p:sp>
        <p:nvSpPr>
          <p:cNvPr id="16" name="Cloud Callout 15"/>
          <p:cNvSpPr/>
          <p:nvPr/>
        </p:nvSpPr>
        <p:spPr>
          <a:xfrm>
            <a:off x="5202998" y="2832944"/>
            <a:ext cx="3810000" cy="2582281"/>
          </a:xfrm>
          <a:prstGeom prst="cloudCallout">
            <a:avLst>
              <a:gd name="adj1" fmla="val -60052"/>
              <a:gd name="adj2" fmla="val -59268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 smtClean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r>
              <a:rPr lang="en-PH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Translate </a:t>
            </a:r>
            <a:r>
              <a:rPr lang="en-PH" dirty="0">
                <a:solidFill>
                  <a:schemeClr val="tx1"/>
                </a:solidFill>
                <a:latin typeface="Segoe Print" panose="02000600000000000000" pitchFamily="2" charset="0"/>
              </a:rPr>
              <a:t>words </a:t>
            </a:r>
            <a:r>
              <a:rPr lang="en-PH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into mathematical   </a:t>
            </a:r>
            <a:r>
              <a:rPr lang="en-PH" dirty="0">
                <a:solidFill>
                  <a:schemeClr val="tx1"/>
                </a:solidFill>
                <a:latin typeface="Segoe Print" panose="02000600000000000000" pitchFamily="2" charset="0"/>
              </a:rPr>
              <a:t>expressions that represent each boy’s age.</a:t>
            </a:r>
          </a:p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11467" y="3307834"/>
            <a:ext cx="3914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400" dirty="0">
                <a:latin typeface="Segoe Print" panose="02000600000000000000" pitchFamily="2" charset="0"/>
              </a:rPr>
              <a:t>John’s age = ( </a:t>
            </a:r>
            <a:r>
              <a:rPr lang="en-PH" sz="2400" dirty="0" smtClean="0">
                <a:latin typeface="Segoe Print" panose="02000600000000000000" pitchFamily="2" charset="0"/>
              </a:rPr>
              <a:t>2x-4)+ </a:t>
            </a:r>
            <a:r>
              <a:rPr lang="en-PH" sz="2400" dirty="0">
                <a:latin typeface="Segoe Print" panose="020006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4155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2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3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3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3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200"/>
                            </p:stCondLst>
                            <p:childTnLst>
                              <p:par>
                                <p:cTn id="37" presetID="16" presetClass="exit" presetSubtype="21" fill="hold" grpId="1" nodeType="after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1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xit" presetSubtype="21" fill="hold" grpId="1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xit" presetSubtype="21" fill="hold" grpId="1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xit" presetSubtype="21" fill="hold" grpId="1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1" fill="hold" grpId="1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grpId="1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2" grpId="1"/>
      <p:bldP spid="4" grpId="0"/>
      <p:bldP spid="4" grpId="1"/>
      <p:bldP spid="5" grpId="0"/>
      <p:bldP spid="5" grpId="1"/>
      <p:bldP spid="13" grpId="0"/>
      <p:bldP spid="13" grpId="1"/>
      <p:bldP spid="15" grpId="0"/>
      <p:bldP spid="15" grpId="1"/>
      <p:bldP spid="16" grpId="0" animBg="1"/>
      <p:bldP spid="16" grpId="1" animBg="1"/>
      <p:bldP spid="17" grpId="0"/>
      <p:bldP spid="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1405" y="2200826"/>
            <a:ext cx="5495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600" dirty="0" smtClean="0">
                <a:latin typeface="Segoe Print" panose="02000600000000000000" pitchFamily="2" charset="0"/>
              </a:rPr>
              <a:t> x+2x-4+(2x-4)+3=35</a:t>
            </a:r>
            <a:endParaRPr lang="en-PH" sz="3600" dirty="0">
              <a:latin typeface="Segoe Print" panose="020006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790" y="1145599"/>
            <a:ext cx="3829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Segoe Script" panose="020B0504020000000003" pitchFamily="34" charset="0"/>
              </a:rPr>
              <a:t>Step </a:t>
            </a:r>
            <a:r>
              <a:rPr lang="en-US" sz="2800" b="1" dirty="0" smtClean="0">
                <a:solidFill>
                  <a:srgbClr val="0070C0"/>
                </a:solidFill>
                <a:latin typeface="Segoe Script" pitchFamily="34" charset="0"/>
              </a:rPr>
              <a:t>2: (Equation)</a:t>
            </a:r>
            <a:endParaRPr lang="en-PH" sz="28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12221" y="2887813"/>
            <a:ext cx="363682" cy="84192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45711" y="3953291"/>
            <a:ext cx="1733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>
                <a:latin typeface="Segoe Print" panose="02000600000000000000" pitchFamily="2" charset="0"/>
              </a:rPr>
              <a:t>David’s age 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2727561" y="3949967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Segoe Print" panose="02000600000000000000" pitchFamily="2" charset="0"/>
              </a:rPr>
              <a:t>Jim’s age </a:t>
            </a:r>
            <a:endParaRPr lang="en-PH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33889" y="2939979"/>
            <a:ext cx="12471" cy="943014"/>
          </a:xfrm>
          <a:prstGeom prst="straightConnector1">
            <a:avLst/>
          </a:prstGeom>
          <a:ln w="76200">
            <a:solidFill>
              <a:srgbClr val="EE18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105400" y="2939979"/>
            <a:ext cx="436698" cy="91352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9685" y="3902384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 smtClean="0">
                <a:latin typeface="Segoe Print" panose="02000600000000000000" pitchFamily="2" charset="0"/>
              </a:rPr>
              <a:t>John’s </a:t>
            </a:r>
            <a:r>
              <a:rPr lang="en-PH" dirty="0">
                <a:latin typeface="Segoe Print" panose="02000600000000000000" pitchFamily="2" charset="0"/>
              </a:rPr>
              <a:t>age </a:t>
            </a:r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6765936" y="3871217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Print" pitchFamily="2" charset="0"/>
              </a:rPr>
              <a:t>Sum of ages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961530" y="2715164"/>
            <a:ext cx="484414" cy="773708"/>
          </a:xfrm>
          <a:prstGeom prst="straightConnector1">
            <a:avLst/>
          </a:prstGeom>
          <a:ln w="76200">
            <a:solidFill>
              <a:srgbClr val="29DDD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314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9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4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2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8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600"/>
                            </p:stCondLst>
                            <p:childTnLst>
                              <p:par>
                                <p:cTn id="56" presetID="37" presetClass="exit" presetSubtype="0" fill="hold" grpId="1" nodeType="after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7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7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7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7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7" presetClass="exit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decel="100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7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7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7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decel="10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7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" decel="1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  <p:bldP spid="10" grpId="0"/>
      <p:bldP spid="10" grpId="1"/>
      <p:bldP spid="11" grpId="0" build="allAtOnce"/>
      <p:bldP spid="15" grpId="0"/>
      <p:bldP spid="15" grpId="1"/>
      <p:bldP spid="16" grpId="0"/>
      <p:bldP spid="1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501</Words>
  <Application>Microsoft Office PowerPoint</Application>
  <PresentationFormat>On-screen Show (4:3)</PresentationFormat>
  <Paragraphs>115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Segoe Print</vt:lpstr>
      <vt:lpstr>Segoe Script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GAISANO TECH</dc:creator>
  <cp:lastModifiedBy>HP Pavilion</cp:lastModifiedBy>
  <cp:revision>57</cp:revision>
  <dcterms:created xsi:type="dcterms:W3CDTF">2018-09-22T00:39:35Z</dcterms:created>
  <dcterms:modified xsi:type="dcterms:W3CDTF">2018-10-07T23:45:50Z</dcterms:modified>
</cp:coreProperties>
</file>