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491D-7B44-4291-9F88-C28CD028B942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ED650-D801-48DC-B8B7-24231EE7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2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ED650-D801-48DC-B8B7-24231EE7E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9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5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9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8D4C-5D45-405E-A543-43F35FD4E83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1254-D463-45B7-87CF-E5C42803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828800"/>
            <a:ext cx="6248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Script" pitchFamily="34" charset="0"/>
              </a:rPr>
              <a:t>Illustrate Rational Algebraic Expression</a:t>
            </a:r>
            <a:endParaRPr lang="en-US" b="1" dirty="0">
              <a:solidFill>
                <a:schemeClr val="bg1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xit" presetSubtype="0" fill="hold" grpId="1" nodeType="after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947469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Print" pitchFamily="2" charset="0"/>
              </a:rPr>
              <a:t>A </a:t>
            </a:r>
            <a:r>
              <a:rPr lang="en-US" sz="2800" b="1" dirty="0" smtClean="0">
                <a:solidFill>
                  <a:srgbClr val="0070C0"/>
                </a:solidFill>
                <a:latin typeface="Segoe Print" pitchFamily="2" charset="0"/>
                <a:ea typeface="Segoe UI Emoji" pitchFamily="34" charset="0"/>
              </a:rPr>
              <a:t>rational algebraic expression </a:t>
            </a:r>
            <a:r>
              <a:rPr lang="en-US" sz="2800" dirty="0" smtClean="0">
                <a:latin typeface="Segoe Print" pitchFamily="2" charset="0"/>
                <a:ea typeface="Segoe UI Emoji" pitchFamily="34" charset="0"/>
              </a:rPr>
              <a:t>is a</a:t>
            </a:r>
            <a:r>
              <a:rPr lang="en-US" sz="2800" dirty="0">
                <a:latin typeface="Segoe Print" pitchFamily="2" charset="0"/>
                <a:ea typeface="Segoe UI Emoji" pitchFamily="34" charset="0"/>
              </a:rPr>
              <a:t> </a:t>
            </a:r>
            <a:r>
              <a:rPr lang="en-US" sz="2800" dirty="0" smtClean="0">
                <a:latin typeface="Segoe Print" pitchFamily="2" charset="0"/>
                <a:ea typeface="Segoe UI Emoji" pitchFamily="34" charset="0"/>
              </a:rPr>
              <a:t>ratio of two polynomials provided that the denominator is not equal to zero</a:t>
            </a:r>
            <a:endParaRPr lang="en-US" sz="2800" dirty="0">
              <a:latin typeface="Segoe Print" pitchFamily="2" charset="0"/>
              <a:ea typeface="Segoe UI Emoj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07318" y="3292550"/>
                <a:ext cx="1558824" cy="1218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6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36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6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18" y="3292550"/>
                <a:ext cx="1558824" cy="12180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urved Connector 12"/>
          <p:cNvCxnSpPr/>
          <p:nvPr/>
        </p:nvCxnSpPr>
        <p:spPr>
          <a:xfrm rot="10800000" flipV="1">
            <a:off x="4966142" y="3287354"/>
            <a:ext cx="1186321" cy="362535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2392707" y="4330287"/>
            <a:ext cx="990603" cy="481982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78967" y="3056521"/>
            <a:ext cx="212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Segoe Print" pitchFamily="2" charset="0"/>
              </a:rPr>
              <a:t>numerator</a:t>
            </a:r>
            <a:endParaRPr lang="en-US" sz="2400" b="1" dirty="0">
              <a:solidFill>
                <a:schemeClr val="accent2"/>
              </a:solidFill>
              <a:latin typeface="Segoe Print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873" y="4462532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50BBB"/>
                </a:solidFill>
                <a:latin typeface="Segoe Print" pitchFamily="2" charset="0"/>
              </a:rPr>
              <a:t>denominator</a:t>
            </a:r>
            <a:endParaRPr lang="en-US" sz="2400" b="1" dirty="0">
              <a:solidFill>
                <a:srgbClr val="E50BBB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2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2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6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6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9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800"/>
                            </p:stCondLst>
                            <p:childTnLst>
                              <p:par>
                                <p:cTn id="32" presetID="37" presetClass="exit" presetSubtype="0" fill="hold" grpId="0" nodeType="after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7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7" presetClass="exit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7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7" presetClass="exit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7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decel="100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0" grpId="0"/>
      <p:bldP spid="10" grpId="1"/>
      <p:bldP spid="35" grpId="0"/>
      <p:bldP spid="35" grpId="1"/>
      <p:bldP spid="36" grpId="0"/>
      <p:bldP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854" y="11325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Segoe Script" pitchFamily="34" charset="0"/>
                <a:ea typeface="Segoe UI Emoji" pitchFamily="34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Segoe Script" pitchFamily="34" charset="0"/>
                <a:ea typeface="Segoe UI Emoji" pitchFamily="34" charset="0"/>
              </a:rPr>
              <a:t>E</a:t>
            </a:r>
            <a:r>
              <a:rPr lang="en-US" sz="3200" b="1" dirty="0" smtClean="0">
                <a:solidFill>
                  <a:srgbClr val="00B0F0"/>
                </a:solidFill>
                <a:latin typeface="Segoe Script" pitchFamily="34" charset="0"/>
                <a:ea typeface="Segoe UI Emoji" pitchFamily="34" charset="0"/>
              </a:rPr>
              <a:t>xamples of rational Algebraic expression</a:t>
            </a:r>
            <a:endParaRPr lang="en-US" sz="3200" b="1" dirty="0">
              <a:solidFill>
                <a:srgbClr val="00B0F0"/>
              </a:solidFill>
              <a:latin typeface="Segoe Script" pitchFamily="34" charset="0"/>
              <a:ea typeface="Segoe UI Emoj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loud 5"/>
              <p:cNvSpPr/>
              <p:nvPr/>
            </p:nvSpPr>
            <p:spPr>
              <a:xfrm>
                <a:off x="1447800" y="2610633"/>
                <a:ext cx="2603016" cy="1485900"/>
              </a:xfrm>
              <a:prstGeom prst="cloud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lou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610633"/>
                <a:ext cx="2603016" cy="1485900"/>
              </a:xfrm>
              <a:prstGeom prst="cloud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loud 10"/>
              <p:cNvSpPr/>
              <p:nvPr/>
            </p:nvSpPr>
            <p:spPr>
              <a:xfrm>
                <a:off x="5410200" y="2039133"/>
                <a:ext cx="2727854" cy="2057400"/>
              </a:xfrm>
              <a:prstGeom prst="clou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loud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039133"/>
                <a:ext cx="2727854" cy="2057400"/>
              </a:xfrm>
              <a:prstGeom prst="cloud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loud 11"/>
              <p:cNvSpPr/>
              <p:nvPr/>
            </p:nvSpPr>
            <p:spPr>
              <a:xfrm>
                <a:off x="2749308" y="4267200"/>
                <a:ext cx="2926292" cy="1786003"/>
              </a:xfrm>
              <a:prstGeom prst="cloud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𝒙𝒚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lou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308" y="4267200"/>
                <a:ext cx="2926292" cy="1786003"/>
              </a:xfrm>
              <a:prstGeom prst="cloud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55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1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7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7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4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9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4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6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7761" y="2014916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Print" pitchFamily="2" charset="0"/>
                <a:ea typeface="Segoe UI Emoji" pitchFamily="34" charset="0"/>
              </a:rPr>
              <a:t>is polynomial  because the numerator is </a:t>
            </a:r>
            <a:r>
              <a:rPr lang="en-US" b="1" dirty="0" smtClean="0">
                <a:latin typeface="Segoe Print" pitchFamily="2" charset="0"/>
                <a:ea typeface="Segoe UI Emoji" pitchFamily="34" charset="0"/>
              </a:rPr>
              <a:t>1 </a:t>
            </a:r>
            <a:r>
              <a:rPr lang="en-US" dirty="0" smtClean="0">
                <a:latin typeface="Segoe Print" pitchFamily="2" charset="0"/>
                <a:ea typeface="Segoe UI Emoji" pitchFamily="34" charset="0"/>
              </a:rPr>
              <a:t>which is a rational number.</a:t>
            </a:r>
            <a:endParaRPr lang="en-US" dirty="0">
              <a:latin typeface="Segoe Print" pitchFamily="2" charset="0"/>
              <a:ea typeface="Segoe UI Emoj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68049" y="1998882"/>
                <a:ext cx="1287212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049" y="1998882"/>
                <a:ext cx="1287212" cy="9089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70311" y="4114162"/>
            <a:ext cx="1457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5x</a:t>
            </a:r>
            <a:r>
              <a:rPr lang="en-US" sz="3600" b="1" baseline="30000" dirty="0" smtClean="0"/>
              <a:t>2</a:t>
            </a:r>
            <a:r>
              <a:rPr lang="en-US" sz="3600" b="1" dirty="0"/>
              <a:t> + </a:t>
            </a:r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08761" y="3412795"/>
            <a:ext cx="3886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Print" pitchFamily="2" charset="0"/>
              </a:rPr>
              <a:t>Is a polynomial </a:t>
            </a:r>
            <a:r>
              <a:rPr lang="en-US" dirty="0">
                <a:latin typeface="Segoe Print" pitchFamily="2" charset="0"/>
              </a:rPr>
              <a:t>As it could also be </a:t>
            </a:r>
            <a:r>
              <a:rPr lang="en-US" dirty="0" smtClean="0">
                <a:latin typeface="Segoe Print" pitchFamily="2" charset="0"/>
              </a:rPr>
              <a:t>written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Print" pitchFamily="2" charset="0"/>
              </a:rPr>
              <a:t>where the denominator is 1.</a:t>
            </a:r>
            <a:endParaRPr lang="en-US" dirty="0">
              <a:latin typeface="Segoe Prin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1918" y="3869768"/>
                <a:ext cx="983231" cy="60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/>
                            <m:t>5</m:t>
                          </m:r>
                          <m:r>
                            <m:rPr>
                              <m:nor/>
                            </m:rPr>
                            <a:rPr lang="en-US" b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en-US" b="1" baseline="30000" dirty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n-US" b="1" dirty="0" smtClean="0"/>
                            <m:t> + 1 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918" y="3869768"/>
                <a:ext cx="983231" cy="602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770311" y="1219313"/>
            <a:ext cx="164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goe Print" pitchFamily="2" charset="0"/>
              </a:rPr>
              <a:t>Also</a:t>
            </a:r>
            <a:endParaRPr lang="en-US" sz="3200" b="1" dirty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4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200"/>
                            </p:stCondLst>
                            <p:childTnLst>
                              <p:par>
                                <p:cTn id="31" presetID="37" presetClass="exit" presetSubtype="0" fill="hold" grpId="1" nodeType="after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700"/>
                            </p:stCondLst>
                            <p:childTnLst>
                              <p:par>
                                <p:cTn id="38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700"/>
                            </p:stCondLst>
                            <p:childTnLst>
                              <p:par>
                                <p:cTn id="45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700"/>
                            </p:stCondLst>
                            <p:childTnLst>
                              <p:par>
                                <p:cTn id="52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700"/>
                            </p:stCondLst>
                            <p:childTnLst>
                              <p:par>
                                <p:cTn id="59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700"/>
                            </p:stCondLst>
                            <p:childTnLst>
                              <p:par>
                                <p:cTn id="66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2873" y="1250678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Segoe Script" pitchFamily="34" charset="0"/>
              </a:rPr>
              <a:t>NOTE:</a:t>
            </a:r>
            <a:endParaRPr lang="en-US" sz="3200" b="1" dirty="0">
              <a:solidFill>
                <a:srgbClr val="00B0F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38" y="2645781"/>
                <a:ext cx="1351075" cy="966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rad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38" y="2645781"/>
                <a:ext cx="1351075" cy="9660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400" y="2589933"/>
                <a:ext cx="4953000" cy="102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goe Print" pitchFamily="2" charset="0"/>
                  </a:rPr>
                  <a:t>An algebraic expression but not a rational Algebraic expression because of the numerator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rad>
                  </m:oMath>
                </a14:m>
                <a:endParaRPr lang="en-US" sz="2000" dirty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589933"/>
                <a:ext cx="4953000" cy="1021370"/>
              </a:xfrm>
              <a:prstGeom prst="rect">
                <a:avLst/>
              </a:prstGeom>
              <a:blipFill rotWithShape="1">
                <a:blip r:embed="rId4"/>
                <a:stretch>
                  <a:fillRect l="-1230" t="-2994" r="-2337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1018" y="4177146"/>
                <a:ext cx="1123256" cy="1249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018" y="4177146"/>
                <a:ext cx="1123256" cy="12493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 flipH="1">
                <a:off x="6629400" y="4917733"/>
                <a:ext cx="45720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29400" y="4917733"/>
                <a:ext cx="457200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048000" y="4601749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Print" pitchFamily="2" charset="0"/>
              </a:rPr>
              <a:t>not a rational algebraic expression </a:t>
            </a:r>
            <a:r>
              <a:rPr lang="en-US" sz="2000" dirty="0" smtClean="0">
                <a:latin typeface="Segoe Print" pitchFamily="2" charset="0"/>
              </a:rPr>
              <a:t>since the denominator </a:t>
            </a:r>
            <a:r>
              <a:rPr lang="en-US" sz="2000" dirty="0" smtClean="0">
                <a:latin typeface="Segoe Print" pitchFamily="2" charset="0"/>
              </a:rPr>
              <a:t>has</a:t>
            </a:r>
            <a:r>
              <a:rPr lang="en-US" sz="2000" dirty="0" smtClean="0">
                <a:latin typeface="Segoe Print" pitchFamily="2" charset="0"/>
              </a:rPr>
              <a:t> </a:t>
            </a:r>
            <a:endParaRPr lang="en-US" sz="2000" dirty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7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300"/>
                            </p:stCondLst>
                            <p:childTnLst>
                              <p:par>
                                <p:cTn id="35" presetID="42" presetClass="exit" presetSubtype="0" fill="hold" grpId="1" nodeType="after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600"/>
                            </p:stCondLst>
                            <p:childTnLst>
                              <p:par>
                                <p:cTn id="41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600"/>
                            </p:stCondLst>
                            <p:childTnLst>
                              <p:par>
                                <p:cTn id="47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600"/>
                            </p:stCondLst>
                            <p:childTnLst>
                              <p:par>
                                <p:cTn id="53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600"/>
                            </p:stCondLst>
                            <p:childTnLst>
                              <p:par>
                                <p:cTn id="59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600"/>
                            </p:stCondLst>
                            <p:childTnLst>
                              <p:par>
                                <p:cTn id="65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 build="allAtOnce"/>
      <p:bldP spid="5" grpId="0"/>
      <p:bldP spid="5" grpId="1"/>
      <p:bldP spid="6" grpId="0"/>
      <p:bldP spid="6" grpId="1"/>
      <p:bldP spid="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Segoe Script" pitchFamily="34" charset="0"/>
              </a:rPr>
              <a:t>In General</a:t>
            </a:r>
            <a:endParaRPr lang="en-US" sz="3200" b="1" dirty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467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Print" pitchFamily="2" charset="0"/>
              </a:rPr>
              <a:t>Rational function is the ratio of two polynomials P(x) and Q(x) like this</a:t>
            </a:r>
          </a:p>
          <a:p>
            <a:pPr>
              <a:lnSpc>
                <a:spcPct val="150000"/>
              </a:lnSpc>
            </a:pPr>
            <a:endParaRPr lang="en-US" dirty="0">
              <a:latin typeface="Segoe Prin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1799" y="2895600"/>
                <a:ext cx="2480615" cy="1117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9" y="2895600"/>
                <a:ext cx="2480615" cy="11176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3400" y="4251995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Print" pitchFamily="2" charset="0"/>
              </a:rPr>
              <a:t>Except that Q(x) cannot be zero (if Q(x) =0 is undefined)</a:t>
            </a:r>
            <a:endParaRPr lang="en-US" sz="2000" dirty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800"/>
                            </p:stCondLst>
                            <p:childTnLst>
                              <p:par>
                                <p:cTn id="19" presetID="43" presetClass="entr" presetSubtype="0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900"/>
                            </p:stCondLst>
                            <p:childTnLst>
                              <p:par>
                                <p:cTn id="27" presetID="50" presetClass="exit" presetSubtype="0" accel="100000" fill="hold" grpId="1" nodeType="after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0" presetClass="exit" presetSubtype="0" accel="10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0" presetClass="exit" presetSubtype="0" accel="10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0" presetClass="exit" presetSubtype="0" accel="10000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B0F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120</Words>
  <Application>Microsoft Office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Segoe Print</vt:lpstr>
      <vt:lpstr>Segoe Script</vt:lpstr>
      <vt:lpstr>Segoe UI Emoji</vt:lpstr>
      <vt:lpstr>Office Theme</vt:lpstr>
      <vt:lpstr>Illustrate Rational Algebraic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Illustrates Rational Algebraic Expression</dc:title>
  <dc:creator>Gerardo Gono</dc:creator>
  <cp:lastModifiedBy>HP Pavilion</cp:lastModifiedBy>
  <cp:revision>23</cp:revision>
  <dcterms:created xsi:type="dcterms:W3CDTF">2018-09-21T13:57:01Z</dcterms:created>
  <dcterms:modified xsi:type="dcterms:W3CDTF">2018-10-07T23:56:00Z</dcterms:modified>
</cp:coreProperties>
</file>