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0099"/>
    <a:srgbClr val="990000"/>
    <a:srgbClr val="800000"/>
    <a:srgbClr val="006666"/>
    <a:srgbClr val="660033"/>
    <a:srgbClr val="808000"/>
    <a:srgbClr val="99FF99"/>
    <a:srgbClr val="00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79" d="100"/>
          <a:sy n="79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8C9CB-DA2A-4727-9DFB-BC17F92E3432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8DCED-8B38-4C1C-BE2E-9F2E5D91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8DCED-8B38-4C1C-BE2E-9F2E5D91A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9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5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8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5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0566-BF0E-4FEA-B0FF-CD1A5449421C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1BD1-E39C-4A77-8243-E9786D1BC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967346"/>
            <a:ext cx="746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egoe Script" pitchFamily="34" charset="0"/>
              </a:rPr>
              <a:t>Simplifying Rational Algebraic Expressions</a:t>
            </a:r>
            <a:endParaRPr lang="en-US" sz="3200" b="1" dirty="0">
              <a:solidFill>
                <a:schemeClr val="bg1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5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14:prism isContent="1" isInverted="1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Segoe Script" pitchFamily="34" charset="0"/>
                <a:ea typeface="Segoe UI" pitchFamily="34" charset="0"/>
                <a:cs typeface="Segoe UI" pitchFamily="34" charset="0"/>
              </a:rPr>
              <a:t>Simplifies Rational Algebraic </a:t>
            </a:r>
            <a:r>
              <a:rPr lang="en-US" sz="3600" b="1" dirty="0" smtClean="0">
                <a:solidFill>
                  <a:srgbClr val="0070C0"/>
                </a:solidFill>
                <a:latin typeface="Segoe Script" pitchFamily="34" charset="0"/>
                <a:ea typeface="Segoe UI" pitchFamily="34" charset="0"/>
                <a:cs typeface="Segoe UI" pitchFamily="34" charset="0"/>
              </a:rPr>
              <a:t>Expressions </a:t>
            </a:r>
            <a:endParaRPr lang="en-US" sz="3600" b="1" dirty="0">
              <a:solidFill>
                <a:srgbClr val="0070C0"/>
              </a:solidFill>
              <a:latin typeface="Segoe Scrip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609600" y="2157846"/>
            <a:ext cx="3962400" cy="3429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Rational Algebraic Expression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is in simplest form when the numerator and denominator have no common factors other than 1 and -1.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4800600" y="1981200"/>
            <a:ext cx="3886200" cy="3429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  <a:ea typeface="Segoe UI" pitchFamily="34" charset="0"/>
              <a:cs typeface="Times New Roman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Segoe Print" pitchFamily="2" charset="0"/>
              <a:ea typeface="Segoe UI" pitchFamily="34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Segoe Print" pitchFamily="2" charset="0"/>
                <a:ea typeface="Segoe UI" pitchFamily="34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Segoe Print" pitchFamily="2" charset="0"/>
                <a:ea typeface="Segoe UI" pitchFamily="34" charset="0"/>
                <a:cs typeface="Times New Roman" pitchFamily="18" charset="0"/>
              </a:rPr>
              <a:t>process of writing a rational algebraic expression in lowest terms or simplest form is called simplifying a rational algebraic expression.</a:t>
            </a:r>
            <a:endParaRPr lang="en-US" dirty="0">
              <a:solidFill>
                <a:schemeClr val="tx1"/>
              </a:solidFill>
              <a:latin typeface="Segoe Print" pitchFamily="2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600"/>
                            </p:stCondLst>
                            <p:childTnLst>
                              <p:par>
                                <p:cTn id="21" presetID="2" presetClass="exit" presetSubtype="4" fill="hold" grpId="1" nodeType="after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1828800"/>
            <a:ext cx="6756400" cy="9144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Segoe Script" pitchFamily="34" charset="0"/>
              </a:rPr>
              <a:t>Steps in Simplifying Rational Algebraic Expressions</a:t>
            </a:r>
            <a:endParaRPr lang="en-US" sz="2800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4267200"/>
            <a:ext cx="7162800" cy="1143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.) Divide both the numerator and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denominator by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all common factors.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8400" y="2895600"/>
            <a:ext cx="713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1.) Completely factor the numerator and denominator.</a:t>
            </a:r>
          </a:p>
        </p:txBody>
      </p:sp>
      <p:sp>
        <p:nvSpPr>
          <p:cNvPr id="7" name="Horizontal Scroll 6"/>
          <p:cNvSpPr/>
          <p:nvPr/>
        </p:nvSpPr>
        <p:spPr>
          <a:xfrm>
            <a:off x="1004455" y="685800"/>
            <a:ext cx="3429000" cy="10668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 smtClean="0">
              <a:solidFill>
                <a:srgbClr val="FF0000"/>
              </a:solidFill>
              <a:latin typeface="Segoe Script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Segoe Script" pitchFamily="34" charset="0"/>
              </a:rPr>
              <a:t>Remember</a:t>
            </a:r>
            <a:r>
              <a:rPr lang="en-US" sz="3600" b="1" dirty="0">
                <a:solidFill>
                  <a:srgbClr val="FF0000"/>
                </a:solidFill>
                <a:latin typeface="Segoe Script" pitchFamily="34" charset="0"/>
              </a:rPr>
              <a:t>:</a:t>
            </a:r>
          </a:p>
          <a:p>
            <a:pPr algn="ctr"/>
            <a:endParaRPr lang="en-US" sz="3600" dirty="0">
              <a:solidFill>
                <a:srgbClr val="FF000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0" presetClass="entr" presetSubtype="0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6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55" presetClass="exit" presetSubtype="0" fill="hold" grpId="1" nodeType="after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5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5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/>
      <p:bldP spid="3" grpId="1" build="p"/>
      <p:bldP spid="4" grpId="0"/>
      <p:bldP spid="4" grpId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Segoe Script" pitchFamily="34" charset="0"/>
              </a:rPr>
              <a:t>	</a:t>
            </a:r>
            <a:r>
              <a:rPr lang="en-US" sz="4000" b="1" dirty="0" smtClean="0">
                <a:solidFill>
                  <a:srgbClr val="00B0F0"/>
                </a:solidFill>
                <a:latin typeface="Segoe Script" pitchFamily="34" charset="0"/>
              </a:rPr>
              <a:t>Example 1:</a:t>
            </a:r>
            <a:endParaRPr lang="en-US" sz="40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345852" y="3733800"/>
            <a:ext cx="870491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716728" y="4206586"/>
            <a:ext cx="1064369" cy="21415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12693" y="1649595"/>
                <a:ext cx="3872791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Segoe Script" pitchFamily="34" charset="0"/>
                  </a:rPr>
                  <a:t>Simplify: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5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+11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93" y="1649595"/>
                <a:ext cx="3872791" cy="764184"/>
              </a:xfrm>
              <a:prstGeom prst="rect">
                <a:avLst/>
              </a:prstGeom>
              <a:blipFill rotWithShape="1">
                <a:blip r:embed="rId3"/>
                <a:stretch>
                  <a:fillRect l="-3307" b="-1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48183" y="2968689"/>
            <a:ext cx="234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Segoe Script" pitchFamily="34" charset="0"/>
              </a:rPr>
              <a:t>Solution: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20065" y="3553464"/>
                <a:ext cx="5491439" cy="1033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+11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(5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+1)(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+2)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65" y="3553464"/>
                <a:ext cx="5491439" cy="10333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24506" y="4948503"/>
                <a:ext cx="1521955" cy="58477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5</m:t>
                      </m:r>
                      <m:r>
                        <a:rPr lang="en-US" sz="3200" i="1" smtClean="0">
                          <a:latin typeface="Cambria Math"/>
                        </a:rPr>
                        <m:t>𝑥</m:t>
                      </m:r>
                      <m:r>
                        <a:rPr lang="en-US" sz="320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948503"/>
                <a:ext cx="1521955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5781098" y="1041087"/>
            <a:ext cx="2819400" cy="1981200"/>
          </a:xfrm>
          <a:prstGeom prst="cloudCallout">
            <a:avLst>
              <a:gd name="adj1" fmla="val -83739"/>
              <a:gd name="adj2" fmla="val 83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</a:rPr>
              <a:t>The numerator is factorable , that’s why  you need to factor it first.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73877" y="4802939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77" y="4802939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216343" y="4215246"/>
            <a:ext cx="2722418" cy="1889414"/>
          </a:xfrm>
          <a:prstGeom prst="cloudCallout">
            <a:avLst>
              <a:gd name="adj1" fmla="val -64372"/>
              <a:gd name="adj2" fmla="val -545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8000"/>
                </a:solidFill>
                <a:latin typeface="Segoe Print" pitchFamily="2" charset="0"/>
              </a:rPr>
              <a:t>Now, you can cancel out the common factor, which is (x+2).</a:t>
            </a:r>
            <a:endParaRPr lang="en-US" sz="1600" dirty="0">
              <a:solidFill>
                <a:srgbClr val="808000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4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7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2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5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1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1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0"/>
                            </p:stCondLst>
                            <p:childTnLst>
                              <p:par>
                                <p:cTn id="55" presetID="12" presetClass="exit" presetSubtype="4" fill="hold" grpId="1" nodeType="after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2" presetClass="exit" presetSubtype="4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4" grpId="0"/>
      <p:bldP spid="4" grpId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97" y="381000"/>
            <a:ext cx="4354204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Segoe Script" pitchFamily="34" charset="0"/>
              </a:rPr>
              <a:t>	</a:t>
            </a:r>
            <a:r>
              <a:rPr lang="en-US" sz="3600" b="1" dirty="0" smtClean="0">
                <a:solidFill>
                  <a:srgbClr val="00B0F0"/>
                </a:solidFill>
                <a:latin typeface="Segoe Script" pitchFamily="34" charset="0"/>
              </a:rPr>
              <a:t>Example </a:t>
            </a:r>
            <a:r>
              <a:rPr lang="en-US" sz="3600" b="1" dirty="0">
                <a:solidFill>
                  <a:srgbClr val="00B0F0"/>
                </a:solidFill>
                <a:latin typeface="Segoe Script" pitchFamily="34" charset="0"/>
              </a:rPr>
              <a:t>2:</a:t>
            </a:r>
            <a:endParaRPr lang="en-US" sz="3600" dirty="0">
              <a:solidFill>
                <a:srgbClr val="00B0F0"/>
              </a:solidFill>
              <a:latin typeface="Segoe Scrip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57600" y="5465201"/>
            <a:ext cx="990600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71599" y="1224696"/>
                <a:ext cx="3973204" cy="861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egoe Script" pitchFamily="34" charset="0"/>
                  </a:rPr>
                  <a:t>Simplify:</a:t>
                </a:r>
                <a:r>
                  <a:rPr lang="en-US" sz="2400" dirty="0">
                    <a:latin typeface="Segoe Script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−16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−8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224696"/>
                <a:ext cx="3973204" cy="861198"/>
              </a:xfrm>
              <a:prstGeom prst="rect">
                <a:avLst/>
              </a:prstGeom>
              <a:blipFill rotWithShape="1">
                <a:blip r:embed="rId2"/>
                <a:stretch>
                  <a:fillRect l="-3834" b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62907" y="2506993"/>
            <a:ext cx="26420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Segoe Script" pitchFamily="34" charset="0"/>
              </a:rPr>
              <a:t>Solution</a:t>
            </a:r>
            <a:r>
              <a:rPr lang="en-US" sz="4800" b="1" dirty="0">
                <a:solidFill>
                  <a:srgbClr val="00B050"/>
                </a:solidFill>
                <a:latin typeface="Segoe Script" pitchFamily="34" charset="0"/>
              </a:rPr>
              <a:t>:</a:t>
            </a:r>
            <a:r>
              <a:rPr lang="en-US" sz="3600" b="1" dirty="0">
                <a:solidFill>
                  <a:srgbClr val="00B050"/>
                </a:solidFill>
                <a:latin typeface="Segoe Script" pitchFamily="34" charset="0"/>
              </a:rPr>
              <a:t>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25057" y="3657600"/>
                <a:ext cx="432188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−8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+16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+4)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−4)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057" y="3657600"/>
                <a:ext cx="4321889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72099" y="4986047"/>
                <a:ext cx="3293081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+4)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−4)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+4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099" y="4986047"/>
                <a:ext cx="3293081" cy="861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3657600" y="4990091"/>
            <a:ext cx="990600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Callout 10"/>
          <p:cNvSpPr/>
          <p:nvPr/>
        </p:nvSpPr>
        <p:spPr>
          <a:xfrm>
            <a:off x="6477000" y="1395663"/>
            <a:ext cx="2362200" cy="1981200"/>
          </a:xfrm>
          <a:prstGeom prst="cloudCallout">
            <a:avLst>
              <a:gd name="adj1" fmla="val -97185"/>
              <a:gd name="adj2" fmla="val -156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660033"/>
                </a:solidFill>
                <a:latin typeface="Segoe Print" pitchFamily="2" charset="0"/>
              </a:rPr>
              <a:t>Factor the Numerator and the Denominator.</a:t>
            </a:r>
            <a:endParaRPr lang="en-US" sz="1600" dirty="0">
              <a:solidFill>
                <a:srgbClr val="660033"/>
              </a:solidFill>
              <a:latin typeface="Segoe Print" pitchFamily="2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-76200" y="3173343"/>
            <a:ext cx="2895599" cy="2065142"/>
          </a:xfrm>
          <a:prstGeom prst="cloudCallout">
            <a:avLst>
              <a:gd name="adj1" fmla="val 62462"/>
              <a:gd name="adj2" fmla="val 57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90000"/>
                </a:solidFill>
                <a:latin typeface="Segoe Print" pitchFamily="2" charset="0"/>
              </a:rPr>
              <a:t>Cancel out the Common</a:t>
            </a:r>
          </a:p>
          <a:p>
            <a:pPr algn="ctr"/>
            <a:r>
              <a:rPr lang="en-US" sz="1600" dirty="0" smtClean="0">
                <a:solidFill>
                  <a:srgbClr val="990000"/>
                </a:solidFill>
                <a:latin typeface="Segoe Print" pitchFamily="2" charset="0"/>
              </a:rPr>
              <a:t>Factor, which is </a:t>
            </a:r>
          </a:p>
          <a:p>
            <a:pPr algn="ctr"/>
            <a:r>
              <a:rPr lang="en-US" sz="1600" dirty="0" smtClean="0">
                <a:solidFill>
                  <a:srgbClr val="990000"/>
                </a:solidFill>
                <a:latin typeface="Segoe Print" pitchFamily="2" charset="0"/>
              </a:rPr>
              <a:t>(x-4). </a:t>
            </a:r>
            <a:endParaRPr lang="en-US" sz="1600" dirty="0">
              <a:solidFill>
                <a:srgbClr val="990000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90208" y="5123298"/>
                <a:ext cx="581891" cy="586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08" y="5123298"/>
                <a:ext cx="581891" cy="5868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2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7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6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8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9600"/>
                            </p:stCondLst>
                            <p:childTnLst>
                              <p:par>
                                <p:cTn id="46" presetID="52" presetClass="entr" presetSubtype="0" fill="hold" grpId="0" nodeType="after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9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400"/>
                            </p:stCondLst>
                            <p:childTnLst>
                              <p:par>
                                <p:cTn id="52" presetID="6" presetClass="entr" presetSubtype="16" fill="hold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100"/>
                            </p:stCondLst>
                            <p:childTnLst>
                              <p:par>
                                <p:cTn id="56" presetID="6" presetClass="entr" presetSubtype="16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700"/>
                            </p:stCondLst>
                            <p:childTnLst>
                              <p:par>
                                <p:cTn id="60" presetID="42" presetClass="exit" presetSubtype="0" fill="hold" grpId="1" nodeType="after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1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9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1" grpId="0" animBg="1"/>
      <p:bldP spid="11" grpId="1" animBg="1"/>
      <p:bldP spid="12" grpId="0" animBg="1"/>
      <p:bldP spid="12" grpId="1" animBg="1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Segoe Script" pitchFamily="34" charset="0"/>
              </a:rPr>
              <a:t>	Example </a:t>
            </a:r>
            <a:r>
              <a:rPr lang="en-US" b="1" dirty="0">
                <a:solidFill>
                  <a:srgbClr val="00B0F0"/>
                </a:solidFill>
                <a:latin typeface="Segoe Script" pitchFamily="34" charset="0"/>
              </a:rPr>
              <a:t>3:</a:t>
            </a:r>
            <a:endParaRPr lang="en-US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3635" y="3516709"/>
                <a:ext cx="5923529" cy="22629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Segoe Script" pitchFamily="34" charset="0"/>
                  </a:rPr>
                  <a:t>     </a:t>
                </a:r>
                <a:endParaRPr lang="en-US" dirty="0">
                  <a:latin typeface="Segoe Script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5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5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5400" i="1">
                              <a:latin typeface="Cambria Math"/>
                            </a:rPr>
                            <m:t>(</m:t>
                          </m:r>
                          <m:r>
                            <a:rPr lang="en-US" sz="5400" i="1">
                              <a:latin typeface="Cambria Math"/>
                            </a:rPr>
                            <m:t>𝑦</m:t>
                          </m:r>
                          <m:r>
                            <a:rPr lang="en-US" sz="5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5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5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5400" i="1">
                              <a:latin typeface="Cambria Math"/>
                            </a:rPr>
                            <m:t>(</m:t>
                          </m:r>
                          <m:r>
                            <a:rPr lang="en-US" sz="5400" i="1">
                              <a:latin typeface="Cambria Math"/>
                            </a:rPr>
                            <m:t>𝑦</m:t>
                          </m:r>
                          <m:r>
                            <a:rPr lang="en-US" sz="5400" i="1">
                              <a:latin typeface="Cambria Math"/>
                            </a:rPr>
                            <m:t>)(</m:t>
                          </m:r>
                          <m:r>
                            <a:rPr lang="en-US" sz="5400" i="1">
                              <a:latin typeface="Cambria Math"/>
                            </a:rPr>
                            <m:t>𝑦</m:t>
                          </m:r>
                          <m:r>
                            <a:rPr lang="en-US" sz="5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5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5400" dirty="0">
                  <a:latin typeface="Segoe Script" pitchFamily="34" charset="0"/>
                </a:endParaRPr>
              </a:p>
              <a:p>
                <a:endParaRPr lang="en-US" sz="5400" dirty="0">
                  <a:latin typeface="Segoe Script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3635" y="3516709"/>
                <a:ext cx="5923529" cy="226298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3505200" y="4286958"/>
            <a:ext cx="620486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681350" y="5200732"/>
            <a:ext cx="685800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57800" y="4290000"/>
            <a:ext cx="609600" cy="2987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10200" y="5214587"/>
            <a:ext cx="685800" cy="39797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Callout 21"/>
          <p:cNvSpPr/>
          <p:nvPr/>
        </p:nvSpPr>
        <p:spPr>
          <a:xfrm>
            <a:off x="76200" y="3810000"/>
            <a:ext cx="2597727" cy="1828800"/>
          </a:xfrm>
          <a:prstGeom prst="cloudCallout">
            <a:avLst>
              <a:gd name="adj1" fmla="val 78303"/>
              <a:gd name="adj2" fmla="val 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90000"/>
                </a:solidFill>
                <a:latin typeface="Segoe Print" pitchFamily="2" charset="0"/>
              </a:rPr>
              <a:t>Cancel Out the Common Factor (x) and (y).</a:t>
            </a:r>
            <a:endParaRPr lang="en-US" dirty="0">
              <a:solidFill>
                <a:srgbClr val="990000"/>
              </a:solidFill>
              <a:latin typeface="Segoe Print" pitchFamily="2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867400" y="762000"/>
            <a:ext cx="2895600" cy="2362200"/>
          </a:xfrm>
          <a:prstGeom prst="cloudCallout">
            <a:avLst>
              <a:gd name="adj1" fmla="val -90552"/>
              <a:gd name="adj2" fmla="val 1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666"/>
                </a:solidFill>
                <a:latin typeface="Segoe Print" pitchFamily="2" charset="0"/>
              </a:rPr>
              <a:t>Factor the Numerator and the Denominator</a:t>
            </a:r>
            <a:r>
              <a:rPr lang="en-US" dirty="0" smtClean="0">
                <a:solidFill>
                  <a:srgbClr val="006666"/>
                </a:solidFill>
              </a:rPr>
              <a:t>.</a:t>
            </a:r>
            <a:endParaRPr lang="en-US" dirty="0">
              <a:solidFill>
                <a:srgbClr val="0066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62800" y="4290000"/>
                <a:ext cx="879536" cy="1251818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  <m:r>
                            <a:rPr lang="en-US" sz="4000" i="1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290000"/>
                <a:ext cx="879536" cy="12518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752600" y="1524000"/>
                <a:ext cx="4114800" cy="921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Segoe Script" pitchFamily="34" charset="0"/>
                  </a:rPr>
                  <a:t>Simplify: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y</m:t>
                        </m:r>
                      </m:num>
                      <m:den>
                        <m:r>
                          <a:rPr lang="en-US" sz="320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x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y</m:t>
                            </m:r>
                          </m:e>
                          <m:sup>
                            <m:r>
                              <a:rPr lang="en-US" sz="32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24000"/>
                <a:ext cx="4114800" cy="921855"/>
              </a:xfrm>
              <a:prstGeom prst="rect">
                <a:avLst/>
              </a:prstGeom>
              <a:blipFill rotWithShape="1">
                <a:blip r:embed="rId4"/>
                <a:stretch>
                  <a:fillRect l="-3852" b="-8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461280" y="2854964"/>
            <a:ext cx="234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Segoe Script" pitchFamily="34" charset="0"/>
              </a:rPr>
              <a:t>Solution:</a:t>
            </a:r>
            <a:r>
              <a:rPr lang="en-US" sz="3200" b="1" dirty="0">
                <a:latin typeface="Segoe Script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18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4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4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4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900"/>
                            </p:stCondLst>
                            <p:childTnLst>
                              <p:par>
                                <p:cTn id="5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15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400"/>
                            </p:stCondLst>
                            <p:childTnLst>
                              <p:par>
                                <p:cTn id="5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65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900"/>
                            </p:stCondLst>
                            <p:childTnLst>
                              <p:par>
                                <p:cTn id="67" presetID="9" presetClass="exit" presetSubtype="0" fill="hold" grpId="1" nodeType="after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  <p:bldP spid="22" grpId="0" animBg="1"/>
      <p:bldP spid="22" grpId="1" animBg="1"/>
      <p:bldP spid="9" grpId="0" animBg="1"/>
      <p:bldP spid="9" grpId="1" animBg="1"/>
      <p:bldP spid="6" grpId="0" animBg="1"/>
      <p:bldP spid="6" grpId="1" animBg="1"/>
      <p:bldP spid="7" grpId="0" build="allAtOnce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19999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  <a:latin typeface="Segoe Script" pitchFamily="34" charset="0"/>
              </a:rPr>
              <a:t>Remember:</a:t>
            </a:r>
            <a:br>
              <a:rPr lang="en-US" b="1" dirty="0" smtClean="0">
                <a:solidFill>
                  <a:srgbClr val="FF0000"/>
                </a:solidFill>
                <a:latin typeface="Segoe Script" pitchFamily="34" charset="0"/>
              </a:rPr>
            </a:br>
            <a:endParaRPr lang="en-US" b="1" dirty="0">
              <a:solidFill>
                <a:srgbClr val="FF0000"/>
              </a:solidFill>
              <a:latin typeface="Segoe Scrip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762999"/>
            <a:ext cx="6248400" cy="143885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Segoe Print" pitchFamily="2" charset="0"/>
              </a:rPr>
              <a:t>When simplifying a rational algebraic expression, common factors are divided out, </a:t>
            </a:r>
            <a:r>
              <a:rPr lang="en-US" sz="2000" b="1" dirty="0">
                <a:latin typeface="Segoe Print" pitchFamily="2" charset="0"/>
              </a:rPr>
              <a:t>not common terms.</a:t>
            </a:r>
            <a:r>
              <a:rPr lang="en-US" sz="2000" dirty="0">
                <a:latin typeface="Segoe Print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3423013"/>
                <a:ext cx="6172200" cy="1801006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>
                    <a:latin typeface="Segoe Print" pitchFamily="2" charset="0"/>
                  </a:rPr>
                  <a:t>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000" dirty="0">
                    <a:latin typeface="Segoe Print" pitchFamily="2" charset="0"/>
                  </a:rPr>
                  <a:t>  cannot be simplified any further because the numerator and denominator have no </a:t>
                </a:r>
                <a:r>
                  <a:rPr lang="en-US" sz="2000" b="1" dirty="0">
                    <a:latin typeface="Segoe Print" pitchFamily="2" charset="0"/>
                  </a:rPr>
                  <a:t>common factor.</a:t>
                </a:r>
                <a:endParaRPr lang="en-US" sz="20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423013"/>
                <a:ext cx="6172200" cy="1801006"/>
              </a:xfrm>
              <a:prstGeom prst="rect">
                <a:avLst/>
              </a:prstGeom>
              <a:blipFill rotWithShape="1">
                <a:blip r:embed="rId2"/>
                <a:stretch>
                  <a:fillRect l="-787" r="-688" b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8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35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12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12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725" y="457200"/>
            <a:ext cx="3297275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B0F0"/>
                </a:solidFill>
                <a:latin typeface="Segoe Script" pitchFamily="34" charset="0"/>
              </a:rPr>
              <a:t>Example 1:</a:t>
            </a:r>
            <a:endParaRPr lang="en-US" sz="3600" dirty="0">
              <a:solidFill>
                <a:srgbClr val="00B0F0"/>
              </a:solidFill>
              <a:latin typeface="Segoe Script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828635" y="3497237"/>
            <a:ext cx="1066800" cy="26912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995051" y="3872420"/>
            <a:ext cx="1046018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52723" y="1524000"/>
                <a:ext cx="3151825" cy="810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egoe Script" pitchFamily="34" charset="0"/>
                  </a:rPr>
                  <a:t>Simplify</a:t>
                </a:r>
                <a:r>
                  <a:rPr lang="en-US" sz="3200" b="1" dirty="0">
                    <a:latin typeface="Segoe Script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3200" b="1" i="1">
                            <a:latin typeface="Cambria Math"/>
                          </a:rPr>
                          <m:t>𝟓</m:t>
                        </m:r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23" y="1524000"/>
                <a:ext cx="3151825" cy="810991"/>
              </a:xfrm>
              <a:prstGeom prst="rect">
                <a:avLst/>
              </a:prstGeom>
              <a:blipFill rotWithShape="1">
                <a:blip r:embed="rId2"/>
                <a:stretch>
                  <a:fillRect l="-4826" b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171969" y="2588566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smtClean="0">
                <a:solidFill>
                  <a:srgbClr val="00B050"/>
                </a:solidFill>
                <a:latin typeface="Segoe Script" pitchFamily="34" charset="0"/>
              </a:rPr>
              <a:t>Solution :  </a:t>
            </a:r>
            <a:endParaRPr lang="en-US" sz="2400" dirty="0">
              <a:solidFill>
                <a:srgbClr val="00B05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71969" y="3339004"/>
                <a:ext cx="3399302" cy="87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Segoe Script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−5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5−2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   (2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−5)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−(2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−5)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69" y="3339004"/>
                <a:ext cx="3399302" cy="8768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451312" y="3316883"/>
                <a:ext cx="116288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Script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12" y="3316883"/>
                <a:ext cx="1162882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loud Callout 2"/>
          <p:cNvSpPr/>
          <p:nvPr/>
        </p:nvSpPr>
        <p:spPr>
          <a:xfrm>
            <a:off x="5408015" y="380998"/>
            <a:ext cx="3124200" cy="2669231"/>
          </a:xfrm>
          <a:prstGeom prst="cloudCallout">
            <a:avLst>
              <a:gd name="adj1" fmla="val -79700"/>
              <a:gd name="adj2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99"/>
              </a:solidFill>
              <a:latin typeface="Segoe Print" pitchFamily="2" charset="0"/>
            </a:endParaRPr>
          </a:p>
          <a:p>
            <a:pPr algn="ctr"/>
            <a:r>
              <a:rPr lang="en-US" dirty="0" smtClean="0">
                <a:solidFill>
                  <a:srgbClr val="000099"/>
                </a:solidFill>
                <a:latin typeface="Segoe Print" pitchFamily="2" charset="0"/>
              </a:rPr>
              <a:t>The </a:t>
            </a:r>
            <a:r>
              <a:rPr lang="en-US" dirty="0">
                <a:solidFill>
                  <a:srgbClr val="000099"/>
                </a:solidFill>
                <a:latin typeface="Segoe Print" pitchFamily="2" charset="0"/>
              </a:rPr>
              <a:t>expression can </a:t>
            </a:r>
            <a:r>
              <a:rPr lang="en-US" dirty="0" smtClean="0">
                <a:solidFill>
                  <a:srgbClr val="000099"/>
                </a:solidFill>
                <a:latin typeface="Segoe Print" pitchFamily="2" charset="0"/>
              </a:rPr>
              <a:t>be simplified </a:t>
            </a:r>
            <a:r>
              <a:rPr lang="en-US" dirty="0">
                <a:solidFill>
                  <a:srgbClr val="000099"/>
                </a:solidFill>
                <a:latin typeface="Segoe Print" pitchFamily="2" charset="0"/>
              </a:rPr>
              <a:t>by recognizing that 5 - 2x can be written as </a:t>
            </a:r>
            <a:r>
              <a:rPr lang="en-US" dirty="0" smtClean="0">
                <a:solidFill>
                  <a:srgbClr val="000099"/>
                </a:solidFill>
                <a:latin typeface="Segoe Print" pitchFamily="2" charset="0"/>
              </a:rPr>
              <a:t>- </a:t>
            </a:r>
            <a:r>
              <a:rPr lang="en-US" dirty="0" smtClean="0">
                <a:solidFill>
                  <a:srgbClr val="000099"/>
                </a:solidFill>
                <a:latin typeface="Segoe Script" pitchFamily="34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Segoe Script" pitchFamily="34" charset="0"/>
              </a:rPr>
              <a:t>2x - 5).</a:t>
            </a:r>
          </a:p>
          <a:p>
            <a:pPr algn="ctr"/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046744" y="3497237"/>
            <a:ext cx="304800" cy="21577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157586" y="3960303"/>
            <a:ext cx="261504" cy="20134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Callout 16"/>
          <p:cNvSpPr/>
          <p:nvPr/>
        </p:nvSpPr>
        <p:spPr>
          <a:xfrm>
            <a:off x="592281" y="4482020"/>
            <a:ext cx="2236354" cy="1613980"/>
          </a:xfrm>
          <a:prstGeom prst="cloudCallout">
            <a:avLst>
              <a:gd name="adj1" fmla="val 67466"/>
              <a:gd name="adj2" fmla="val -670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Segoe Print" pitchFamily="2" charset="0"/>
              </a:rPr>
              <a:t>Cancel out the common factor.</a:t>
            </a:r>
            <a:endParaRPr lang="en-US" dirty="0">
              <a:solidFill>
                <a:srgbClr val="C00000"/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loud Callout 17"/>
              <p:cNvSpPr/>
              <p:nvPr/>
            </p:nvSpPr>
            <p:spPr>
              <a:xfrm>
                <a:off x="4963291" y="4498319"/>
                <a:ext cx="3669133" cy="2109280"/>
              </a:xfrm>
              <a:prstGeom prst="cloudCallout">
                <a:avLst>
                  <a:gd name="adj1" fmla="val -46010"/>
                  <a:gd name="adj2" fmla="val -5715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996633"/>
                    </a:solidFill>
                    <a:latin typeface="Segoe Print" pitchFamily="2" charset="0"/>
                  </a:rPr>
                  <a:t>The value of </a:t>
                </a:r>
                <a:r>
                  <a:rPr lang="en-US" sz="1600" dirty="0" smtClean="0">
                    <a:solidFill>
                      <a:srgbClr val="996633"/>
                    </a:solidFill>
                    <a:latin typeface="Segoe Print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996633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996633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996633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996633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1400" dirty="0" smtClean="0">
                    <a:solidFill>
                      <a:srgbClr val="996633"/>
                    </a:solidFill>
                    <a:latin typeface="Segoe Print" pitchFamily="2" charset="0"/>
                  </a:rPr>
                  <a:t> , since it has a negative sign, copy the sign then now you have  the value of -1. </a:t>
                </a:r>
                <a:endParaRPr lang="en-US" sz="1400" dirty="0">
                  <a:solidFill>
                    <a:srgbClr val="996633"/>
                  </a:solidFill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291" y="4498319"/>
                <a:ext cx="3669133" cy="2109280"/>
              </a:xfrm>
              <a:prstGeom prst="cloudCallout">
                <a:avLst>
                  <a:gd name="adj1" fmla="val -46010"/>
                  <a:gd name="adj2" fmla="val -5715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34976" y="3537757"/>
                <a:ext cx="1162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sz="2800" dirty="0">
                  <a:latin typeface="Segoe Script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537757"/>
                <a:ext cx="116288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1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25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2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750"/>
                            </p:stCondLst>
                            <p:childTnLst>
                              <p:par>
                                <p:cTn id="4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750"/>
                            </p:stCondLst>
                            <p:childTnLst>
                              <p:par>
                                <p:cTn id="5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75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25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25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250"/>
                            </p:stCondLst>
                            <p:childTnLst>
                              <p:par>
                                <p:cTn id="82" presetID="9" presetClass="exit" presetSubtype="0" fill="hold" grpId="1" nodeType="after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6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grpId="1" nodeType="withEffect">
                                  <p:stCondLst>
                                    <p:cond delay="53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9" grpId="0"/>
      <p:bldP spid="9" grpId="1"/>
      <p:bldP spid="11" grpId="0"/>
      <p:bldP spid="11" grpId="1"/>
      <p:bldP spid="12" grpId="0"/>
      <p:bldP spid="12" grpId="1"/>
      <p:bldP spid="3" grpId="0" animBg="1"/>
      <p:bldP spid="3" grpId="1" animBg="1"/>
      <p:bldP spid="17" grpId="0" animBg="1"/>
      <p:bldP spid="17" grpId="1" animBg="1"/>
      <p:bldP spid="18" grpId="0" animBg="1"/>
      <p:bldP spid="18" grpId="1" animBg="1"/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474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Simplifies Rational Algebraic Expressions </vt:lpstr>
      <vt:lpstr>Steps in Simplifying Rational Algebraic Expressions</vt:lpstr>
      <vt:lpstr> Example 1:</vt:lpstr>
      <vt:lpstr> Example 2:</vt:lpstr>
      <vt:lpstr> Example 3:</vt:lpstr>
      <vt:lpstr> Remember: </vt:lpstr>
      <vt:lpstr>Example 1: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Simplifies Rational Algebraic Expressions</dc:title>
  <dc:creator>GAISANO TECH</dc:creator>
  <cp:lastModifiedBy>GAISANO TECH</cp:lastModifiedBy>
  <cp:revision>37</cp:revision>
  <dcterms:created xsi:type="dcterms:W3CDTF">2018-09-19T05:03:42Z</dcterms:created>
  <dcterms:modified xsi:type="dcterms:W3CDTF">2018-10-15T02:18:44Z</dcterms:modified>
</cp:coreProperties>
</file>