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0" r:id="rId2"/>
    <p:sldId id="256" r:id="rId3"/>
    <p:sldId id="275" r:id="rId4"/>
    <p:sldId id="258" r:id="rId5"/>
    <p:sldId id="257" r:id="rId6"/>
    <p:sldId id="276" r:id="rId7"/>
    <p:sldId id="277" r:id="rId8"/>
    <p:sldId id="259" r:id="rId9"/>
    <p:sldId id="261" r:id="rId10"/>
    <p:sldId id="262" r:id="rId11"/>
    <p:sldId id="260" r:id="rId12"/>
    <p:sldId id="263" r:id="rId13"/>
    <p:sldId id="278" r:id="rId14"/>
    <p:sldId id="279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99FF"/>
    <a:srgbClr val="57D3FF"/>
    <a:srgbClr val="669900"/>
    <a:srgbClr val="996633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60"/>
  </p:normalViewPr>
  <p:slideViewPr>
    <p:cSldViewPr>
      <p:cViewPr varScale="1">
        <p:scale>
          <a:sx n="69" d="100"/>
          <a:sy n="69" d="100"/>
        </p:scale>
        <p:origin x="-474" y="-9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77559-48EA-426C-8187-ED37BD6F7BA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DE9E0-52D6-40D6-8122-F15D9077E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3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DE9E0-52D6-40D6-8122-F15D9077E4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3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70A4-63D0-43B0-B342-EC062D2BE5F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2F54-68DC-45AC-9D72-9DEF004F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8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70A4-63D0-43B0-B342-EC062D2BE5F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2F54-68DC-45AC-9D72-9DEF004F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70A4-63D0-43B0-B342-EC062D2BE5F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2F54-68DC-45AC-9D72-9DEF004F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70A4-63D0-43B0-B342-EC062D2BE5F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2F54-68DC-45AC-9D72-9DEF004F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6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70A4-63D0-43B0-B342-EC062D2BE5F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2F54-68DC-45AC-9D72-9DEF004F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6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70A4-63D0-43B0-B342-EC062D2BE5F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2F54-68DC-45AC-9D72-9DEF004F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3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70A4-63D0-43B0-B342-EC062D2BE5F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2F54-68DC-45AC-9D72-9DEF004F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3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70A4-63D0-43B0-B342-EC062D2BE5F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2F54-68DC-45AC-9D72-9DEF004F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8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70A4-63D0-43B0-B342-EC062D2BE5F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2F54-68DC-45AC-9D72-9DEF004F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5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70A4-63D0-43B0-B342-EC062D2BE5F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2F54-68DC-45AC-9D72-9DEF004F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4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70A4-63D0-43B0-B342-EC062D2BE5F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D2F54-68DC-45AC-9D72-9DEF004F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4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470A4-63D0-43B0-B342-EC062D2BE5F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D2F54-68DC-45AC-9D72-9DEF004F1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7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6000" t="-1000" r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981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cap="sq">
                  <a:solidFill>
                    <a:schemeClr val="tx1"/>
                  </a:solidFill>
                  <a:round/>
                </a:ln>
                <a:solidFill>
                  <a:schemeClr val="bg1"/>
                </a:solidFill>
                <a:latin typeface="Segoe Script" pitchFamily="34" charset="0"/>
              </a:rPr>
              <a:t>Operations of Algebraic Expression</a:t>
            </a:r>
            <a:br>
              <a:rPr lang="en-US" b="1" dirty="0">
                <a:ln cap="sq">
                  <a:solidFill>
                    <a:schemeClr val="tx1"/>
                  </a:solidFill>
                  <a:round/>
                </a:ln>
                <a:solidFill>
                  <a:schemeClr val="bg1"/>
                </a:solidFill>
                <a:latin typeface="Segoe Script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21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0">
        <p14:flythrough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4692" y="1569710"/>
                <a:ext cx="5685776" cy="143258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just">
                  <a:buNone/>
                </a:pPr>
                <a:endParaRPr lang="en-US" sz="2400" i="1" dirty="0" smtClean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+3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−40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+1)(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−6)(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−5)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−5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−6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+1)(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−6)(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−5)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4692" y="1569710"/>
                <a:ext cx="5685776" cy="143258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268416" y="728990"/>
            <a:ext cx="5622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Script" pitchFamily="34" charset="0"/>
              </a:rPr>
              <a:t>Step 3: Add the numerators.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079442" y="4652605"/>
                <a:ext cx="2996987" cy="898964"/>
              </a:xfrm>
              <a:prstGeom prst="rect">
                <a:avLst/>
              </a:prstGeom>
              <a:noFill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−2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−46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+1)(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−6)(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−5)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latin typeface="Segoe Print" pitchFamily="2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442" y="4652605"/>
                <a:ext cx="2996987" cy="8989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14400" y="3581958"/>
                <a:ext cx="4253344" cy="819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+3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−40+(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−5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−6)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+1)(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−6)(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−5)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958"/>
                <a:ext cx="4253344" cy="819776"/>
              </a:xfrm>
              <a:prstGeom prst="rect">
                <a:avLst/>
              </a:prstGeom>
              <a:blipFill rotWithShape="1">
                <a:blip r:embed="rId4"/>
                <a:stretch>
                  <a:fillRect l="-2865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03340" y="3558579"/>
                <a:ext cx="3504164" cy="9239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/>
                          </a:rPr>
                          <m:t>+3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−40+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/>
                          </a:rPr>
                          <m:t>−5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−6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(</m:t>
                        </m:r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  <m:r>
                          <a:rPr lang="en-US" sz="3200" i="1">
                            <a:latin typeface="Cambria Math"/>
                          </a:rPr>
                          <m:t>+1)(</m:t>
                        </m:r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  <m:r>
                          <a:rPr lang="en-US" sz="3200" i="1">
                            <a:latin typeface="Cambria Math"/>
                          </a:rPr>
                          <m:t>−6)(</m:t>
                        </m:r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  <m:r>
                          <a:rPr lang="en-US" sz="3200" i="1">
                            <a:latin typeface="Cambria Math"/>
                          </a:rPr>
                          <m:t>−5)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340" y="3558579"/>
                <a:ext cx="3504164" cy="923971"/>
              </a:xfrm>
              <a:prstGeom prst="rect">
                <a:avLst/>
              </a:prstGeom>
              <a:blipFill rotWithShape="1">
                <a:blip r:embed="rId5"/>
                <a:stretch>
                  <a:fillRect l="-4530" b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505200" y="4970408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12" name="Curved Up Arrow 11"/>
          <p:cNvSpPr/>
          <p:nvPr/>
        </p:nvSpPr>
        <p:spPr>
          <a:xfrm flipV="1">
            <a:off x="4718887" y="3316356"/>
            <a:ext cx="1718099" cy="377685"/>
          </a:xfrm>
          <a:prstGeom prst="curvedUpArrow">
            <a:avLst>
              <a:gd name="adj1" fmla="val 25000"/>
              <a:gd name="adj2" fmla="val 50000"/>
              <a:gd name="adj3" fmla="val 19893"/>
            </a:avLst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5309585" y="3261875"/>
            <a:ext cx="1816978" cy="486647"/>
          </a:xfrm>
          <a:prstGeom prst="curvedDownArrow">
            <a:avLst/>
          </a:prstGeom>
          <a:solidFill>
            <a:srgbClr val="57D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5867400" y="3261876"/>
            <a:ext cx="1740936" cy="486646"/>
          </a:xfrm>
          <a:prstGeom prst="curved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7069852" y="1752600"/>
            <a:ext cx="1564014" cy="1066800"/>
          </a:xfrm>
          <a:prstGeom prst="cloudCallout">
            <a:avLst>
              <a:gd name="adj1" fmla="val -70807"/>
              <a:gd name="adj2" fmla="val 822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Combine like terms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137824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60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7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3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2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90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4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 animBg="1"/>
      <p:bldP spid="2" grpId="0"/>
      <p:bldP spid="5" grpId="0"/>
      <p:bldP spid="7" grpId="0"/>
      <p:bldP spid="12" grpId="0" animBg="1"/>
      <p:bldP spid="14" grpId="0" animBg="1"/>
      <p:bldP spid="1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92727"/>
            <a:ext cx="48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Segoe Script" pitchFamily="34" charset="0"/>
              </a:rPr>
              <a:t>Example 1</a:t>
            </a:r>
            <a:r>
              <a:rPr lang="en-US" sz="4400" b="1" dirty="0" smtClean="0">
                <a:solidFill>
                  <a:srgbClr val="00B0F0"/>
                </a:solidFill>
                <a:latin typeface="Segoe Script" pitchFamily="34" charset="0"/>
              </a:rPr>
              <a:t>:</a:t>
            </a:r>
            <a:endParaRPr lang="en-US" sz="4400" dirty="0">
              <a:solidFill>
                <a:srgbClr val="00B0F0"/>
              </a:solidFill>
              <a:latin typeface="Segoe Script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524000" y="1455241"/>
                <a:ext cx="4776564" cy="791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Segoe Print" pitchFamily="2" charset="0"/>
                  </a:rPr>
                  <a:t>Add: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  <m:r>
                          <a:rPr lang="en-US" sz="3200" i="1">
                            <a:latin typeface="Cambria Math"/>
                          </a:rPr>
                          <m:t>+8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/>
                          </a:rPr>
                          <m:t>−5</m:t>
                        </m:r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  <m:r>
                          <a:rPr lang="en-US" sz="3200" i="1">
                            <a:latin typeface="Cambria Math"/>
                          </a:rPr>
                          <m:t>−6</m:t>
                        </m:r>
                      </m:den>
                    </m:f>
                    <m:r>
                      <a:rPr lang="en-US" sz="32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  <m:r>
                          <a:rPr lang="en-US" sz="3200" i="1">
                            <a:latin typeface="Cambria Math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/>
                          </a:rPr>
                          <m:t>−4</m:t>
                        </m:r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  <m:r>
                          <a:rPr lang="en-US" sz="3200" i="1">
                            <a:latin typeface="Cambria Math"/>
                          </a:rPr>
                          <m:t>−5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55241"/>
                <a:ext cx="4776564" cy="791820"/>
              </a:xfrm>
              <a:prstGeom prst="rect">
                <a:avLst/>
              </a:prstGeom>
              <a:blipFill rotWithShape="1">
                <a:blip r:embed="rId2"/>
                <a:stretch>
                  <a:fillRect l="-3189" b="-1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62000" y="2572250"/>
            <a:ext cx="2079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egoe Script" pitchFamily="34" charset="0"/>
              </a:rPr>
              <a:t>Solution: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3093237"/>
            <a:ext cx="60128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6633"/>
                </a:solidFill>
                <a:latin typeface="Segoe Script" pitchFamily="34" charset="0"/>
              </a:rPr>
              <a:t>Step 1: Factor the denominator to find LCD.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008909" y="4114800"/>
                <a:ext cx="4480714" cy="851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+8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−6)(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+1)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−5)(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909" y="4114800"/>
                <a:ext cx="4480714" cy="85170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781970" y="5181600"/>
            <a:ext cx="5793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Script" pitchFamily="34" charset="0"/>
              </a:rPr>
              <a:t>The LCD is (x + 1) (x - 6) (x - 5).</a:t>
            </a:r>
          </a:p>
        </p:txBody>
      </p:sp>
    </p:spTree>
    <p:extLst>
      <p:ext uri="{BB962C8B-B14F-4D97-AF65-F5344CB8AC3E}">
        <p14:creationId xmlns:p14="http://schemas.microsoft.com/office/powerpoint/2010/main" val="3348120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ferris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4200" y="1201725"/>
                <a:ext cx="8534400" cy="51627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Segoe Print" pitchFamily="2" charset="0"/>
                  </a:rPr>
                  <a:t>Subtract</a:t>
                </a:r>
                <a:r>
                  <a:rPr lang="en-US" sz="5700" dirty="0">
                    <a:latin typeface="Segoe Print" pitchFamily="2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4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4800" i="1">
                            <a:latin typeface="Cambria Math"/>
                          </a:rPr>
                          <m:t>+15</m:t>
                        </m:r>
                        <m:r>
                          <a:rPr lang="en-US" sz="4800" i="1">
                            <a:latin typeface="Cambria Math"/>
                          </a:rPr>
                          <m:t>𝑥</m:t>
                        </m:r>
                        <m:r>
                          <a:rPr lang="en-US" sz="4800" i="1">
                            <a:latin typeface="Cambria Math"/>
                          </a:rPr>
                          <m:t>+56</m:t>
                        </m:r>
                      </m:den>
                    </m:f>
                    <m:r>
                      <a:rPr lang="en-US" sz="48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4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/>
                          </a:rPr>
                          <m:t>6</m:t>
                        </m:r>
                      </m:num>
                      <m:den>
                        <m:sSup>
                          <m:sSupPr>
                            <m:ctrlPr>
                              <a:rPr lang="en-US" sz="4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4800" i="1">
                            <a:latin typeface="Cambria Math"/>
                          </a:rPr>
                          <m:t>+13</m:t>
                        </m:r>
                        <m:r>
                          <a:rPr lang="en-US" sz="4800" i="1">
                            <a:latin typeface="Cambria Math"/>
                          </a:rPr>
                          <m:t>𝑥</m:t>
                        </m:r>
                        <m:r>
                          <a:rPr lang="en-US" sz="4800" i="1">
                            <a:latin typeface="Cambria Math"/>
                          </a:rPr>
                          <m:t>+42</m:t>
                        </m:r>
                      </m:den>
                    </m:f>
                  </m:oMath>
                </a14:m>
                <a:endParaRPr lang="en-US" dirty="0" smtClean="0">
                  <a:latin typeface="Segoe Print" pitchFamily="2" charset="0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00B050"/>
                    </a:solidFill>
                    <a:latin typeface="Segoe Script" pitchFamily="34" charset="0"/>
                  </a:rPr>
                  <a:t>Solution</a:t>
                </a:r>
                <a:r>
                  <a:rPr lang="en-US" b="1" dirty="0">
                    <a:solidFill>
                      <a:srgbClr val="00B050"/>
                    </a:solidFill>
                    <a:latin typeface="Segoe Script" pitchFamily="34" charset="0"/>
                  </a:rPr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>
                    <a:latin typeface="Segoe Print" pitchFamily="2" charset="0"/>
                  </a:rPr>
                  <a:t>      </a:t>
                </a:r>
                <a:r>
                  <a:rPr lang="en-US" dirty="0" smtClean="0">
                    <a:latin typeface="Segoe Print" pitchFamily="2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200" i="1">
                            <a:latin typeface="Cambria Math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4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2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4200" i="1">
                            <a:latin typeface="Cambria Math"/>
                          </a:rPr>
                          <m:t>+15</m:t>
                        </m:r>
                        <m:r>
                          <a:rPr lang="en-US" sz="4200" i="1">
                            <a:latin typeface="Cambria Math"/>
                          </a:rPr>
                          <m:t>𝑥</m:t>
                        </m:r>
                        <m:r>
                          <a:rPr lang="en-US" sz="4200" i="1">
                            <a:latin typeface="Cambria Math"/>
                          </a:rPr>
                          <m:t>+56</m:t>
                        </m:r>
                      </m:den>
                    </m:f>
                    <m:r>
                      <a:rPr lang="en-US" sz="42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4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200" i="1">
                            <a:latin typeface="Cambria Math"/>
                          </a:rPr>
                          <m:t>6</m:t>
                        </m:r>
                      </m:num>
                      <m:den>
                        <m:sSup>
                          <m:sSupPr>
                            <m:ctrlPr>
                              <a:rPr lang="en-US" sz="4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2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4200" i="1">
                            <a:latin typeface="Cambria Math"/>
                          </a:rPr>
                          <m:t>+13</m:t>
                        </m:r>
                        <m:r>
                          <a:rPr lang="en-US" sz="4200" i="1">
                            <a:latin typeface="Cambria Math"/>
                          </a:rPr>
                          <m:t>𝑥</m:t>
                        </m:r>
                        <m:r>
                          <a:rPr lang="en-US" sz="4200" i="1">
                            <a:latin typeface="Cambria Math"/>
                          </a:rPr>
                          <m:t>+42</m:t>
                        </m:r>
                      </m:den>
                    </m:f>
                  </m:oMath>
                </a14:m>
                <a:endParaRPr lang="en-US" sz="4200" i="1" dirty="0" smtClean="0">
                  <a:latin typeface="Cambria Math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i="1">
                          <a:latin typeface="Cambria Math"/>
                        </a:rPr>
                        <m:t>=</m:t>
                      </m:r>
                      <m:r>
                        <a:rPr lang="en-US" sz="3800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3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800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d>
                            <m:dPr>
                              <m:ctrlPr>
                                <a:rPr lang="en-US" sz="3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3800" i="1">
                                  <a:latin typeface="Cambria Math"/>
                                </a:rPr>
                                <m:t>+8</m:t>
                              </m:r>
                            </m:e>
                          </m:d>
                          <m:d>
                            <m:dPr>
                              <m:ctrlPr>
                                <a:rPr lang="en-US" sz="3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3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3800" i="1">
                                  <a:latin typeface="Cambria Math"/>
                                </a:rPr>
                                <m:t>+7</m:t>
                              </m:r>
                            </m:e>
                          </m:d>
                        </m:den>
                      </m:f>
                      <m:r>
                        <a:rPr lang="en-US" sz="38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3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800" i="1">
                              <a:latin typeface="Cambria Math"/>
                            </a:rPr>
                            <m:t>6</m:t>
                          </m:r>
                        </m:num>
                        <m:den>
                          <m:r>
                            <a:rPr lang="en-US" sz="3800" i="1">
                              <a:latin typeface="Cambria Math"/>
                            </a:rPr>
                            <m:t>(</m:t>
                          </m:r>
                          <m:r>
                            <a:rPr lang="en-US" sz="3800" i="1">
                              <a:latin typeface="Cambria Math"/>
                            </a:rPr>
                            <m:t>𝑥</m:t>
                          </m:r>
                          <m:r>
                            <a:rPr lang="en-US" sz="3800" i="1">
                              <a:latin typeface="Cambria Math"/>
                            </a:rPr>
                            <m:t>+7)(</m:t>
                          </m:r>
                          <m:r>
                            <a:rPr lang="en-US" sz="3800" i="1">
                              <a:latin typeface="Cambria Math"/>
                            </a:rPr>
                            <m:t>𝑥</m:t>
                          </m:r>
                          <m:r>
                            <a:rPr lang="en-US" sz="3800" i="1">
                              <a:latin typeface="Cambria Math"/>
                            </a:rPr>
                            <m:t>+6)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Segoe Print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400" dirty="0" smtClean="0">
                  <a:latin typeface="Segoe Print" pitchFamily="2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dirty="0">
                  <a:latin typeface="Segoe Print" pitchFamily="2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4200" y="1201725"/>
                <a:ext cx="8534400" cy="5162790"/>
              </a:xfrm>
              <a:blipFill rotWithShape="1">
                <a:blip r:embed="rId2"/>
                <a:stretch>
                  <a:fillRect l="-1857" t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914400" y="6096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Segoe Script" pitchFamily="34" charset="0"/>
              </a:rPr>
              <a:t>Example 2:</a:t>
            </a:r>
            <a:r>
              <a:rPr lang="en-US" sz="3600" b="1" dirty="0">
                <a:latin typeface="Segoe Script" pitchFamily="34" charset="0"/>
              </a:rPr>
              <a:t> </a:t>
            </a:r>
            <a:endParaRPr lang="en-US" sz="3600" dirty="0">
              <a:latin typeface="Segoe Scrip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27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0">
        <p:circle/>
      </p:transition>
    </mc:Choice>
    <mc:Fallback>
      <p:transition spd="slow" advClick="0" advTm="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47800" y="914401"/>
                <a:ext cx="8255000" cy="2233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 smtClean="0">
                    <a:latin typeface="Segoe Print" pitchFamily="2" charset="0"/>
                  </a:rPr>
                  <a:t>The </a:t>
                </a:r>
                <a:r>
                  <a:rPr lang="en-US" sz="2800" dirty="0">
                    <a:latin typeface="Segoe Print" pitchFamily="2" charset="0"/>
                  </a:rPr>
                  <a:t>LCD is (x + 8) (x + 7) (x + 6)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Segoe Print" pitchFamily="2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4000" i="1">
                                <a:latin typeface="Cambria Math"/>
                              </a:rPr>
                              <m:t>+6</m:t>
                            </m:r>
                          </m:e>
                        </m:d>
                        <m:r>
                          <a:rPr lang="en-US" sz="4000" i="1">
                            <a:latin typeface="Cambria Math"/>
                          </a:rPr>
                          <m:t>−6(</m:t>
                        </m:r>
                        <m:r>
                          <a:rPr lang="en-US" sz="4000" i="1">
                            <a:latin typeface="Cambria Math"/>
                          </a:rPr>
                          <m:t>𝑥</m:t>
                        </m:r>
                        <m:r>
                          <a:rPr lang="en-US" sz="4000" i="1">
                            <a:latin typeface="Cambria Math"/>
                          </a:rPr>
                          <m:t>+8)</m:t>
                        </m:r>
                      </m:num>
                      <m:den>
                        <m:r>
                          <a:rPr lang="en-US" sz="4000" i="1">
                            <a:latin typeface="Cambria Math"/>
                          </a:rPr>
                          <m:t>(</m:t>
                        </m:r>
                        <m:r>
                          <a:rPr lang="en-US" sz="4000" i="1">
                            <a:latin typeface="Cambria Math"/>
                          </a:rPr>
                          <m:t>𝑥</m:t>
                        </m:r>
                        <m:r>
                          <a:rPr lang="en-US" sz="4000" i="1">
                            <a:latin typeface="Cambria Math"/>
                          </a:rPr>
                          <m:t>+8)(</m:t>
                        </m:r>
                        <m:r>
                          <a:rPr lang="en-US" sz="4000" i="1">
                            <a:latin typeface="Cambria Math"/>
                          </a:rPr>
                          <m:t>𝑥</m:t>
                        </m:r>
                        <m:r>
                          <a:rPr lang="en-US" sz="4000" i="1">
                            <a:latin typeface="Cambria Math"/>
                          </a:rPr>
                          <m:t>+7)(</m:t>
                        </m:r>
                        <m:r>
                          <a:rPr lang="en-US" sz="4000" i="1">
                            <a:latin typeface="Cambria Math"/>
                          </a:rPr>
                          <m:t>𝑥</m:t>
                        </m:r>
                        <m:r>
                          <a:rPr lang="en-US" sz="4000" i="1">
                            <a:latin typeface="Cambria Math"/>
                          </a:rPr>
                          <m:t>+6)</m:t>
                        </m:r>
                      </m:den>
                    </m:f>
                  </m:oMath>
                </a14:m>
                <a:endParaRPr lang="en-US" sz="400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914401"/>
                <a:ext cx="8255000" cy="2233625"/>
              </a:xfrm>
              <a:prstGeom prst="rect">
                <a:avLst/>
              </a:prstGeom>
              <a:blipFill rotWithShape="1">
                <a:blip r:embed="rId2"/>
                <a:stretch>
                  <a:fillRect l="-1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62200" y="3175480"/>
                <a:ext cx="4557145" cy="1167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>
                              <a:latin typeface="Cambria Math"/>
                            </a:rPr>
                            <m:t>+6</m:t>
                          </m:r>
                          <m:r>
                            <a:rPr lang="en-US" sz="3200" i="1">
                              <a:latin typeface="Cambria Math"/>
                            </a:rPr>
                            <m:t>𝑥</m:t>
                          </m:r>
                          <m:r>
                            <a:rPr lang="en-US" sz="3200" i="1">
                              <a:latin typeface="Cambria Math"/>
                            </a:rPr>
                            <m:t>−6</m:t>
                          </m:r>
                          <m:r>
                            <a:rPr lang="en-US" sz="3200" i="1">
                              <a:latin typeface="Cambria Math"/>
                            </a:rPr>
                            <m:t>𝑥</m:t>
                          </m:r>
                          <m:r>
                            <a:rPr lang="en-US" sz="3200" i="1">
                              <a:latin typeface="Cambria Math"/>
                            </a:rPr>
                            <m:t>−48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(</m:t>
                          </m:r>
                          <m:r>
                            <a:rPr lang="en-US" sz="3200" i="1">
                              <a:latin typeface="Cambria Math"/>
                            </a:rPr>
                            <m:t>𝑥</m:t>
                          </m:r>
                          <m:r>
                            <a:rPr lang="en-US" sz="3200" i="1">
                              <a:latin typeface="Cambria Math"/>
                            </a:rPr>
                            <m:t>+8)(</m:t>
                          </m:r>
                          <m:r>
                            <a:rPr lang="en-US" sz="3200" i="1">
                              <a:latin typeface="Cambria Math"/>
                            </a:rPr>
                            <m:t>𝑥</m:t>
                          </m:r>
                          <m:r>
                            <a:rPr lang="en-US" sz="3200" i="1">
                              <a:latin typeface="Cambria Math"/>
                            </a:rPr>
                            <m:t>+7)(</m:t>
                          </m:r>
                          <m:r>
                            <a:rPr lang="en-US" sz="3200" i="1">
                              <a:latin typeface="Cambria Math"/>
                            </a:rPr>
                            <m:t>𝑥</m:t>
                          </m:r>
                          <m:r>
                            <a:rPr lang="en-US" sz="3200" i="1">
                              <a:latin typeface="Cambria Math"/>
                            </a:rPr>
                            <m:t>+6)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175480"/>
                <a:ext cx="4557145" cy="11678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33171" y="3886200"/>
                <a:ext cx="4497048" cy="17055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>
                              <a:latin typeface="Cambria Math"/>
                            </a:rPr>
                            <m:t>−48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(</m:t>
                          </m:r>
                          <m:r>
                            <a:rPr lang="en-US" sz="3200" i="1">
                              <a:latin typeface="Cambria Math"/>
                            </a:rPr>
                            <m:t>𝑥</m:t>
                          </m:r>
                          <m:r>
                            <a:rPr lang="en-US" sz="3200" i="1">
                              <a:latin typeface="Cambria Math"/>
                            </a:rPr>
                            <m:t>+8)(</m:t>
                          </m:r>
                          <m:r>
                            <a:rPr lang="en-US" sz="3200" i="1">
                              <a:latin typeface="Cambria Math"/>
                            </a:rPr>
                            <m:t>𝑥</m:t>
                          </m:r>
                          <m:r>
                            <a:rPr lang="en-US" sz="3200" i="1">
                              <a:latin typeface="Cambria Math"/>
                            </a:rPr>
                            <m:t>+7)(</m:t>
                          </m:r>
                          <m:r>
                            <a:rPr lang="en-US" sz="3200" i="1">
                              <a:latin typeface="Cambria Math"/>
                            </a:rPr>
                            <m:t>𝑥</m:t>
                          </m:r>
                          <m:r>
                            <a:rPr lang="en-US" sz="3200" i="1">
                              <a:latin typeface="Cambria Math"/>
                            </a:rPr>
                            <m:t>+6)</m:t>
                          </m:r>
                        </m:den>
                      </m:f>
                    </m:oMath>
                  </m:oMathPara>
                </a14:m>
                <a:endParaRPr lang="en-US" sz="4000" dirty="0">
                  <a:latin typeface="Segoe Print" pitchFamily="2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171" y="3886200"/>
                <a:ext cx="4497048" cy="170559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38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0">
        <p14:pan dir="u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5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600200"/>
            <a:ext cx="7467600" cy="3347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33CC"/>
                </a:solidFill>
                <a:latin typeface="Segoe Script" pitchFamily="34" charset="0"/>
              </a:rPr>
              <a:t>Multiplication and Division of Rational Algebraic Expressions</a:t>
            </a:r>
            <a:br>
              <a:rPr lang="en-US" sz="3600" b="1" dirty="0">
                <a:solidFill>
                  <a:srgbClr val="0033CC"/>
                </a:solidFill>
                <a:latin typeface="Segoe Script" pitchFamily="34" charset="0"/>
              </a:rPr>
            </a:br>
            <a:endParaRPr lang="en-US" sz="3600" b="1" dirty="0">
              <a:solidFill>
                <a:srgbClr val="0033CC"/>
              </a:solidFill>
              <a:latin typeface="Segoe Scrip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187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718" y="533400"/>
            <a:ext cx="7239000" cy="42672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2400" b="1" dirty="0" smtClean="0">
                <a:solidFill>
                  <a:srgbClr val="00B0F0"/>
                </a:solidFill>
                <a:latin typeface="Segoe Script" pitchFamily="34" charset="0"/>
              </a:rPr>
              <a:t>Multiplying </a:t>
            </a:r>
            <a:r>
              <a:rPr lang="en-US" sz="2400" b="1" dirty="0">
                <a:solidFill>
                  <a:srgbClr val="00B0F0"/>
                </a:solidFill>
                <a:latin typeface="Segoe Script" pitchFamily="34" charset="0"/>
              </a:rPr>
              <a:t>Rational Expressions</a:t>
            </a:r>
            <a:endParaRPr lang="en-US" sz="2400" dirty="0">
              <a:solidFill>
                <a:srgbClr val="00B0F0"/>
              </a:solidFill>
              <a:latin typeface="Segoe Script" pitchFamily="34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2200" dirty="0">
                <a:latin typeface="Segoe Print" pitchFamily="2" charset="0"/>
              </a:rPr>
              <a:t>	The product of two or more fractions is a fraction whose numerator is the product of the numerators of the fractions and whose denominator is the product of the denominators of the </a:t>
            </a:r>
            <a:r>
              <a:rPr lang="en-US" sz="2200" dirty="0" smtClean="0">
                <a:latin typeface="Segoe Print" pitchFamily="2" charset="0"/>
              </a:rPr>
              <a:t>fractions,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2200" dirty="0">
                <a:latin typeface="Segoe Print" pitchFamily="2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90984" y="4419600"/>
                <a:ext cx="7560468" cy="9920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sz="4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1" i="1">
                            <a:latin typeface="Cambria Math"/>
                          </a:rPr>
                          <m:t>𝒂</m:t>
                        </m:r>
                      </m:num>
                      <m:den>
                        <m:r>
                          <a:rPr lang="en-US" sz="4000" b="1" i="1">
                            <a:latin typeface="Cambria Math"/>
                          </a:rPr>
                          <m:t>𝒃</m:t>
                        </m:r>
                      </m:den>
                    </m:f>
                    <m:r>
                      <a:rPr lang="en-US" sz="4000" b="1" i="1">
                        <a:latin typeface="Cambria Math"/>
                      </a:rPr>
                      <m:t>∙</m:t>
                    </m:r>
                    <m:f>
                      <m:fPr>
                        <m:ctrlPr>
                          <a:rPr lang="en-US" sz="4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1" i="1"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a:rPr lang="en-US" sz="4000" b="1" i="1">
                            <a:latin typeface="Cambria Math"/>
                          </a:rPr>
                          <m:t>𝒅</m:t>
                        </m:r>
                      </m:den>
                    </m:f>
                    <m:r>
                      <a:rPr lang="en-US" sz="40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4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1" i="1">
                            <a:latin typeface="Cambria Math"/>
                          </a:rPr>
                          <m:t>𝒂𝒄</m:t>
                        </m:r>
                      </m:num>
                      <m:den>
                        <m:r>
                          <a:rPr lang="en-US" sz="4000" b="1" i="1">
                            <a:latin typeface="Cambria Math"/>
                          </a:rPr>
                          <m:t>𝒃𝒅</m:t>
                        </m:r>
                      </m:den>
                    </m:f>
                  </m:oMath>
                </a14:m>
                <a:r>
                  <a:rPr lang="en-US" sz="4000" b="1" dirty="0">
                    <a:latin typeface="Segoe Print" pitchFamily="2" charset="0"/>
                  </a:rPr>
                  <a:t>  </a:t>
                </a:r>
                <a:r>
                  <a:rPr lang="en-US" sz="4000" b="1" dirty="0" smtClean="0">
                    <a:latin typeface="Segoe Print" pitchFamily="2" charset="0"/>
                  </a:rPr>
                  <a:t>  </a:t>
                </a:r>
                <a:r>
                  <a:rPr lang="en-US" sz="4000" b="1" dirty="0">
                    <a:latin typeface="Segoe Print" pitchFamily="2" charset="0"/>
                  </a:rPr>
                  <a:t>or   </a:t>
                </a:r>
                <a:r>
                  <a:rPr lang="en-US" sz="4000" b="1" dirty="0" smtClean="0">
                    <a:latin typeface="Segoe Print" pitchFamily="2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1" i="1">
                            <a:latin typeface="Cambria Math"/>
                          </a:rPr>
                          <m:t>𝒂</m:t>
                        </m:r>
                      </m:num>
                      <m:den>
                        <m:r>
                          <a:rPr lang="en-US" sz="4000" b="1" i="1">
                            <a:latin typeface="Cambria Math"/>
                          </a:rPr>
                          <m:t>𝒃</m:t>
                        </m:r>
                      </m:den>
                    </m:f>
                    <m:r>
                      <a:rPr lang="en-US" sz="4000" b="1" i="1">
                        <a:latin typeface="Cambria Math"/>
                      </a:rPr>
                      <m:t>∙</m:t>
                    </m:r>
                    <m:f>
                      <m:fPr>
                        <m:ctrlPr>
                          <a:rPr lang="en-US" sz="4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1" i="1"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a:rPr lang="en-US" sz="4000" b="1" i="1">
                            <a:latin typeface="Cambria Math"/>
                          </a:rPr>
                          <m:t>𝒅</m:t>
                        </m:r>
                      </m:den>
                    </m:f>
                    <m:r>
                      <a:rPr lang="en-US" sz="4000" b="1" i="1">
                        <a:latin typeface="Cambria Math"/>
                      </a:rPr>
                      <m:t>∙</m:t>
                    </m:r>
                    <m:f>
                      <m:fPr>
                        <m:ctrlPr>
                          <a:rPr lang="en-US" sz="4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1" i="1">
                            <a:latin typeface="Cambria Math"/>
                          </a:rPr>
                          <m:t>𝒆</m:t>
                        </m:r>
                      </m:num>
                      <m:den>
                        <m:r>
                          <a:rPr lang="en-US" sz="4000" b="1" i="1">
                            <a:latin typeface="Cambria Math"/>
                          </a:rPr>
                          <m:t>𝒇</m:t>
                        </m:r>
                      </m:den>
                    </m:f>
                    <m:r>
                      <a:rPr lang="en-US" sz="40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4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1" i="1">
                            <a:latin typeface="Cambria Math"/>
                          </a:rPr>
                          <m:t>𝒂</m:t>
                        </m:r>
                        <m:r>
                          <a:rPr lang="en-US" sz="4000" b="1" i="1">
                            <a:latin typeface="Cambria Math"/>
                          </a:rPr>
                          <m:t> </m:t>
                        </m:r>
                        <m:r>
                          <a:rPr lang="en-US" sz="4000" b="1" i="1">
                            <a:latin typeface="Cambria Math"/>
                          </a:rPr>
                          <m:t>𝒄</m:t>
                        </m:r>
                        <m:r>
                          <a:rPr lang="en-US" sz="4000" b="1" i="1">
                            <a:latin typeface="Cambria Math"/>
                          </a:rPr>
                          <m:t> </m:t>
                        </m:r>
                        <m:r>
                          <a:rPr lang="en-US" sz="4000" b="1" i="1">
                            <a:latin typeface="Cambria Math"/>
                          </a:rPr>
                          <m:t>𝒆</m:t>
                        </m:r>
                      </m:num>
                      <m:den>
                        <m:r>
                          <a:rPr lang="en-US" sz="4000" b="1" i="1">
                            <a:latin typeface="Cambria Math"/>
                          </a:rPr>
                          <m:t>𝒃</m:t>
                        </m:r>
                        <m:r>
                          <a:rPr lang="en-US" sz="4000" b="1" i="1">
                            <a:latin typeface="Cambria Math"/>
                          </a:rPr>
                          <m:t> </m:t>
                        </m:r>
                        <m:r>
                          <a:rPr lang="en-US" sz="4000" b="1" i="1">
                            <a:latin typeface="Cambria Math"/>
                          </a:rPr>
                          <m:t>𝒅</m:t>
                        </m:r>
                        <m:r>
                          <a:rPr lang="en-US" sz="4000" b="1" i="1">
                            <a:latin typeface="Cambria Math"/>
                          </a:rPr>
                          <m:t> </m:t>
                        </m:r>
                        <m:r>
                          <a:rPr lang="en-US" sz="4000" b="1" i="1">
                            <a:latin typeface="Cambria Math"/>
                          </a:rPr>
                          <m:t>𝒇</m:t>
                        </m:r>
                      </m:den>
                    </m:f>
                    <m:r>
                      <a:rPr lang="en-US" sz="4000" b="1" i="1">
                        <a:latin typeface="Cambria Math"/>
                      </a:rPr>
                      <m:t> </m:t>
                    </m:r>
                  </m:oMath>
                </a14:m>
                <a:endParaRPr lang="en-US" sz="4000" b="1" dirty="0">
                  <a:latin typeface="Segoe Print" pitchFamily="2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84" y="4419600"/>
                <a:ext cx="7560468" cy="992003"/>
              </a:xfrm>
              <a:prstGeom prst="rect">
                <a:avLst/>
              </a:prstGeom>
              <a:blipFill rotWithShape="1">
                <a:blip r:embed="rId2"/>
                <a:stretch>
                  <a:fillRect b="-8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446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914400"/>
            <a:ext cx="95250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Segoe Script" pitchFamily="34" charset="0"/>
              </a:rPr>
              <a:t>To Multiply Rational Expressions</a:t>
            </a:r>
            <a:endParaRPr lang="en-US" sz="3200" dirty="0">
              <a:solidFill>
                <a:srgbClr val="0070C0"/>
              </a:solidFill>
              <a:latin typeface="Segoe Scrip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05000"/>
            <a:ext cx="73914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Segoe Print" pitchFamily="2" charset="0"/>
              </a:rPr>
              <a:t>1</a:t>
            </a:r>
            <a:r>
              <a:rPr lang="en-US" sz="2400" b="1" dirty="0">
                <a:latin typeface="Segoe Print" pitchFamily="2" charset="0"/>
              </a:rPr>
              <a:t>. </a:t>
            </a:r>
            <a:r>
              <a:rPr lang="en-US" sz="2400" dirty="0">
                <a:latin typeface="Segoe Print" pitchFamily="2" charset="0"/>
              </a:rPr>
              <a:t>Completely factor the numerators and the denominators.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Segoe Print" pitchFamily="2" charset="0"/>
              </a:rPr>
              <a:t>2. Divide out any factor that is common to both a numerator and a denominator.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Segoe Print" pitchFamily="2" charset="0"/>
              </a:rPr>
              <a:t>3. Multiply the numerators and multiply the denominators.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35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00B0F0"/>
                </a:solidFill>
                <a:latin typeface="Segoe Script" pitchFamily="34" charset="0"/>
              </a:rPr>
              <a:t>Example 1:</a:t>
            </a:r>
            <a:endParaRPr lang="en-US" sz="3600" dirty="0">
              <a:solidFill>
                <a:srgbClr val="00B0F0"/>
              </a:solidFill>
              <a:latin typeface="Segoe Scrip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0" y="1385452"/>
                <a:ext cx="6248400" cy="114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Segoe Print" pitchFamily="2" charset="0"/>
                  </a:rPr>
                  <a:t>Multiply</a:t>
                </a:r>
                <a:r>
                  <a:rPr lang="en-US" dirty="0">
                    <a:latin typeface="Segoe Print" pitchFamily="2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/>
                          </a:rPr>
                          <m:t>5</m:t>
                        </m:r>
                        <m:r>
                          <a:rPr lang="en-US" sz="4000" i="1">
                            <a:latin typeface="Cambria Math"/>
                          </a:rPr>
                          <m:t>𝑥</m:t>
                        </m:r>
                        <m:r>
                          <a:rPr lang="en-US" sz="4000" i="1">
                            <a:latin typeface="Cambria Math"/>
                          </a:rPr>
                          <m:t>−10</m:t>
                        </m:r>
                      </m:num>
                      <m:den>
                        <m:r>
                          <a:rPr lang="en-US" sz="4000" i="1">
                            <a:latin typeface="Cambria Math"/>
                          </a:rPr>
                          <m:t>12</m:t>
                        </m:r>
                      </m:den>
                    </m:f>
                    <m:r>
                      <a:rPr lang="en-US" sz="4000" i="1">
                        <a:latin typeface="Cambria Math"/>
                      </a:rPr>
                      <m:t>∙</m:t>
                    </m:r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en-US" sz="4000" i="1">
                            <a:latin typeface="Cambria Math"/>
                          </a:rPr>
                          <m:t>4</m:t>
                        </m:r>
                        <m:r>
                          <a:rPr lang="en-US" sz="4000" i="1">
                            <a:latin typeface="Cambria Math"/>
                          </a:rPr>
                          <m:t>𝑥</m:t>
                        </m:r>
                        <m:r>
                          <a:rPr lang="en-US" sz="4000" i="1">
                            <a:latin typeface="Cambria Math"/>
                          </a:rPr>
                          <m:t>−8</m:t>
                        </m:r>
                      </m:den>
                    </m:f>
                  </m:oMath>
                </a14:m>
                <a:endParaRPr lang="en-US" sz="2800" dirty="0">
                  <a:latin typeface="Segoe Print" pitchFamily="2" charset="0"/>
                </a:endParaRPr>
              </a:p>
              <a:p>
                <a:pPr marL="0" indent="0">
                  <a:buNone/>
                </a:pPr>
                <a:endParaRPr lang="en-US" sz="2800" dirty="0" smtClean="0">
                  <a:latin typeface="Segoe Print" pitchFamily="2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1385452"/>
                <a:ext cx="6248400" cy="1143000"/>
              </a:xfrm>
              <a:blipFill rotWithShape="1">
                <a:blip r:embed="rId2"/>
                <a:stretch>
                  <a:fillRect l="-1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699162" y="4530663"/>
                <a:ext cx="4572000" cy="168841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40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/>
                              </a:rPr>
                              <m:t>5</m:t>
                            </m:r>
                          </m:e>
                        </m:d>
                        <m:d>
                          <m:d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4000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d>
                          <m:d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/>
                              </a:rPr>
                              <m:t>8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/>
                              </a:rPr>
                              <m:t>12</m:t>
                            </m:r>
                          </m:e>
                        </m:d>
                        <m:d>
                          <m:d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/>
                              </a:rPr>
                              <m:t>4</m:t>
                            </m:r>
                          </m:e>
                        </m:d>
                        <m:d>
                          <m:d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4000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den>
                    </m:f>
                    <m:r>
                      <a:rPr lang="en-US" sz="4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4000" i="1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lang="en-US" sz="4000" dirty="0">
                  <a:latin typeface="Segoe Print" pitchFamily="2" charset="0"/>
                </a:endParaRPr>
              </a:p>
              <a:p>
                <a:endParaRPr lang="en-US" sz="4000" dirty="0">
                  <a:latin typeface="Segoe Print" pitchFamily="2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162" y="4530663"/>
                <a:ext cx="4572000" cy="1688411"/>
              </a:xfrm>
              <a:prstGeom prst="rect">
                <a:avLst/>
              </a:prstGeom>
              <a:blipFill rotWithShape="1">
                <a:blip r:embed="rId3"/>
                <a:stretch>
                  <a:fillRect l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95400" y="2507668"/>
                <a:ext cx="6934200" cy="18221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Segoe Script" pitchFamily="34" charset="0"/>
                  </a:rPr>
                  <a:t>Solution</a:t>
                </a:r>
                <a:r>
                  <a:rPr lang="en-US" sz="2800" dirty="0" smtClean="0">
                    <a:solidFill>
                      <a:srgbClr val="00B050"/>
                    </a:solidFill>
                    <a:latin typeface="Segoe Script" pitchFamily="34" charset="0"/>
                  </a:rPr>
                  <a:t>:</a:t>
                </a:r>
              </a:p>
              <a:p>
                <a:endParaRPr lang="en-US" sz="2800" dirty="0">
                  <a:solidFill>
                    <a:srgbClr val="00B050"/>
                  </a:solidFill>
                  <a:latin typeface="Segoe Script" pitchFamily="34" charset="0"/>
                </a:endParaRPr>
              </a:p>
              <a:p>
                <a:r>
                  <a:rPr lang="en-US" sz="2800" dirty="0">
                    <a:latin typeface="Segoe Print" pitchFamily="2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5</m:t>
                        </m:r>
                        <m:r>
                          <a:rPr lang="en-US" sz="3600" i="1">
                            <a:latin typeface="Cambria Math"/>
                          </a:rPr>
                          <m:t>𝑥</m:t>
                        </m:r>
                        <m:r>
                          <a:rPr lang="en-US" sz="3600" i="1">
                            <a:latin typeface="Cambria Math"/>
                          </a:rPr>
                          <m:t>−10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12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∙</m:t>
                    </m:r>
                    <m:f>
                      <m:fPr>
                        <m:ctrlPr>
                          <a:rPr lang="en-US" sz="3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4</m:t>
                        </m:r>
                        <m:r>
                          <a:rPr lang="en-US" sz="3600" i="1">
                            <a:latin typeface="Cambria Math"/>
                          </a:rPr>
                          <m:t>𝑥</m:t>
                        </m:r>
                        <m:r>
                          <a:rPr lang="en-US" sz="3600" i="1">
                            <a:latin typeface="Cambria Math"/>
                          </a:rPr>
                          <m:t>−8</m:t>
                        </m:r>
                      </m:den>
                    </m:f>
                  </m:oMath>
                </a14:m>
                <a:r>
                  <a:rPr lang="en-US" sz="3600" dirty="0">
                    <a:latin typeface="Segoe Print" pitchFamily="2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5(</m:t>
                        </m:r>
                        <m:r>
                          <a:rPr lang="en-US" sz="3600" i="1">
                            <a:latin typeface="Cambria Math"/>
                          </a:rPr>
                          <m:t>𝑥</m:t>
                        </m:r>
                        <m:r>
                          <a:rPr lang="en-US" sz="3600" i="1">
                            <a:latin typeface="Cambria Math"/>
                          </a:rPr>
                          <m:t>−2)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12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∙</m:t>
                    </m:r>
                    <m:f>
                      <m:fPr>
                        <m:ctrlPr>
                          <a:rPr lang="en-US" sz="3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4</m:t>
                        </m:r>
                        <m:d>
                          <m:d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3600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den>
                    </m:f>
                  </m:oMath>
                </a14:m>
                <a:endParaRPr lang="en-US" sz="4000" i="1" dirty="0">
                  <a:latin typeface="Segoe Print" pitchFamily="2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507668"/>
                <a:ext cx="6934200" cy="1822102"/>
              </a:xfrm>
              <a:prstGeom prst="rect">
                <a:avLst/>
              </a:prstGeom>
              <a:blipFill rotWithShape="1">
                <a:blip r:embed="rId4"/>
                <a:stretch>
                  <a:fillRect l="-1407" t="-3344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113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467600" cy="9144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0070C0"/>
                </a:solidFill>
                <a:latin typeface="Segoe Script" pitchFamily="34" charset="0"/>
              </a:rPr>
              <a:t>Example 2:</a:t>
            </a:r>
            <a:endParaRPr lang="en-US" sz="4000" dirty="0">
              <a:solidFill>
                <a:srgbClr val="0070C0"/>
              </a:solidFill>
              <a:latin typeface="Segoe Scrip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1131" y="1371600"/>
                <a:ext cx="8077200" cy="3276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600" dirty="0" smtClean="0">
                    <a:latin typeface="Segoe Print" pitchFamily="2" charset="0"/>
                  </a:rPr>
                  <a:t>Multiply</a:t>
                </a:r>
                <a:r>
                  <a:rPr lang="en-US" sz="2600" dirty="0">
                    <a:latin typeface="Segoe Print" pitchFamily="2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40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4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/>
                              </a:rPr>
                              <m:t>3</m:t>
                            </m:r>
                            <m:r>
                              <a:rPr lang="en-US" sz="40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4000" i="1">
                            <a:latin typeface="Cambria Math"/>
                          </a:rPr>
                          <m:t>+3</m:t>
                        </m:r>
                        <m:r>
                          <a:rPr lang="en-US" sz="4000" i="1">
                            <a:latin typeface="Cambria Math"/>
                          </a:rPr>
                          <m:t>𝑥𝑦</m:t>
                        </m:r>
                      </m:den>
                    </m:f>
                    <m:r>
                      <a:rPr lang="en-US" sz="4000" i="1">
                        <a:latin typeface="Cambria Math"/>
                      </a:rPr>
                      <m:t>∙</m:t>
                    </m:r>
                    <m:f>
                      <m:fPr>
                        <m:ctrlPr>
                          <a:rPr lang="en-US" sz="4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/>
                              </a:rPr>
                              <m:t>3</m:t>
                            </m:r>
                            <m:r>
                              <a:rPr lang="en-US" sz="40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4000" i="1">
                            <a:latin typeface="Cambria Math"/>
                          </a:rPr>
                          <m:t>+6</m:t>
                        </m:r>
                        <m:r>
                          <a:rPr lang="en-US" sz="4000" i="1">
                            <a:latin typeface="Cambria Math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/>
                              </a:rPr>
                              <m:t>3</m:t>
                            </m:r>
                            <m:r>
                              <a:rPr lang="en-US" sz="40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4000" i="1">
                            <a:latin typeface="Cambria Math"/>
                          </a:rPr>
                          <m:t>−2</m:t>
                        </m:r>
                        <m:r>
                          <a:rPr lang="en-US" sz="4000" i="1">
                            <a:latin typeface="Cambria Math"/>
                          </a:rPr>
                          <m:t>𝑥𝑦</m:t>
                        </m:r>
                        <m:r>
                          <a:rPr lang="en-US" sz="40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4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600" dirty="0" smtClean="0">
                  <a:latin typeface="Segoe Print" pitchFamily="2" charset="0"/>
                </a:endParaRPr>
              </a:p>
              <a:p>
                <a:pPr marL="0" indent="0">
                  <a:buNone/>
                </a:pPr>
                <a:endParaRPr lang="en-US" sz="3000" dirty="0" smtClean="0">
                  <a:latin typeface="Segoe Script" pitchFamily="34" charset="0"/>
                </a:endParaRPr>
              </a:p>
              <a:p>
                <a:pPr marL="0" indent="0">
                  <a:buNone/>
                </a:pPr>
                <a:r>
                  <a:rPr lang="en-US" sz="3000" dirty="0" smtClean="0">
                    <a:latin typeface="Segoe Script" pitchFamily="34" charset="0"/>
                  </a:rPr>
                  <a:t>  Solution</a:t>
                </a:r>
                <a:r>
                  <a:rPr lang="en-US" sz="3000" dirty="0">
                    <a:latin typeface="Segoe Script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3000" dirty="0">
                    <a:latin typeface="Segoe Print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  </m:t>
                    </m:r>
                    <m:r>
                      <a:rPr lang="en-US" sz="3600" b="0" i="1" smtClean="0">
                        <a:latin typeface="Cambria Math"/>
                      </a:rPr>
                      <m:t>     </m:t>
                    </m:r>
                    <m:f>
                      <m:fPr>
                        <m:ctrlPr>
                          <a:rPr lang="en-US" sz="36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6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3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  <m:r>
                              <a:rPr lang="en-US" sz="36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600" i="1">
                            <a:latin typeface="Cambria Math"/>
                          </a:rPr>
                          <m:t>+3</m:t>
                        </m:r>
                        <m:r>
                          <a:rPr lang="en-US" sz="3600" i="1">
                            <a:latin typeface="Cambria Math"/>
                          </a:rPr>
                          <m:t>𝑥𝑦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∙</m:t>
                    </m:r>
                    <m:f>
                      <m:fPr>
                        <m:ctrlPr>
                          <a:rPr lang="en-US" sz="36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  <m:r>
                              <a:rPr lang="en-US" sz="36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600" i="1">
                            <a:latin typeface="Cambria Math"/>
                          </a:rPr>
                          <m:t>+6</m:t>
                        </m:r>
                        <m:r>
                          <a:rPr lang="en-US" sz="3600" i="1">
                            <a:latin typeface="Cambria Math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  <m:r>
                              <a:rPr lang="en-US" sz="36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600" i="1">
                            <a:latin typeface="Cambria Math"/>
                          </a:rPr>
                          <m:t>−2</m:t>
                        </m:r>
                        <m:r>
                          <a:rPr lang="en-US" sz="3600" i="1">
                            <a:latin typeface="Cambria Math"/>
                          </a:rPr>
                          <m:t>𝑥𝑦</m:t>
                        </m:r>
                        <m:r>
                          <a:rPr lang="en-US" sz="36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3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600" dirty="0">
                  <a:latin typeface="Segoe Print" pitchFamily="2" charset="0"/>
                </a:endParaRPr>
              </a:p>
              <a:p>
                <a:endParaRPr lang="en-US" sz="2800" dirty="0">
                  <a:latin typeface="Segoe Print" pitchFamily="2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1131" y="1371600"/>
                <a:ext cx="8077200" cy="3276600"/>
              </a:xfrm>
              <a:blipFill rotWithShape="1">
                <a:blip r:embed="rId2"/>
                <a:stretch>
                  <a:fillRect l="-1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43000" y="4724400"/>
                <a:ext cx="6187848" cy="8722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lang="en-US" sz="2400" i="1">
                          <a:latin typeface="Cambria Math"/>
                        </a:rPr>
                        <m:t>∙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+2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+2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724400"/>
                <a:ext cx="6187848" cy="87222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371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0600" y="1268155"/>
            <a:ext cx="7276838" cy="11576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Segoe Print" pitchFamily="2" charset="0"/>
              </a:rPr>
              <a:t>The reciprocal of a fraction is a fraction with the numerator and denominator interchanged.</a:t>
            </a:r>
            <a:br>
              <a:rPr lang="en-US" sz="1800" dirty="0" smtClean="0">
                <a:latin typeface="Segoe Print" pitchFamily="2" charset="0"/>
              </a:rPr>
            </a:br>
            <a:endParaRPr lang="en-US" sz="1800" dirty="0">
              <a:solidFill>
                <a:srgbClr val="0070C0"/>
              </a:solidFill>
              <a:latin typeface="Segoe Print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61737" y="2400129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Segoe Script" pitchFamily="34" charset="0"/>
              </a:rPr>
              <a:t>Fraction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5837624" y="2417274"/>
            <a:ext cx="1962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Segoe Script" pitchFamily="34" charset="0"/>
              </a:rPr>
              <a:t>Reciprocal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63790" y="2966949"/>
                <a:ext cx="947724" cy="793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0">
                              <a:latin typeface="Cambria Math"/>
                            </a:rPr>
                            <m:t>𝐛</m:t>
                          </m:r>
                        </m:num>
                        <m:den>
                          <m:r>
                            <a:rPr lang="en-US" sz="2400" b="1" i="0">
                              <a:latin typeface="Cambria Math"/>
                            </a:rPr>
                            <m:t>𝐚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790" y="2966949"/>
                <a:ext cx="947724" cy="7938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074572" y="3763842"/>
                <a:ext cx="1304460" cy="8404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>
                              <a:latin typeface="Cambria Math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572" y="3763842"/>
                <a:ext cx="1304460" cy="8404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169181" y="4687042"/>
                <a:ext cx="1115242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/>
                            </a:rPr>
                            <m:t>+</m:t>
                          </m:r>
                          <m:r>
                            <a:rPr lang="en-US" sz="2800" b="1" i="1"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sz="2800" b="1" i="1">
                              <a:latin typeface="Cambria Math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181" y="4687042"/>
                <a:ext cx="1115242" cy="90178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596647" y="2901954"/>
                <a:ext cx="444352" cy="730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/>
                            </a:rPr>
                            <m:t>𝒂</m:t>
                          </m:r>
                        </m:num>
                        <m:den>
                          <m:r>
                            <a:rPr lang="en-US" sz="2400" b="1" i="1">
                              <a:latin typeface="Cambria Math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647" y="2901954"/>
                <a:ext cx="444352" cy="7302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530571" y="3818087"/>
                <a:ext cx="576503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571" y="3818087"/>
                <a:ext cx="576503" cy="7862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327855" y="4852472"/>
                <a:ext cx="981935" cy="7363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num>
                        <m:den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2400" b="1" i="1">
                              <a:latin typeface="Cambria Math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855" y="4852472"/>
                <a:ext cx="981935" cy="73635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915129" y="609600"/>
            <a:ext cx="65047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Segoe Script" pitchFamily="34" charset="0"/>
              </a:rPr>
              <a:t>Dividing Rational Expressions</a:t>
            </a:r>
            <a:r>
              <a:rPr lang="en-US" sz="2800" dirty="0">
                <a:solidFill>
                  <a:srgbClr val="0070C0"/>
                </a:solidFill>
                <a:latin typeface="Segoe Script" pitchFamily="34" charset="0"/>
              </a:rPr>
              <a:t/>
            </a:r>
            <a:br>
              <a:rPr lang="en-US" sz="2800" dirty="0">
                <a:solidFill>
                  <a:srgbClr val="0070C0"/>
                </a:solidFill>
                <a:latin typeface="Segoe Script" pitchFamily="34" charset="0"/>
              </a:rPr>
            </a:br>
            <a:endParaRPr lang="en-US" sz="2800" dirty="0">
              <a:latin typeface="Segoe Scrip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545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Segoe Script" pitchFamily="34" charset="0"/>
              </a:rPr>
              <a:t>Addition and Subtraction of Rational Algebraic Expressions</a:t>
            </a:r>
            <a:r>
              <a:rPr lang="en-US" sz="3200" dirty="0" smtClean="0">
                <a:solidFill>
                  <a:srgbClr val="0070C0"/>
                </a:solidFill>
                <a:latin typeface="Segoe Script" pitchFamily="34" charset="0"/>
              </a:rPr>
              <a:t/>
            </a:r>
            <a:br>
              <a:rPr lang="en-US" sz="3200" dirty="0" smtClean="0">
                <a:solidFill>
                  <a:srgbClr val="0070C0"/>
                </a:solidFill>
                <a:latin typeface="Segoe Script" pitchFamily="34" charset="0"/>
              </a:rPr>
            </a:br>
            <a:endParaRPr lang="en-US" sz="3200" dirty="0">
              <a:solidFill>
                <a:srgbClr val="0070C0"/>
              </a:solidFill>
              <a:latin typeface="Segoe Scrip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05000"/>
            <a:ext cx="7543800" cy="4267200"/>
          </a:xfrm>
        </p:spPr>
        <p:txBody>
          <a:bodyPr>
            <a:noAutofit/>
          </a:bodyPr>
          <a:lstStyle/>
          <a:p>
            <a:endParaRPr lang="en-US" sz="2400" b="1" dirty="0" smtClean="0">
              <a:solidFill>
                <a:schemeClr val="tx1"/>
              </a:solidFill>
              <a:latin typeface="Segoe Print" pitchFamily="2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Segoe Print" pitchFamily="2" charset="0"/>
              </a:rPr>
              <a:t>     </a:t>
            </a:r>
            <a:endParaRPr lang="en-US" sz="2400" dirty="0">
              <a:solidFill>
                <a:schemeClr val="tx1"/>
              </a:solidFill>
              <a:latin typeface="Segoe Print" pitchFamily="2" charset="0"/>
            </a:endParaRPr>
          </a:p>
        </p:txBody>
      </p:sp>
      <p:sp>
        <p:nvSpPr>
          <p:cNvPr id="4" name="Cloud 3"/>
          <p:cNvSpPr/>
          <p:nvPr/>
        </p:nvSpPr>
        <p:spPr>
          <a:xfrm>
            <a:off x="1143000" y="1752600"/>
            <a:ext cx="7162800" cy="3962400"/>
          </a:xfrm>
          <a:prstGeom prst="cloud">
            <a:avLst/>
          </a:prstGeom>
          <a:noFill/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400" dirty="0">
              <a:solidFill>
                <a:schemeClr val="accent3">
                  <a:lumMod val="50000"/>
                </a:schemeClr>
              </a:solidFill>
              <a:latin typeface="Segoe Print" pitchFamily="2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3">
                  <a:lumMod val="50000"/>
                </a:schemeClr>
              </a:solidFill>
              <a:latin typeface="Segoe Print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Segoe Print" pitchFamily="2" charset="0"/>
              </a:rPr>
              <a:t>We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Segoe Print" pitchFamily="2" charset="0"/>
              </a:rPr>
              <a:t>add and subtract rational expressions in the same way as we add and subtract rational numbers.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ctr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1402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animBg="1"/>
      <p:bldP spid="4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743200"/>
                <a:ext cx="6400800" cy="2011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400" b="1" i="1">
                              <a:latin typeface="Cambria Math"/>
                            </a:rPr>
                            <m:t>𝒂</m:t>
                          </m:r>
                        </m:num>
                        <m:den>
                          <m:r>
                            <a:rPr lang="en-US" sz="4400" b="1" i="1">
                              <a:latin typeface="Cambria Math"/>
                            </a:rPr>
                            <m:t>𝒃</m:t>
                          </m:r>
                        </m:den>
                      </m:f>
                      <m:r>
                        <a:rPr lang="en-US" sz="4400" b="1" i="1">
                          <a:latin typeface="Cambria Math"/>
                        </a:rPr>
                        <m:t>÷</m:t>
                      </m:r>
                      <m:f>
                        <m:fPr>
                          <m:ctrlPr>
                            <a:rPr lang="en-US" sz="4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400" b="1" i="1">
                              <a:latin typeface="Cambria Math"/>
                            </a:rPr>
                            <m:t>𝒄</m:t>
                          </m:r>
                        </m:num>
                        <m:den>
                          <m:r>
                            <a:rPr lang="en-US" sz="4400" b="1" i="1">
                              <a:latin typeface="Cambria Math"/>
                            </a:rPr>
                            <m:t>𝒅</m:t>
                          </m:r>
                        </m:den>
                      </m:f>
                      <m:r>
                        <a:rPr lang="en-US" sz="44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400" b="1" i="1">
                              <a:latin typeface="Cambria Math"/>
                            </a:rPr>
                            <m:t>𝒂</m:t>
                          </m:r>
                        </m:num>
                        <m:den>
                          <m:r>
                            <a:rPr lang="en-US" sz="4400" b="1" i="1">
                              <a:latin typeface="Cambria Math"/>
                            </a:rPr>
                            <m:t>𝒃</m:t>
                          </m:r>
                        </m:den>
                      </m:f>
                      <m:r>
                        <a:rPr lang="en-US" sz="4400" b="1" i="1">
                          <a:latin typeface="Cambria Math"/>
                        </a:rPr>
                        <m:t>∙</m:t>
                      </m:r>
                      <m:f>
                        <m:fPr>
                          <m:ctrlPr>
                            <a:rPr lang="en-US" sz="4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400" b="1" i="1"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4400" b="1" i="1">
                              <a:latin typeface="Cambria Math"/>
                            </a:rPr>
                            <m:t>𝒄</m:t>
                          </m:r>
                        </m:den>
                      </m:f>
                      <m:r>
                        <a:rPr lang="en-US" sz="44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400" b="1" i="1">
                              <a:latin typeface="Cambria Math"/>
                            </a:rPr>
                            <m:t>𝒂𝒅</m:t>
                          </m:r>
                        </m:num>
                        <m:den>
                          <m:r>
                            <a:rPr lang="en-US" sz="4400" b="1" i="1">
                              <a:latin typeface="Cambria Math"/>
                            </a:rPr>
                            <m:t>𝒃𝒄</m:t>
                          </m:r>
                        </m:den>
                      </m:f>
                    </m:oMath>
                  </m:oMathPara>
                </a14:m>
                <a:endParaRPr lang="en-US" sz="4400" b="1" dirty="0">
                  <a:latin typeface="Segoe Print" pitchFamily="2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743200"/>
                <a:ext cx="6400800" cy="20113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371600" y="1295400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Segoe Print" pitchFamily="2" charset="0"/>
            </a:endParaRPr>
          </a:p>
          <a:p>
            <a:r>
              <a:rPr lang="en-US" sz="2400" dirty="0">
                <a:latin typeface="Segoe Print" pitchFamily="2" charset="0"/>
              </a:rPr>
              <a:t>To divide two fractions, multiply the dividend by the reciprocal of the divisor.</a:t>
            </a:r>
          </a:p>
        </p:txBody>
      </p:sp>
    </p:spTree>
    <p:extLst>
      <p:ext uri="{BB962C8B-B14F-4D97-AF65-F5344CB8AC3E}">
        <p14:creationId xmlns:p14="http://schemas.microsoft.com/office/powerpoint/2010/main" val="3548655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Script" pitchFamily="34" charset="0"/>
              </a:rPr>
              <a:t>Division of Rational Expressions</a:t>
            </a:r>
            <a:endParaRPr lang="en-US" dirty="0">
              <a:solidFill>
                <a:srgbClr val="0070C0"/>
              </a:solidFill>
              <a:latin typeface="Segoe Scrip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819400"/>
            <a:ext cx="7162800" cy="1981199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 smtClean="0">
                <a:latin typeface="Segoe Print" pitchFamily="2" charset="0"/>
              </a:rPr>
              <a:t>To </a:t>
            </a:r>
            <a:r>
              <a:rPr lang="en-US" sz="2800" dirty="0">
                <a:latin typeface="Segoe Print" pitchFamily="2" charset="0"/>
              </a:rPr>
              <a:t>divide rational expressions, multiply the first expression (the dividend) by the reciprocal of the second (the divisor).</a:t>
            </a:r>
          </a:p>
          <a:p>
            <a:pPr algn="just">
              <a:lnSpc>
                <a:spcPct val="150000"/>
              </a:lnSpc>
            </a:pPr>
            <a:endParaRPr lang="en-US" sz="2800" dirty="0"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894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81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B0F0"/>
                </a:solidFill>
                <a:latin typeface="Segoe Script" pitchFamily="34" charset="0"/>
              </a:rPr>
              <a:t>Example 1</a:t>
            </a:r>
            <a:endParaRPr lang="en-US" sz="3200" b="1" dirty="0">
              <a:solidFill>
                <a:srgbClr val="00B0F0"/>
              </a:solidFill>
              <a:latin typeface="Segoe Scrip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7533" y="2419989"/>
                <a:ext cx="7641444" cy="16002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</a:t>
                </a:r>
                <a:endParaRPr lang="en-US" dirty="0" smtClean="0">
                  <a:latin typeface="Segoe Print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÷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𝑚𝑛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∙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𝑚𝑛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533" y="2419989"/>
                <a:ext cx="7641444" cy="1600201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33600" y="1219200"/>
                <a:ext cx="4343400" cy="956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Segoe Print" pitchFamily="2" charset="0"/>
                  </a:rPr>
                  <a:t>Divide: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360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sz="3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36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36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3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𝑚</m:t>
                        </m:r>
                        <m:r>
                          <a:rPr lang="en-US" sz="3600" i="1">
                            <a:latin typeface="Cambria Math"/>
                          </a:rPr>
                          <m:t>+</m:t>
                        </m:r>
                        <m:r>
                          <a:rPr lang="en-US" sz="3600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÷</m:t>
                    </m:r>
                    <m:f>
                      <m:fPr>
                        <m:ctrlPr>
                          <a:rPr lang="en-US" sz="36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600" i="1">
                            <a:latin typeface="Cambria Math"/>
                          </a:rPr>
                          <m:t>−</m:t>
                        </m:r>
                        <m:r>
                          <a:rPr lang="en-US" sz="3600" i="1">
                            <a:latin typeface="Cambria Math"/>
                          </a:rPr>
                          <m:t>𝑚𝑛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219200"/>
                <a:ext cx="4343400" cy="956352"/>
              </a:xfrm>
              <a:prstGeom prst="rect">
                <a:avLst/>
              </a:prstGeom>
              <a:blipFill rotWithShape="1">
                <a:blip r:embed="rId3"/>
                <a:stretch>
                  <a:fillRect l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16756" y="2235323"/>
            <a:ext cx="1784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Segoe Script" pitchFamily="34" charset="0"/>
              </a:rPr>
              <a:t> Solution</a:t>
            </a:r>
            <a:r>
              <a:rPr lang="en-US" dirty="0">
                <a:latin typeface="Segoe Print" pitchFamily="2" charset="0"/>
              </a:rPr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038600" y="3908671"/>
                <a:ext cx="3112968" cy="911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𝑚</m:t>
                        </m:r>
                        <m:r>
                          <a:rPr lang="en-US" sz="3200" i="1">
                            <a:latin typeface="Cambria Math"/>
                          </a:rPr>
                          <m:t>+</m:t>
                        </m:r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sz="3200" i="1">
                        <a:latin typeface="Cambria Math"/>
                      </a:rPr>
                      <m:t>∙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𝑚</m:t>
                        </m:r>
                        <m:d>
                          <m:d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den>
                    </m:f>
                  </m:oMath>
                </a14:m>
                <a:endParaRPr lang="en-US" sz="320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908671"/>
                <a:ext cx="3112968" cy="911019"/>
              </a:xfrm>
              <a:prstGeom prst="rect">
                <a:avLst/>
              </a:prstGeom>
              <a:blipFill rotWithShape="1">
                <a:blip r:embed="rId4"/>
                <a:stretch>
                  <a:fillRect l="-5098" b="-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22593" y="4813301"/>
                <a:ext cx="1879745" cy="920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  <m:r>
                            <a:rPr lang="en-US" sz="2800" i="1">
                              <a:latin typeface="Cambria Math"/>
                            </a:rPr>
                            <m:t>+</m:t>
                          </m:r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593" y="4813301"/>
                <a:ext cx="1879745" cy="92018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942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4876800" cy="11430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latin typeface="Segoe Script" pitchFamily="34" charset="0"/>
              </a:rPr>
              <a:t>Example 2:</a:t>
            </a:r>
            <a:endParaRPr lang="en-US" sz="3600" dirty="0">
              <a:solidFill>
                <a:srgbClr val="0070C0"/>
              </a:solidFill>
              <a:latin typeface="Segoe Scrip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304800" y="2656907"/>
                <a:ext cx="5714999" cy="114743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+8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+5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+8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+7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÷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+7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+4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304800" y="2656907"/>
                <a:ext cx="5714999" cy="1147431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19200" y="1524000"/>
                <a:ext cx="5791200" cy="14151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Segoe Print" pitchFamily="2" charset="0"/>
                  </a:rPr>
                  <a:t>Divide</a:t>
                </a:r>
                <a:r>
                  <a:rPr lang="en-US" sz="2800" dirty="0">
                    <a:latin typeface="Segoe Print" pitchFamily="2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/>
                              </a:rPr>
                              <m:t>3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/>
                          </a:rPr>
                          <m:t>+8</m:t>
                        </m:r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  <m:r>
                          <a:rPr lang="en-US" sz="3200" i="1">
                            <a:latin typeface="Cambria Math"/>
                          </a:rPr>
                          <m:t>+5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/>
                          </a:rPr>
                          <m:t>+8</m:t>
                        </m:r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  <m:r>
                          <a:rPr lang="en-US" sz="3200" i="1">
                            <a:latin typeface="Cambria Math"/>
                          </a:rPr>
                          <m:t>+7</m:t>
                        </m:r>
                      </m:den>
                    </m:f>
                    <m:r>
                      <a:rPr lang="en-US" sz="3200" i="1">
                        <a:latin typeface="Cambria Math"/>
                      </a:rPr>
                      <m:t>÷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  <m:r>
                          <a:rPr lang="en-US" sz="3200" i="1">
                            <a:latin typeface="Cambria Math"/>
                          </a:rPr>
                          <m:t>+7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/>
                          </a:rPr>
                          <m:t>+4</m:t>
                        </m:r>
                      </m:den>
                    </m:f>
                  </m:oMath>
                </a14:m>
                <a:endParaRPr lang="en-US" sz="3600" dirty="0">
                  <a:latin typeface="Segoe Print" pitchFamily="2" charset="0"/>
                </a:endParaRPr>
              </a:p>
              <a:p>
                <a:pPr algn="ctr"/>
                <a:r>
                  <a:rPr lang="en-US" sz="3600" dirty="0">
                    <a:latin typeface="Segoe Print" pitchFamily="2" charset="0"/>
                  </a:rPr>
                  <a:t>	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524000"/>
                <a:ext cx="5791200" cy="14151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85800" y="2472241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Script" pitchFamily="34" charset="0"/>
              </a:rPr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24199" y="4098837"/>
                <a:ext cx="5531653" cy="7612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𝟑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𝟓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𝟕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den>
                      </m:f>
                      <m:r>
                        <a:rPr lang="en-US" sz="2000" b="1" i="1">
                          <a:latin typeface="Cambria Math"/>
                        </a:rPr>
                        <m:t>∙</m:t>
                      </m:r>
                      <m:f>
                        <m:f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>
                              <a:latin typeface="Cambria Math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>
                              <a:latin typeface="Cambria Math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199" y="4098837"/>
                <a:ext cx="5531653" cy="7612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322617" y="2656907"/>
                <a:ext cx="3532909" cy="1245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=</a:t>
                </a:r>
                <a:r>
                  <a:rPr lang="en-US" sz="32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itchFamily="18" charset="0"/>
                                <a:ea typeface="Cambria Math" pitchFamily="18" charset="0"/>
                              </a:rPr>
                              <m:t>3</m:t>
                            </m:r>
                            <m:r>
                              <a:rPr lang="en-US" sz="3200" i="1">
                                <a:latin typeface="Cambria Math" pitchFamily="18" charset="0"/>
                                <a:ea typeface="Cambria Math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i="1">
                                <a:latin typeface="Cambria Math" pitchFamily="18" charset="0"/>
                                <a:ea typeface="Cambria Math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itchFamily="18" charset="0"/>
                            <a:ea typeface="Cambria Math" pitchFamily="18" charset="0"/>
                          </a:rPr>
                          <m:t>+8</m:t>
                        </m:r>
                        <m:r>
                          <a:rPr lang="en-US" sz="3200" i="1">
                            <a:latin typeface="Cambria Math" pitchFamily="18" charset="0"/>
                            <a:ea typeface="Cambria Math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itchFamily="18" charset="0"/>
                            <a:ea typeface="Cambria Math" pitchFamily="18" charset="0"/>
                          </a:rPr>
                          <m:t>+5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itchFamily="18" charset="0"/>
                                <a:ea typeface="Cambria Math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i="1">
                                <a:latin typeface="Cambria Math" pitchFamily="18" charset="0"/>
                                <a:ea typeface="Cambria Math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itchFamily="18" charset="0"/>
                            <a:ea typeface="Cambria Math" pitchFamily="18" charset="0"/>
                          </a:rPr>
                          <m:t>+8</m:t>
                        </m:r>
                        <m:r>
                          <a:rPr lang="en-US" sz="3200" i="1">
                            <a:latin typeface="Cambria Math" pitchFamily="18" charset="0"/>
                            <a:ea typeface="Cambria Math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itchFamily="18" charset="0"/>
                            <a:ea typeface="Cambria Math" pitchFamily="18" charset="0"/>
                          </a:rPr>
                          <m:t>+7</m:t>
                        </m:r>
                      </m:den>
                    </m:f>
                    <m:r>
                      <a:rPr lang="en-US" sz="3200" i="1">
                        <a:latin typeface="Cambria Math" pitchFamily="18" charset="0"/>
                        <a:ea typeface="Cambria Math" pitchFamily="18" charset="0"/>
                      </a:rPr>
                      <m:t>∙</m:t>
                    </m:r>
                    <m:f>
                      <m:fPr>
                        <m:ctrlPr>
                          <a:rPr lang="en-US" sz="3200" i="1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itchFamily="18" charset="0"/>
                                <a:ea typeface="Cambria Math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i="1">
                                <a:latin typeface="Cambria Math" pitchFamily="18" charset="0"/>
                                <a:ea typeface="Cambria Math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itchFamily="18" charset="0"/>
                            <a:ea typeface="Cambria Math" pitchFamily="18" charset="0"/>
                          </a:rPr>
                          <m:t>+4</m:t>
                        </m:r>
                      </m:num>
                      <m:den>
                        <m:r>
                          <a:rPr lang="en-US" sz="3200" i="1">
                            <a:latin typeface="Cambria Math" pitchFamily="18" charset="0"/>
                            <a:ea typeface="Cambria Math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itchFamily="18" charset="0"/>
                            <a:ea typeface="Cambria Math" pitchFamily="18" charset="0"/>
                          </a:rPr>
                          <m:t>+7</m:t>
                        </m:r>
                      </m:den>
                    </m:f>
                  </m:oMath>
                </a14:m>
                <a:endParaRPr lang="en-US" sz="32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617" y="2656907"/>
                <a:ext cx="3532909" cy="1245662"/>
              </a:xfrm>
              <a:prstGeom prst="rect">
                <a:avLst/>
              </a:prstGeom>
              <a:blipFill rotWithShape="1">
                <a:blip r:embed="rId5"/>
                <a:stretch>
                  <a:fillRect l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343399" y="5105400"/>
                <a:ext cx="2439963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(3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latin typeface="Cambria Math"/>
                            </a:rPr>
                            <m:t>+5)(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+4)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+7)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99" y="5105400"/>
                <a:ext cx="2439963" cy="7645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943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1905000"/>
            <a:ext cx="6172200" cy="2677656"/>
          </a:xfrm>
          <a:prstGeom prst="rect">
            <a:avLst/>
          </a:prstGeom>
          <a:gradFill flip="none" rotWithShape="1">
            <a:path path="circle">
              <a:fillToRect l="50000" t="50000" r="50000" b="50000"/>
            </a:path>
            <a:tileRect/>
          </a:gradFill>
          <a:scene3d>
            <a:camera prst="perspectiveRelaxed" fov="600000">
              <a:rot lat="20070052" lon="113550" rev="833078"/>
            </a:camera>
            <a:lightRig rig="threePt" dir="t">
              <a:rot lat="0" lon="0" rev="1200000"/>
            </a:lightRig>
          </a:scene3d>
          <a:sp3d extrusionH="76200">
            <a:bevelT w="63500" h="25400"/>
            <a:bevelB/>
            <a:extrusionClr>
              <a:schemeClr val="bg1"/>
            </a:extrusion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2800" dirty="0" smtClean="0">
              <a:solidFill>
                <a:schemeClr val="tx1"/>
              </a:solidFill>
              <a:latin typeface="Segoe Print" pitchFamily="2" charset="0"/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Segoe Print" pitchFamily="2" charset="0"/>
              </a:rPr>
              <a:t>Examples in Adding </a:t>
            </a:r>
            <a:r>
              <a:rPr lang="en-US" sz="2800" dirty="0">
                <a:solidFill>
                  <a:schemeClr val="tx1"/>
                </a:solidFill>
                <a:latin typeface="Segoe Print" pitchFamily="2" charset="0"/>
              </a:rPr>
              <a:t>and Subtracting Rational Algebraic Expressions with the Same Denominator</a:t>
            </a:r>
          </a:p>
          <a:p>
            <a:pPr algn="ctr"/>
            <a:endParaRPr lang="en-US" sz="2800" dirty="0" smtClean="0">
              <a:solidFill>
                <a:schemeClr val="tx1"/>
              </a:solidFill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233589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4" fill="hold" grpId="1" nodeType="afterEffect">
                                  <p:stCondLst>
                                    <p:cond delay="5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6907" y="909319"/>
                <a:ext cx="4953000" cy="60960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b="1" dirty="0" smtClean="0">
                    <a:latin typeface="Segoe Script" pitchFamily="34" charset="0"/>
                  </a:rPr>
                  <a:t/>
                </a:r>
                <a:br>
                  <a:rPr lang="en-US" b="1" dirty="0" smtClean="0">
                    <a:latin typeface="Segoe Script" pitchFamily="34" charset="0"/>
                  </a:rPr>
                </a:br>
                <a:r>
                  <a:rPr lang="en-US" dirty="0" smtClean="0">
                    <a:solidFill>
                      <a:srgbClr val="00B0F0"/>
                    </a:solidFill>
                    <a:latin typeface="Segoe Script" pitchFamily="34" charset="0"/>
                  </a:rPr>
                  <a:t/>
                </a:r>
                <a:br>
                  <a:rPr lang="en-US" dirty="0" smtClean="0">
                    <a:solidFill>
                      <a:srgbClr val="00B0F0"/>
                    </a:solidFill>
                    <a:latin typeface="Segoe Script" pitchFamily="34" charset="0"/>
                  </a:rPr>
                </a:br>
                <a:r>
                  <a:rPr lang="en-US" sz="3200" dirty="0">
                    <a:latin typeface="Segoe Print" pitchFamily="2" charset="0"/>
                  </a:rPr>
                  <a:t>Subtract</a:t>
                </a:r>
                <a:r>
                  <a:rPr lang="en-US" dirty="0">
                    <a:latin typeface="Segoe Print" pitchFamily="2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16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den>
                    </m:f>
                  </m:oMath>
                </a14:m>
                <a:endParaRPr lang="en-US" dirty="0">
                  <a:solidFill>
                    <a:srgbClr val="00B0F0"/>
                  </a:solidFill>
                  <a:latin typeface="Segoe Script" pitchFamily="3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6907" y="909319"/>
                <a:ext cx="4953000" cy="609600"/>
              </a:xfrm>
              <a:blipFill rotWithShape="1">
                <a:blip r:embed="rId3"/>
                <a:stretch>
                  <a:fillRect l="-2583" b="-1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98732" y="3063874"/>
                <a:ext cx="4591050" cy="2092637"/>
              </a:xfrm>
              <a:ln>
                <a:solidFill>
                  <a:schemeClr val="bg1"/>
                </a:solidFill>
              </a:ln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dirty="0" smtClean="0">
                  <a:latin typeface="Segoe Print" pitchFamily="2" charset="0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00B050"/>
                  </a:solidFill>
                  <a:latin typeface="Segoe Print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−16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Segoe Print" pitchFamily="2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8732" y="3063874"/>
                <a:ext cx="4591050" cy="2092637"/>
              </a:xfr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6100573" y="4700204"/>
            <a:ext cx="1066800" cy="228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6189473" y="4205452"/>
            <a:ext cx="977900" cy="3048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5805055" y="1079212"/>
            <a:ext cx="2971799" cy="2057399"/>
          </a:xfrm>
          <a:prstGeom prst="cloudCallout">
            <a:avLst>
              <a:gd name="adj1" fmla="val -60395"/>
              <a:gd name="adj2" fmla="val 767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 smtClean="0">
              <a:solidFill>
                <a:schemeClr val="tx1"/>
              </a:solidFill>
              <a:latin typeface="Segoe Print" pitchFamily="2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Segoe Print" pitchFamily="2" charset="0"/>
              </a:rPr>
              <a:t>Get the common factor (8) and factor it out  divide it to each term in the numerator  </a:t>
            </a:r>
            <a:endParaRPr lang="en-US" sz="1600" dirty="0">
              <a:solidFill>
                <a:schemeClr val="tx1"/>
              </a:solidFill>
              <a:latin typeface="Segoe Print" pitchFamily="2" charset="0"/>
            </a:endParaRPr>
          </a:p>
        </p:txBody>
      </p:sp>
      <p:sp>
        <p:nvSpPr>
          <p:cNvPr id="10" name="Circular Arrow 9"/>
          <p:cNvSpPr/>
          <p:nvPr/>
        </p:nvSpPr>
        <p:spPr>
          <a:xfrm>
            <a:off x="3361046" y="3812042"/>
            <a:ext cx="2201552" cy="748548"/>
          </a:xfrm>
          <a:prstGeom prst="circularArrow">
            <a:avLst>
              <a:gd name="adj1" fmla="val 25000"/>
              <a:gd name="adj2" fmla="val 619634"/>
              <a:gd name="adj3" fmla="val 20886906"/>
              <a:gd name="adj4" fmla="val 21477257"/>
              <a:gd name="adj5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6678423" y="3041591"/>
            <a:ext cx="350266" cy="74980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00" y="725269"/>
            <a:ext cx="33505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  <a:latin typeface="Segoe Script" pitchFamily="34" charset="0"/>
              </a:rPr>
              <a:t>Example 1: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380999" y="3996881"/>
                <a:ext cx="2980047" cy="12277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/>
                            </a:rPr>
                            <m:t>8</m:t>
                          </m:r>
                          <m:r>
                            <a:rPr lang="en-US" sz="3600" i="1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sz="3600" i="1">
                              <a:latin typeface="Cambria Math"/>
                            </a:rPr>
                            <m:t>𝑦</m:t>
                          </m:r>
                          <m:r>
                            <a:rPr lang="en-US" sz="3600" i="1">
                              <a:latin typeface="Cambria Math"/>
                            </a:rPr>
                            <m:t>−2</m:t>
                          </m:r>
                        </m:den>
                      </m:f>
                      <m:r>
                        <a:rPr lang="en-US" sz="36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3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/>
                            </a:rPr>
                            <m:t>16</m:t>
                          </m:r>
                        </m:num>
                        <m:den>
                          <m:r>
                            <a:rPr lang="en-US" sz="3600" i="1">
                              <a:latin typeface="Cambria Math"/>
                            </a:rPr>
                            <m:t>𝑦</m:t>
                          </m:r>
                          <m:r>
                            <a:rPr lang="en-US" sz="3600" i="1">
                              <a:latin typeface="Cambria Math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3996881"/>
                <a:ext cx="2980047" cy="122777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5733487" y="3996881"/>
                <a:ext cx="1702133" cy="1078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0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/>
                          </a:rPr>
                          <m:t>8</m:t>
                        </m:r>
                        <m:d>
                          <m:d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sz="4000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sz="4000" i="1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>
                  <a:latin typeface="Segoe Print" pitchFamily="2" charset="0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487" y="3996881"/>
                <a:ext cx="1702133" cy="1078437"/>
              </a:xfrm>
              <a:prstGeom prst="rect">
                <a:avLst/>
              </a:prstGeom>
              <a:blipFill rotWithShape="1">
                <a:blip r:embed="rId6"/>
                <a:stretch>
                  <a:fillRect l="-12903" b="-5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7435620" y="4206647"/>
                <a:ext cx="119917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/>
                        </a:rPr>
                        <m:t>=8</m:t>
                      </m:r>
                    </m:oMath>
                  </m:oMathPara>
                </a14:m>
                <a:endParaRPr lang="en-US" sz="2000" dirty="0">
                  <a:latin typeface="Segoe Print" pitchFamily="2" charset="0"/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620" y="4206647"/>
                <a:ext cx="1199174" cy="707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38200" y="2951018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Segoe Script" pitchFamily="34" charset="0"/>
              </a:rPr>
              <a:t>Solution:</a:t>
            </a:r>
            <a:endParaRPr lang="en-US" sz="4000" b="1" dirty="0">
              <a:solidFill>
                <a:srgbClr val="00B050"/>
              </a:solidFill>
              <a:latin typeface="Segoe Scrip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59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gallery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5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0"/>
                            </p:stCondLst>
                            <p:childTnLst>
                              <p:par>
                                <p:cTn id="7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500"/>
                            </p:stCondLst>
                            <p:childTnLst>
                              <p:par>
                                <p:cTn id="7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0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6" grpId="0" animBg="1"/>
      <p:bldP spid="10" grpId="0" animBg="1"/>
      <p:bldP spid="11" grpId="0" animBg="1"/>
      <p:bldP spid="8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00B0F0"/>
                </a:solidFill>
                <a:latin typeface="Segoe Script" pitchFamily="34" charset="0"/>
              </a:rPr>
              <a:t>	Example </a:t>
            </a:r>
            <a:r>
              <a:rPr lang="en-US" b="1" dirty="0">
                <a:solidFill>
                  <a:srgbClr val="00B0F0"/>
                </a:solidFill>
                <a:latin typeface="Segoe Script" pitchFamily="34" charset="0"/>
              </a:rPr>
              <a:t>2</a:t>
            </a:r>
            <a:r>
              <a:rPr lang="en-US" b="1" dirty="0" smtClean="0">
                <a:solidFill>
                  <a:srgbClr val="00B0F0"/>
                </a:solidFill>
                <a:latin typeface="Segoe Script" pitchFamily="34" charset="0"/>
              </a:rPr>
              <a:t>:</a:t>
            </a:r>
            <a:r>
              <a:rPr lang="en-US" b="1" dirty="0">
                <a:solidFill>
                  <a:srgbClr val="00B0F0"/>
                </a:solidFill>
                <a:latin typeface="Segoe Script" pitchFamily="34" charset="0"/>
              </a:rPr>
              <a:t/>
            </a:r>
            <a:br>
              <a:rPr lang="en-US" b="1" dirty="0">
                <a:solidFill>
                  <a:srgbClr val="00B0F0"/>
                </a:solidFill>
                <a:latin typeface="Segoe Script" pitchFamily="34" charset="0"/>
              </a:rPr>
            </a:br>
            <a:endParaRPr lang="en-US" dirty="0">
              <a:solidFill>
                <a:srgbClr val="00B0F0"/>
              </a:solidFill>
              <a:latin typeface="Segoe Script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336" y="4178831"/>
                <a:ext cx="4868718" cy="14859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sz="2400" dirty="0" smtClean="0">
                  <a:latin typeface="Segoe Print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+9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+9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Segoe Print" pitchFamily="2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36" y="4178831"/>
                <a:ext cx="4868718" cy="14859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6310745" y="4731327"/>
            <a:ext cx="990600" cy="228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121400" y="5244946"/>
            <a:ext cx="1016000" cy="228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77692" y="1316182"/>
                <a:ext cx="2978508" cy="8463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Segoe Print" pitchFamily="2" charset="0"/>
                  </a:rPr>
                  <a:t>Add: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𝑦</m:t>
                        </m:r>
                        <m:r>
                          <a:rPr lang="en-US" sz="3200" i="1">
                            <a:latin typeface="Cambria Math"/>
                          </a:rPr>
                          <m:t>+9</m:t>
                        </m:r>
                      </m:den>
                    </m:f>
                    <m:r>
                      <a:rPr lang="en-US" sz="32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𝑦</m:t>
                        </m:r>
                        <m:r>
                          <a:rPr lang="en-US" sz="3200" i="1">
                            <a:latin typeface="Cambria Math"/>
                          </a:rPr>
                          <m:t>+9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692" y="1316182"/>
                <a:ext cx="2978508" cy="846386"/>
              </a:xfrm>
              <a:prstGeom prst="rect">
                <a:avLst/>
              </a:prstGeom>
              <a:blipFill rotWithShape="1">
                <a:blip r:embed="rId3"/>
                <a:stretch>
                  <a:fillRect l="-5112" b="-8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755073" y="3722682"/>
            <a:ext cx="2618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Segoe Script" pitchFamily="34" charset="0"/>
              </a:rPr>
              <a:t>Solution: </a:t>
            </a:r>
          </a:p>
        </p:txBody>
      </p:sp>
      <p:sp>
        <p:nvSpPr>
          <p:cNvPr id="10" name="Cloud Callout 9"/>
          <p:cNvSpPr/>
          <p:nvPr/>
        </p:nvSpPr>
        <p:spPr>
          <a:xfrm>
            <a:off x="5691345" y="1739375"/>
            <a:ext cx="3452656" cy="1766173"/>
          </a:xfrm>
          <a:prstGeom prst="cloudCallout">
            <a:avLst>
              <a:gd name="adj1" fmla="val -20873"/>
              <a:gd name="adj2" fmla="val 1039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Segoe Print" pitchFamily="2" charset="0"/>
              </a:rPr>
              <a:t>When canceling the same value it is always equal to 1 not equals 0.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Segoe Print" pitchFamily="2" charset="0"/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5396345" y="4178513"/>
            <a:ext cx="914400" cy="381000"/>
          </a:xfrm>
          <a:prstGeom prst="curved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loud Callout 12"/>
          <p:cNvSpPr/>
          <p:nvPr/>
        </p:nvSpPr>
        <p:spPr>
          <a:xfrm>
            <a:off x="2514599" y="2162569"/>
            <a:ext cx="3048001" cy="1838328"/>
          </a:xfrm>
          <a:prstGeom prst="cloudCallout">
            <a:avLst>
              <a:gd name="adj1" fmla="val 34786"/>
              <a:gd name="adj2" fmla="val 623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Segoe Print" pitchFamily="2" charset="0"/>
              </a:rPr>
              <a:t>The term can be interchange as long as you carry its sign   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Segoe Print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301344" y="4838699"/>
                <a:ext cx="109677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3600" dirty="0">
                  <a:latin typeface="Segoe Print" pitchFamily="2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344" y="4838699"/>
                <a:ext cx="1096774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041149" y="4520729"/>
                <a:ext cx="1650195" cy="11016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9+</m:t>
                          </m:r>
                          <m:r>
                            <a:rPr lang="en-US" sz="3200" i="1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𝑦</m:t>
                          </m:r>
                          <m:r>
                            <a:rPr lang="en-US" sz="3200" i="1">
                              <a:latin typeface="Cambria Math"/>
                            </a:rPr>
                            <m:t>+9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149" y="4520729"/>
                <a:ext cx="1650195" cy="11016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5677489" y="4520729"/>
                <a:ext cx="1650195" cy="11016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𝑦</m:t>
                          </m:r>
                          <m:r>
                            <a:rPr lang="en-US" sz="3200" i="1">
                              <a:latin typeface="Cambria Math"/>
                            </a:rPr>
                            <m:t>+9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𝑦</m:t>
                          </m:r>
                          <m:r>
                            <a:rPr lang="en-US" sz="3200" i="1">
                              <a:latin typeface="Cambria Math"/>
                            </a:rPr>
                            <m:t>+9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489" y="4520729"/>
                <a:ext cx="1650195" cy="11016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029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5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500"/>
                            </p:stCondLst>
                            <p:childTnLst>
                              <p:par>
                                <p:cTn id="6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500"/>
                            </p:stCondLst>
                            <p:childTnLst>
                              <p:par>
                                <p:cTn id="7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5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/>
      <p:bldP spid="10" grpId="0" animBg="1"/>
      <p:bldP spid="12" grpId="0" animBg="1"/>
      <p:bldP spid="13" grpId="0" animBg="1"/>
      <p:bldP spid="7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657600" y="4572000"/>
                <a:ext cx="3276600" cy="1261564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1" i="0">
                              <a:latin typeface="Cambria Math"/>
                            </a:rPr>
                            <m:t>𝐚</m:t>
                          </m:r>
                        </m:num>
                        <m:den>
                          <m:r>
                            <a:rPr lang="en-US" sz="4000" b="1" i="0">
                              <a:latin typeface="Cambria Math"/>
                            </a:rPr>
                            <m:t>𝐜</m:t>
                          </m:r>
                        </m:den>
                      </m:f>
                      <m:r>
                        <a:rPr lang="en-US" sz="4000" b="1">
                          <a:latin typeface="Cambria Math"/>
                          <a:ea typeface="Cambria Math"/>
                        </a:rPr>
                        <m:t>±</m:t>
                      </m:r>
                      <m:f>
                        <m:fPr>
                          <m:ctrlPr>
                            <a:rPr lang="en-US" sz="40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1" i="0">
                              <a:latin typeface="Cambria Math"/>
                            </a:rPr>
                            <m:t>𝐛</m:t>
                          </m:r>
                        </m:num>
                        <m:den>
                          <m:r>
                            <a:rPr lang="en-US" sz="4000" b="1" i="0">
                              <a:latin typeface="Cambria Math"/>
                            </a:rPr>
                            <m:t>𝐜</m:t>
                          </m:r>
                        </m:den>
                      </m:f>
                      <m:r>
                        <a:rPr lang="en-US" sz="4000" b="1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1" i="0">
                              <a:latin typeface="Cambria Math"/>
                            </a:rPr>
                            <m:t>𝐚</m:t>
                          </m:r>
                          <m:r>
                            <a:rPr lang="en-US" sz="4000" b="1" i="1" smtClean="0">
                              <a:latin typeface="Cambria Math"/>
                              <a:ea typeface="Cambria Math"/>
                            </a:rPr>
                            <m:t>±</m:t>
                          </m:r>
                          <m:r>
                            <a:rPr lang="en-US" sz="4000" b="1" i="0">
                              <a:latin typeface="Cambria Math"/>
                            </a:rPr>
                            <m:t>𝐛</m:t>
                          </m:r>
                        </m:num>
                        <m:den>
                          <m:r>
                            <a:rPr lang="en-US" sz="4000" b="1" i="0">
                              <a:latin typeface="Cambria Math"/>
                            </a:rPr>
                            <m:t>𝐜</m:t>
                          </m:r>
                        </m:den>
                      </m:f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572000"/>
                <a:ext cx="3276600" cy="12615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066800" y="685799"/>
            <a:ext cx="716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CC"/>
                </a:solidFill>
                <a:latin typeface="Segoe Print" pitchFamily="2" charset="0"/>
              </a:rPr>
              <a:t>Adding </a:t>
            </a:r>
            <a:r>
              <a:rPr lang="en-US" sz="2400" b="1" dirty="0">
                <a:solidFill>
                  <a:srgbClr val="0033CC"/>
                </a:solidFill>
                <a:latin typeface="Segoe Print" pitchFamily="2" charset="0"/>
              </a:rPr>
              <a:t>and </a:t>
            </a:r>
            <a:r>
              <a:rPr lang="en-US" sz="2400" b="1" dirty="0" smtClean="0">
                <a:solidFill>
                  <a:srgbClr val="0033CC"/>
                </a:solidFill>
                <a:latin typeface="Segoe Print" pitchFamily="2" charset="0"/>
              </a:rPr>
              <a:t>Subtracting Rational Algebraic Expressions </a:t>
            </a:r>
            <a:r>
              <a:rPr lang="en-US" sz="2400" b="1" dirty="0">
                <a:solidFill>
                  <a:srgbClr val="0033CC"/>
                </a:solidFill>
                <a:latin typeface="Segoe Print" pitchFamily="2" charset="0"/>
              </a:rPr>
              <a:t>with the </a:t>
            </a:r>
            <a:r>
              <a:rPr lang="en-US" sz="2400" b="1" dirty="0" smtClean="0">
                <a:solidFill>
                  <a:srgbClr val="0033CC"/>
                </a:solidFill>
                <a:latin typeface="Segoe Print" pitchFamily="2" charset="0"/>
              </a:rPr>
              <a:t>Same Denominator</a:t>
            </a:r>
            <a:endParaRPr lang="en-US" sz="2400" dirty="0">
              <a:solidFill>
                <a:srgbClr val="0033CC"/>
              </a:solidFill>
              <a:latin typeface="Segoe Print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82636" y="1828800"/>
            <a:ext cx="5146964" cy="19716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2">
                  <a:lumMod val="75000"/>
                </a:schemeClr>
              </a:solidFill>
              <a:latin typeface="Segoe Print" pitchFamily="2" charset="0"/>
            </a:endParaRPr>
          </a:p>
          <a:p>
            <a:pPr algn="just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Segoe Print" pitchFamily="2" charset="0"/>
              </a:rPr>
              <a:t>When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egoe Print" pitchFamily="2" charset="0"/>
              </a:rPr>
              <a:t>adding or subtracting rational algebraic expressions in which the denominators are the same, add or subtract the numerators. The denominator of the sum is the common denominator. </a:t>
            </a: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Line Callout 3 5"/>
          <p:cNvSpPr/>
          <p:nvPr/>
        </p:nvSpPr>
        <p:spPr>
          <a:xfrm>
            <a:off x="1177636" y="3457109"/>
            <a:ext cx="1905000" cy="1524000"/>
          </a:xfrm>
          <a:prstGeom prst="borderCallout3">
            <a:avLst>
              <a:gd name="adj1" fmla="val 93750"/>
              <a:gd name="adj2" fmla="val 1191"/>
              <a:gd name="adj3" fmla="val 93750"/>
              <a:gd name="adj4" fmla="val -50000"/>
              <a:gd name="adj5" fmla="val 132500"/>
              <a:gd name="adj6" fmla="val -50001"/>
              <a:gd name="adj7" fmla="val 133113"/>
              <a:gd name="adj8" fmla="val 1251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Segoe Script" pitchFamily="34" charset="0"/>
              </a:rPr>
              <a:t>General 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Segoe Script" pitchFamily="34" charset="0"/>
              </a:rPr>
              <a:t>Form</a:t>
            </a:r>
            <a:endParaRPr lang="en-US" sz="2400" b="1" dirty="0">
              <a:solidFill>
                <a:srgbClr val="FF0000"/>
              </a:solidFill>
              <a:latin typeface="Segoe Scrip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1212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8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8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8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8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8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1790700"/>
            <a:ext cx="6172200" cy="2554545"/>
          </a:xfrm>
          <a:prstGeom prst="rect">
            <a:avLst/>
          </a:prstGeom>
          <a:gradFill flip="none" rotWithShape="1">
            <a:path path="circle">
              <a:fillToRect l="50000" t="50000" r="50000" b="50000"/>
            </a:path>
            <a:tileRect/>
          </a:gradFill>
          <a:scene3d>
            <a:camera prst="perspectiveRelaxed" fov="600000">
              <a:rot lat="20070052" lon="113550" rev="833078"/>
            </a:camera>
            <a:lightRig rig="threePt" dir="t">
              <a:rot lat="0" lon="0" rev="1200000"/>
            </a:lightRig>
          </a:scene3d>
          <a:sp3d extrusionH="76200">
            <a:bevelT w="63500" h="25400"/>
            <a:bevelB/>
            <a:extrusionClr>
              <a:schemeClr val="bg1"/>
            </a:extrusion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Segoe Script" pitchFamily="34" charset="0"/>
              </a:rPr>
              <a:t> </a:t>
            </a:r>
          </a:p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Segoe Script" pitchFamily="34" charset="0"/>
              </a:rPr>
              <a:t>Adding </a:t>
            </a:r>
            <a:r>
              <a:rPr lang="en-US" sz="3200" b="1" dirty="0">
                <a:solidFill>
                  <a:srgbClr val="002060"/>
                </a:solidFill>
                <a:latin typeface="Segoe Script" pitchFamily="34" charset="0"/>
              </a:rPr>
              <a:t>and subtracting rational expressions with different denominators</a:t>
            </a:r>
            <a:r>
              <a:rPr lang="en-US" sz="3200" dirty="0">
                <a:solidFill>
                  <a:srgbClr val="002060"/>
                </a:solidFill>
                <a:latin typeface="Segoe Script" pitchFamily="34" charset="0"/>
              </a:rPr>
              <a:t/>
            </a:r>
            <a:br>
              <a:rPr lang="en-US" sz="3200" dirty="0">
                <a:solidFill>
                  <a:srgbClr val="002060"/>
                </a:solidFill>
                <a:latin typeface="Segoe Script" pitchFamily="34" charset="0"/>
              </a:rPr>
            </a:br>
            <a:endParaRPr lang="en-US" sz="3200" dirty="0">
              <a:solidFill>
                <a:srgbClr val="002060"/>
              </a:solidFill>
              <a:latin typeface="Segoe Scrip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930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flip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0999" y="5659125"/>
            <a:ext cx="7141813" cy="709407"/>
          </a:xfrm>
          <a:blipFill>
            <a:blip r:embed="rId3"/>
            <a:tile tx="0" ty="0" sx="100000" sy="100000" flip="none" algn="tl"/>
          </a:blip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Print" pitchFamily="2" charset="0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egoe Print" pitchFamily="2" charset="0"/>
              </a:rPr>
              <a:t>Write the rational expression in lowest terms.</a:t>
            </a:r>
          </a:p>
          <a:p>
            <a:pPr>
              <a:lnSpc>
                <a:spcPct val="170000"/>
              </a:lnSpc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Segoe Print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340319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Segoe Script" pitchFamily="34" charset="0"/>
              </a:rPr>
              <a:t>Steps in adding and subtracting rational expressions are summarized below.</a:t>
            </a:r>
          </a:p>
        </p:txBody>
      </p:sp>
      <p:sp>
        <p:nvSpPr>
          <p:cNvPr id="5" name="Horizontal Scroll 4"/>
          <p:cNvSpPr/>
          <p:nvPr/>
        </p:nvSpPr>
        <p:spPr>
          <a:xfrm>
            <a:off x="658091" y="381000"/>
            <a:ext cx="3429000" cy="1066800"/>
          </a:xfrm>
          <a:prstGeom prst="horizontalScroll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u="sng" dirty="0" smtClean="0">
              <a:solidFill>
                <a:schemeClr val="accent6">
                  <a:lumMod val="40000"/>
                  <a:lumOff val="60000"/>
                </a:schemeClr>
              </a:solidFill>
              <a:latin typeface="Segoe Script" pitchFamily="34" charset="0"/>
            </a:endParaRPr>
          </a:p>
          <a:p>
            <a:pPr algn="ctr"/>
            <a:r>
              <a:rPr lang="en-US" sz="3600" b="1" u="sng" dirty="0" smtClean="0">
                <a:solidFill>
                  <a:srgbClr val="FF0000"/>
                </a:solidFill>
                <a:latin typeface="Segoe Script" pitchFamily="34" charset="0"/>
              </a:rPr>
              <a:t>Remember</a:t>
            </a:r>
            <a:r>
              <a:rPr lang="en-US" sz="3600" b="1" u="sng" dirty="0">
                <a:solidFill>
                  <a:srgbClr val="FF0000"/>
                </a:solidFill>
                <a:latin typeface="Segoe Script" pitchFamily="34" charset="0"/>
              </a:rPr>
              <a:t>:</a:t>
            </a:r>
          </a:p>
          <a:p>
            <a:pPr algn="ctr"/>
            <a:endParaRPr lang="en-US" sz="3600" dirty="0">
              <a:solidFill>
                <a:schemeClr val="accent6">
                  <a:lumMod val="40000"/>
                  <a:lumOff val="60000"/>
                </a:schemeClr>
              </a:solidFill>
              <a:latin typeface="Segoe Scrip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8200" y="2525424"/>
            <a:ext cx="8147422" cy="563231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egoe Print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Print" pitchFamily="2" charset="0"/>
              </a:rPr>
              <a:t>    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Print" pitchFamily="2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egoe Print" pitchFamily="2" charset="0"/>
              </a:rPr>
              <a:t>Find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Print" pitchFamily="2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egoe Print" pitchFamily="2" charset="0"/>
              </a:rPr>
              <a:t>the LCD of the rational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Print" pitchFamily="2" charset="0"/>
              </a:rPr>
              <a:t>algebraic expressions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egoe Print" pitchFamily="2" charset="0"/>
              </a:rPr>
              <a:t>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61267" y="3276600"/>
            <a:ext cx="7824355" cy="1034129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Print" pitchFamily="2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egoe Print" pitchFamily="2" charset="0"/>
              </a:rPr>
              <a:t>Rewrite each rational expression as an equivalent expression whose denominator is the LCD found in step 1.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73200" y="4495800"/>
            <a:ext cx="7497413" cy="1034129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Print" pitchFamily="2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egoe Print" pitchFamily="2" charset="0"/>
              </a:rPr>
              <a:t>Add or subtract the numerators and write the sum or difference over the LCD.</a:t>
            </a:r>
          </a:p>
        </p:txBody>
      </p:sp>
      <p:sp>
        <p:nvSpPr>
          <p:cNvPr id="2" name="Round Diagonal Corner Rectangle 1"/>
          <p:cNvSpPr/>
          <p:nvPr/>
        </p:nvSpPr>
        <p:spPr>
          <a:xfrm>
            <a:off x="381000" y="2246536"/>
            <a:ext cx="914400" cy="650255"/>
          </a:xfrm>
          <a:prstGeom prst="round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419100" y="3209464"/>
            <a:ext cx="914400" cy="650255"/>
          </a:xfrm>
          <a:prstGeom prst="round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11" name="Round Diagonal Corner Rectangle 10"/>
          <p:cNvSpPr/>
          <p:nvPr/>
        </p:nvSpPr>
        <p:spPr>
          <a:xfrm>
            <a:off x="651164" y="4528409"/>
            <a:ext cx="914400" cy="650255"/>
          </a:xfrm>
          <a:prstGeom prst="round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12" name="Round Diagonal Corner Rectangle 11"/>
          <p:cNvSpPr/>
          <p:nvPr/>
        </p:nvSpPr>
        <p:spPr>
          <a:xfrm>
            <a:off x="872836" y="5659125"/>
            <a:ext cx="914400" cy="650255"/>
          </a:xfrm>
          <a:prstGeom prst="round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57280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conveyor dir="l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/>
      <p:bldP spid="5" grpId="0"/>
      <p:bldP spid="14" grpId="0" animBg="1"/>
      <p:bldP spid="15" grpId="0" animBg="1"/>
      <p:bldP spid="16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943" y="762000"/>
            <a:ext cx="7200900" cy="2331787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600" b="1" dirty="0" smtClean="0">
                <a:latin typeface="Segoe Print" pitchFamily="2" charset="0"/>
              </a:rPr>
              <a:t>Step </a:t>
            </a:r>
            <a:r>
              <a:rPr lang="en-US" sz="2600" b="1" dirty="0">
                <a:latin typeface="Segoe Print" pitchFamily="2" charset="0"/>
              </a:rPr>
              <a:t>2: Rewrite each rational expression as an equivalent expression whose denominator is the LCD </a:t>
            </a:r>
            <a:r>
              <a:rPr lang="en-US" sz="2800" b="1" dirty="0" smtClean="0">
                <a:latin typeface="Segoe Print" pitchFamily="2" charset="0"/>
              </a:rPr>
              <a:t>(</a:t>
            </a:r>
            <a:r>
              <a:rPr lang="en-US" sz="2800" b="1" dirty="0">
                <a:latin typeface="Segoe Print" pitchFamily="2" charset="0"/>
              </a:rPr>
              <a:t>x + 1) (x - 6) (x - 5</a:t>
            </a:r>
            <a:r>
              <a:rPr lang="en-US" sz="2800" b="1" dirty="0" smtClean="0">
                <a:latin typeface="Segoe Print" pitchFamily="2" charset="0"/>
              </a:rPr>
              <a:t>).</a:t>
            </a:r>
          </a:p>
          <a:p>
            <a:pPr marL="0" indent="0">
              <a:buNone/>
            </a:pPr>
            <a:endParaRPr lang="en-US" b="1" dirty="0">
              <a:latin typeface="Segoe Print" pitchFamily="2" charset="0"/>
            </a:endParaRPr>
          </a:p>
          <a:p>
            <a:pPr marL="0" indent="0">
              <a:buNone/>
            </a:pPr>
            <a:endParaRPr lang="en-US" b="1" dirty="0">
              <a:latin typeface="Segoe Print" pitchFamily="2" charset="0"/>
            </a:endParaRPr>
          </a:p>
          <a:p>
            <a:pPr marL="0" indent="0">
              <a:buNone/>
            </a:pPr>
            <a:endParaRPr lang="en-US" sz="4000" b="1" dirty="0" smtClean="0">
              <a:latin typeface="Segoe Print" pitchFamily="2" charset="0"/>
            </a:endParaRPr>
          </a:p>
          <a:p>
            <a:endParaRPr lang="en-US" b="1" dirty="0">
              <a:latin typeface="Segoe Print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21343" y="2931886"/>
                <a:ext cx="8382000" cy="971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+8</m:t>
                          </m:r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−6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sz="2800" i="1">
                          <a:latin typeface="Cambria Math"/>
                        </a:rPr>
                        <m:t>∙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−5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−5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+1</m:t>
                          </m:r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−5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sz="2800" i="1">
                          <a:latin typeface="Cambria Math"/>
                        </a:rPr>
                        <m:t>∙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−6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−6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Segoe Print" pitchFamily="2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43" y="2931886"/>
                <a:ext cx="8382000" cy="9714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38200" y="4419600"/>
                <a:ext cx="7536543" cy="1581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3600" dirty="0" smtClean="0">
                    <a:latin typeface="Cambria Math" pitchFamily="18" charset="0"/>
                    <a:ea typeface="Cambria Math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itchFamily="18" charset="0"/>
                                <a:ea typeface="Cambria Math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600" i="1">
                                <a:latin typeface="Cambria Math" pitchFamily="18" charset="0"/>
                                <a:ea typeface="Cambria Math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i="1">
                            <a:latin typeface="Cambria Math" pitchFamily="18" charset="0"/>
                            <a:ea typeface="Cambria Math" pitchFamily="18" charset="0"/>
                          </a:rPr>
                          <m:t>+3</m:t>
                        </m:r>
                        <m:r>
                          <a:rPr lang="en-US" sz="3600" i="1">
                            <a:latin typeface="Cambria Math" pitchFamily="18" charset="0"/>
                            <a:ea typeface="Cambria Math" pitchFamily="18" charset="0"/>
                          </a:rPr>
                          <m:t>𝑥</m:t>
                        </m:r>
                        <m:r>
                          <a:rPr lang="en-US" sz="3600" i="1">
                            <a:latin typeface="Cambria Math" pitchFamily="18" charset="0"/>
                            <a:ea typeface="Cambria Math" pitchFamily="18" charset="0"/>
                          </a:rPr>
                          <m:t>−40</m:t>
                        </m:r>
                      </m:num>
                      <m:den>
                        <m:r>
                          <a:rPr lang="en-US" sz="360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itchFamily="18" charset="0"/>
                            <a:ea typeface="Cambria Math" pitchFamily="18" charset="0"/>
                          </a:rPr>
                          <m:t>𝑥</m:t>
                        </m:r>
                        <m:r>
                          <a:rPr lang="en-US" sz="3600" i="1">
                            <a:latin typeface="Cambria Math" pitchFamily="18" charset="0"/>
                            <a:ea typeface="Cambria Math" pitchFamily="18" charset="0"/>
                          </a:rPr>
                          <m:t>+1)(</m:t>
                        </m:r>
                        <m:r>
                          <a:rPr lang="en-US" sz="3600" i="1">
                            <a:latin typeface="Cambria Math" pitchFamily="18" charset="0"/>
                            <a:ea typeface="Cambria Math" pitchFamily="18" charset="0"/>
                          </a:rPr>
                          <m:t>𝑥</m:t>
                        </m:r>
                        <m:r>
                          <a:rPr lang="en-US" sz="3600" i="1">
                            <a:latin typeface="Cambria Math" pitchFamily="18" charset="0"/>
                            <a:ea typeface="Cambria Math" pitchFamily="18" charset="0"/>
                          </a:rPr>
                          <m:t>−6)(</m:t>
                        </m:r>
                        <m:r>
                          <a:rPr lang="en-US" sz="3600" i="1">
                            <a:latin typeface="Cambria Math" pitchFamily="18" charset="0"/>
                            <a:ea typeface="Cambria Math" pitchFamily="18" charset="0"/>
                          </a:rPr>
                          <m:t>𝑥</m:t>
                        </m:r>
                        <m:r>
                          <a:rPr lang="en-US" sz="3600" i="1">
                            <a:latin typeface="Cambria Math" pitchFamily="18" charset="0"/>
                            <a:ea typeface="Cambria Math" pitchFamily="18" charset="0"/>
                          </a:rPr>
                          <m:t>−5)</m:t>
                        </m:r>
                      </m:den>
                    </m:f>
                    <m:r>
                      <a:rPr lang="en-US" sz="3600" i="1">
                        <a:latin typeface="Cambria Math" pitchFamily="18" charset="0"/>
                        <a:ea typeface="Cambria Math" pitchFamily="18" charset="0"/>
                      </a:rPr>
                      <m:t>+</m:t>
                    </m:r>
                    <m:f>
                      <m:fPr>
                        <m:ctrlPr>
                          <a:rPr lang="en-US" sz="36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itchFamily="18" charset="0"/>
                                <a:ea typeface="Cambria Math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600" i="1">
                                <a:latin typeface="Cambria Math" pitchFamily="18" charset="0"/>
                                <a:ea typeface="Cambria Math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i="1">
                            <a:latin typeface="Cambria Math" pitchFamily="18" charset="0"/>
                            <a:ea typeface="Cambria Math" pitchFamily="18" charset="0"/>
                          </a:rPr>
                          <m:t>−5</m:t>
                        </m:r>
                        <m:r>
                          <a:rPr lang="en-US" sz="3600" i="1">
                            <a:latin typeface="Cambria Math" pitchFamily="18" charset="0"/>
                            <a:ea typeface="Cambria Math" pitchFamily="18" charset="0"/>
                          </a:rPr>
                          <m:t>𝑥</m:t>
                        </m:r>
                        <m:r>
                          <a:rPr lang="en-US" sz="3600" i="1">
                            <a:latin typeface="Cambria Math" pitchFamily="18" charset="0"/>
                            <a:ea typeface="Cambria Math" pitchFamily="18" charset="0"/>
                          </a:rPr>
                          <m:t>−6</m:t>
                        </m:r>
                      </m:num>
                      <m:den>
                        <m:d>
                          <m:dPr>
                            <m:ctrlPr>
                              <a:rPr lang="en-US" sz="36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itchFamily="18" charset="0"/>
                                <a:ea typeface="Cambria Math" pitchFamily="18" charset="0"/>
                              </a:rPr>
                              <m:t>𝑥</m:t>
                            </m:r>
                            <m:r>
                              <a:rPr lang="en-US" sz="3600" i="1">
                                <a:latin typeface="Cambria Math" pitchFamily="18" charset="0"/>
                                <a:ea typeface="Cambria Math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sz="36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itchFamily="18" charset="0"/>
                                <a:ea typeface="Cambria Math" pitchFamily="18" charset="0"/>
                              </a:rPr>
                              <m:t>𝑥</m:t>
                            </m:r>
                            <m:r>
                              <a:rPr lang="en-US" sz="3600" i="1">
                                <a:latin typeface="Cambria Math" pitchFamily="18" charset="0"/>
                                <a:ea typeface="Cambria Math" pitchFamily="18" charset="0"/>
                              </a:rPr>
                              <m:t>−6</m:t>
                            </m:r>
                          </m:e>
                        </m:d>
                        <m:r>
                          <a:rPr lang="en-US" sz="360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itchFamily="18" charset="0"/>
                            <a:ea typeface="Cambria Math" pitchFamily="18" charset="0"/>
                          </a:rPr>
                          <m:t>𝑥</m:t>
                        </m:r>
                        <m:r>
                          <a:rPr lang="en-US" sz="3600" i="1">
                            <a:latin typeface="Cambria Math" pitchFamily="18" charset="0"/>
                            <a:ea typeface="Cambria Math" pitchFamily="18" charset="0"/>
                          </a:rPr>
                          <m:t>−5)</m:t>
                        </m:r>
                      </m:den>
                    </m:f>
                  </m:oMath>
                </a14:m>
                <a:endParaRPr lang="en-US" sz="3600" dirty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sz="3600" dirty="0">
                    <a:latin typeface="Cambria Math" pitchFamily="18" charset="0"/>
                    <a:ea typeface="Cambria Math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19600"/>
                <a:ext cx="7536543" cy="1581780"/>
              </a:xfrm>
              <a:prstGeom prst="rect">
                <a:avLst/>
              </a:prstGeom>
              <a:blipFill rotWithShape="1">
                <a:blip r:embed="rId3"/>
                <a:stretch>
                  <a:fillRect l="-2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250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14:prism isContent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4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4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1512</Words>
  <Application>Microsoft Office PowerPoint</Application>
  <PresentationFormat>On-screen Show (4:3)</PresentationFormat>
  <Paragraphs>131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Operations of Algebraic Expression </vt:lpstr>
      <vt:lpstr>Addition and Subtraction of Rational Algebraic Expressions </vt:lpstr>
      <vt:lpstr>PowerPoint Presentation</vt:lpstr>
      <vt:lpstr>  Subtract: 8y/(y-2)-16/(y-2)</vt:lpstr>
      <vt:lpstr> Example 2: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Multiply Rational Expressions</vt:lpstr>
      <vt:lpstr>Example 1:</vt:lpstr>
      <vt:lpstr>Example 2:</vt:lpstr>
      <vt:lpstr>The reciprocal of a fraction is a fraction with the numerator and denominator interchanged. </vt:lpstr>
      <vt:lpstr>PowerPoint Presentation</vt:lpstr>
      <vt:lpstr>Division of Rational Expressions</vt:lpstr>
      <vt:lpstr>Example 1</vt:lpstr>
      <vt:lpstr>Example 2: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 and Subtraction of Rational Algebraic Expressions</dc:title>
  <dc:creator>GAISANO TECH</dc:creator>
  <cp:lastModifiedBy>GAISANO TECH</cp:lastModifiedBy>
  <cp:revision>59</cp:revision>
  <dcterms:created xsi:type="dcterms:W3CDTF">2018-09-19T05:13:10Z</dcterms:created>
  <dcterms:modified xsi:type="dcterms:W3CDTF">2018-10-15T08:48:45Z</dcterms:modified>
</cp:coreProperties>
</file>