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30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81EB2-5D3C-498B-BBDB-74BCE3D5F79F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3DEA-F83B-4975-88FE-803A403170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3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3DEA-F83B-4975-88FE-803A4031702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03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3DEA-F83B-4975-88FE-803A40317025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5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6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6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40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4023-09A7-29C5-E7EF-8920881E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451F8-AE10-E720-E919-5EE00577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219F9-53C4-2BE4-D6C1-466795EA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568F-29AC-4B04-C34D-2313A7EF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9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solidFill>
            <a:schemeClr val="bg1"/>
          </a:solidFill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4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54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7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1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9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80"/>
            <a:ext cx="12192000" cy="64024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8CEEFD-E3BD-474E-A070-FBB6FA0EDB36}" type="datetimeFigureOut">
              <a:rPr lang="en-IN" smtClean="0"/>
              <a:t>23-07-2024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6621D9-27F8-4E9D-AFE9-15F93967CA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8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04D2-A0D2-E716-2F0C-D5B7806216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/>
              <a:t>X Education-Lead Scoring Case Study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84F0F-25A6-6E06-A255-BFE719D8FC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5119" y="3671847"/>
            <a:ext cx="12116881" cy="53841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: Analysied by Manish Atul Khorasiya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E6C2-EE0F-BDA7-B92D-7E105F8D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252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chemeClr val="bg1"/>
                </a:solidFill>
              </a:rPr>
              <a:t>INDEX</a:t>
            </a:r>
            <a:endParaRPr lang="en-IN" sz="43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388D6-35F3-71E1-AA8C-991634D9A99C}"/>
              </a:ext>
            </a:extLst>
          </p:cNvPr>
          <p:cNvSpPr txBox="1"/>
          <p:nvPr/>
        </p:nvSpPr>
        <p:spPr>
          <a:xfrm>
            <a:off x="590043" y="1086415"/>
            <a:ext cx="11011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Background of X Education Company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Problem Statement &amp; Objective of the Study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Overall approach of the analysis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  <a:latin typeface="freight-text-pro"/>
              </a:rPr>
              <a:t>Data Cleaning</a:t>
            </a:r>
            <a:endParaRPr lang="en-US" sz="2000" dirty="0">
              <a:solidFill>
                <a:srgbClr val="002060"/>
              </a:solidFill>
              <a:latin typeface="freight-text-pro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EDA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Data Preparation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Model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  <a:latin typeface="freight-text-pro"/>
              </a:rPr>
              <a:t>Model Evaluation</a:t>
            </a:r>
            <a:endParaRPr lang="en-US" sz="2000" dirty="0">
              <a:solidFill>
                <a:srgbClr val="002060"/>
              </a:solidFill>
              <a:latin typeface="freight-text-pro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freight-text-pro"/>
              </a:rPr>
              <a:t>Final : Measures to CTL (Convert to lead)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1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3D0C-F981-C6BD-BA63-D88AEC9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of X Education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389-3C81-9233-3ECA-E605C8A3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1" y="842842"/>
            <a:ext cx="11792810" cy="5184331"/>
          </a:xfrm>
        </p:spPr>
        <p:txBody>
          <a:bodyPr/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An education company named X Education sells online courses to industry professionals.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On any given day, many professionals who are interested in the courses land on their website and </a:t>
            </a:r>
            <a:r>
              <a:rPr lang="en-IN" dirty="0">
                <a:solidFill>
                  <a:srgbClr val="091E42"/>
                </a:solidFill>
              </a:rPr>
              <a:t>browse for courses.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The company markets its courses on several websites and search engines like Google.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Once these people land on the website, they might browse the courses or fill up a form for the course or </a:t>
            </a:r>
            <a:r>
              <a:rPr lang="en-IN" dirty="0">
                <a:solidFill>
                  <a:srgbClr val="091E42"/>
                </a:solidFill>
              </a:rPr>
              <a:t>watch some videos.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When these people fill up a form providing their email address or phone number, they are classified to </a:t>
            </a:r>
            <a:r>
              <a:rPr lang="en-IN" dirty="0">
                <a:solidFill>
                  <a:srgbClr val="091E42"/>
                </a:solidFill>
              </a:rPr>
              <a:t>be a lead.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Once these leads are acquired, employees from the sales team start making calls, writing emails, etc.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Through this process, some of the leads get converted while most do not.</a:t>
            </a:r>
          </a:p>
          <a:p>
            <a:pPr marL="0" algn="just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</a:rPr>
              <a:t> The typical lead conversion rate at X education is around 30%.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91E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201168" lvl="1" indent="0">
              <a:buClr>
                <a:schemeClr val="accent1">
                  <a:lumMod val="75000"/>
                </a:schemeClr>
              </a:buClr>
              <a:buNone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7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3D0C-F981-C6BD-BA63-D88AEC9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&amp; Objective of the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389-3C81-9233-3ECA-E605C8A3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1" y="842843"/>
            <a:ext cx="11792810" cy="5076176"/>
          </a:xfrm>
        </p:spPr>
        <p:txBody>
          <a:bodyPr/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1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b="1" dirty="0">
                <a:solidFill>
                  <a:srgbClr val="091E42"/>
                </a:solidFill>
              </a:rPr>
              <a:t>Problem Statement: 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X Education gets a lot of leads, its lead conversion rate is very poor at around 30%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X Education wants to make lead conversion process more efficient by identifying the most potential leads, also known as Hot Leads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Their sales team want to know these potential set of leads, which they will be focusing more on communicating rather than making calls to everyone.</a:t>
            </a:r>
            <a:endParaRPr lang="en-IN" sz="2000" dirty="0">
              <a:solidFill>
                <a:srgbClr val="091E42"/>
              </a:solidFill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1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091E42"/>
                </a:solidFill>
              </a:rPr>
              <a:t>Objective of the study: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To help X Education select the most promising leads, i.e., the leads that are most likely to convert into </a:t>
            </a:r>
            <a:r>
              <a:rPr lang="en-IN" sz="2000" dirty="0">
                <a:solidFill>
                  <a:srgbClr val="091E42"/>
                </a:solidFill>
              </a:rPr>
              <a:t>paying customers.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The company requires us to build a model wherein we need to assign a lead score to each of the leads such that the customers with a higher lead score have a higher conversion chance and the customers with a lower lead score have a lower conversion chance.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1E42"/>
                </a:solidFill>
              </a:rPr>
              <a:t>The CEO has given a ballpark of the target lead conversion rate to be around 80%.</a:t>
            </a:r>
            <a:endParaRPr lang="en-IN" sz="2000" dirty="0">
              <a:solidFill>
                <a:srgbClr val="091E42"/>
              </a:solidFill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91E42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E6C2-EE0F-BDA7-B92D-7E105F8D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252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chemeClr val="bg1"/>
                </a:solidFill>
              </a:rPr>
              <a:t>O</a:t>
            </a:r>
            <a:r>
              <a:rPr lang="en-US" sz="4300" b="1" i="0" dirty="0">
                <a:solidFill>
                  <a:schemeClr val="bg1"/>
                </a:solidFill>
                <a:effectLst/>
              </a:rPr>
              <a:t>verall approach of the analysis </a:t>
            </a:r>
            <a:endParaRPr lang="en-IN" sz="43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DD21-A5E8-2A56-7BEB-F78EC5C4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1" y="842843"/>
            <a:ext cx="11792810" cy="4023360"/>
          </a:xfrm>
        </p:spPr>
        <p:txBody>
          <a:bodyPr/>
          <a:lstStyle/>
          <a:p>
            <a:pPr marL="201168" lvl="1" indent="0">
              <a:buClr>
                <a:schemeClr val="accent1">
                  <a:lumMod val="75000"/>
                </a:schemeClr>
              </a:buClr>
              <a:buNone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1F0C4-999C-8B39-0C98-91D8A858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30945"/>
              </p:ext>
            </p:extLst>
          </p:nvPr>
        </p:nvGraphicFramePr>
        <p:xfrm>
          <a:off x="199595" y="806559"/>
          <a:ext cx="11792810" cy="500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67">
                  <a:extLst>
                    <a:ext uri="{9D8B030D-6E8A-4147-A177-3AD203B41FA5}">
                      <a16:colId xmlns:a16="http://schemas.microsoft.com/office/drawing/2014/main" val="2202397524"/>
                    </a:ext>
                  </a:extLst>
                </a:gridCol>
                <a:gridCol w="11061943">
                  <a:extLst>
                    <a:ext uri="{9D8B030D-6E8A-4147-A177-3AD203B41FA5}">
                      <a16:colId xmlns:a16="http://schemas.microsoft.com/office/drawing/2014/main" val="402378948"/>
                    </a:ext>
                  </a:extLst>
                </a:gridCol>
              </a:tblGrid>
              <a:tr h="711987">
                <a:tc>
                  <a:txBody>
                    <a:bodyPr/>
                    <a:lstStyle/>
                    <a:p>
                      <a:r>
                        <a:rPr lang="en-US" sz="1600" dirty="0"/>
                        <a:t>Sr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Steps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02003"/>
                  </a:ext>
                </a:extLst>
              </a:tr>
              <a:tr h="57209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91E42"/>
                          </a:solidFill>
                        </a:rPr>
                        <a:t>Identify the missing data and dealt appropriately with it : Imputation or deletion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79041"/>
                  </a:ext>
                </a:extLst>
              </a:tr>
              <a:tr h="534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91E42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091E4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91E42"/>
                          </a:solidFill>
                        </a:rPr>
                        <a:t>Replacing missing values ( Using central tendency like mean, median and mode)</a:t>
                      </a:r>
                      <a:endParaRPr lang="en-US" sz="1800" dirty="0">
                        <a:solidFill>
                          <a:srgbClr val="091E4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53615"/>
                  </a:ext>
                </a:extLst>
              </a:tr>
              <a:tr h="50560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Identify if there are outliers in the dataset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08239"/>
                  </a:ext>
                </a:extLst>
              </a:tr>
              <a:tr h="46597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Calculating Imbalance percentage of target variable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5508"/>
                  </a:ext>
                </a:extLst>
              </a:tr>
              <a:tr h="573933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</a:rPr>
                        <a:t>Univariate analysis for t</a:t>
                      </a:r>
                      <a:r>
                        <a:rPr lang="en-IN" sz="1800" dirty="0"/>
                        <a:t>arget variable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60075"/>
                  </a:ext>
                </a:extLst>
              </a:tr>
              <a:tr h="47827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Bivariate analysis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</a:rPr>
                        <a:t>for </a:t>
                      </a:r>
                      <a:r>
                        <a:rPr lang="en-IN" sz="1800" dirty="0"/>
                        <a:t>Target variable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84226"/>
                  </a:ext>
                </a:extLst>
              </a:tr>
              <a:tr h="634618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Finding the correlation if any </a:t>
                      </a:r>
                      <a:endParaRPr lang="en-IN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62886"/>
                  </a:ext>
                </a:extLst>
              </a:tr>
              <a:tr h="52895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Using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visualisations to understand the most important relation, patterns and outcome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5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E6C2-EE0F-BDA7-B92D-7E105F8D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252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br>
              <a:rPr lang="en-US" sz="4300" dirty="0"/>
            </a:br>
            <a:r>
              <a:rPr lang="en-US" sz="4300" dirty="0"/>
              <a:t>Final : Measures to CTL (Convert to lead)</a:t>
            </a:r>
            <a:endParaRPr lang="en-IN" sz="4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DD21-A5E8-2A56-7BEB-F78EC5C4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1" y="842843"/>
            <a:ext cx="11792810" cy="4023360"/>
          </a:xfrm>
        </p:spPr>
        <p:txBody>
          <a:bodyPr/>
          <a:lstStyle/>
          <a:p>
            <a:pPr marL="201168" lvl="1" indent="0">
              <a:buClr>
                <a:schemeClr val="accent1">
                  <a:lumMod val="75000"/>
                </a:schemeClr>
              </a:buClr>
              <a:buNone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29BB9-CEB2-9509-A842-954F0294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468"/>
              </p:ext>
            </p:extLst>
          </p:nvPr>
        </p:nvGraphicFramePr>
        <p:xfrm>
          <a:off x="199595" y="842843"/>
          <a:ext cx="11792810" cy="519560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{3C2FFA5D-87B4-456A-9821-1D502468CF0F}</a:tableStyleId>
              </a:tblPr>
              <a:tblGrid>
                <a:gridCol w="11792810">
                  <a:extLst>
                    <a:ext uri="{9D8B030D-6E8A-4147-A177-3AD203B41FA5}">
                      <a16:colId xmlns:a16="http://schemas.microsoft.com/office/drawing/2014/main" val="2388926554"/>
                    </a:ext>
                  </a:extLst>
                </a:gridCol>
              </a:tblGrid>
              <a:tr h="519560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increase our Lead Conversion Rates</a:t>
                      </a:r>
                      <a:r>
                        <a:rPr lang="en-US" sz="1800" b="1" dirty="0"/>
                        <a:t>: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on features with positive coefficients for targeted marketing strategies.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strategies to attract high-quality leads from top-performing lead sources.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communication channels based on lead engagement impact.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Engage working professionals with tailored messaging.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budget/spend can be done on Website in terms of advertising, etc.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Incentives/discounts for providing reference that convert to lead, encourage providing more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references.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professionals to be aggressively targeted as they have high conversion rate and will have better financial situation to pay higher fees too.</a:t>
                      </a:r>
                      <a:endParaRPr lang="en-US" sz="1800" b="1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3283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8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04D2-A0D2-E716-2F0C-D5B7806216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052204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1269</TotalTime>
  <Words>586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freight-text-pro</vt:lpstr>
      <vt:lpstr>Wingdings</vt:lpstr>
      <vt:lpstr>Retrospect</vt:lpstr>
      <vt:lpstr>X Education-Lead Scoring Case Study</vt:lpstr>
      <vt:lpstr>INDEX</vt:lpstr>
      <vt:lpstr>Background of X Education Company</vt:lpstr>
      <vt:lpstr>Problem Statement &amp; Objective of the Study</vt:lpstr>
      <vt:lpstr>Overall approach of the analysis </vt:lpstr>
      <vt:lpstr> Final : Measures to CTL (Convert to lead)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khorasiya</dc:creator>
  <cp:lastModifiedBy>Manish khorasiya</cp:lastModifiedBy>
  <cp:revision>150</cp:revision>
  <dcterms:created xsi:type="dcterms:W3CDTF">2024-03-29T13:47:09Z</dcterms:created>
  <dcterms:modified xsi:type="dcterms:W3CDTF">2024-07-23T17:47:46Z</dcterms:modified>
</cp:coreProperties>
</file>