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256" r:id="rId2"/>
    <p:sldId id="332" r:id="rId3"/>
    <p:sldId id="257" r:id="rId4"/>
    <p:sldId id="258" r:id="rId5"/>
    <p:sldId id="326" r:id="rId6"/>
    <p:sldId id="329" r:id="rId7"/>
    <p:sldId id="261" r:id="rId8"/>
    <p:sldId id="264" r:id="rId9"/>
    <p:sldId id="265" r:id="rId10"/>
    <p:sldId id="270" r:id="rId11"/>
    <p:sldId id="272" r:id="rId12"/>
    <p:sldId id="276" r:id="rId13"/>
    <p:sldId id="277" r:id="rId14"/>
    <p:sldId id="278" r:id="rId15"/>
    <p:sldId id="279" r:id="rId16"/>
    <p:sldId id="280" r:id="rId17"/>
    <p:sldId id="281" r:id="rId18"/>
    <p:sldId id="282" r:id="rId19"/>
    <p:sldId id="333" r:id="rId20"/>
    <p:sldId id="284" r:id="rId21"/>
    <p:sldId id="327" r:id="rId22"/>
    <p:sldId id="294" r:id="rId23"/>
    <p:sldId id="295" r:id="rId24"/>
    <p:sldId id="299" r:id="rId25"/>
    <p:sldId id="334" r:id="rId26"/>
    <p:sldId id="292" r:id="rId27"/>
    <p:sldId id="335" r:id="rId28"/>
    <p:sldId id="311" r:id="rId29"/>
    <p:sldId id="312" r:id="rId30"/>
    <p:sldId id="314" r:id="rId31"/>
    <p:sldId id="315" r:id="rId32"/>
    <p:sldId id="316" r:id="rId33"/>
    <p:sldId id="322" r:id="rId34"/>
    <p:sldId id="324" r:id="rId35"/>
    <p:sldId id="328" r:id="rId36"/>
    <p:sldId id="348" r:id="rId37"/>
    <p:sldId id="331" r:id="rId38"/>
    <p:sldId id="344" r:id="rId39"/>
    <p:sldId id="345" r:id="rId40"/>
    <p:sldId id="346" r:id="rId41"/>
    <p:sldId id="347" r:id="rId42"/>
    <p:sldId id="349" r:id="rId43"/>
  </p:sldIdLst>
  <p:sldSz cx="9144000" cy="5143500" type="screen16x9"/>
  <p:notesSz cx="6858000" cy="9144000"/>
  <p:embeddedFontLst>
    <p:embeddedFont>
      <p:font typeface="Inconsolata" panose="020B0609030003000000" pitchFamily="49" charset="0"/>
      <p:regular r:id="rId45"/>
    </p:embeddedFont>
    <p:embeddedFont>
      <p:font typeface="Lucida Console" panose="020B0609040504020204" pitchFamily="49"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B6CDF91-F1B2-4588-904D-9B670A62C367}">
          <p14:sldIdLst>
            <p14:sldId id="256"/>
            <p14:sldId id="332"/>
          </p14:sldIdLst>
        </p14:section>
        <p14:section name="1-Variables, input and output" id="{6FAD903A-F69B-4378-96CF-9D488C68068D}">
          <p14:sldIdLst>
            <p14:sldId id="257"/>
            <p14:sldId id="258"/>
            <p14:sldId id="326"/>
            <p14:sldId id="329"/>
            <p14:sldId id="261"/>
            <p14:sldId id="264"/>
            <p14:sldId id="265"/>
            <p14:sldId id="270"/>
            <p14:sldId id="272"/>
          </p14:sldIdLst>
        </p14:section>
        <p14:section name="2-Conditionals" id="{387CE74E-2A7D-4F1E-977E-ACD7B400F2C4}">
          <p14:sldIdLst>
            <p14:sldId id="276"/>
            <p14:sldId id="277"/>
            <p14:sldId id="278"/>
            <p14:sldId id="279"/>
            <p14:sldId id="280"/>
            <p14:sldId id="281"/>
            <p14:sldId id="282"/>
            <p14:sldId id="333"/>
            <p14:sldId id="284"/>
          </p14:sldIdLst>
        </p14:section>
        <p14:section name="3-Loops" id="{0CFD11AB-D8E4-4C3F-AD8D-9E0FB92846BA}">
          <p14:sldIdLst>
            <p14:sldId id="327"/>
            <p14:sldId id="294"/>
            <p14:sldId id="295"/>
            <p14:sldId id="299"/>
            <p14:sldId id="334"/>
            <p14:sldId id="292"/>
            <p14:sldId id="335"/>
          </p14:sldIdLst>
        </p14:section>
        <p14:section name="4-Functions" id="{4D43A7F7-AFA8-4D1B-9426-DFAEA664236A}">
          <p14:sldIdLst>
            <p14:sldId id="311"/>
            <p14:sldId id="312"/>
            <p14:sldId id="314"/>
            <p14:sldId id="315"/>
            <p14:sldId id="316"/>
            <p14:sldId id="322"/>
            <p14:sldId id="324"/>
          </p14:sldIdLst>
        </p14:section>
        <p14:section name="5-Arrays" id="{42D94A33-D2D9-4AA5-A637-01778227C0CE}">
          <p14:sldIdLst>
            <p14:sldId id="328"/>
            <p14:sldId id="348"/>
            <p14:sldId id="331"/>
            <p14:sldId id="344"/>
            <p14:sldId id="345"/>
            <p14:sldId id="346"/>
            <p14:sldId id="347"/>
            <p14:sldId id="34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9823ee967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9823ee967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8cfa6a4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98cfa6a4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804b88f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9804b88f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8cfa6a4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8cfa6a4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8cfa6a41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8cfa6a4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98cfa6a41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98cfa6a41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8cfa6a41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98cfa6a41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98cfa6a41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98cfa6a41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98cfa6a41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98cfa6a41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8cfa6a4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98cfa6a4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374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823ee967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823ee967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7cb24b56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7cb24b56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97cb24b56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97cb24b56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985ab905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985ab905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985ab905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985ab905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546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98cfa6a41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98cfa6a41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99720f8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99720f8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9720f883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9720f883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99720f883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99720f883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720f883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720f883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99720f883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99720f883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Since functions at the top of the stack are popped off first, it enables us to have a function recursively call the versions of itself to solve the smaller problems. Once we hit the base case, the functions for the smaller problems are popped and return in the opposite sequence.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9823ee967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823ee967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 if needed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99720f883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99720f883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99720f88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99720f88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99720f8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99720f8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705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dirty="0"/>
              <a:t>Think of reference just like a URL. When you give someone a URL, you aren’t giving them the website/file it corresponds to. They have to open (dereference) it and see for themselves. This also means that if they can modify whatever is linked by the URL, it is modified for everyone else who visits it as well. When you pass something by value, you are making a </a:t>
            </a:r>
            <a:r>
              <a:rPr lang="en-SG" b="1" dirty="0"/>
              <a:t>copy</a:t>
            </a:r>
            <a:r>
              <a:rPr lang="en-SG" b="0" dirty="0"/>
              <a:t>, so whatever changes you make do not affect the original.</a:t>
            </a:r>
            <a:endParaRPr lang="en-SG" b="1" dirty="0"/>
          </a:p>
        </p:txBody>
      </p:sp>
    </p:spTree>
    <p:extLst>
      <p:ext uri="{BB962C8B-B14F-4D97-AF65-F5344CB8AC3E}">
        <p14:creationId xmlns:p14="http://schemas.microsoft.com/office/powerpoint/2010/main" val="2194970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9823ee967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823ee967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 if needed</a:t>
            </a:r>
            <a:endParaRPr/>
          </a:p>
        </p:txBody>
      </p:sp>
    </p:spTree>
    <p:extLst>
      <p:ext uri="{BB962C8B-B14F-4D97-AF65-F5344CB8AC3E}">
        <p14:creationId xmlns:p14="http://schemas.microsoft.com/office/powerpoint/2010/main" val="1933093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7cb24b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97cb24b5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5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7cb24b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97cb24b5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966e43111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966e43111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966e4311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9966e4311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7cb24b56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7cb24b56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CS101 Code Clinic 1</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142" name="Google Shape;142;p27"/>
          <p:cNvSpPr txBox="1">
            <a:spLocks noGrp="1"/>
          </p:cNvSpPr>
          <p:nvPr>
            <p:ph type="body" idx="1"/>
          </p:nvPr>
        </p:nvSpPr>
        <p:spPr>
          <a:xfrm>
            <a:off x="311701" y="1152475"/>
            <a:ext cx="4378712" cy="2551173"/>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US" sz="1400" b="0" dirty="0">
                <a:solidFill>
                  <a:srgbClr val="AF00DB"/>
                </a:solidFill>
                <a:effectLst/>
                <a:latin typeface="Lucida Console" panose="020B0609040504020204" pitchFamily="49" charset="0"/>
              </a:rPr>
              <a:t>#include</a:t>
            </a:r>
            <a:r>
              <a:rPr lang="en-US" sz="1400" b="0" dirty="0">
                <a:solidFill>
                  <a:srgbClr val="0000FF"/>
                </a:solidFill>
                <a:effectLst/>
                <a:latin typeface="Lucida Console" panose="020B0609040504020204" pitchFamily="49" charset="0"/>
              </a:rPr>
              <a:t> </a:t>
            </a:r>
            <a:r>
              <a:rPr lang="en-US" sz="1400" b="0" dirty="0">
                <a:solidFill>
                  <a:srgbClr val="A31515"/>
                </a:solidFill>
                <a:effectLst/>
                <a:latin typeface="Lucida Console" panose="020B0609040504020204" pitchFamily="49" charset="0"/>
              </a:rPr>
              <a:t>&lt;stdio.h&gt;</a:t>
            </a:r>
            <a:br>
              <a:rPr lang="en-US" sz="1400" b="0" dirty="0">
                <a:solidFill>
                  <a:srgbClr val="0000FF"/>
                </a:solidFill>
                <a:effectLst/>
                <a:latin typeface="Lucida Console" panose="020B0609040504020204" pitchFamily="49" charset="0"/>
              </a:rPr>
            </a:br>
            <a:endParaRPr lang="en-US" sz="1400" b="0" dirty="0">
              <a:solidFill>
                <a:srgbClr val="000000"/>
              </a:solidFill>
              <a:effectLst/>
              <a:latin typeface="Lucida Console" panose="020B0609040504020204" pitchFamily="49" charset="0"/>
            </a:endParaRPr>
          </a:p>
          <a:p>
            <a:pPr marL="114300" indent="0">
              <a:buNone/>
            </a:pPr>
            <a:br>
              <a:rPr lang="en-US" sz="1400" b="0" dirty="0">
                <a:solidFill>
                  <a:srgbClr val="000000"/>
                </a:solidFill>
                <a:effectLst/>
                <a:latin typeface="Lucida Console" panose="020B0609040504020204" pitchFamily="49" charset="0"/>
              </a:rPr>
            </a:b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main</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void</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single = </a:t>
            </a:r>
            <a:r>
              <a:rPr lang="en-US" sz="1400" b="0" dirty="0">
                <a:solidFill>
                  <a:srgbClr val="098658"/>
                </a:solidFill>
                <a:effectLst/>
                <a:latin typeface="Lucida Console" panose="020B0609040504020204" pitchFamily="49" charset="0"/>
              </a:rPr>
              <a:t>3</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chemeClr val="tx1"/>
                </a:solidFill>
                <a:effectLst/>
                <a:latin typeface="Lucida Console" panose="020B0609040504020204" pitchFamily="49" charset="0"/>
              </a:rPr>
              <a:t>double</a:t>
            </a:r>
            <a:r>
              <a:rPr lang="en-US" sz="1400" b="0" dirty="0">
                <a:solidFill>
                  <a:srgbClr val="000000"/>
                </a:solidFill>
                <a:effectLst/>
                <a:latin typeface="Lucida Console" panose="020B0609040504020204" pitchFamily="49" charset="0"/>
              </a:rPr>
              <a:t> = </a:t>
            </a:r>
            <a:r>
              <a:rPr lang="en-US" sz="1400" b="0" dirty="0">
                <a:solidFill>
                  <a:srgbClr val="098658"/>
                </a:solidFill>
                <a:effectLst/>
                <a:latin typeface="Lucida Console" panose="020B0609040504020204" pitchFamily="49" charset="0"/>
              </a:rPr>
              <a:t>2</a:t>
            </a:r>
            <a:r>
              <a:rPr lang="en-US" sz="1400" b="0" dirty="0">
                <a:solidFill>
                  <a:srgbClr val="000000"/>
                </a:solidFill>
                <a:effectLst/>
                <a:latin typeface="Lucida Console" panose="020B0609040504020204" pitchFamily="49" charset="0"/>
              </a:rPr>
              <a:t> * single;</a:t>
            </a:r>
          </a:p>
          <a:p>
            <a:pPr marL="114300" indent="0">
              <a:buNone/>
            </a:pPr>
            <a:br>
              <a:rPr lang="en-US" sz="1400" b="0" dirty="0">
                <a:solidFill>
                  <a:srgbClr val="000000"/>
                </a:solidFill>
                <a:effectLst/>
                <a:latin typeface="Lucida Console" panose="020B0609040504020204" pitchFamily="49" charset="0"/>
              </a:rPr>
            </a:b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printf</a:t>
            </a:r>
            <a:r>
              <a:rPr lang="en-US" sz="1400" b="0" dirty="0">
                <a:solidFill>
                  <a:srgbClr val="000000"/>
                </a:solidFill>
                <a:effectLst/>
                <a:latin typeface="Lucida Console" panose="020B0609040504020204" pitchFamily="49" charset="0"/>
              </a:rPr>
              <a:t>(</a:t>
            </a:r>
            <a:r>
              <a:rPr lang="en-US" sz="1400" b="0" dirty="0">
                <a:solidFill>
                  <a:srgbClr val="A31515"/>
                </a:solidFill>
                <a:effectLst/>
                <a:latin typeface="Lucida Console" panose="020B0609040504020204" pitchFamily="49" charset="0"/>
              </a:rPr>
              <a:t>"</a:t>
            </a:r>
            <a:r>
              <a:rPr lang="en-US" sz="1400" b="0" dirty="0">
                <a:solidFill>
                  <a:srgbClr val="001080"/>
                </a:solidFill>
                <a:effectLst/>
                <a:latin typeface="Lucida Console" panose="020B0609040504020204" pitchFamily="49" charset="0"/>
              </a:rPr>
              <a:t>%d</a:t>
            </a:r>
            <a:r>
              <a:rPr lang="en-US" sz="1400" b="0" dirty="0">
                <a:solidFill>
                  <a:srgbClr val="A31515"/>
                </a:solidFill>
                <a:effectLst/>
                <a:latin typeface="Lucida Console" panose="020B0609040504020204" pitchFamily="49" charset="0"/>
              </a:rPr>
              <a:t>, </a:t>
            </a:r>
            <a:r>
              <a:rPr lang="en-US" sz="1400" b="0" dirty="0">
                <a:solidFill>
                  <a:srgbClr val="001080"/>
                </a:solidFill>
                <a:effectLst/>
                <a:latin typeface="Lucida Console" panose="020B0609040504020204" pitchFamily="49" charset="0"/>
              </a:rPr>
              <a:t>%d</a:t>
            </a:r>
            <a:r>
              <a:rPr lang="en-US" sz="1400" b="0" dirty="0">
                <a:solidFill>
                  <a:srgbClr val="EE0000"/>
                </a:solidFill>
                <a:effectLst/>
                <a:latin typeface="Lucida Console" panose="020B0609040504020204" pitchFamily="49" charset="0"/>
              </a:rPr>
              <a:t>\n</a:t>
            </a:r>
            <a:r>
              <a:rPr lang="en-US" sz="1400" b="0" dirty="0">
                <a:solidFill>
                  <a:srgbClr val="A31515"/>
                </a:solidFill>
                <a:effectLst/>
                <a:latin typeface="Lucida Console" panose="020B0609040504020204" pitchFamily="49" charset="0"/>
              </a:rPr>
              <a:t>"</a:t>
            </a:r>
            <a:r>
              <a:rPr lang="en-US" sz="1400" b="0" dirty="0">
                <a:solidFill>
                  <a:srgbClr val="000000"/>
                </a:solidFill>
                <a:effectLst/>
                <a:latin typeface="Lucida Console" panose="020B0609040504020204" pitchFamily="49" charset="0"/>
              </a:rPr>
              <a:t>, single, </a:t>
            </a:r>
            <a:r>
              <a:rPr lang="en-US" sz="1400" b="0" dirty="0">
                <a:solidFill>
                  <a:schemeClr val="tx1"/>
                </a:solidFill>
                <a:effectLst/>
                <a:latin typeface="Lucida Console" panose="020B0609040504020204" pitchFamily="49" charset="0"/>
              </a:rPr>
              <a:t>double</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p:txBody>
      </p:sp>
      <p:sp>
        <p:nvSpPr>
          <p:cNvPr id="144" name="Google Shape;144;p27"/>
          <p:cNvSpPr txBox="1"/>
          <p:nvPr/>
        </p:nvSpPr>
        <p:spPr>
          <a:xfrm>
            <a:off x="5354800" y="1505249"/>
            <a:ext cx="3624740" cy="21983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 name="TextBox 5">
            <a:extLst>
              <a:ext uri="{FF2B5EF4-FFF2-40B4-BE49-F238E27FC236}">
                <a16:creationId xmlns:a16="http://schemas.microsoft.com/office/drawing/2014/main" id="{10FACD6F-9B6C-4313-9FF7-F573A20836C1}"/>
              </a:ext>
            </a:extLst>
          </p:cNvPr>
          <p:cNvSpPr txBox="1"/>
          <p:nvPr/>
        </p:nvSpPr>
        <p:spPr>
          <a:xfrm>
            <a:off x="4918141" y="1152475"/>
            <a:ext cx="3914158" cy="351378"/>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SG" sz="1600" b="0" i="0" u="none" strike="noStrike" kern="0" cap="none" spc="0" normalizeH="0" baseline="0" noProof="0" dirty="0">
                <a:ln>
                  <a:noFill/>
                </a:ln>
                <a:solidFill>
                  <a:srgbClr val="595959"/>
                </a:solidFill>
                <a:effectLst/>
                <a:uLnTx/>
                <a:uFillTx/>
                <a:latin typeface="Arial"/>
                <a:cs typeface="Arial"/>
                <a:sym typeface="Arial"/>
              </a:rPr>
              <a:t>What is the expected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156" name="Google Shape;156;p29"/>
          <p:cNvSpPr txBox="1">
            <a:spLocks noGrp="1"/>
          </p:cNvSpPr>
          <p:nvPr>
            <p:ph type="body" idx="1"/>
          </p:nvPr>
        </p:nvSpPr>
        <p:spPr>
          <a:xfrm>
            <a:off x="311701" y="1152475"/>
            <a:ext cx="4483965" cy="223541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dividend = </a:t>
            </a:r>
            <a:r>
              <a:rPr lang="en-SG" sz="1400" b="0" dirty="0">
                <a:solidFill>
                  <a:srgbClr val="098658"/>
                </a:solidFill>
                <a:effectLst/>
                <a:latin typeface="Lucida Console" panose="020B0609040504020204" pitchFamily="49" charset="0"/>
              </a:rPr>
              <a:t>18</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divisor = </a:t>
            </a:r>
            <a:r>
              <a:rPr lang="en-SG" sz="1400" b="0" dirty="0">
                <a:solidFill>
                  <a:srgbClr val="098658"/>
                </a:solidFill>
                <a:effectLst/>
                <a:latin typeface="Lucida Console" panose="020B0609040504020204" pitchFamily="49" charset="0"/>
              </a:rPr>
              <a:t>4</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double</a:t>
            </a:r>
            <a:r>
              <a:rPr lang="en-SG" sz="1400" b="0" dirty="0">
                <a:solidFill>
                  <a:srgbClr val="000000"/>
                </a:solidFill>
                <a:effectLst/>
                <a:latin typeface="Lucida Console" panose="020B0609040504020204" pitchFamily="49" charset="0"/>
              </a:rPr>
              <a:t> result = dividend / divisor;</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%.2lf</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result);</a:t>
            </a:r>
          </a:p>
          <a:p>
            <a:pPr marL="114300" indent="0">
              <a:buNone/>
            </a:pPr>
            <a:r>
              <a:rPr lang="en-SG" sz="1400" b="0" dirty="0">
                <a:solidFill>
                  <a:srgbClr val="000000"/>
                </a:solidFill>
                <a:effectLst/>
                <a:latin typeface="Lucida Console" panose="020B0609040504020204" pitchFamily="49" charset="0"/>
              </a:rPr>
              <a:t>}</a:t>
            </a:r>
          </a:p>
          <a:p>
            <a:pPr marL="114300" indent="0">
              <a:buNone/>
            </a:pPr>
            <a:endParaRPr lang="en-US" sz="1600" b="0" dirty="0">
              <a:solidFill>
                <a:schemeClr val="tx1"/>
              </a:solidFill>
              <a:effectLst/>
              <a:latin typeface="Lucida Console" panose="020B0609040504020204" pitchFamily="49" charset="0"/>
            </a:endParaRPr>
          </a:p>
        </p:txBody>
      </p:sp>
      <p:sp>
        <p:nvSpPr>
          <p:cNvPr id="9" name="TextBox 8">
            <a:extLst>
              <a:ext uri="{FF2B5EF4-FFF2-40B4-BE49-F238E27FC236}">
                <a16:creationId xmlns:a16="http://schemas.microsoft.com/office/drawing/2014/main" id="{EB7F7EE2-4EBA-4EA5-81E7-BE971FB9D71E}"/>
              </a:ext>
            </a:extLst>
          </p:cNvPr>
          <p:cNvSpPr txBox="1"/>
          <p:nvPr/>
        </p:nvSpPr>
        <p:spPr>
          <a:xfrm>
            <a:off x="4918141" y="1152475"/>
            <a:ext cx="3914158" cy="351378"/>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SG" sz="1600" b="0" i="0" u="none" strike="noStrike" kern="0" cap="none" spc="0" normalizeH="0" baseline="0" noProof="0" dirty="0">
                <a:ln>
                  <a:noFill/>
                </a:ln>
                <a:solidFill>
                  <a:srgbClr val="595959"/>
                </a:solidFill>
                <a:effectLst/>
                <a:uLnTx/>
                <a:uFillTx/>
                <a:latin typeface="Arial"/>
                <a:cs typeface="Arial"/>
                <a:sym typeface="Arial"/>
              </a:rPr>
              <a:t>What is the expected 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02: Conditionals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Booleans</a:t>
            </a:r>
            <a:endParaRPr dirty="0"/>
          </a:p>
        </p:txBody>
      </p:sp>
      <p:sp>
        <p:nvSpPr>
          <p:cNvPr id="189" name="Google Shape;18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Boolean variables can take either </a:t>
            </a:r>
            <a:r>
              <a:rPr lang="en-GB" sz="1600" dirty="0">
                <a:solidFill>
                  <a:srgbClr val="00B050"/>
                </a:solidFill>
                <a:latin typeface="Lucida Console" panose="020B0609040504020204" pitchFamily="49" charset="0"/>
              </a:rPr>
              <a:t>true</a:t>
            </a:r>
            <a:r>
              <a:rPr lang="en-GB" dirty="0"/>
              <a:t> or </a:t>
            </a:r>
            <a:r>
              <a:rPr lang="en-GB" sz="1600" dirty="0">
                <a:solidFill>
                  <a:srgbClr val="FF0000"/>
                </a:solidFill>
                <a:latin typeface="Lucida Console" panose="020B0609040504020204" pitchFamily="49" charset="0"/>
              </a:rPr>
              <a:t>false</a:t>
            </a:r>
            <a:endParaRPr dirty="0">
              <a:solidFill>
                <a:srgbClr val="FF0000"/>
              </a:solidFill>
              <a:latin typeface="Lucida Console" panose="020B0609040504020204" pitchFamily="49" charset="0"/>
            </a:endParaRPr>
          </a:p>
          <a:p>
            <a:pPr marL="0" lvl="0" indent="0" algn="l" rtl="0">
              <a:spcBef>
                <a:spcPts val="1600"/>
              </a:spcBef>
              <a:spcAft>
                <a:spcPts val="0"/>
              </a:spcAft>
              <a:buNone/>
            </a:pPr>
            <a:r>
              <a:rPr lang="en-GB" dirty="0"/>
              <a:t>(Alternatively, 0 is interpreted as false and any other value is interpreted as true)</a:t>
            </a:r>
            <a:endParaRPr dirty="0"/>
          </a:p>
          <a:p>
            <a:pPr marL="0" lvl="0" indent="0" algn="l" rtl="0">
              <a:spcBef>
                <a:spcPts val="1600"/>
              </a:spcBef>
              <a:spcAft>
                <a:spcPts val="0"/>
              </a:spcAft>
              <a:buNone/>
            </a:pPr>
            <a:r>
              <a:rPr lang="en-GB" dirty="0"/>
              <a:t>Include </a:t>
            </a:r>
            <a:r>
              <a:rPr lang="en-GB" sz="1600" dirty="0">
                <a:solidFill>
                  <a:srgbClr val="7030A0"/>
                </a:solidFill>
                <a:latin typeface="Lucida Console" panose="020B0609040504020204" pitchFamily="49" charset="0"/>
              </a:rPr>
              <a:t>&lt;</a:t>
            </a:r>
            <a:r>
              <a:rPr lang="en-GB" sz="1600" dirty="0" err="1">
                <a:solidFill>
                  <a:srgbClr val="7030A0"/>
                </a:solidFill>
                <a:latin typeface="Lucida Console" panose="020B0609040504020204" pitchFamily="49" charset="0"/>
              </a:rPr>
              <a:t>stdbool.h</a:t>
            </a:r>
            <a:r>
              <a:rPr lang="en-GB" sz="1600" dirty="0">
                <a:solidFill>
                  <a:srgbClr val="7030A0"/>
                </a:solidFill>
                <a:latin typeface="Lucida Console" panose="020B0609040504020204" pitchFamily="49" charset="0"/>
              </a:rPr>
              <a:t>&gt;</a:t>
            </a:r>
            <a:r>
              <a:rPr lang="en-GB" dirty="0"/>
              <a:t> when you need to include bool in your code</a:t>
            </a:r>
            <a:endParaRPr dirty="0"/>
          </a:p>
          <a:p>
            <a:pPr marL="0" lvl="0" indent="0" algn="l" rtl="0">
              <a:spcBef>
                <a:spcPts val="1600"/>
              </a:spcBef>
              <a:spcAft>
                <a:spcPts val="0"/>
              </a:spcAft>
              <a:buNone/>
            </a:pPr>
            <a:r>
              <a:rPr lang="en-GB" dirty="0"/>
              <a:t>You can use various operators to write </a:t>
            </a:r>
            <a:r>
              <a:rPr lang="en-GB" dirty="0" err="1"/>
              <a:t>boolean</a:t>
            </a:r>
            <a:r>
              <a:rPr lang="en-GB" dirty="0"/>
              <a:t> expressions:</a:t>
            </a:r>
          </a:p>
          <a:p>
            <a:pPr marL="285750" indent="-285750">
              <a:spcBef>
                <a:spcPts val="1600"/>
              </a:spcBef>
            </a:pPr>
            <a:r>
              <a:rPr lang="en-GB" dirty="0"/>
              <a:t>Comparison: &lt;, &gt;, &lt;=, &gt;=, ==, !=</a:t>
            </a:r>
          </a:p>
          <a:p>
            <a:pPr marL="285750" indent="-285750">
              <a:spcBef>
                <a:spcPts val="1600"/>
              </a:spcBef>
            </a:pPr>
            <a:r>
              <a:rPr lang="en-GB" dirty="0"/>
              <a:t>Logical:  &amp;&amp;, ||, </a:t>
            </a:r>
            <a:r>
              <a:rPr lang="en-GB" dirty="0">
                <a:solidFill>
                  <a:srgbClr val="C00000"/>
                </a:solidFill>
              </a:rPr>
              <a:t>&amp;</a:t>
            </a:r>
            <a:r>
              <a:rPr lang="en-GB" dirty="0"/>
              <a:t>, </a:t>
            </a:r>
            <a:r>
              <a:rPr lang="en-GB" dirty="0">
                <a:solidFill>
                  <a:srgbClr val="C00000"/>
                </a:solidFill>
              </a:rPr>
              <a:t>|</a:t>
            </a:r>
            <a:endParaRPr dirty="0">
              <a:solidFill>
                <a:srgbClr val="C00000"/>
              </a:solidFill>
            </a:endParaRPr>
          </a:p>
          <a:p>
            <a:pPr marL="0" lvl="0" indent="0" algn="l" rtl="0">
              <a:spcBef>
                <a:spcPts val="1600"/>
              </a:spcBef>
              <a:spcAft>
                <a:spcPts val="16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if-else statement</a:t>
            </a:r>
            <a:endParaRPr/>
          </a:p>
        </p:txBody>
      </p:sp>
      <p:sp>
        <p:nvSpPr>
          <p:cNvPr id="195" name="Google Shape;195;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7030A0"/>
                </a:solidFill>
                <a:latin typeface="Lucida Console" panose="020B0609040504020204" pitchFamily="49" charset="0"/>
              </a:rPr>
              <a:t>if</a:t>
            </a:r>
            <a:r>
              <a:rPr lang="en-GB" dirty="0">
                <a:latin typeface="Lucida Console" panose="020B0609040504020204" pitchFamily="49" charset="0"/>
              </a:rPr>
              <a:t> (</a:t>
            </a:r>
            <a:r>
              <a:rPr lang="en-GB" dirty="0">
                <a:solidFill>
                  <a:srgbClr val="00B050"/>
                </a:solidFill>
                <a:latin typeface="Lucida Console" panose="020B0609040504020204" pitchFamily="49" charset="0"/>
              </a:rPr>
              <a:t>&lt;condition 1&gt;</a:t>
            </a:r>
            <a:r>
              <a:rPr lang="en-GB" dirty="0">
                <a:latin typeface="Lucida Console" panose="020B0609040504020204" pitchFamily="49" charset="0"/>
              </a:rPr>
              <a:t>) {</a:t>
            </a:r>
            <a:endParaRPr dirty="0">
              <a:latin typeface="Lucida Console" panose="020B0609040504020204" pitchFamily="49" charset="0"/>
            </a:endParaRPr>
          </a:p>
          <a:p>
            <a:pPr marL="0" lvl="0" indent="0" algn="l" rtl="0">
              <a:spcBef>
                <a:spcPts val="1600"/>
              </a:spcBef>
              <a:spcAft>
                <a:spcPts val="0"/>
              </a:spcAft>
              <a:buNone/>
            </a:pPr>
            <a:r>
              <a:rPr lang="en-GB" dirty="0">
                <a:latin typeface="Lucida Console" panose="020B0609040504020204" pitchFamily="49" charset="0"/>
              </a:rPr>
              <a:t>	// executed if condition 1 is true</a:t>
            </a:r>
            <a:endParaRPr dirty="0">
              <a:latin typeface="Lucida Console" panose="020B0609040504020204" pitchFamily="49" charset="0"/>
            </a:endParaRPr>
          </a:p>
          <a:p>
            <a:pPr marL="0" lvl="0" indent="0" algn="l" rtl="0">
              <a:spcBef>
                <a:spcPts val="1600"/>
              </a:spcBef>
              <a:spcAft>
                <a:spcPts val="0"/>
              </a:spcAft>
              <a:buNone/>
            </a:pPr>
            <a:r>
              <a:rPr lang="en-GB" dirty="0">
                <a:latin typeface="Lucida Console" panose="020B0609040504020204" pitchFamily="49" charset="0"/>
              </a:rPr>
              <a:t>} </a:t>
            </a:r>
            <a:r>
              <a:rPr lang="en-GB" dirty="0">
                <a:solidFill>
                  <a:srgbClr val="7030A0"/>
                </a:solidFill>
                <a:latin typeface="Lucida Console" panose="020B0609040504020204" pitchFamily="49" charset="0"/>
              </a:rPr>
              <a:t>else</a:t>
            </a:r>
            <a:r>
              <a:rPr lang="en-GB" dirty="0">
                <a:latin typeface="Lucida Console" panose="020B0609040504020204" pitchFamily="49" charset="0"/>
              </a:rPr>
              <a:t> </a:t>
            </a:r>
            <a:r>
              <a:rPr lang="en-GB" dirty="0">
                <a:solidFill>
                  <a:srgbClr val="7030A0"/>
                </a:solidFill>
                <a:latin typeface="Lucida Console" panose="020B0609040504020204" pitchFamily="49" charset="0"/>
              </a:rPr>
              <a:t>if</a:t>
            </a:r>
            <a:r>
              <a:rPr lang="en-GB" dirty="0">
                <a:latin typeface="Lucida Console" panose="020B0609040504020204" pitchFamily="49" charset="0"/>
              </a:rPr>
              <a:t> (</a:t>
            </a:r>
            <a:r>
              <a:rPr lang="en-GB" dirty="0">
                <a:solidFill>
                  <a:srgbClr val="00B050"/>
                </a:solidFill>
                <a:latin typeface="Lucida Console" panose="020B0609040504020204" pitchFamily="49" charset="0"/>
              </a:rPr>
              <a:t>&lt;condition 2&gt;</a:t>
            </a:r>
            <a:r>
              <a:rPr lang="en-GB" dirty="0">
                <a:latin typeface="Lucida Console" panose="020B0609040504020204" pitchFamily="49" charset="0"/>
              </a:rPr>
              <a:t>) {</a:t>
            </a:r>
          </a:p>
          <a:p>
            <a:pPr marL="0" lvl="0" indent="0" algn="l" rtl="0">
              <a:spcBef>
                <a:spcPts val="1600"/>
              </a:spcBef>
              <a:spcAft>
                <a:spcPts val="0"/>
              </a:spcAft>
              <a:buNone/>
            </a:pPr>
            <a:r>
              <a:rPr lang="en-GB" dirty="0">
                <a:latin typeface="Lucida Console" panose="020B0609040504020204" pitchFamily="49" charset="0"/>
              </a:rPr>
              <a:t>	// executed if condition 2 is true</a:t>
            </a:r>
          </a:p>
          <a:p>
            <a:pPr marL="0" lvl="0" indent="0" algn="l" rtl="0">
              <a:spcBef>
                <a:spcPts val="1600"/>
              </a:spcBef>
              <a:spcAft>
                <a:spcPts val="0"/>
              </a:spcAft>
              <a:buNone/>
            </a:pPr>
            <a:r>
              <a:rPr lang="en-GB" dirty="0">
                <a:latin typeface="Lucida Console" panose="020B0609040504020204" pitchFamily="49" charset="0"/>
              </a:rPr>
              <a:t>} </a:t>
            </a:r>
            <a:r>
              <a:rPr lang="en-GB" dirty="0">
                <a:solidFill>
                  <a:srgbClr val="7030A0"/>
                </a:solidFill>
                <a:latin typeface="Lucida Console" panose="020B0609040504020204" pitchFamily="49" charset="0"/>
              </a:rPr>
              <a:t>else</a:t>
            </a:r>
            <a:r>
              <a:rPr lang="en-GB" dirty="0">
                <a:latin typeface="Lucida Console" panose="020B0609040504020204" pitchFamily="49" charset="0"/>
              </a:rPr>
              <a:t> {</a:t>
            </a:r>
            <a:endParaRPr dirty="0">
              <a:latin typeface="Lucida Console" panose="020B0609040504020204" pitchFamily="49" charset="0"/>
            </a:endParaRPr>
          </a:p>
          <a:p>
            <a:pPr marL="0" lvl="0" indent="0" algn="l" rtl="0">
              <a:spcBef>
                <a:spcPts val="1600"/>
              </a:spcBef>
              <a:spcAft>
                <a:spcPts val="0"/>
              </a:spcAft>
              <a:buNone/>
            </a:pPr>
            <a:r>
              <a:rPr lang="en-GB" dirty="0">
                <a:latin typeface="Lucida Console" panose="020B0609040504020204" pitchFamily="49" charset="0"/>
              </a:rPr>
              <a:t>	// executed if all conditions are false</a:t>
            </a:r>
            <a:endParaRPr dirty="0">
              <a:latin typeface="Lucida Console" panose="020B0609040504020204" pitchFamily="49" charset="0"/>
            </a:endParaRPr>
          </a:p>
          <a:p>
            <a:pPr marL="0" lvl="0" indent="0" algn="l" rtl="0">
              <a:spcBef>
                <a:spcPts val="1600"/>
              </a:spcBef>
              <a:spcAft>
                <a:spcPts val="0"/>
              </a:spcAft>
              <a:buNone/>
            </a:pPr>
            <a:r>
              <a:rPr lang="en-GB" dirty="0">
                <a:latin typeface="Lucida Console" panose="020B0609040504020204" pitchFamily="49" charset="0"/>
              </a:rPr>
              <a:t>}</a:t>
            </a:r>
            <a:endParaRPr dirty="0">
              <a:latin typeface="Lucida Console" panose="020B0609040504020204" pitchFamily="49" charset="0"/>
            </a:endParaRPr>
          </a:p>
          <a:p>
            <a:pPr marL="0" lvl="0" indent="0" algn="l" rtl="0">
              <a:spcBef>
                <a:spcPts val="160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Ternary operator</a:t>
            </a:r>
            <a:endParaRPr/>
          </a:p>
        </p:txBody>
      </p:sp>
      <p:sp>
        <p:nvSpPr>
          <p:cNvPr id="201" name="Google Shape;20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 truncated form of an if-else statement, with only 2 clauses</a:t>
            </a:r>
            <a:endParaRPr dirty="0"/>
          </a:p>
          <a:p>
            <a:pPr marL="0" lvl="0" indent="0" algn="l" rtl="0">
              <a:spcBef>
                <a:spcPts val="1600"/>
              </a:spcBef>
              <a:spcAft>
                <a:spcPts val="0"/>
              </a:spcAft>
              <a:buNone/>
            </a:pPr>
            <a:r>
              <a:rPr lang="en-GB" dirty="0"/>
              <a:t>Syntax: </a:t>
            </a:r>
          </a:p>
          <a:p>
            <a:pPr marL="0" indent="0">
              <a:spcBef>
                <a:spcPts val="1600"/>
              </a:spcBef>
              <a:buNone/>
            </a:pPr>
            <a:r>
              <a:rPr lang="en-GB" dirty="0">
                <a:latin typeface="Lucida Console" panose="020B0609040504020204" pitchFamily="49" charset="0"/>
              </a:rPr>
              <a:t>    </a:t>
            </a:r>
            <a:r>
              <a:rPr lang="en-GB" sz="1600" dirty="0">
                <a:latin typeface="Lucida Console" panose="020B0609040504020204" pitchFamily="49" charset="0"/>
              </a:rPr>
              <a:t>result = </a:t>
            </a:r>
            <a:r>
              <a:rPr lang="en-GB" sz="1600" dirty="0" err="1">
                <a:latin typeface="Lucida Console" panose="020B0609040504020204" pitchFamily="49" charset="0"/>
              </a:rPr>
              <a:t>boolean</a:t>
            </a: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a:t>
            </a:r>
            <a:r>
              <a:rPr lang="en-GB" sz="1600" dirty="0">
                <a:latin typeface="Lucida Console" panose="020B0609040504020204" pitchFamily="49" charset="0"/>
              </a:rPr>
              <a:t> </a:t>
            </a:r>
            <a:r>
              <a:rPr lang="en-GB" sz="1600" dirty="0" err="1">
                <a:solidFill>
                  <a:srgbClr val="00B050"/>
                </a:solidFill>
                <a:latin typeface="Lucida Console" panose="020B0609040504020204" pitchFamily="49" charset="0"/>
              </a:rPr>
              <a:t>codeIfTrue</a:t>
            </a: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a:t>
            </a:r>
            <a:r>
              <a:rPr lang="en-GB" sz="1600" dirty="0">
                <a:latin typeface="Lucida Console" panose="020B0609040504020204" pitchFamily="49" charset="0"/>
              </a:rPr>
              <a:t> </a:t>
            </a:r>
            <a:r>
              <a:rPr lang="en-GB" sz="1600" dirty="0" err="1">
                <a:solidFill>
                  <a:srgbClr val="FF0000"/>
                </a:solidFill>
                <a:latin typeface="Lucida Console" panose="020B0609040504020204" pitchFamily="49" charset="0"/>
              </a:rPr>
              <a:t>codeIfFalse</a:t>
            </a:r>
            <a:r>
              <a:rPr lang="en-GB" sz="1600" dirty="0">
                <a:latin typeface="Lucida Console" panose="020B0609040504020204" pitchFamily="49" charset="0"/>
              </a:rPr>
              <a:t>;</a:t>
            </a:r>
            <a:endParaRPr lang="en-GB" sz="1800" dirty="0">
              <a:latin typeface="Lucida Console" panose="020B0609040504020204" pitchFamily="49" charset="0"/>
            </a:endParaRPr>
          </a:p>
          <a:p>
            <a:pPr marL="0" lvl="0" indent="0" algn="l" rtl="0">
              <a:spcBef>
                <a:spcPts val="1600"/>
              </a:spcBef>
              <a:spcAft>
                <a:spcPts val="1600"/>
              </a:spcAft>
              <a:buNone/>
            </a:pPr>
            <a:r>
              <a:rPr lang="en-SG" b="1" i="1" dirty="0"/>
              <a:t>Q: Why do we call it a ternary operator?</a:t>
            </a:r>
            <a:endParaRPr b="1"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Switch statement</a:t>
            </a:r>
            <a:endParaRPr/>
          </a:p>
        </p:txBody>
      </p:sp>
      <p:sp>
        <p:nvSpPr>
          <p:cNvPr id="207" name="Google Shape;207;p37"/>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solidFill>
                  <a:srgbClr val="7030A0"/>
                </a:solidFill>
                <a:latin typeface="Lucida Console" panose="020B0609040504020204" pitchFamily="49" charset="0"/>
              </a:rPr>
              <a:t>switch</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&lt;integral variable&gt;</a:t>
            </a:r>
            <a:r>
              <a:rPr lang="en-GB" sz="1600" dirty="0">
                <a:latin typeface="Lucida Console" panose="020B0609040504020204" pitchFamily="49" charset="0"/>
              </a:rPr>
              <a:t>) {</a:t>
            </a:r>
            <a:br>
              <a:rPr lang="en-GB" sz="1600" dirty="0">
                <a:latin typeface="Lucida Console" panose="020B0609040504020204" pitchFamily="49" charset="0"/>
              </a:rPr>
            </a:b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case</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&lt;value&gt;</a:t>
            </a:r>
            <a:r>
              <a:rPr lang="en-GB" sz="1600" dirty="0">
                <a:latin typeface="Lucida Console" panose="020B0609040504020204" pitchFamily="49" charset="0"/>
              </a:rPr>
              <a:t>:</a:t>
            </a:r>
            <a:br>
              <a:rPr lang="en-GB" sz="1600" dirty="0">
                <a:latin typeface="Lucida Console" panose="020B0609040504020204" pitchFamily="49" charset="0"/>
              </a:rPr>
            </a:br>
            <a:r>
              <a:rPr lang="en-GB" sz="1600" dirty="0">
                <a:latin typeface="Lucida Console" panose="020B0609040504020204" pitchFamily="49" charset="0"/>
              </a:rPr>
              <a:t>        // code</a:t>
            </a:r>
          </a:p>
          <a:p>
            <a:pPr marL="0" lvl="0" indent="0" algn="l" rtl="0">
              <a:spcBef>
                <a:spcPts val="0"/>
              </a:spcBef>
              <a:spcAft>
                <a:spcPts val="0"/>
              </a:spcAft>
              <a:buNone/>
            </a:pP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break</a:t>
            </a:r>
          </a:p>
          <a:p>
            <a:pPr marL="0" lvl="0" indent="0" algn="l" rtl="0">
              <a:spcBef>
                <a:spcPts val="0"/>
              </a:spcBef>
              <a:spcAft>
                <a:spcPts val="0"/>
              </a:spcAft>
              <a:buNone/>
            </a:pPr>
            <a:r>
              <a:rPr lang="en-GB" sz="1600" dirty="0">
                <a:latin typeface="Lucida Console" panose="020B0609040504020204" pitchFamily="49" charset="0"/>
              </a:rPr>
              <a:t>    ...</a:t>
            </a:r>
            <a:br>
              <a:rPr lang="en-GB" sz="1600" dirty="0">
                <a:latin typeface="Lucida Console" panose="020B0609040504020204" pitchFamily="49" charset="0"/>
              </a:rPr>
            </a:b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default</a:t>
            </a:r>
            <a:r>
              <a:rPr lang="en-GB" sz="1600" dirty="0">
                <a:latin typeface="Lucida Console" panose="020B0609040504020204" pitchFamily="49" charset="0"/>
              </a:rPr>
              <a:t>:</a:t>
            </a:r>
          </a:p>
          <a:p>
            <a:pPr marL="0" lvl="0" indent="0" algn="l" rtl="0">
              <a:spcBef>
                <a:spcPts val="0"/>
              </a:spcBef>
              <a:spcAft>
                <a:spcPts val="0"/>
              </a:spcAft>
              <a:buNone/>
            </a:pPr>
            <a:r>
              <a:rPr lang="en-GB" sz="1600" dirty="0">
                <a:latin typeface="Lucida Console" panose="020B0609040504020204" pitchFamily="49" charset="0"/>
              </a:rPr>
              <a:t>        // code</a:t>
            </a:r>
            <a:br>
              <a:rPr lang="en-GB" sz="1600" dirty="0">
                <a:latin typeface="Lucida Console" panose="020B0609040504020204" pitchFamily="49" charset="0"/>
              </a:rPr>
            </a:br>
            <a:r>
              <a:rPr lang="en-GB" sz="1600" dirty="0">
                <a:latin typeface="Lucida Console" panose="020B0609040504020204" pitchFamily="49" charset="0"/>
              </a:rPr>
              <a:t>}</a:t>
            </a:r>
          </a:p>
          <a:p>
            <a:pPr marL="0" lvl="0" indent="0" algn="l" rtl="0">
              <a:spcBef>
                <a:spcPts val="0"/>
              </a:spcBef>
              <a:spcAft>
                <a:spcPts val="0"/>
              </a:spcAft>
              <a:buNone/>
            </a:pPr>
            <a:r>
              <a:rPr lang="en-GB" dirty="0"/>
              <a:t>With a </a:t>
            </a:r>
            <a:r>
              <a:rPr lang="en-GB" sz="1600" dirty="0">
                <a:solidFill>
                  <a:srgbClr val="7030A0"/>
                </a:solidFill>
                <a:latin typeface="Lucida Console" panose="020B0609040504020204" pitchFamily="49" charset="0"/>
              </a:rPr>
              <a:t>break</a:t>
            </a:r>
            <a:r>
              <a:rPr lang="en-GB" dirty="0"/>
              <a:t> statement, the switch terminates after a matching case</a:t>
            </a:r>
            <a:endParaRPr dirty="0"/>
          </a:p>
          <a:p>
            <a:pPr marL="0" lvl="0" indent="0" algn="l" rtl="0">
              <a:spcBef>
                <a:spcPts val="1600"/>
              </a:spcBef>
              <a:spcAft>
                <a:spcPts val="0"/>
              </a:spcAft>
              <a:buNone/>
            </a:pPr>
            <a:r>
              <a:rPr lang="en-GB" dirty="0"/>
              <a:t>Without a </a:t>
            </a:r>
            <a:r>
              <a:rPr lang="en-GB" sz="1600" dirty="0">
                <a:solidFill>
                  <a:srgbClr val="7030A0"/>
                </a:solidFill>
                <a:latin typeface="Lucida Console" panose="020B0609040504020204" pitchFamily="49" charset="0"/>
              </a:rPr>
              <a:t>break</a:t>
            </a:r>
            <a:r>
              <a:rPr lang="en-GB" dirty="0"/>
              <a:t> statement, we </a:t>
            </a:r>
            <a:r>
              <a:rPr lang="en-GB" i="1" dirty="0"/>
              <a:t>fall through</a:t>
            </a:r>
            <a:r>
              <a:rPr lang="en-GB" dirty="0"/>
              <a:t> subsequent cases</a:t>
            </a:r>
            <a:endParaRPr dirty="0"/>
          </a:p>
          <a:p>
            <a:pPr marL="0" lvl="0" indent="0" algn="l" rtl="0">
              <a:spcBef>
                <a:spcPts val="1600"/>
              </a:spcBef>
              <a:spcAft>
                <a:spcPts val="0"/>
              </a:spcAft>
              <a:buNone/>
            </a:pPr>
            <a:r>
              <a:rPr lang="en-GB" dirty="0"/>
              <a:t>The </a:t>
            </a:r>
            <a:r>
              <a:rPr lang="en-GB" sz="1600" dirty="0">
                <a:solidFill>
                  <a:srgbClr val="7030A0"/>
                </a:solidFill>
                <a:latin typeface="Lucida Console" panose="020B0609040504020204" pitchFamily="49" charset="0"/>
              </a:rPr>
              <a:t>default</a:t>
            </a:r>
            <a:r>
              <a:rPr lang="en-GB" dirty="0"/>
              <a:t> case is executed when none of the cases are matched</a:t>
            </a:r>
            <a:endParaRPr dirty="0"/>
          </a:p>
          <a:p>
            <a:pPr marL="0" lvl="0" indent="0" algn="l" rtl="0">
              <a:spcBef>
                <a:spcPts val="160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 Morgan’s theorem</a:t>
            </a:r>
            <a:endParaRPr/>
          </a:p>
        </p:txBody>
      </p:sp>
      <p:sp>
        <p:nvSpPr>
          <p:cNvPr id="213" name="Google Shape;21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latin typeface="Lucida Console" panose="020B0609040504020204" pitchFamily="49" charset="0"/>
              </a:rPr>
              <a:t>!(a &amp;&amp; b) == (!a || !b)</a:t>
            </a:r>
            <a:endParaRPr sz="1600" dirty="0">
              <a:latin typeface="Lucida Console" panose="020B0609040504020204" pitchFamily="49" charset="0"/>
            </a:endParaRPr>
          </a:p>
          <a:p>
            <a:pPr marL="0" lvl="0" indent="0" algn="l" rtl="0">
              <a:spcBef>
                <a:spcPts val="1600"/>
              </a:spcBef>
              <a:spcAft>
                <a:spcPts val="0"/>
              </a:spcAft>
              <a:buNone/>
            </a:pPr>
            <a:r>
              <a:rPr lang="en-GB" sz="1600" dirty="0">
                <a:latin typeface="Lucida Console" panose="020B0609040504020204" pitchFamily="49" charset="0"/>
              </a:rPr>
              <a:t>!(a || b) == (!a &amp;&amp; !b)</a:t>
            </a:r>
            <a:endParaRPr sz="1600" dirty="0">
              <a:latin typeface="Lucida Console" panose="020B0609040504020204" pitchFamily="49" charset="0"/>
            </a:endParaRPr>
          </a:p>
          <a:p>
            <a:pPr marL="0" lvl="0" indent="0" algn="l" rtl="0">
              <a:spcBef>
                <a:spcPts val="1600"/>
              </a:spcBef>
              <a:spcAft>
                <a:spcPts val="0"/>
              </a:spcAft>
              <a:buNone/>
            </a:pPr>
            <a:r>
              <a:rPr lang="en-GB" dirty="0"/>
              <a:t>Try proving it by drawing a truth table (CS104</a:t>
            </a:r>
            <a:r>
              <a:rPr lang="en-SG" dirty="0"/>
              <a:t>👀)</a:t>
            </a:r>
            <a:endParaRPr lang="en-GB" dirty="0"/>
          </a:p>
          <a:p>
            <a:pPr marL="0" lvl="0" indent="0" algn="l" rtl="0">
              <a:spcBef>
                <a:spcPts val="1600"/>
              </a:spcBef>
              <a:spcAft>
                <a:spcPts val="0"/>
              </a:spcAft>
              <a:buNone/>
            </a:pPr>
            <a:r>
              <a:rPr lang="en-GB" dirty="0"/>
              <a:t>Will also be used in writing conditions for while/do-while loops</a:t>
            </a: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Short circuit</a:t>
            </a:r>
            <a:endParaRPr/>
          </a:p>
        </p:txBody>
      </p:sp>
      <p:sp>
        <p:nvSpPr>
          <p:cNvPr id="219" name="Google Shape;21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&lt;condition 1&gt; </a:t>
            </a:r>
            <a:r>
              <a:rPr lang="en-GB" dirty="0">
                <a:solidFill>
                  <a:srgbClr val="7030A0"/>
                </a:solidFill>
              </a:rPr>
              <a:t>&amp;&amp;</a:t>
            </a:r>
            <a:r>
              <a:rPr lang="en-GB" dirty="0"/>
              <a:t> &lt;condition 2&gt;</a:t>
            </a:r>
            <a:endParaRPr dirty="0"/>
          </a:p>
          <a:p>
            <a:pPr marL="457200" lvl="0" indent="-342900" algn="l" rtl="0">
              <a:spcBef>
                <a:spcPts val="1600"/>
              </a:spcBef>
              <a:spcAft>
                <a:spcPts val="0"/>
              </a:spcAft>
              <a:buSzPts val="1800"/>
              <a:buChar char="●"/>
            </a:pPr>
            <a:r>
              <a:rPr lang="en-GB" dirty="0"/>
              <a:t>If condition 1 is </a:t>
            </a:r>
            <a:r>
              <a:rPr lang="en-GB" dirty="0">
                <a:solidFill>
                  <a:srgbClr val="FF0000"/>
                </a:solidFill>
              </a:rPr>
              <a:t>false</a:t>
            </a:r>
            <a:r>
              <a:rPr lang="en-GB" dirty="0"/>
              <a:t>, condition 2 will not be checked</a:t>
            </a:r>
            <a:endParaRPr dirty="0"/>
          </a:p>
          <a:p>
            <a:pPr marL="0" lvl="0" indent="0" algn="l" rtl="0">
              <a:spcBef>
                <a:spcPts val="1600"/>
              </a:spcBef>
              <a:spcAft>
                <a:spcPts val="0"/>
              </a:spcAft>
              <a:buNone/>
            </a:pPr>
            <a:r>
              <a:rPr lang="en-GB" dirty="0"/>
              <a:t>&lt;condition 1&gt; </a:t>
            </a:r>
            <a:r>
              <a:rPr lang="en-GB" dirty="0">
                <a:solidFill>
                  <a:srgbClr val="7030A0"/>
                </a:solidFill>
              </a:rPr>
              <a:t>||</a:t>
            </a:r>
            <a:r>
              <a:rPr lang="en-GB" dirty="0"/>
              <a:t> &lt;condition 2&gt;</a:t>
            </a:r>
            <a:endParaRPr dirty="0"/>
          </a:p>
          <a:p>
            <a:pPr marL="457200" lvl="0" indent="-342900" algn="l" rtl="0">
              <a:spcBef>
                <a:spcPts val="1600"/>
              </a:spcBef>
              <a:spcAft>
                <a:spcPts val="0"/>
              </a:spcAft>
              <a:buSzPts val="1800"/>
              <a:buChar char="●"/>
            </a:pPr>
            <a:r>
              <a:rPr lang="en-GB" dirty="0"/>
              <a:t>If condition 1 is </a:t>
            </a:r>
            <a:r>
              <a:rPr lang="en-GB" dirty="0">
                <a:solidFill>
                  <a:srgbClr val="00B050"/>
                </a:solidFill>
              </a:rPr>
              <a:t>true</a:t>
            </a:r>
            <a:r>
              <a:rPr lang="en-GB" dirty="0"/>
              <a:t>, condition 2 will not be checked</a:t>
            </a:r>
            <a:endParaRPr dirty="0"/>
          </a:p>
          <a:p>
            <a:pPr marL="0" lvl="0" indent="0" algn="l" rtl="0">
              <a:spcBef>
                <a:spcPts val="16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7F9E-231F-4559-B5BE-4CDBD1B6280D}"/>
              </a:ext>
            </a:extLst>
          </p:cNvPr>
          <p:cNvSpPr>
            <a:spLocks noGrp="1"/>
          </p:cNvSpPr>
          <p:nvPr>
            <p:ph type="title"/>
          </p:nvPr>
        </p:nvSpPr>
        <p:spPr/>
        <p:txBody>
          <a:bodyPr/>
          <a:lstStyle/>
          <a:p>
            <a:r>
              <a:rPr lang="en-SG" dirty="0"/>
              <a:t>Use logical operators wisely</a:t>
            </a:r>
          </a:p>
        </p:txBody>
      </p:sp>
      <p:sp>
        <p:nvSpPr>
          <p:cNvPr id="4" name="TextBox 3">
            <a:extLst>
              <a:ext uri="{FF2B5EF4-FFF2-40B4-BE49-F238E27FC236}">
                <a16:creationId xmlns:a16="http://schemas.microsoft.com/office/drawing/2014/main" id="{D9851C55-CAB2-419C-B983-C7FDA96FF900}"/>
              </a:ext>
            </a:extLst>
          </p:cNvPr>
          <p:cNvSpPr txBox="1"/>
          <p:nvPr/>
        </p:nvSpPr>
        <p:spPr>
          <a:xfrm>
            <a:off x="578900" y="1289378"/>
            <a:ext cx="3157640" cy="1323439"/>
          </a:xfrm>
          <a:prstGeom prst="rect">
            <a:avLst/>
          </a:prstGeom>
          <a:noFill/>
          <a:ln>
            <a:solidFill>
              <a:srgbClr val="FF0000"/>
            </a:solidFill>
          </a:ln>
        </p:spPr>
        <p:txBody>
          <a:bodyPr wrap="square" rtlCol="0">
            <a:spAutoFit/>
          </a:bodyPr>
          <a:lstStyle/>
          <a:p>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(a) {</a:t>
            </a:r>
          </a:p>
          <a:p>
            <a:r>
              <a:rPr lang="en-US" sz="1600" b="0" dirty="0">
                <a:solidFill>
                  <a:srgbClr val="000000"/>
                </a:solidFill>
                <a:effectLst/>
                <a:latin typeface="Lucida Console" panose="020B0609040504020204" pitchFamily="49" charset="0"/>
              </a:rPr>
              <a:t>    </a:t>
            </a:r>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(b)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b="0" dirty="0">
                <a:solidFill>
                  <a:srgbClr val="000000"/>
                </a:solidFill>
                <a:effectLst/>
                <a:latin typeface="Lucida Console" panose="020B0609040504020204" pitchFamily="49" charset="0"/>
              </a:rPr>
              <a:t>    }</a:t>
            </a:r>
          </a:p>
          <a:p>
            <a:r>
              <a:rPr lang="en-US" sz="1600" b="0" dirty="0">
                <a:solidFill>
                  <a:srgbClr val="000000"/>
                </a:solidFill>
                <a:effectLst/>
                <a:latin typeface="Lucida Console" panose="020B0609040504020204" pitchFamily="49" charset="0"/>
              </a:rPr>
              <a:t>}</a:t>
            </a:r>
          </a:p>
        </p:txBody>
      </p:sp>
      <p:sp>
        <p:nvSpPr>
          <p:cNvPr id="5" name="TextBox 4">
            <a:extLst>
              <a:ext uri="{FF2B5EF4-FFF2-40B4-BE49-F238E27FC236}">
                <a16:creationId xmlns:a16="http://schemas.microsoft.com/office/drawing/2014/main" id="{D62C401B-282D-4A4C-9092-2D9B7F884A5B}"/>
              </a:ext>
            </a:extLst>
          </p:cNvPr>
          <p:cNvSpPr txBox="1"/>
          <p:nvPr/>
        </p:nvSpPr>
        <p:spPr>
          <a:xfrm>
            <a:off x="4874607" y="1289378"/>
            <a:ext cx="3157640" cy="830997"/>
          </a:xfrm>
          <a:prstGeom prst="rect">
            <a:avLst/>
          </a:prstGeom>
          <a:noFill/>
          <a:ln>
            <a:solidFill>
              <a:srgbClr val="00B050"/>
            </a:solidFill>
          </a:ln>
        </p:spPr>
        <p:txBody>
          <a:bodyPr wrap="square" rtlCol="0">
            <a:spAutoFit/>
          </a:bodyPr>
          <a:lstStyle/>
          <a:p>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(a &amp;&amp; b)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b="0" dirty="0">
                <a:solidFill>
                  <a:srgbClr val="000000"/>
                </a:solidFill>
                <a:effectLst/>
                <a:latin typeface="Lucida Console" panose="020B0609040504020204" pitchFamily="49" charset="0"/>
              </a:rPr>
              <a:t>}</a:t>
            </a:r>
          </a:p>
        </p:txBody>
      </p:sp>
      <p:sp>
        <p:nvSpPr>
          <p:cNvPr id="6" name="TextBox 5">
            <a:extLst>
              <a:ext uri="{FF2B5EF4-FFF2-40B4-BE49-F238E27FC236}">
                <a16:creationId xmlns:a16="http://schemas.microsoft.com/office/drawing/2014/main" id="{D7245186-12EE-4666-AB5C-5465581AFAE7}"/>
              </a:ext>
            </a:extLst>
          </p:cNvPr>
          <p:cNvSpPr txBox="1"/>
          <p:nvPr/>
        </p:nvSpPr>
        <p:spPr>
          <a:xfrm>
            <a:off x="578900" y="2915343"/>
            <a:ext cx="3157640" cy="1815882"/>
          </a:xfrm>
          <a:prstGeom prst="rect">
            <a:avLst/>
          </a:prstGeom>
          <a:noFill/>
          <a:ln>
            <a:solidFill>
              <a:srgbClr val="FF0000"/>
            </a:solidFill>
          </a:ln>
        </p:spPr>
        <p:txBody>
          <a:bodyPr wrap="square" rtlCol="0">
            <a:spAutoFit/>
          </a:bodyPr>
          <a:lstStyle/>
          <a:p>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(a)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b="0" dirty="0">
                <a:solidFill>
                  <a:srgbClr val="000000"/>
                </a:solidFill>
                <a:effectLst/>
                <a:latin typeface="Lucida Console" panose="020B0609040504020204" pitchFamily="49" charset="0"/>
              </a:rPr>
              <a:t>}</a:t>
            </a:r>
          </a:p>
          <a:p>
            <a:br>
              <a:rPr lang="en-US" sz="1600" b="0" dirty="0">
                <a:solidFill>
                  <a:srgbClr val="000000"/>
                </a:solidFill>
                <a:effectLst/>
                <a:latin typeface="Lucida Console" panose="020B0609040504020204" pitchFamily="49" charset="0"/>
              </a:rPr>
            </a:br>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(b)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b="0" dirty="0">
                <a:solidFill>
                  <a:srgbClr val="000000"/>
                </a:solidFill>
                <a:effectLst/>
                <a:latin typeface="Lucida Console" panose="020B0609040504020204" pitchFamily="49" charset="0"/>
              </a:rPr>
              <a:t>}</a:t>
            </a:r>
          </a:p>
        </p:txBody>
      </p:sp>
      <p:sp>
        <p:nvSpPr>
          <p:cNvPr id="7" name="TextBox 6">
            <a:extLst>
              <a:ext uri="{FF2B5EF4-FFF2-40B4-BE49-F238E27FC236}">
                <a16:creationId xmlns:a16="http://schemas.microsoft.com/office/drawing/2014/main" id="{44DADA12-E5D6-45EF-89C7-CFE863A3CDDD}"/>
              </a:ext>
            </a:extLst>
          </p:cNvPr>
          <p:cNvSpPr txBox="1"/>
          <p:nvPr/>
        </p:nvSpPr>
        <p:spPr>
          <a:xfrm>
            <a:off x="4874607" y="2915343"/>
            <a:ext cx="3157640" cy="830997"/>
          </a:xfrm>
          <a:prstGeom prst="rect">
            <a:avLst/>
          </a:prstGeom>
          <a:noFill/>
          <a:ln>
            <a:solidFill>
              <a:srgbClr val="00B050"/>
            </a:solidFill>
          </a:ln>
        </p:spPr>
        <p:txBody>
          <a:bodyPr wrap="square" rtlCol="0">
            <a:spAutoFit/>
          </a:bodyPr>
          <a:lstStyle/>
          <a:p>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(a || b)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dirty="0">
                <a:latin typeface="Lucida Console" panose="020B0609040504020204" pitchFamily="49" charset="0"/>
              </a:rPr>
              <a:t>}</a:t>
            </a:r>
            <a:endParaRPr lang="en-US" sz="1600" b="0" dirty="0">
              <a:solidFill>
                <a:srgbClr val="000000"/>
              </a:solidFill>
              <a:effectLst/>
              <a:latin typeface="Lucida Console" panose="020B0609040504020204" pitchFamily="49" charset="0"/>
            </a:endParaRPr>
          </a:p>
        </p:txBody>
      </p:sp>
      <p:sp>
        <p:nvSpPr>
          <p:cNvPr id="11" name="TextBox 10">
            <a:extLst>
              <a:ext uri="{FF2B5EF4-FFF2-40B4-BE49-F238E27FC236}">
                <a16:creationId xmlns:a16="http://schemas.microsoft.com/office/drawing/2014/main" id="{167C2441-5D23-471F-864E-A1C9381AB33D}"/>
              </a:ext>
            </a:extLst>
          </p:cNvPr>
          <p:cNvSpPr txBox="1"/>
          <p:nvPr/>
        </p:nvSpPr>
        <p:spPr>
          <a:xfrm>
            <a:off x="4800600" y="2134035"/>
            <a:ext cx="4572000" cy="383823"/>
          </a:xfrm>
          <a:prstGeom prst="rect">
            <a:avLst/>
          </a:prstGeom>
          <a:noFill/>
        </p:spPr>
        <p:txBody>
          <a:bodyPr wrap="square">
            <a:spAutoFit/>
          </a:bodyPr>
          <a:lstStyle/>
          <a:p>
            <a:pPr marL="0" marR="0" lvl="0" indent="0" algn="l" defTabSz="914400" rtl="0" eaLnBrk="1" fontAlgn="auto" latinLnBrk="0" hangingPunct="1">
              <a:lnSpc>
                <a:spcPct val="115000"/>
              </a:lnSpc>
              <a:spcBef>
                <a:spcPts val="1600"/>
              </a:spcBef>
              <a:spcAft>
                <a:spcPts val="0"/>
              </a:spcAft>
              <a:buClr>
                <a:srgbClr val="595959"/>
              </a:buClr>
              <a:buSzPts val="1800"/>
              <a:buFont typeface="Arial"/>
              <a:buNone/>
              <a:tabLst/>
              <a:defRPr/>
            </a:pPr>
            <a:r>
              <a:rPr lang="en-GB" sz="1800" b="1" i="1" dirty="0">
                <a:solidFill>
                  <a:srgbClr val="595959"/>
                </a:solidFill>
              </a:rPr>
              <a:t>Q: Does order matter here?</a:t>
            </a:r>
            <a:endParaRPr kumimoji="0" lang="en-GB" sz="1800" b="1" i="1" u="none" strike="noStrike" kern="0" cap="none" spc="0" normalizeH="0" baseline="0" noProof="0" dirty="0">
              <a:ln>
                <a:noFill/>
              </a:ln>
              <a:solidFill>
                <a:srgbClr val="595959"/>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B75205C4-34BF-462C-BA27-9F58338AEC37}"/>
              </a:ext>
            </a:extLst>
          </p:cNvPr>
          <p:cNvSpPr txBox="1"/>
          <p:nvPr/>
        </p:nvSpPr>
        <p:spPr>
          <a:xfrm>
            <a:off x="4874607" y="3760002"/>
            <a:ext cx="4572000" cy="383823"/>
          </a:xfrm>
          <a:prstGeom prst="rect">
            <a:avLst/>
          </a:prstGeom>
          <a:noFill/>
        </p:spPr>
        <p:txBody>
          <a:bodyPr wrap="square">
            <a:spAutoFit/>
          </a:bodyPr>
          <a:lstStyle/>
          <a:p>
            <a:pPr marL="0" marR="0" lvl="0" indent="0" algn="l" defTabSz="914400" rtl="0" eaLnBrk="1" fontAlgn="auto" latinLnBrk="0" hangingPunct="1">
              <a:lnSpc>
                <a:spcPct val="115000"/>
              </a:lnSpc>
              <a:spcBef>
                <a:spcPts val="1600"/>
              </a:spcBef>
              <a:spcAft>
                <a:spcPts val="0"/>
              </a:spcAft>
              <a:buClr>
                <a:srgbClr val="595959"/>
              </a:buClr>
              <a:buSzPts val="1800"/>
              <a:buFont typeface="Arial"/>
              <a:buNone/>
              <a:tabLst/>
              <a:defRPr/>
            </a:pPr>
            <a:r>
              <a:rPr lang="en-GB" sz="1800" b="1" i="1" dirty="0">
                <a:solidFill>
                  <a:srgbClr val="595959"/>
                </a:solidFill>
              </a:rPr>
              <a:t>Q: Does order matter here?</a:t>
            </a:r>
            <a:endParaRPr kumimoji="0" lang="en-GB" sz="1800" b="1" i="1" u="none" strike="noStrike" kern="0" cap="none" spc="0" normalizeH="0" baseline="0" noProof="0" dirty="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568282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959F-7667-4A4F-A876-4B2E54896EC5}"/>
              </a:ext>
            </a:extLst>
          </p:cNvPr>
          <p:cNvSpPr>
            <a:spLocks noGrp="1"/>
          </p:cNvSpPr>
          <p:nvPr>
            <p:ph type="title"/>
          </p:nvPr>
        </p:nvSpPr>
        <p:spPr/>
        <p:txBody>
          <a:bodyPr/>
          <a:lstStyle/>
          <a:p>
            <a:r>
              <a:rPr lang="en-SG" dirty="0"/>
              <a:t>Topics covered</a:t>
            </a:r>
          </a:p>
        </p:txBody>
      </p:sp>
      <p:sp>
        <p:nvSpPr>
          <p:cNvPr id="3" name="Text Placeholder 2">
            <a:extLst>
              <a:ext uri="{FF2B5EF4-FFF2-40B4-BE49-F238E27FC236}">
                <a16:creationId xmlns:a16="http://schemas.microsoft.com/office/drawing/2014/main" id="{5B6E77A7-3D35-456E-B68B-0AF9AC8B9522}"/>
              </a:ext>
            </a:extLst>
          </p:cNvPr>
          <p:cNvSpPr>
            <a:spLocks noGrp="1"/>
          </p:cNvSpPr>
          <p:nvPr>
            <p:ph type="body" idx="1"/>
          </p:nvPr>
        </p:nvSpPr>
        <p:spPr/>
        <p:txBody>
          <a:bodyPr/>
          <a:lstStyle/>
          <a:p>
            <a:pPr marL="114300" indent="0">
              <a:buNone/>
            </a:pPr>
            <a:r>
              <a:rPr lang="en-SG" dirty="0"/>
              <a:t>1. Variables, input and output ;</a:t>
            </a:r>
          </a:p>
          <a:p>
            <a:pPr marL="114300" indent="0">
              <a:buNone/>
            </a:pPr>
            <a:endParaRPr lang="en-SG" dirty="0"/>
          </a:p>
          <a:p>
            <a:pPr marL="114300" indent="0">
              <a:buNone/>
            </a:pPr>
            <a:r>
              <a:rPr lang="en-SG" dirty="0"/>
              <a:t>2. Conditionals ? :</a:t>
            </a:r>
          </a:p>
          <a:p>
            <a:pPr marL="114300" indent="0">
              <a:buNone/>
            </a:pPr>
            <a:endParaRPr lang="en-SG" dirty="0"/>
          </a:p>
          <a:p>
            <a:pPr marL="114300" indent="0">
              <a:buNone/>
            </a:pPr>
            <a:r>
              <a:rPr lang="en-SG" dirty="0"/>
              <a:t>3.{ Loops }</a:t>
            </a:r>
          </a:p>
          <a:p>
            <a:pPr marL="114300" indent="0">
              <a:buNone/>
            </a:pPr>
            <a:endParaRPr lang="en-SG" dirty="0"/>
          </a:p>
          <a:p>
            <a:pPr marL="114300" indent="0">
              <a:buNone/>
            </a:pPr>
            <a:r>
              <a:rPr lang="en-SG" dirty="0"/>
              <a:t>4. Functions()</a:t>
            </a:r>
          </a:p>
          <a:p>
            <a:pPr marL="114300" indent="0">
              <a:buNone/>
            </a:pPr>
            <a:endParaRPr lang="en-SG" dirty="0"/>
          </a:p>
          <a:p>
            <a:pPr marL="114300" indent="0">
              <a:buNone/>
            </a:pPr>
            <a:r>
              <a:rPr lang="en-SG" dirty="0"/>
              <a:t>5. Arrays[] </a:t>
            </a:r>
          </a:p>
        </p:txBody>
      </p:sp>
    </p:spTree>
    <p:extLst>
      <p:ext uri="{BB962C8B-B14F-4D97-AF65-F5344CB8AC3E}">
        <p14:creationId xmlns:p14="http://schemas.microsoft.com/office/powerpoint/2010/main" val="1907809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Quiz!</a:t>
            </a:r>
            <a:endParaRPr dirty="0"/>
          </a:p>
        </p:txBody>
      </p:sp>
      <p:sp>
        <p:nvSpPr>
          <p:cNvPr id="230" name="Google Shape;230;p41"/>
          <p:cNvSpPr txBox="1">
            <a:spLocks noGrp="1"/>
          </p:cNvSpPr>
          <p:nvPr>
            <p:ph type="body" idx="1"/>
          </p:nvPr>
        </p:nvSpPr>
        <p:spPr>
          <a:xfrm>
            <a:off x="311700" y="1152475"/>
            <a:ext cx="3924801" cy="354600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 </a:t>
            </a:r>
            <a:r>
              <a:rPr lang="en-SG" sz="1400" b="0" dirty="0">
                <a:solidFill>
                  <a:srgbClr val="098658"/>
                </a:solidFill>
                <a:effectLst/>
                <a:latin typeface="Lucida Console" panose="020B0609040504020204" pitchFamily="49" charset="0"/>
              </a:rPr>
              <a:t>3</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while</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&gt;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switch</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case</a:t>
            </a:r>
            <a:r>
              <a:rPr lang="en-SG" sz="1400" b="0" dirty="0">
                <a:solidFill>
                  <a:srgbClr val="000000"/>
                </a:solidFill>
                <a:effectLst/>
                <a:latin typeface="Lucida Console" panose="020B0609040504020204" pitchFamily="49" charset="0"/>
              </a:rPr>
              <a:t> </a:t>
            </a:r>
            <a:r>
              <a:rPr lang="en-SG" sz="1400" b="0" dirty="0">
                <a:solidFill>
                  <a:srgbClr val="098658"/>
                </a:solidFill>
                <a:effectLst/>
                <a:latin typeface="Lucida Console" panose="020B0609040504020204" pitchFamily="49" charset="0"/>
              </a:rPr>
              <a:t>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"One</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case</a:t>
            </a:r>
            <a:r>
              <a:rPr lang="en-SG" sz="1400" b="0" dirty="0">
                <a:solidFill>
                  <a:srgbClr val="000000"/>
                </a:solidFill>
                <a:effectLst/>
                <a:latin typeface="Lucida Console" panose="020B0609040504020204" pitchFamily="49" charset="0"/>
              </a:rPr>
              <a:t> </a:t>
            </a:r>
            <a:r>
              <a:rPr lang="en-SG" sz="1400" b="0" dirty="0">
                <a:solidFill>
                  <a:srgbClr val="098658"/>
                </a:solidFill>
                <a:effectLst/>
                <a:latin typeface="Lucida Console" panose="020B0609040504020204" pitchFamily="49" charset="0"/>
              </a:rPr>
              <a:t>2</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"Two</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default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a:t>
            </a:r>
          </a:p>
        </p:txBody>
      </p:sp>
      <p:sp>
        <p:nvSpPr>
          <p:cNvPr id="7" name="TextBox 6">
            <a:extLst>
              <a:ext uri="{FF2B5EF4-FFF2-40B4-BE49-F238E27FC236}">
                <a16:creationId xmlns:a16="http://schemas.microsoft.com/office/drawing/2014/main" id="{5C00EFBE-0BAE-48F8-A4CC-16D3802D9B5D}"/>
              </a:ext>
            </a:extLst>
          </p:cNvPr>
          <p:cNvSpPr txBox="1"/>
          <p:nvPr/>
        </p:nvSpPr>
        <p:spPr>
          <a:xfrm>
            <a:off x="4532532" y="1222448"/>
            <a:ext cx="4572000" cy="383823"/>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US" sz="1800" b="0" i="0" u="none" strike="noStrike" kern="0" cap="none" spc="0" normalizeH="0" baseline="0" noProof="0" dirty="0">
                <a:ln>
                  <a:noFill/>
                </a:ln>
                <a:solidFill>
                  <a:srgbClr val="595959"/>
                </a:solidFill>
                <a:effectLst/>
                <a:uLnTx/>
                <a:uFillTx/>
                <a:latin typeface="Arial"/>
                <a:cs typeface="Arial"/>
                <a:sym typeface="Arial"/>
              </a:rPr>
              <a:t>What is the expected output?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03: Loops</a:t>
            </a:r>
            <a:endParaRPr dirty="0"/>
          </a:p>
        </p:txBody>
      </p:sp>
    </p:spTree>
    <p:extLst>
      <p:ext uri="{BB962C8B-B14F-4D97-AF65-F5344CB8AC3E}">
        <p14:creationId xmlns:p14="http://schemas.microsoft.com/office/powerpoint/2010/main" val="1011139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Why loops? </a:t>
            </a:r>
            <a:endParaRPr dirty="0"/>
          </a:p>
        </p:txBody>
      </p:sp>
      <p:sp>
        <p:nvSpPr>
          <p:cNvPr id="304" name="Google Shape;304;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 set of code that can be </a:t>
            </a:r>
            <a:r>
              <a:rPr lang="en-GB" b="1" dirty="0"/>
              <a:t>executed repeatedly</a:t>
            </a:r>
            <a:r>
              <a:rPr lang="en-GB" dirty="0"/>
              <a:t>. </a:t>
            </a:r>
            <a:endParaRPr dirty="0"/>
          </a:p>
          <a:p>
            <a:pPr marL="0" lvl="0" indent="0" algn="l" rtl="0">
              <a:spcBef>
                <a:spcPts val="1600"/>
              </a:spcBef>
              <a:spcAft>
                <a:spcPts val="0"/>
              </a:spcAft>
              <a:buNone/>
            </a:pPr>
            <a:r>
              <a:rPr lang="en-SG" dirty="0"/>
              <a:t>Often used when processing large sets of data</a:t>
            </a:r>
          </a:p>
          <a:p>
            <a:pPr marL="285750" indent="-285750">
              <a:spcBef>
                <a:spcPts val="1600"/>
              </a:spcBef>
            </a:pPr>
            <a:r>
              <a:rPr lang="en-SG" dirty="0"/>
              <a:t>Performing operations</a:t>
            </a:r>
          </a:p>
          <a:p>
            <a:pPr marL="285750" indent="-285750">
              <a:spcBef>
                <a:spcPts val="1600"/>
              </a:spcBef>
            </a:pPr>
            <a:r>
              <a:rPr lang="en-SG" dirty="0"/>
              <a:t>Extracting features</a:t>
            </a:r>
          </a:p>
          <a:p>
            <a:pPr marL="285750" indent="-285750">
              <a:spcBef>
                <a:spcPts val="1600"/>
              </a:spcBef>
            </a:pPr>
            <a:r>
              <a:rPr lang="en-SG" dirty="0"/>
              <a:t>Computing statistical descriptors (sum, min, max, mean, mode, median)</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Types of Loops </a:t>
            </a:r>
            <a:endParaRPr/>
          </a:p>
        </p:txBody>
      </p:sp>
      <p:sp>
        <p:nvSpPr>
          <p:cNvPr id="310" name="Google Shape;310;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400" dirty="0">
                <a:solidFill>
                  <a:srgbClr val="7030A0"/>
                </a:solidFill>
                <a:latin typeface="Lucida Console" panose="020B0609040504020204" pitchFamily="49" charset="0"/>
              </a:rPr>
              <a:t>for</a:t>
            </a:r>
            <a:r>
              <a:rPr lang="en-SG" sz="1400" dirty="0">
                <a:latin typeface="Lucida Console" panose="020B0609040504020204" pitchFamily="49" charset="0"/>
              </a:rPr>
              <a:t> </a:t>
            </a:r>
            <a:r>
              <a:rPr lang="en-SG" sz="1400" dirty="0">
                <a:solidFill>
                  <a:schemeClr val="bg2">
                    <a:lumMod val="75000"/>
                  </a:schemeClr>
                </a:solidFill>
                <a:latin typeface="Lucida Console" panose="020B0609040504020204" pitchFamily="49" charset="0"/>
              </a:rPr>
              <a:t>(</a:t>
            </a:r>
            <a:r>
              <a:rPr lang="en-SG" sz="1400" dirty="0">
                <a:solidFill>
                  <a:srgbClr val="00B050"/>
                </a:solidFill>
                <a:latin typeface="Lucida Console" panose="020B0609040504020204" pitchFamily="49" charset="0"/>
              </a:rPr>
              <a:t>&lt;var assignment&gt;</a:t>
            </a:r>
            <a:r>
              <a:rPr lang="en-SG" sz="1400" dirty="0">
                <a:latin typeface="Lucida Console" panose="020B0609040504020204" pitchFamily="49" charset="0"/>
              </a:rPr>
              <a:t>; </a:t>
            </a:r>
            <a:r>
              <a:rPr lang="en-SG" sz="1400" dirty="0">
                <a:solidFill>
                  <a:srgbClr val="00B050"/>
                </a:solidFill>
                <a:latin typeface="Lucida Console" panose="020B0609040504020204" pitchFamily="49" charset="0"/>
              </a:rPr>
              <a:t>&lt;</a:t>
            </a:r>
            <a:r>
              <a:rPr lang="en-SG" sz="1400" dirty="0" err="1">
                <a:solidFill>
                  <a:srgbClr val="00B050"/>
                </a:solidFill>
                <a:latin typeface="Lucida Console" panose="020B0609040504020204" pitchFamily="49" charset="0"/>
              </a:rPr>
              <a:t>boolean</a:t>
            </a:r>
            <a:r>
              <a:rPr lang="en-SG" sz="1400" dirty="0">
                <a:solidFill>
                  <a:srgbClr val="00B050"/>
                </a:solidFill>
                <a:latin typeface="Lucida Console" panose="020B0609040504020204" pitchFamily="49" charset="0"/>
              </a:rPr>
              <a:t> evaluation&gt;</a:t>
            </a:r>
            <a:r>
              <a:rPr lang="en-SG" sz="1400" dirty="0">
                <a:latin typeface="Lucida Console" panose="020B0609040504020204" pitchFamily="49" charset="0"/>
              </a:rPr>
              <a:t>; </a:t>
            </a:r>
            <a:r>
              <a:rPr lang="en-SG" sz="1400" dirty="0">
                <a:solidFill>
                  <a:srgbClr val="00B050"/>
                </a:solidFill>
                <a:latin typeface="Lucida Console" panose="020B0609040504020204" pitchFamily="49" charset="0"/>
              </a:rPr>
              <a:t>&lt;code after each iteration&gt;</a:t>
            </a:r>
            <a:r>
              <a:rPr lang="en-SG" sz="1400" dirty="0">
                <a:latin typeface="Lucida Console" panose="020B0609040504020204" pitchFamily="49" charset="0"/>
              </a:rPr>
              <a:t>) {</a:t>
            </a:r>
          </a:p>
          <a:p>
            <a:pPr marL="0" lvl="0" indent="0" algn="l" rtl="0">
              <a:spcBef>
                <a:spcPts val="0"/>
              </a:spcBef>
              <a:spcAft>
                <a:spcPts val="0"/>
              </a:spcAft>
              <a:buNone/>
            </a:pPr>
            <a:r>
              <a:rPr lang="en-SG" sz="1400" dirty="0">
                <a:latin typeface="Lucida Console" panose="020B0609040504020204" pitchFamily="49" charset="0"/>
              </a:rPr>
              <a:t>    // code</a:t>
            </a:r>
          </a:p>
          <a:p>
            <a:pPr marL="0" lvl="0" indent="0" algn="l" rtl="0">
              <a:spcBef>
                <a:spcPts val="0"/>
              </a:spcBef>
              <a:spcAft>
                <a:spcPts val="0"/>
              </a:spcAft>
              <a:buNone/>
            </a:pPr>
            <a:r>
              <a:rPr lang="en-SG" sz="1400" dirty="0">
                <a:latin typeface="Lucida Console" panose="020B0609040504020204" pitchFamily="49" charset="0"/>
              </a:rPr>
              <a:t>}</a:t>
            </a:r>
          </a:p>
          <a:p>
            <a:pPr marL="0" lvl="0" indent="0" algn="l" rtl="0">
              <a:spcBef>
                <a:spcPts val="0"/>
              </a:spcBef>
              <a:spcAft>
                <a:spcPts val="0"/>
              </a:spcAft>
              <a:buNone/>
            </a:pPr>
            <a:r>
              <a:rPr lang="en-SG" sz="1400" b="1" i="1" dirty="0">
                <a:latin typeface="+mj-lt"/>
              </a:rPr>
              <a:t>Q: Are all 3 components of the for-loop necessary?</a:t>
            </a:r>
          </a:p>
          <a:p>
            <a:pPr marL="0" lvl="0" indent="0" algn="l" rtl="0">
              <a:spcBef>
                <a:spcPts val="0"/>
              </a:spcBef>
              <a:spcAft>
                <a:spcPts val="0"/>
              </a:spcAft>
              <a:buNone/>
            </a:pPr>
            <a:endParaRPr lang="en-SG" sz="1400" dirty="0">
              <a:latin typeface="Lucida Console" panose="020B0609040504020204" pitchFamily="49" charset="0"/>
            </a:endParaRPr>
          </a:p>
          <a:p>
            <a:pPr marL="0" lvl="0" indent="0" algn="l" rtl="0">
              <a:spcBef>
                <a:spcPts val="0"/>
              </a:spcBef>
              <a:spcAft>
                <a:spcPts val="0"/>
              </a:spcAft>
              <a:buNone/>
            </a:pPr>
            <a:r>
              <a:rPr lang="en-SG" sz="1400" dirty="0">
                <a:solidFill>
                  <a:srgbClr val="7030A0"/>
                </a:solidFill>
                <a:latin typeface="Lucida Console" panose="020B0609040504020204" pitchFamily="49" charset="0"/>
              </a:rPr>
              <a:t>while</a:t>
            </a:r>
            <a:r>
              <a:rPr lang="en-SG" sz="1400" dirty="0">
                <a:latin typeface="Lucida Console" panose="020B0609040504020204" pitchFamily="49" charset="0"/>
              </a:rPr>
              <a:t> (</a:t>
            </a:r>
            <a:r>
              <a:rPr lang="en-SG" sz="1400" dirty="0">
                <a:solidFill>
                  <a:srgbClr val="00B050"/>
                </a:solidFill>
                <a:latin typeface="Lucida Console" panose="020B0609040504020204" pitchFamily="49" charset="0"/>
              </a:rPr>
              <a:t>&lt;</a:t>
            </a:r>
            <a:r>
              <a:rPr lang="en-SG" sz="1400" dirty="0" err="1">
                <a:solidFill>
                  <a:srgbClr val="00B050"/>
                </a:solidFill>
                <a:latin typeface="Lucida Console" panose="020B0609040504020204" pitchFamily="49" charset="0"/>
              </a:rPr>
              <a:t>boolean</a:t>
            </a:r>
            <a:r>
              <a:rPr lang="en-SG" sz="1400" dirty="0">
                <a:solidFill>
                  <a:srgbClr val="00B050"/>
                </a:solidFill>
                <a:latin typeface="Lucida Console" panose="020B0609040504020204" pitchFamily="49" charset="0"/>
              </a:rPr>
              <a:t> evaluation&gt;</a:t>
            </a:r>
            <a:r>
              <a:rPr lang="en-SG" sz="1400" dirty="0">
                <a:latin typeface="Lucida Console" panose="020B0609040504020204" pitchFamily="49" charset="0"/>
              </a:rPr>
              <a:t>) {</a:t>
            </a:r>
          </a:p>
          <a:p>
            <a:pPr marL="0" lvl="0" indent="0" algn="l" rtl="0">
              <a:spcBef>
                <a:spcPts val="0"/>
              </a:spcBef>
              <a:spcAft>
                <a:spcPts val="0"/>
              </a:spcAft>
              <a:buNone/>
            </a:pPr>
            <a:r>
              <a:rPr lang="en-SG" sz="1400" dirty="0">
                <a:latin typeface="Lucida Console" panose="020B0609040504020204" pitchFamily="49" charset="0"/>
              </a:rPr>
              <a:t>    // code</a:t>
            </a:r>
          </a:p>
          <a:p>
            <a:pPr marL="0" lvl="0" indent="0" algn="l" rtl="0">
              <a:spcBef>
                <a:spcPts val="0"/>
              </a:spcBef>
              <a:spcAft>
                <a:spcPts val="0"/>
              </a:spcAft>
              <a:buNone/>
            </a:pPr>
            <a:r>
              <a:rPr lang="en-SG" sz="1400" dirty="0">
                <a:latin typeface="Lucida Console" panose="020B0609040504020204" pitchFamily="49" charset="0"/>
              </a:rPr>
              <a:t>}</a:t>
            </a:r>
          </a:p>
          <a:p>
            <a:pPr marL="0" lvl="0" indent="0" algn="l" rtl="0">
              <a:spcBef>
                <a:spcPts val="0"/>
              </a:spcBef>
              <a:spcAft>
                <a:spcPts val="0"/>
              </a:spcAft>
              <a:buNone/>
            </a:pPr>
            <a:endParaRPr lang="en-SG" sz="1400" dirty="0">
              <a:latin typeface="Lucida Console" panose="020B0609040504020204" pitchFamily="49" charset="0"/>
            </a:endParaRPr>
          </a:p>
          <a:p>
            <a:pPr marL="0" lvl="0" indent="0" algn="l" rtl="0">
              <a:spcBef>
                <a:spcPts val="0"/>
              </a:spcBef>
              <a:spcAft>
                <a:spcPts val="0"/>
              </a:spcAft>
              <a:buNone/>
            </a:pPr>
            <a:r>
              <a:rPr lang="en-SG" sz="1400" dirty="0">
                <a:solidFill>
                  <a:srgbClr val="7030A0"/>
                </a:solidFill>
                <a:latin typeface="Lucida Console" panose="020B0609040504020204" pitchFamily="49" charset="0"/>
              </a:rPr>
              <a:t>do</a:t>
            </a:r>
            <a:r>
              <a:rPr lang="en-SG" sz="1400" dirty="0">
                <a:latin typeface="Lucida Console" panose="020B0609040504020204" pitchFamily="49" charset="0"/>
              </a:rPr>
              <a:t> {</a:t>
            </a:r>
          </a:p>
          <a:p>
            <a:pPr marL="0" lvl="0" indent="0" algn="l" rtl="0">
              <a:spcBef>
                <a:spcPts val="0"/>
              </a:spcBef>
              <a:spcAft>
                <a:spcPts val="0"/>
              </a:spcAft>
              <a:buNone/>
            </a:pPr>
            <a:r>
              <a:rPr lang="en-SG" sz="1400" dirty="0">
                <a:latin typeface="Lucida Console" panose="020B0609040504020204" pitchFamily="49" charset="0"/>
              </a:rPr>
              <a:t>    // code</a:t>
            </a:r>
          </a:p>
          <a:p>
            <a:pPr marL="0" lvl="0" indent="0" algn="l" rtl="0">
              <a:spcBef>
                <a:spcPts val="0"/>
              </a:spcBef>
              <a:spcAft>
                <a:spcPts val="0"/>
              </a:spcAft>
              <a:buNone/>
            </a:pPr>
            <a:r>
              <a:rPr lang="en-SG" sz="1400" dirty="0">
                <a:latin typeface="Lucida Console" panose="020B0609040504020204" pitchFamily="49" charset="0"/>
              </a:rPr>
              <a:t>} </a:t>
            </a:r>
            <a:r>
              <a:rPr lang="en-SG" sz="1400" dirty="0">
                <a:solidFill>
                  <a:srgbClr val="7030A0"/>
                </a:solidFill>
                <a:latin typeface="Lucida Console" panose="020B0609040504020204" pitchFamily="49" charset="0"/>
              </a:rPr>
              <a:t>while</a:t>
            </a:r>
            <a:r>
              <a:rPr lang="en-SG" sz="1400" dirty="0">
                <a:latin typeface="Lucida Console" panose="020B0609040504020204" pitchFamily="49" charset="0"/>
              </a:rPr>
              <a:t> (</a:t>
            </a:r>
            <a:r>
              <a:rPr lang="en-SG" sz="1400" dirty="0">
                <a:solidFill>
                  <a:srgbClr val="00B050"/>
                </a:solidFill>
                <a:latin typeface="Lucida Console" panose="020B0609040504020204" pitchFamily="49" charset="0"/>
              </a:rPr>
              <a:t>&lt;</a:t>
            </a:r>
            <a:r>
              <a:rPr lang="en-SG" sz="1400" dirty="0" err="1">
                <a:solidFill>
                  <a:srgbClr val="00B050"/>
                </a:solidFill>
                <a:latin typeface="Lucida Console" panose="020B0609040504020204" pitchFamily="49" charset="0"/>
              </a:rPr>
              <a:t>boolean</a:t>
            </a:r>
            <a:r>
              <a:rPr lang="en-SG" sz="1400" dirty="0">
                <a:solidFill>
                  <a:srgbClr val="00B050"/>
                </a:solidFill>
                <a:latin typeface="Lucida Console" panose="020B0609040504020204" pitchFamily="49" charset="0"/>
              </a:rPr>
              <a:t> evaluation&gt;</a:t>
            </a:r>
            <a:r>
              <a:rPr lang="en-SG" sz="1400" dirty="0">
                <a:latin typeface="Lucida Console" panose="020B0609040504020204" pitchFamily="49" charset="0"/>
              </a:rPr>
              <a:t>)</a:t>
            </a:r>
          </a:p>
          <a:p>
            <a:pPr marL="0" indent="0">
              <a:buNone/>
            </a:pPr>
            <a:r>
              <a:rPr lang="en-SG" sz="1400" b="1" i="1" dirty="0">
                <a:latin typeface="+mj-lt"/>
              </a:rPr>
              <a:t>Q: What’s the difference between while and do-while?</a:t>
            </a:r>
          </a:p>
          <a:p>
            <a:pPr marL="0" lvl="0" indent="0" algn="l" rtl="0">
              <a:spcBef>
                <a:spcPts val="0"/>
              </a:spcBef>
              <a:spcAft>
                <a:spcPts val="0"/>
              </a:spcAft>
              <a:buNone/>
            </a:pPr>
            <a:endParaRPr lang="en-SG" sz="1400" dirty="0">
              <a:latin typeface="Lucida Console" panose="020B060904050402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Fenceposting</a:t>
            </a:r>
            <a:endParaRPr dirty="0"/>
          </a:p>
        </p:txBody>
      </p:sp>
      <p:sp>
        <p:nvSpPr>
          <p:cNvPr id="334" name="Google Shape;334;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Useful in situations where you have to repeat </a:t>
            </a:r>
            <a:r>
              <a:rPr lang="en-GB" b="1" dirty="0"/>
              <a:t>2 operations</a:t>
            </a:r>
            <a:r>
              <a:rPr lang="en-GB" dirty="0"/>
              <a:t>,</a:t>
            </a:r>
            <a:r>
              <a:rPr lang="en-GB" b="1" dirty="0"/>
              <a:t> </a:t>
            </a:r>
            <a:r>
              <a:rPr lang="en-GB" dirty="0"/>
              <a:t>but 1 operation iterates 1 more time than the other. </a:t>
            </a:r>
            <a:endParaRPr dirty="0"/>
          </a:p>
          <a:p>
            <a:pPr marL="0" lvl="0" indent="0" algn="l" rtl="0">
              <a:spcBef>
                <a:spcPts val="1600"/>
              </a:spcBef>
              <a:spcAft>
                <a:spcPts val="0"/>
              </a:spcAft>
              <a:buNone/>
            </a:pPr>
            <a:r>
              <a:rPr lang="en-GB" dirty="0" err="1"/>
              <a:t>E.g</a:t>
            </a:r>
            <a:r>
              <a:rPr lang="en-GB" dirty="0"/>
              <a:t> printing n items with n-1 separators </a:t>
            </a:r>
            <a:endParaRPr dirty="0"/>
          </a:p>
          <a:p>
            <a:pPr marL="0" lvl="0" indent="0" algn="l" rtl="0">
              <a:spcBef>
                <a:spcPts val="1600"/>
              </a:spcBef>
              <a:spcAft>
                <a:spcPts val="0"/>
              </a:spcAft>
              <a:buNone/>
            </a:pPr>
            <a:r>
              <a:rPr lang="en-GB" dirty="0"/>
              <a:t>You can place the extra operation before or after the loop. </a:t>
            </a:r>
            <a:endParaRPr dirty="0"/>
          </a:p>
          <a:p>
            <a:pPr marL="0" lvl="0" indent="0" algn="l" rtl="0">
              <a:spcBef>
                <a:spcPts val="1600"/>
              </a:spcBef>
              <a:spcAft>
                <a:spcPts val="1600"/>
              </a:spcAft>
              <a:buNone/>
            </a:pP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latin typeface="Lucida Console" panose="020B0609040504020204" pitchFamily="49" charset="0"/>
              </a:rPr>
              <a:t>|</a:t>
            </a:r>
          </a:p>
          <a:p>
            <a:pPr marL="0" lvl="0" indent="0" algn="l" rtl="0">
              <a:spcBef>
                <a:spcPts val="1600"/>
              </a:spcBef>
              <a:spcAft>
                <a:spcPts val="1600"/>
              </a:spcAft>
              <a:buNone/>
            </a:pPr>
            <a:r>
              <a:rPr lang="en-SG" sz="1600" dirty="0">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endParaRPr sz="1600" dirty="0">
              <a:latin typeface="Lucida Console" panose="020B0609040504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Scoping</a:t>
            </a:r>
            <a:endParaRPr dirty="0"/>
          </a:p>
        </p:txBody>
      </p:sp>
      <p:sp>
        <p:nvSpPr>
          <p:cNvPr id="334" name="Google Shape;334;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SG" dirty="0"/>
              <a:t>Think of curly braces {} as a </a:t>
            </a:r>
            <a:r>
              <a:rPr lang="en-SG" b="1" dirty="0"/>
              <a:t>one-way glass</a:t>
            </a:r>
            <a:r>
              <a:rPr lang="en-SG" dirty="0"/>
              <a:t>. Code that is executed within the scope is able to access variables and data outside the scope, but the opposite is not true.</a:t>
            </a:r>
          </a:p>
          <a:p>
            <a:pPr marL="114300" indent="0">
              <a:buNone/>
            </a:pPr>
            <a:r>
              <a:rPr lang="es-ES" sz="1400" b="0" dirty="0" err="1">
                <a:solidFill>
                  <a:srgbClr val="0000FF"/>
                </a:solidFill>
                <a:effectLst/>
                <a:latin typeface="Lucida Console" panose="020B0609040504020204" pitchFamily="49" charset="0"/>
              </a:rPr>
              <a:t>int</a:t>
            </a:r>
            <a:r>
              <a:rPr lang="es-ES" sz="1400" b="0" dirty="0">
                <a:solidFill>
                  <a:srgbClr val="000000"/>
                </a:solidFill>
                <a:effectLst/>
                <a:latin typeface="Lucida Console" panose="020B0609040504020204" pitchFamily="49" charset="0"/>
              </a:rPr>
              <a:t> x = </a:t>
            </a:r>
            <a:r>
              <a:rPr lang="es-ES" sz="1400" b="0" dirty="0">
                <a:solidFill>
                  <a:srgbClr val="098658"/>
                </a:solidFill>
                <a:effectLst/>
                <a:latin typeface="Lucida Console" panose="020B0609040504020204" pitchFamily="49" charset="0"/>
              </a:rPr>
              <a:t>10</a:t>
            </a:r>
            <a:r>
              <a:rPr lang="es-ES" sz="1400" b="0" dirty="0">
                <a:solidFill>
                  <a:srgbClr val="000000"/>
                </a:solidFill>
                <a:effectLst/>
                <a:latin typeface="Lucida Console" panose="020B0609040504020204" pitchFamily="49" charset="0"/>
              </a:rPr>
              <a:t>;</a:t>
            </a:r>
          </a:p>
          <a:p>
            <a:pPr marL="114300" indent="0">
              <a:buNone/>
            </a:pPr>
            <a:r>
              <a:rPr lang="es-ES" sz="1400" b="0" dirty="0">
                <a:solidFill>
                  <a:srgbClr val="000000"/>
                </a:solidFill>
                <a:effectLst/>
                <a:latin typeface="Lucida Console" panose="020B0609040504020204" pitchFamily="49" charset="0"/>
              </a:rPr>
              <a:t>{</a:t>
            </a:r>
          </a:p>
          <a:p>
            <a:pPr marL="114300" indent="0">
              <a:buNone/>
            </a:pPr>
            <a:r>
              <a:rPr lang="es-ES" sz="1400" b="0" dirty="0">
                <a:solidFill>
                  <a:srgbClr val="000000"/>
                </a:solidFill>
                <a:effectLst/>
                <a:latin typeface="Lucida Console" panose="020B0609040504020204" pitchFamily="49" charset="0"/>
              </a:rPr>
              <a:t>    </a:t>
            </a:r>
            <a:r>
              <a:rPr lang="es-ES" sz="1400" b="0" dirty="0" err="1">
                <a:solidFill>
                  <a:srgbClr val="0000FF"/>
                </a:solidFill>
                <a:effectLst/>
                <a:latin typeface="Lucida Console" panose="020B0609040504020204" pitchFamily="49" charset="0"/>
              </a:rPr>
              <a:t>int</a:t>
            </a:r>
            <a:r>
              <a:rPr lang="es-ES" sz="1400" b="0" dirty="0">
                <a:solidFill>
                  <a:srgbClr val="000000"/>
                </a:solidFill>
                <a:effectLst/>
                <a:latin typeface="Lucida Console" panose="020B0609040504020204" pitchFamily="49" charset="0"/>
              </a:rPr>
              <a:t> y = </a:t>
            </a:r>
            <a:r>
              <a:rPr lang="es-ES" sz="1400" b="0" dirty="0">
                <a:solidFill>
                  <a:srgbClr val="098658"/>
                </a:solidFill>
                <a:effectLst/>
                <a:latin typeface="Lucida Console" panose="020B0609040504020204" pitchFamily="49" charset="0"/>
              </a:rPr>
              <a:t>3</a:t>
            </a:r>
            <a:r>
              <a:rPr lang="es-ES" sz="1400" b="0" dirty="0">
                <a:solidFill>
                  <a:srgbClr val="000000"/>
                </a:solidFill>
                <a:effectLst/>
                <a:latin typeface="Lucida Console" panose="020B0609040504020204" pitchFamily="49" charset="0"/>
              </a:rPr>
              <a:t> * x; </a:t>
            </a:r>
            <a:r>
              <a:rPr lang="en-SG" sz="1400" dirty="0">
                <a:latin typeface="Lucida Console" panose="020B0609040504020204" pitchFamily="49" charset="0"/>
              </a:rPr>
              <a:t>✔ // x is declared from outer scope</a:t>
            </a:r>
            <a:endParaRPr lang="es-ES" sz="1400" b="0" dirty="0">
              <a:solidFill>
                <a:srgbClr val="000000"/>
              </a:solidFill>
              <a:effectLst/>
              <a:latin typeface="Lucida Console" panose="020B0609040504020204" pitchFamily="49" charset="0"/>
            </a:endParaRPr>
          </a:p>
          <a:p>
            <a:pPr marL="114300" indent="0">
              <a:buNone/>
            </a:pPr>
            <a:r>
              <a:rPr lang="es-ES" sz="1400" b="0" dirty="0">
                <a:solidFill>
                  <a:srgbClr val="000000"/>
                </a:solidFill>
                <a:effectLst/>
                <a:latin typeface="Lucida Console" panose="020B0609040504020204" pitchFamily="49" charset="0"/>
              </a:rPr>
              <a:t>}</a:t>
            </a:r>
          </a:p>
          <a:p>
            <a:pPr marL="114300" indent="0">
              <a:buNone/>
            </a:pPr>
            <a:r>
              <a:rPr lang="es-ES" sz="1400" b="0" dirty="0" err="1">
                <a:solidFill>
                  <a:srgbClr val="795E26"/>
                </a:solidFill>
                <a:effectLst/>
                <a:latin typeface="Lucida Console" panose="020B0609040504020204" pitchFamily="49" charset="0"/>
              </a:rPr>
              <a:t>printf</a:t>
            </a:r>
            <a:r>
              <a:rPr lang="es-ES" sz="1400" b="0" dirty="0">
                <a:solidFill>
                  <a:srgbClr val="000000"/>
                </a:solidFill>
                <a:effectLst/>
                <a:latin typeface="Lucida Console" panose="020B0609040504020204" pitchFamily="49" charset="0"/>
              </a:rPr>
              <a:t>(</a:t>
            </a:r>
            <a:r>
              <a:rPr lang="es-ES" sz="1400" b="0" dirty="0">
                <a:solidFill>
                  <a:srgbClr val="A31515"/>
                </a:solidFill>
                <a:effectLst/>
                <a:latin typeface="Lucida Console" panose="020B0609040504020204" pitchFamily="49" charset="0"/>
              </a:rPr>
              <a:t>"</a:t>
            </a:r>
            <a:r>
              <a:rPr lang="es-ES" sz="1400" b="0" dirty="0">
                <a:solidFill>
                  <a:srgbClr val="001080"/>
                </a:solidFill>
                <a:effectLst/>
                <a:latin typeface="Lucida Console" panose="020B0609040504020204" pitchFamily="49" charset="0"/>
              </a:rPr>
              <a:t>%d</a:t>
            </a:r>
            <a:r>
              <a:rPr lang="es-ES" sz="1400" b="0" dirty="0">
                <a:solidFill>
                  <a:srgbClr val="EE0000"/>
                </a:solidFill>
                <a:effectLst/>
                <a:latin typeface="Lucida Console" panose="020B0609040504020204" pitchFamily="49" charset="0"/>
              </a:rPr>
              <a:t>\n</a:t>
            </a:r>
            <a:r>
              <a:rPr lang="es-ES" sz="1400" b="0" dirty="0">
                <a:solidFill>
                  <a:srgbClr val="A31515"/>
                </a:solidFill>
                <a:effectLst/>
                <a:latin typeface="Lucida Console" panose="020B0609040504020204" pitchFamily="49" charset="0"/>
              </a:rPr>
              <a:t>"</a:t>
            </a:r>
            <a:r>
              <a:rPr lang="es-ES" sz="1400" b="0" dirty="0">
                <a:solidFill>
                  <a:srgbClr val="000000"/>
                </a:solidFill>
                <a:effectLst/>
                <a:latin typeface="Lucida Console" panose="020B0609040504020204" pitchFamily="49" charset="0"/>
              </a:rPr>
              <a:t>, y); </a:t>
            </a:r>
            <a:r>
              <a:rPr lang="en-SG" sz="1400" dirty="0">
                <a:latin typeface="Lucida Console" panose="020B0609040504020204" pitchFamily="49" charset="0"/>
              </a:rPr>
              <a:t>❌ // y is undeclared</a:t>
            </a:r>
          </a:p>
          <a:p>
            <a:pPr marL="114300" indent="0">
              <a:buNone/>
            </a:pPr>
            <a:endParaRPr lang="en-SG" sz="1400" dirty="0">
              <a:latin typeface="Lucida Console" panose="020B0609040504020204" pitchFamily="49" charset="0"/>
            </a:endParaRPr>
          </a:p>
          <a:p>
            <a:pPr marL="114300" indent="0">
              <a:buNone/>
            </a:pPr>
            <a:r>
              <a:rPr kumimoji="0" lang="en-SG" sz="1800" b="0" i="0" u="none" strike="noStrike" kern="0" cap="none" spc="0" normalizeH="0" baseline="0" noProof="0" dirty="0">
                <a:ln>
                  <a:noFill/>
                </a:ln>
                <a:solidFill>
                  <a:srgbClr val="595959"/>
                </a:solidFill>
                <a:effectLst/>
                <a:uLnTx/>
                <a:uFillTx/>
                <a:latin typeface="Arial"/>
                <a:cs typeface="Arial"/>
                <a:sym typeface="Arial"/>
              </a:rPr>
              <a:t>If you want to variables to be accessible after loops terminate, </a:t>
            </a:r>
            <a:r>
              <a:rPr kumimoji="0" lang="en-SG" sz="1800" b="1" i="0" u="none" strike="noStrike" kern="0" cap="none" spc="0" normalizeH="0" baseline="0" noProof="0" dirty="0">
                <a:ln>
                  <a:noFill/>
                </a:ln>
                <a:solidFill>
                  <a:srgbClr val="595959"/>
                </a:solidFill>
                <a:effectLst/>
                <a:uLnTx/>
                <a:uFillTx/>
                <a:latin typeface="Arial"/>
                <a:cs typeface="Arial"/>
                <a:sym typeface="Arial"/>
              </a:rPr>
              <a:t>declare them outside the scope of the loop</a:t>
            </a:r>
            <a:endParaRPr lang="en-SG" sz="1400" b="1" dirty="0">
              <a:latin typeface="Lucida Console" panose="020B0609040504020204" pitchFamily="49" charset="0"/>
            </a:endParaRPr>
          </a:p>
        </p:txBody>
      </p:sp>
    </p:spTree>
    <p:extLst>
      <p:ext uri="{BB962C8B-B14F-4D97-AF65-F5344CB8AC3E}">
        <p14:creationId xmlns:p14="http://schemas.microsoft.com/office/powerpoint/2010/main" val="4228679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289" name="Google Shape;289;p49"/>
          <p:cNvSpPr txBox="1">
            <a:spLocks noGrp="1"/>
          </p:cNvSpPr>
          <p:nvPr>
            <p:ph type="body" idx="1"/>
          </p:nvPr>
        </p:nvSpPr>
        <p:spPr>
          <a:xfrm>
            <a:off x="200868" y="1152475"/>
            <a:ext cx="5306318" cy="341640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n1 =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n2 =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a:t>
            </a: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do</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"Enter an even number (n1):"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scanf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&amp;n1);</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"Enter a value larger than n1"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scanf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&amp;n2);</a:t>
            </a:r>
          </a:p>
          <a:p>
            <a:pPr marL="114300" indent="0">
              <a:buNone/>
            </a:pPr>
            <a:r>
              <a:rPr lang="en-SG" sz="1400" b="0" dirty="0">
                <a:solidFill>
                  <a:srgbClr val="000000"/>
                </a:solidFill>
                <a:effectLst/>
                <a:latin typeface="Lucida Console" panose="020B0609040504020204" pitchFamily="49" charset="0"/>
              </a:rPr>
              <a:t>    } </a:t>
            </a:r>
            <a:r>
              <a:rPr lang="en-SG" sz="1400" b="0" dirty="0">
                <a:solidFill>
                  <a:srgbClr val="AF00DB"/>
                </a:solidFill>
                <a:effectLst/>
                <a:latin typeface="Lucida Console" panose="020B0609040504020204" pitchFamily="49" charset="0"/>
              </a:rPr>
              <a:t>while</a:t>
            </a:r>
            <a:r>
              <a:rPr lang="en-SG" sz="1400" b="0" dirty="0">
                <a:solidFill>
                  <a:srgbClr val="000000"/>
                </a:solidFill>
                <a:effectLst/>
                <a:latin typeface="Lucida Console" panose="020B0609040504020204" pitchFamily="49" charset="0"/>
              </a:rPr>
              <a:t> (&lt;condition&gt;);</a:t>
            </a:r>
          </a:p>
          <a:p>
            <a:pPr marL="114300" indent="0">
              <a:buNone/>
            </a:pPr>
            <a:r>
              <a:rPr lang="en-SG" sz="1400" b="0" dirty="0">
                <a:solidFill>
                  <a:srgbClr val="000000"/>
                </a:solidFill>
                <a:effectLst/>
                <a:latin typeface="Lucida Console" panose="020B0609040504020204" pitchFamily="49" charset="0"/>
              </a:rPr>
              <a:t>}</a:t>
            </a:r>
          </a:p>
          <a:p>
            <a:pPr marL="0" lvl="0" indent="0" algn="l" rtl="0">
              <a:spcBef>
                <a:spcPts val="0"/>
              </a:spcBef>
              <a:spcAft>
                <a:spcPts val="1600"/>
              </a:spcAft>
              <a:buNone/>
            </a:pPr>
            <a:endParaRPr dirty="0"/>
          </a:p>
        </p:txBody>
      </p:sp>
      <p:sp>
        <p:nvSpPr>
          <p:cNvPr id="5" name="TextBox 4">
            <a:extLst>
              <a:ext uri="{FF2B5EF4-FFF2-40B4-BE49-F238E27FC236}">
                <a16:creationId xmlns:a16="http://schemas.microsoft.com/office/drawing/2014/main" id="{510164DA-657E-44A4-926F-8FCA77E97633}"/>
              </a:ext>
            </a:extLst>
          </p:cNvPr>
          <p:cNvSpPr txBox="1"/>
          <p:nvPr/>
        </p:nvSpPr>
        <p:spPr>
          <a:xfrm>
            <a:off x="5546970" y="1147342"/>
            <a:ext cx="3590099" cy="1020921"/>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US" sz="1800" b="0" i="0" u="none" strike="noStrike" kern="0" cap="none" spc="0" normalizeH="0" baseline="0" noProof="0" dirty="0">
                <a:ln>
                  <a:noFill/>
                </a:ln>
                <a:solidFill>
                  <a:srgbClr val="595959"/>
                </a:solidFill>
                <a:effectLst/>
                <a:uLnTx/>
                <a:uFillTx/>
                <a:latin typeface="Arial"/>
                <a:cs typeface="Arial"/>
                <a:sym typeface="Arial"/>
              </a:rPr>
              <a:t>What should the condition be in order to for the loop to work as intended?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26F1-1209-4CBB-9F5F-B31CE4CB172F}"/>
              </a:ext>
            </a:extLst>
          </p:cNvPr>
          <p:cNvSpPr>
            <a:spLocks noGrp="1"/>
          </p:cNvSpPr>
          <p:nvPr>
            <p:ph type="title"/>
          </p:nvPr>
        </p:nvSpPr>
        <p:spPr/>
        <p:txBody>
          <a:bodyPr/>
          <a:lstStyle/>
          <a:p>
            <a:r>
              <a:rPr lang="en-SG" dirty="0"/>
              <a:t>Quiz!</a:t>
            </a:r>
          </a:p>
        </p:txBody>
      </p:sp>
      <p:sp>
        <p:nvSpPr>
          <p:cNvPr id="3" name="Text Placeholder 2">
            <a:extLst>
              <a:ext uri="{FF2B5EF4-FFF2-40B4-BE49-F238E27FC236}">
                <a16:creationId xmlns:a16="http://schemas.microsoft.com/office/drawing/2014/main" id="{C06C1F5D-E9CE-456E-822C-29FD63D85535}"/>
              </a:ext>
            </a:extLst>
          </p:cNvPr>
          <p:cNvSpPr>
            <a:spLocks noGrp="1"/>
          </p:cNvSpPr>
          <p:nvPr>
            <p:ph type="body" idx="1"/>
          </p:nvPr>
        </p:nvSpPr>
        <p:spPr>
          <a:xfrm>
            <a:off x="311701" y="1152475"/>
            <a:ext cx="4604892" cy="2136734"/>
          </a:xfrm>
          <a:ln>
            <a:solidFill>
              <a:schemeClr val="tx1"/>
            </a:solidFill>
          </a:ln>
        </p:spPr>
        <p:txBody>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 </a:t>
            </a:r>
            <a:r>
              <a:rPr lang="en-SG" sz="1400" b="0" dirty="0">
                <a:solidFill>
                  <a:srgbClr val="098658"/>
                </a:solidFill>
                <a:effectLst/>
                <a:latin typeface="Lucida Console" panose="020B0609040504020204" pitchFamily="49" charset="0"/>
              </a:rPr>
              <a:t>0</a:t>
            </a:r>
            <a:endParaRPr lang="en-SG" sz="1400" b="0" dirty="0">
              <a:solidFill>
                <a:srgbClr val="000000"/>
              </a:solidFill>
              <a:effectLst/>
              <a:latin typeface="Lucida Console" panose="020B0609040504020204" pitchFamily="49" charset="0"/>
            </a:endParaRP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for</a:t>
            </a:r>
            <a:r>
              <a:rPr lang="en-SG" sz="1400" b="0" dirty="0">
                <a:solidFill>
                  <a:srgbClr val="000000"/>
                </a:solidFill>
                <a:effectLst/>
                <a:latin typeface="Lucida Console" panose="020B0609040504020204" pitchFamily="49" charset="0"/>
              </a:rPr>
              <a:t> (;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&lt; </a:t>
            </a:r>
            <a:r>
              <a:rPr lang="en-SG" sz="1400" b="0" dirty="0">
                <a:solidFill>
                  <a:srgbClr val="098658"/>
                </a:solidFill>
                <a:effectLst/>
                <a:latin typeface="Lucida Console" panose="020B0609040504020204" pitchFamily="49" charset="0"/>
              </a:rPr>
              <a:t>3</a:t>
            </a: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"In the loop</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a:t>
            </a:r>
          </a:p>
          <a:p>
            <a:pPr marL="114300" indent="0">
              <a:buNone/>
            </a:pPr>
            <a:endParaRPr lang="en-SG" dirty="0"/>
          </a:p>
        </p:txBody>
      </p:sp>
      <p:sp>
        <p:nvSpPr>
          <p:cNvPr id="4" name="TextBox 3">
            <a:extLst>
              <a:ext uri="{FF2B5EF4-FFF2-40B4-BE49-F238E27FC236}">
                <a16:creationId xmlns:a16="http://schemas.microsoft.com/office/drawing/2014/main" id="{EBAAE48E-6911-4B1D-BEF0-65C5BF2ACC82}"/>
              </a:ext>
            </a:extLst>
          </p:cNvPr>
          <p:cNvSpPr txBox="1"/>
          <p:nvPr/>
        </p:nvSpPr>
        <p:spPr>
          <a:xfrm>
            <a:off x="4916592" y="1071145"/>
            <a:ext cx="4572000" cy="383823"/>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US" sz="1800" b="0" i="0" u="none" strike="noStrike" kern="0" cap="none" spc="0" normalizeH="0" baseline="0" noProof="0" dirty="0">
                <a:ln>
                  <a:noFill/>
                </a:ln>
                <a:solidFill>
                  <a:srgbClr val="595959"/>
                </a:solidFill>
                <a:effectLst/>
                <a:uLnTx/>
                <a:uFillTx/>
                <a:latin typeface="Arial"/>
                <a:cs typeface="Arial"/>
                <a:sym typeface="Arial"/>
              </a:rPr>
              <a:t>What is the expected output?</a:t>
            </a:r>
          </a:p>
        </p:txBody>
      </p:sp>
    </p:spTree>
    <p:extLst>
      <p:ext uri="{BB962C8B-B14F-4D97-AF65-F5344CB8AC3E}">
        <p14:creationId xmlns:p14="http://schemas.microsoft.com/office/powerpoint/2010/main" val="3092685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8"/>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t>04: Functions</a:t>
            </a:r>
            <a:endParaRPr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Basic components</a:t>
            </a:r>
            <a:endParaRPr/>
          </a:p>
        </p:txBody>
      </p:sp>
      <p:sp>
        <p:nvSpPr>
          <p:cNvPr id="423" name="Google Shape;423;p69"/>
          <p:cNvSpPr txBox="1">
            <a:spLocks noGrp="1"/>
          </p:cNvSpPr>
          <p:nvPr>
            <p:ph type="body" idx="1"/>
          </p:nvPr>
        </p:nvSpPr>
        <p:spPr>
          <a:xfrm>
            <a:off x="311700" y="1159402"/>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Just like the functions </a:t>
            </a:r>
            <a:r>
              <a:rPr lang="en-GB" sz="1600" dirty="0" err="1">
                <a:latin typeface="Lucida Console" panose="020B0609040504020204" pitchFamily="49" charset="0"/>
                <a:ea typeface="Roboto Mono"/>
                <a:cs typeface="Roboto Mono"/>
                <a:sym typeface="Roboto Mono"/>
              </a:rPr>
              <a:t>printf</a:t>
            </a:r>
            <a:r>
              <a:rPr lang="en-GB" sz="1600" dirty="0">
                <a:latin typeface="Lucida Console" panose="020B0609040504020204" pitchFamily="49" charset="0"/>
                <a:ea typeface="Roboto Mono"/>
                <a:cs typeface="Roboto Mono"/>
                <a:sym typeface="Roboto Mono"/>
              </a:rPr>
              <a:t>()</a:t>
            </a:r>
            <a:r>
              <a:rPr lang="en-GB" dirty="0"/>
              <a:t> and </a:t>
            </a:r>
            <a:r>
              <a:rPr lang="en-GB" sz="1600" dirty="0" err="1">
                <a:latin typeface="Lucida Console" panose="020B0609040504020204" pitchFamily="49" charset="0"/>
                <a:ea typeface="Roboto Mono"/>
                <a:cs typeface="Roboto Mono"/>
                <a:sym typeface="Roboto Mono"/>
              </a:rPr>
              <a:t>scanf</a:t>
            </a:r>
            <a:r>
              <a:rPr lang="en-GB" sz="1600" dirty="0">
                <a:latin typeface="Lucida Console" panose="020B0609040504020204" pitchFamily="49" charset="0"/>
                <a:ea typeface="Roboto Mono"/>
                <a:cs typeface="Roboto Mono"/>
                <a:sym typeface="Roboto Mono"/>
              </a:rPr>
              <a:t>()</a:t>
            </a:r>
            <a:r>
              <a:rPr lang="en-GB" dirty="0"/>
              <a:t> we have used extensively, we can also create our own functions</a:t>
            </a:r>
            <a:endParaRPr dirty="0"/>
          </a:p>
          <a:p>
            <a:pPr marL="0" lvl="0" indent="0" algn="l" rtl="0">
              <a:spcBef>
                <a:spcPts val="1600"/>
              </a:spcBef>
              <a:spcAft>
                <a:spcPts val="0"/>
              </a:spcAft>
              <a:buNone/>
            </a:pPr>
            <a:r>
              <a:rPr lang="en-GB" dirty="0"/>
              <a:t>A function must have a </a:t>
            </a:r>
            <a:r>
              <a:rPr lang="en-GB" b="1" dirty="0">
                <a:solidFill>
                  <a:schemeClr val="accent1">
                    <a:lumMod val="75000"/>
                  </a:schemeClr>
                </a:solidFill>
              </a:rPr>
              <a:t>return</a:t>
            </a:r>
            <a:r>
              <a:rPr lang="en-GB" b="1" dirty="0"/>
              <a:t> </a:t>
            </a:r>
            <a:r>
              <a:rPr lang="en-GB" b="1" dirty="0">
                <a:solidFill>
                  <a:schemeClr val="accent1">
                    <a:lumMod val="75000"/>
                  </a:schemeClr>
                </a:solidFill>
              </a:rPr>
              <a:t>type</a:t>
            </a:r>
            <a:r>
              <a:rPr lang="en-GB" dirty="0"/>
              <a:t>, </a:t>
            </a:r>
            <a:r>
              <a:rPr lang="en-GB" b="1" dirty="0">
                <a:solidFill>
                  <a:srgbClr val="0070C0"/>
                </a:solidFill>
              </a:rPr>
              <a:t>name</a:t>
            </a:r>
            <a:r>
              <a:rPr lang="en-GB" dirty="0"/>
              <a:t>, </a:t>
            </a:r>
            <a:r>
              <a:rPr lang="en-GB" b="1" dirty="0">
                <a:solidFill>
                  <a:srgbClr val="00B050"/>
                </a:solidFill>
              </a:rPr>
              <a:t>inputs</a:t>
            </a:r>
            <a:r>
              <a:rPr lang="en-GB" dirty="0"/>
              <a:t> and </a:t>
            </a:r>
            <a:r>
              <a:rPr lang="en-GB" b="1" dirty="0">
                <a:solidFill>
                  <a:srgbClr val="7030A0"/>
                </a:solidFill>
              </a:rPr>
              <a:t>body</a:t>
            </a:r>
          </a:p>
          <a:p>
            <a:pPr marL="114300" indent="0">
              <a:buNone/>
            </a:pPr>
            <a:r>
              <a:rPr lang="en-SG" sz="1600" dirty="0">
                <a:solidFill>
                  <a:schemeClr val="accent1">
                    <a:lumMod val="75000"/>
                  </a:schemeClr>
                </a:solidFill>
                <a:latin typeface="Lucida Console" panose="020B0609040504020204" pitchFamily="49" charset="0"/>
              </a:rPr>
              <a:t>int</a:t>
            </a:r>
            <a:r>
              <a:rPr lang="en-SG" sz="1600" dirty="0">
                <a:latin typeface="Lucida Console" panose="020B0609040504020204" pitchFamily="49" charset="0"/>
              </a:rPr>
              <a:t> </a:t>
            </a:r>
            <a:r>
              <a:rPr lang="en-SG" sz="1600" dirty="0">
                <a:solidFill>
                  <a:srgbClr val="0070C0"/>
                </a:solidFill>
                <a:latin typeface="Lucida Console" panose="020B0609040504020204" pitchFamily="49" charset="0"/>
              </a:rPr>
              <a:t>multiply_by_2</a:t>
            </a:r>
            <a:r>
              <a:rPr lang="en-SG" sz="1600" dirty="0">
                <a:latin typeface="Lucida Console" panose="020B0609040504020204" pitchFamily="49" charset="0"/>
              </a:rPr>
              <a:t>(</a:t>
            </a:r>
            <a:r>
              <a:rPr lang="en-SG" sz="1600" dirty="0">
                <a:solidFill>
                  <a:srgbClr val="00B050"/>
                </a:solidFill>
                <a:latin typeface="Lucida Console" panose="020B0609040504020204" pitchFamily="49" charset="0"/>
              </a:rPr>
              <a:t>int </a:t>
            </a:r>
            <a:r>
              <a:rPr lang="en-SG" sz="1600" dirty="0" err="1">
                <a:solidFill>
                  <a:srgbClr val="00B050"/>
                </a:solidFill>
                <a:latin typeface="Lucida Console" panose="020B0609040504020204" pitchFamily="49" charset="0"/>
              </a:rPr>
              <a:t>num</a:t>
            </a:r>
            <a:r>
              <a:rPr lang="en-SG" sz="1600" dirty="0">
                <a:latin typeface="Lucida Console" panose="020B0609040504020204" pitchFamily="49" charset="0"/>
              </a:rPr>
              <a:t>) {</a:t>
            </a:r>
          </a:p>
          <a:p>
            <a:pPr marL="114300" indent="0">
              <a:buNone/>
            </a:pPr>
            <a:r>
              <a:rPr lang="en-SG" sz="1600" dirty="0">
                <a:latin typeface="Lucida Console" panose="020B0609040504020204" pitchFamily="49" charset="0"/>
              </a:rPr>
              <a:t>    </a:t>
            </a:r>
            <a:r>
              <a:rPr lang="en-SG" sz="1600" dirty="0">
                <a:solidFill>
                  <a:srgbClr val="7030A0"/>
                </a:solidFill>
                <a:latin typeface="Lucida Console" panose="020B0609040504020204" pitchFamily="49" charset="0"/>
              </a:rPr>
              <a:t>return </a:t>
            </a:r>
            <a:r>
              <a:rPr lang="en-SG" sz="1600" dirty="0" err="1">
                <a:solidFill>
                  <a:srgbClr val="7030A0"/>
                </a:solidFill>
                <a:latin typeface="Lucida Console" panose="020B0609040504020204" pitchFamily="49" charset="0"/>
              </a:rPr>
              <a:t>num</a:t>
            </a:r>
            <a:r>
              <a:rPr lang="en-SG" sz="1600" dirty="0">
                <a:solidFill>
                  <a:srgbClr val="7030A0"/>
                </a:solidFill>
                <a:latin typeface="Lucida Console" panose="020B0609040504020204" pitchFamily="49" charset="0"/>
              </a:rPr>
              <a:t> * 2;</a:t>
            </a:r>
          </a:p>
          <a:p>
            <a:pPr marL="114300" indent="0">
              <a:buNone/>
            </a:pPr>
            <a:r>
              <a:rPr lang="en-SG" sz="1600" dirty="0">
                <a:latin typeface="Lucida Console" panose="020B0609040504020204" pitchFamily="49" charset="0"/>
              </a:rPr>
              <a:t>}</a:t>
            </a:r>
          </a:p>
          <a:p>
            <a:pPr marL="0" lvl="0" indent="0" algn="l" rtl="0">
              <a:spcBef>
                <a:spcPts val="1600"/>
              </a:spcBef>
              <a:spcAft>
                <a:spcPts val="0"/>
              </a:spcAft>
              <a:buNone/>
            </a:pPr>
            <a:r>
              <a:rPr lang="en-GB" dirty="0"/>
              <a:t>You can also write a function </a:t>
            </a:r>
            <a:r>
              <a:rPr lang="en-GB" i="1" dirty="0"/>
              <a:t>declarations</a:t>
            </a:r>
            <a:r>
              <a:rPr lang="en-GB" dirty="0"/>
              <a:t>, which lack a body. Functions must </a:t>
            </a:r>
            <a:r>
              <a:rPr lang="en-GB" b="1" dirty="0"/>
              <a:t>always</a:t>
            </a:r>
            <a:r>
              <a:rPr lang="en-GB" dirty="0"/>
              <a:t> be declared before they are called</a:t>
            </a:r>
            <a:endParaRPr lang="en-GB" b="1" dirty="0"/>
          </a:p>
          <a:p>
            <a:pPr marL="0" lvl="0" indent="0" algn="l" rtl="0">
              <a:spcBef>
                <a:spcPts val="1600"/>
              </a:spcBef>
              <a:spcAft>
                <a:spcPts val="0"/>
              </a:spcAft>
              <a:buNone/>
            </a:pPr>
            <a:r>
              <a:rPr lang="en-SG" sz="1600" dirty="0">
                <a:solidFill>
                  <a:schemeClr val="accent1">
                    <a:lumMod val="75000"/>
                  </a:schemeClr>
                </a:solidFill>
                <a:latin typeface="Lucida Console" panose="020B0609040504020204" pitchFamily="49" charset="0"/>
              </a:rPr>
              <a:t>int</a:t>
            </a:r>
            <a:r>
              <a:rPr lang="en-SG" sz="1600" dirty="0">
                <a:latin typeface="Lucida Console" panose="020B0609040504020204" pitchFamily="49" charset="0"/>
              </a:rPr>
              <a:t> </a:t>
            </a:r>
            <a:r>
              <a:rPr lang="en-SG" sz="1600" dirty="0">
                <a:solidFill>
                  <a:srgbClr val="0070C0"/>
                </a:solidFill>
                <a:latin typeface="Lucida Console" panose="020B0609040504020204" pitchFamily="49" charset="0"/>
              </a:rPr>
              <a:t>multiply_by_2</a:t>
            </a:r>
            <a:r>
              <a:rPr lang="en-SG" sz="1600" dirty="0">
                <a:latin typeface="Lucida Console" panose="020B0609040504020204" pitchFamily="49" charset="0"/>
              </a:rPr>
              <a:t>(</a:t>
            </a:r>
            <a:r>
              <a:rPr lang="en-SG" sz="1600" dirty="0">
                <a:solidFill>
                  <a:srgbClr val="00B050"/>
                </a:solidFill>
                <a:latin typeface="Lucida Console" panose="020B0609040504020204" pitchFamily="49" charset="0"/>
              </a:rPr>
              <a:t>int </a:t>
            </a:r>
            <a:r>
              <a:rPr lang="en-SG" sz="1600" dirty="0" err="1">
                <a:solidFill>
                  <a:srgbClr val="00B050"/>
                </a:solidFill>
                <a:latin typeface="Lucida Console" panose="020B0609040504020204" pitchFamily="49" charset="0"/>
              </a:rPr>
              <a:t>num</a:t>
            </a:r>
            <a:r>
              <a:rPr lang="en-SG" sz="1600" dirty="0">
                <a:latin typeface="Lucida Console" panose="020B0609040504020204" pitchFamily="49" charset="0"/>
              </a:rPr>
              <a:t>);</a:t>
            </a:r>
            <a:endParaRPr sz="1600"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 Variables, Input and Output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Stack frames</a:t>
            </a:r>
            <a:endParaRPr/>
          </a:p>
        </p:txBody>
      </p:sp>
      <p:sp>
        <p:nvSpPr>
          <p:cNvPr id="437" name="Google Shape;43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When any function is called, it creates its own “frame”. Your computer allocates each function some memory in order to perform its necessary operations</a:t>
            </a:r>
            <a:endParaRPr/>
          </a:p>
          <a:p>
            <a:pPr marL="0" lvl="0" indent="0" algn="l" rtl="0">
              <a:spcBef>
                <a:spcPts val="1600"/>
              </a:spcBef>
              <a:spcAft>
                <a:spcPts val="0"/>
              </a:spcAft>
              <a:buClr>
                <a:schemeClr val="dk1"/>
              </a:buClr>
              <a:buSzPts val="1100"/>
              <a:buFont typeface="Arial"/>
              <a:buNone/>
            </a:pPr>
            <a:r>
              <a:rPr lang="en-GB"/>
              <a:t>These frames are arranged as a </a:t>
            </a:r>
            <a:r>
              <a:rPr lang="en-GB" i="1"/>
              <a:t>stack</a:t>
            </a:r>
            <a:r>
              <a:rPr lang="en-GB"/>
              <a:t>, with last-in-first-out (LIFO) implementation.</a:t>
            </a:r>
            <a:endParaRPr/>
          </a:p>
          <a:p>
            <a:pPr marL="0" lvl="0" indent="0" algn="l" rtl="0">
              <a:spcBef>
                <a:spcPts val="1600"/>
              </a:spcBef>
              <a:spcAft>
                <a:spcPts val="1600"/>
              </a:spcAft>
              <a:buNone/>
            </a:pPr>
            <a:endParaRPr/>
          </a:p>
        </p:txBody>
      </p:sp>
      <p:pic>
        <p:nvPicPr>
          <p:cNvPr id="438" name="Google Shape;438;p71"/>
          <p:cNvPicPr preferRelativeResize="0"/>
          <p:nvPr/>
        </p:nvPicPr>
        <p:blipFill>
          <a:blip r:embed="rId3">
            <a:alphaModFix/>
          </a:blip>
          <a:stretch>
            <a:fillRect/>
          </a:stretch>
        </p:blipFill>
        <p:spPr>
          <a:xfrm>
            <a:off x="3407569" y="2513318"/>
            <a:ext cx="2328850" cy="22717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Memory state diagrams</a:t>
            </a:r>
            <a:endParaRPr/>
          </a:p>
        </p:txBody>
      </p:sp>
      <p:sp>
        <p:nvSpPr>
          <p:cNvPr id="444" name="Google Shape;444;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Memory state diagrams are “snapshots” that help you to visualise what goes on under the hood when your program is running.</a:t>
            </a:r>
            <a:endParaRPr dirty="0"/>
          </a:p>
          <a:p>
            <a:pPr marL="0" lvl="0" indent="0" algn="l" rtl="0">
              <a:spcBef>
                <a:spcPts val="1600"/>
              </a:spcBef>
              <a:spcAft>
                <a:spcPts val="0"/>
              </a:spcAft>
              <a:buNone/>
            </a:pPr>
            <a:r>
              <a:rPr lang="en-GB" dirty="0"/>
              <a:t>The principle behind drawing these diagrams is to understand how memory is </a:t>
            </a:r>
            <a:r>
              <a:rPr lang="en-GB" b="1" dirty="0"/>
              <a:t>created</a:t>
            </a:r>
            <a:r>
              <a:rPr lang="en-GB" dirty="0"/>
              <a:t>, </a:t>
            </a:r>
            <a:r>
              <a:rPr lang="en-GB" b="1" dirty="0"/>
              <a:t>allocated</a:t>
            </a:r>
            <a:r>
              <a:rPr lang="en-GB" dirty="0"/>
              <a:t> and </a:t>
            </a:r>
            <a:r>
              <a:rPr lang="en-GB" b="1" dirty="0"/>
              <a:t>deleted</a:t>
            </a:r>
            <a:r>
              <a:rPr lang="en-GB" dirty="0"/>
              <a:t> throughout the running time of a program.</a:t>
            </a:r>
          </a:p>
          <a:p>
            <a:pPr marL="0" lvl="0" indent="0" algn="l" rtl="0">
              <a:spcBef>
                <a:spcPts val="1600"/>
              </a:spcBef>
              <a:spcAft>
                <a:spcPts val="0"/>
              </a:spcAft>
              <a:buNone/>
            </a:pPr>
            <a:r>
              <a:rPr lang="en-SG" dirty="0"/>
              <a:t>Once a function returns, the memory it previously occupied is “garbage collected”, so that it can be used elsewhere. </a:t>
            </a:r>
            <a:br>
              <a:rPr lang="en-SG" dirty="0"/>
            </a:br>
            <a:r>
              <a:rPr lang="en-SG" b="1" i="1" dirty="0"/>
              <a:t>Q: How might this be a problem?</a:t>
            </a:r>
            <a:endParaRPr dirty="0"/>
          </a:p>
          <a:p>
            <a:pPr marL="0" lvl="0" indent="0" algn="l" rtl="0">
              <a:spcBef>
                <a:spcPts val="1600"/>
              </a:spcBef>
              <a:spcAft>
                <a:spcPts val="160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Recursion</a:t>
            </a:r>
            <a:endParaRPr/>
          </a:p>
        </p:txBody>
      </p:sp>
      <p:sp>
        <p:nvSpPr>
          <p:cNvPr id="450" name="Google Shape;450;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Recursion can be summed up as “solving large problems by solving smaller ones first”</a:t>
            </a:r>
            <a:endParaRPr dirty="0"/>
          </a:p>
          <a:p>
            <a:pPr marL="0" lvl="0" indent="0" algn="l" rtl="0">
              <a:spcBef>
                <a:spcPts val="1600"/>
              </a:spcBef>
              <a:spcAft>
                <a:spcPts val="0"/>
              </a:spcAft>
              <a:buNone/>
            </a:pPr>
            <a:r>
              <a:rPr lang="en-GB" i="1" dirty="0"/>
              <a:t>Base case</a:t>
            </a:r>
            <a:r>
              <a:rPr lang="en-GB" dirty="0"/>
              <a:t>: The answer to the smallest problem</a:t>
            </a:r>
            <a:endParaRPr dirty="0"/>
          </a:p>
          <a:p>
            <a:pPr marL="0" lvl="0" indent="0" algn="l" rtl="0">
              <a:spcBef>
                <a:spcPts val="1600"/>
              </a:spcBef>
              <a:spcAft>
                <a:spcPts val="0"/>
              </a:spcAft>
              <a:buNone/>
            </a:pPr>
            <a:r>
              <a:rPr lang="en-GB" i="1" dirty="0"/>
              <a:t>Recursive step</a:t>
            </a:r>
            <a:r>
              <a:rPr lang="en-GB" dirty="0"/>
              <a:t>: How to get a solution for </a:t>
            </a:r>
            <a:r>
              <a:rPr lang="en-GB" i="1" dirty="0"/>
              <a:t>n </a:t>
            </a:r>
            <a:r>
              <a:rPr lang="en-GB" dirty="0"/>
              <a:t>from</a:t>
            </a:r>
            <a:r>
              <a:rPr lang="en-GB" i="1" dirty="0"/>
              <a:t> </a:t>
            </a:r>
            <a:r>
              <a:rPr lang="en-GB" dirty="0"/>
              <a:t>a solution to </a:t>
            </a:r>
            <a:r>
              <a:rPr lang="en-GB" i="1" dirty="0"/>
              <a:t>n-1</a:t>
            </a:r>
            <a:endParaRPr i="1" dirty="0"/>
          </a:p>
          <a:p>
            <a:pPr marL="0" lvl="0" indent="0" algn="l" rtl="0">
              <a:spcBef>
                <a:spcPts val="1600"/>
              </a:spcBef>
              <a:spcAft>
                <a:spcPts val="1600"/>
              </a:spcAft>
              <a:buNone/>
            </a:pPr>
            <a:r>
              <a:rPr lang="en-GB" dirty="0"/>
              <a:t>The LIFO characteristic of function frames is crucial to recursive problem solving</a:t>
            </a:r>
            <a:br>
              <a:rPr lang="en-GB" dirty="0"/>
            </a:br>
            <a:r>
              <a:rPr lang="en-GB" b="1" i="1" dirty="0"/>
              <a:t>Q: Why is this so?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490" name="Google Shape;490;p79"/>
          <p:cNvSpPr txBox="1">
            <a:spLocks noGrp="1"/>
          </p:cNvSpPr>
          <p:nvPr>
            <p:ph type="body" idx="1"/>
          </p:nvPr>
        </p:nvSpPr>
        <p:spPr>
          <a:xfrm>
            <a:off x="4347834" y="1187350"/>
            <a:ext cx="450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Trace through the code. What is the sequence of function calls? What is the output?</a:t>
            </a:r>
            <a:endParaRPr dirty="0"/>
          </a:p>
        </p:txBody>
      </p:sp>
      <p:sp>
        <p:nvSpPr>
          <p:cNvPr id="5" name="Google Shape;490;p79">
            <a:extLst>
              <a:ext uri="{FF2B5EF4-FFF2-40B4-BE49-F238E27FC236}">
                <a16:creationId xmlns:a16="http://schemas.microsoft.com/office/drawing/2014/main" id="{1E3242D0-9793-4C6F-8098-41BF1E9B9EEB}"/>
              </a:ext>
            </a:extLst>
          </p:cNvPr>
          <p:cNvSpPr txBox="1">
            <a:spLocks/>
          </p:cNvSpPr>
          <p:nvPr/>
        </p:nvSpPr>
        <p:spPr>
          <a:xfrm>
            <a:off x="261975" y="1187349"/>
            <a:ext cx="4066125" cy="3511125"/>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do_x</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10</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do_y</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5</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max</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x,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y)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(x &gt;= y) ? x : y;</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main</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printf</a:t>
            </a:r>
            <a:r>
              <a:rPr lang="en-SG" sz="1200" b="0" dirty="0">
                <a:solidFill>
                  <a:srgbClr val="000000"/>
                </a:solidFill>
                <a:effectLst/>
                <a:latin typeface="Lucida Console" panose="020B0609040504020204" pitchFamily="49" charset="0"/>
              </a:rPr>
              <a:t>(</a:t>
            </a:r>
            <a:r>
              <a:rPr lang="en-SG" sz="1200" b="0" dirty="0">
                <a:solidFill>
                  <a:srgbClr val="A31515"/>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%d</a:t>
            </a:r>
            <a:r>
              <a:rPr lang="en-SG" sz="1200" b="0" dirty="0">
                <a:solidFill>
                  <a:srgbClr val="EE0000"/>
                </a:solidFill>
                <a:effectLst/>
                <a:latin typeface="Lucida Console" panose="020B0609040504020204" pitchFamily="49" charset="0"/>
              </a:rPr>
              <a:t>\n</a:t>
            </a:r>
            <a:r>
              <a:rPr lang="en-SG" sz="1200" b="0" dirty="0">
                <a:solidFill>
                  <a:srgbClr val="A31515"/>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max</a:t>
            </a:r>
            <a:r>
              <a:rPr lang="en-SG" sz="1200" b="0" dirty="0">
                <a:solidFill>
                  <a:srgbClr val="000000"/>
                </a:solidFill>
                <a:effectLst/>
                <a:latin typeface="Lucida Console" panose="020B0609040504020204" pitchFamily="49" charset="0"/>
              </a:rPr>
              <a:t>(</a:t>
            </a:r>
            <a:r>
              <a:rPr lang="en-SG" sz="1200" b="0" dirty="0" err="1">
                <a:solidFill>
                  <a:srgbClr val="795E26"/>
                </a:solidFill>
                <a:effectLst/>
                <a:latin typeface="Lucida Console" panose="020B0609040504020204" pitchFamily="49" charset="0"/>
              </a:rPr>
              <a:t>do_x</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do_y</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503" name="Google Shape;503;p81"/>
          <p:cNvSpPr txBox="1">
            <a:spLocks noGrp="1"/>
          </p:cNvSpPr>
          <p:nvPr>
            <p:ph type="body" idx="1"/>
          </p:nvPr>
        </p:nvSpPr>
        <p:spPr>
          <a:xfrm>
            <a:off x="311700" y="1152474"/>
            <a:ext cx="4433482" cy="3546001"/>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n)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if</a:t>
            </a:r>
            <a:r>
              <a:rPr lang="en-US" sz="1400" b="0" dirty="0">
                <a:solidFill>
                  <a:srgbClr val="000000"/>
                </a:solidFill>
                <a:effectLst/>
                <a:latin typeface="Lucida Console" panose="020B0609040504020204" pitchFamily="49" charset="0"/>
              </a:rPr>
              <a:t> (n == </a:t>
            </a:r>
            <a:r>
              <a:rPr lang="en-US" sz="1400" b="0" dirty="0">
                <a:solidFill>
                  <a:srgbClr val="098658"/>
                </a:solidFill>
                <a:effectLst/>
                <a:latin typeface="Lucida Console" panose="020B0609040504020204" pitchFamily="49" charset="0"/>
              </a:rPr>
              <a:t>0</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return</a:t>
            </a:r>
            <a:r>
              <a:rPr lang="en-US" sz="1400" b="0" dirty="0">
                <a:solidFill>
                  <a:srgbClr val="000000"/>
                </a:solidFill>
                <a:effectLst/>
                <a:latin typeface="Lucida Console" panose="020B0609040504020204" pitchFamily="49" charset="0"/>
              </a:rPr>
              <a:t> </a:t>
            </a:r>
            <a:r>
              <a:rPr lang="en-US" sz="1400" b="0" dirty="0">
                <a:solidFill>
                  <a:srgbClr val="098658"/>
                </a:solidFill>
                <a:effectLst/>
                <a:latin typeface="Lucida Console" panose="020B0609040504020204" pitchFamily="49" charset="0"/>
              </a:rPr>
              <a:t>1</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return</a:t>
            </a:r>
            <a:r>
              <a:rPr lang="en-US" sz="1400" b="0" dirty="0">
                <a:solidFill>
                  <a:srgbClr val="000000"/>
                </a:solidFill>
                <a:effectLst/>
                <a:latin typeface="Lucida Console" panose="020B0609040504020204" pitchFamily="49" charset="0"/>
              </a:rPr>
              <a:t> n *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(n-</a:t>
            </a:r>
            <a:r>
              <a:rPr lang="en-US" sz="1400" b="0" dirty="0">
                <a:solidFill>
                  <a:srgbClr val="098658"/>
                </a:solidFill>
                <a:effectLst/>
                <a:latin typeface="Lucida Console" panose="020B0609040504020204" pitchFamily="49" charset="0"/>
              </a:rPr>
              <a:t>1</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a:p>
            <a:pPr marL="114300" indent="0">
              <a:buNone/>
            </a:pPr>
            <a:br>
              <a:rPr lang="en-US" sz="1400" b="0" dirty="0">
                <a:solidFill>
                  <a:srgbClr val="000000"/>
                </a:solidFill>
                <a:effectLst/>
                <a:latin typeface="Lucida Console" panose="020B0609040504020204" pitchFamily="49" charset="0"/>
              </a:rPr>
            </a:br>
            <a:br>
              <a:rPr lang="en-US" sz="1400" b="0" dirty="0">
                <a:solidFill>
                  <a:srgbClr val="000000"/>
                </a:solidFill>
                <a:effectLst/>
                <a:latin typeface="Lucida Console" panose="020B0609040504020204" pitchFamily="49" charset="0"/>
              </a:rPr>
            </a:b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main</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void</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printf</a:t>
            </a:r>
            <a:r>
              <a:rPr lang="en-US" sz="1400" b="0" dirty="0">
                <a:solidFill>
                  <a:srgbClr val="000000"/>
                </a:solidFill>
                <a:effectLst/>
                <a:latin typeface="Lucida Console" panose="020B0609040504020204" pitchFamily="49" charset="0"/>
              </a:rPr>
              <a:t>(</a:t>
            </a:r>
            <a:r>
              <a:rPr lang="en-US" sz="1400" b="0" dirty="0">
                <a:solidFill>
                  <a:srgbClr val="A31515"/>
                </a:solidFill>
                <a:effectLst/>
                <a:latin typeface="Lucida Console" panose="020B0609040504020204" pitchFamily="49" charset="0"/>
              </a:rPr>
              <a:t>"</a:t>
            </a:r>
            <a:r>
              <a:rPr lang="en-US" sz="1400" b="0" dirty="0">
                <a:solidFill>
                  <a:srgbClr val="001080"/>
                </a:solidFill>
                <a:effectLst/>
                <a:latin typeface="Lucida Console" panose="020B0609040504020204" pitchFamily="49" charset="0"/>
              </a:rPr>
              <a:t>%d</a:t>
            </a:r>
            <a:r>
              <a:rPr lang="en-US" sz="1400" b="0" dirty="0">
                <a:solidFill>
                  <a:srgbClr val="EE0000"/>
                </a:solidFill>
                <a:effectLst/>
                <a:latin typeface="Lucida Console" panose="020B0609040504020204" pitchFamily="49" charset="0"/>
              </a:rPr>
              <a:t>\n</a:t>
            </a:r>
            <a:r>
              <a:rPr lang="en-US" sz="1400" b="0" dirty="0">
                <a:solidFill>
                  <a:srgbClr val="A31515"/>
                </a:solidFill>
                <a:effectLst/>
                <a:latin typeface="Lucida Console" panose="020B0609040504020204" pitchFamily="49" charset="0"/>
              </a:rPr>
              <a: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a:t>
            </a:r>
            <a:r>
              <a:rPr lang="en-US" sz="1400" b="0" dirty="0">
                <a:solidFill>
                  <a:srgbClr val="098658"/>
                </a:solidFill>
                <a:effectLst/>
                <a:latin typeface="Lucida Console" panose="020B0609040504020204" pitchFamily="49" charset="0"/>
              </a:rPr>
              <a:t>5</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a:p>
            <a:pPr marL="114300" indent="0">
              <a:buNone/>
            </a:pPr>
            <a:endParaRPr lang="en-US" sz="1400" b="0" dirty="0">
              <a:solidFill>
                <a:srgbClr val="000000"/>
              </a:solidFill>
              <a:effectLst/>
              <a:latin typeface="Inconsolata" panose="020B0609030003000000" pitchFamily="49" charset="0"/>
            </a:endParaRPr>
          </a:p>
        </p:txBody>
      </p:sp>
      <p:sp>
        <p:nvSpPr>
          <p:cNvPr id="505" name="Google Shape;505;p81"/>
          <p:cNvSpPr txBox="1"/>
          <p:nvPr/>
        </p:nvSpPr>
        <p:spPr>
          <a:xfrm>
            <a:off x="4738927" y="1152475"/>
            <a:ext cx="3375000" cy="305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800" dirty="0">
                <a:solidFill>
                  <a:schemeClr val="dk2"/>
                </a:solidFill>
              </a:rPr>
              <a:t>Trace through the code. What is the sequence of function calls? What is the output?</a:t>
            </a:r>
          </a:p>
          <a:p>
            <a:pPr marL="0" lvl="0" indent="0" algn="l" rtl="0">
              <a:lnSpc>
                <a:spcPct val="115000"/>
              </a:lnSpc>
              <a:spcBef>
                <a:spcPts val="0"/>
              </a:spcBef>
              <a:spcAft>
                <a:spcPts val="1600"/>
              </a:spcAft>
              <a:buNone/>
            </a:pPr>
            <a:endParaRPr lang="en-GB" sz="1800" dirty="0">
              <a:solidFill>
                <a:schemeClr val="dk2"/>
              </a:solidFill>
            </a:endParaRPr>
          </a:p>
          <a:p>
            <a:pPr marL="0" lvl="0" indent="0" algn="l" rtl="0">
              <a:lnSpc>
                <a:spcPct val="115000"/>
              </a:lnSpc>
              <a:spcBef>
                <a:spcPts val="0"/>
              </a:spcBef>
              <a:spcAft>
                <a:spcPts val="1600"/>
              </a:spcAft>
              <a:buNone/>
            </a:pPr>
            <a:endParaRPr lang="en-SG"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8"/>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t>05: Arrays</a:t>
            </a:r>
            <a:endParaRPr sz="3600" dirty="0"/>
          </a:p>
        </p:txBody>
      </p:sp>
    </p:spTree>
    <p:extLst>
      <p:ext uri="{BB962C8B-B14F-4D97-AF65-F5344CB8AC3E}">
        <p14:creationId xmlns:p14="http://schemas.microsoft.com/office/powerpoint/2010/main" val="2430909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81CA-87D9-4470-8612-A59E3A3251BB}"/>
              </a:ext>
            </a:extLst>
          </p:cNvPr>
          <p:cNvSpPr>
            <a:spLocks noGrp="1"/>
          </p:cNvSpPr>
          <p:nvPr>
            <p:ph type="title"/>
          </p:nvPr>
        </p:nvSpPr>
        <p:spPr/>
        <p:txBody>
          <a:bodyPr/>
          <a:lstStyle/>
          <a:p>
            <a:r>
              <a:rPr lang="en-SG" dirty="0"/>
              <a:t>What are arrays?</a:t>
            </a:r>
          </a:p>
        </p:txBody>
      </p:sp>
      <p:sp>
        <p:nvSpPr>
          <p:cNvPr id="3" name="Text Placeholder 2">
            <a:extLst>
              <a:ext uri="{FF2B5EF4-FFF2-40B4-BE49-F238E27FC236}">
                <a16:creationId xmlns:a16="http://schemas.microsoft.com/office/drawing/2014/main" id="{71B53DE6-6048-4D53-ABE1-F879BD852996}"/>
              </a:ext>
            </a:extLst>
          </p:cNvPr>
          <p:cNvSpPr>
            <a:spLocks noGrp="1"/>
          </p:cNvSpPr>
          <p:nvPr>
            <p:ph type="body" idx="1"/>
          </p:nvPr>
        </p:nvSpPr>
        <p:spPr/>
        <p:txBody>
          <a:bodyPr/>
          <a:lstStyle/>
          <a:p>
            <a:pPr marL="114300" indent="0">
              <a:buNone/>
            </a:pPr>
            <a:r>
              <a:rPr lang="en-SG" dirty="0"/>
              <a:t>Easy way to store a set or collection of variables of the </a:t>
            </a:r>
            <a:r>
              <a:rPr lang="en-SG" b="1" dirty="0"/>
              <a:t>same datatype</a:t>
            </a:r>
          </a:p>
          <a:p>
            <a:pPr marL="114300" indent="0">
              <a:buNone/>
            </a:pPr>
            <a:endParaRPr lang="en-SG" b="1" dirty="0"/>
          </a:p>
          <a:p>
            <a:pPr marL="114300" indent="0">
              <a:buNone/>
            </a:pPr>
            <a:r>
              <a:rPr lang="en-SG" dirty="0"/>
              <a:t>Since variables are of the same datatype, each occupies </a:t>
            </a:r>
            <a:r>
              <a:rPr lang="en-SG" b="1" dirty="0"/>
              <a:t>identical memory space</a:t>
            </a:r>
          </a:p>
          <a:p>
            <a:pPr marL="114300" indent="0">
              <a:buNone/>
            </a:pPr>
            <a:endParaRPr lang="en-SG" dirty="0"/>
          </a:p>
          <a:p>
            <a:pPr marL="114300" indent="0">
              <a:buNone/>
            </a:pPr>
            <a:r>
              <a:rPr lang="en-SG" dirty="0"/>
              <a:t>Like a row of lockers, each array is a contiguous “block” of memory. Total size depends on </a:t>
            </a:r>
            <a:r>
              <a:rPr lang="en-SG" b="1" dirty="0"/>
              <a:t>size of datatype * number of elements</a:t>
            </a:r>
          </a:p>
        </p:txBody>
      </p:sp>
    </p:spTree>
    <p:extLst>
      <p:ext uri="{BB962C8B-B14F-4D97-AF65-F5344CB8AC3E}">
        <p14:creationId xmlns:p14="http://schemas.microsoft.com/office/powerpoint/2010/main" val="1328158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054F-42C6-41EF-BE64-882C04479DF0}"/>
              </a:ext>
            </a:extLst>
          </p:cNvPr>
          <p:cNvSpPr>
            <a:spLocks noGrp="1"/>
          </p:cNvSpPr>
          <p:nvPr>
            <p:ph type="title"/>
          </p:nvPr>
        </p:nvSpPr>
        <p:spPr/>
        <p:txBody>
          <a:bodyPr/>
          <a:lstStyle/>
          <a:p>
            <a:r>
              <a:rPr lang="en-SG" dirty="0"/>
              <a:t>Array declaration</a:t>
            </a:r>
          </a:p>
        </p:txBody>
      </p:sp>
      <p:sp>
        <p:nvSpPr>
          <p:cNvPr id="3" name="Text Placeholder 2">
            <a:extLst>
              <a:ext uri="{FF2B5EF4-FFF2-40B4-BE49-F238E27FC236}">
                <a16:creationId xmlns:a16="http://schemas.microsoft.com/office/drawing/2014/main" id="{D41CF058-0526-45B2-A541-F19ED3F0393A}"/>
              </a:ext>
            </a:extLst>
          </p:cNvPr>
          <p:cNvSpPr>
            <a:spLocks noGrp="1"/>
          </p:cNvSpPr>
          <p:nvPr>
            <p:ph type="body" idx="1"/>
          </p:nvPr>
        </p:nvSpPr>
        <p:spPr/>
        <p:txBody>
          <a:bodyPr/>
          <a:lstStyle/>
          <a:p>
            <a:pPr marL="114300" indent="0">
              <a:buNone/>
            </a:pPr>
            <a:r>
              <a:rPr lang="en-SG" dirty="0"/>
              <a:t>Declaration (values may not be consistent):</a:t>
            </a:r>
          </a:p>
          <a:p>
            <a:pPr marL="114300" indent="0">
              <a:buNone/>
            </a:pPr>
            <a:r>
              <a:rPr lang="en-SG" sz="1400" dirty="0">
                <a:solidFill>
                  <a:srgbClr val="00B050"/>
                </a:solidFill>
                <a:latin typeface="Lucida Console" panose="020B0609040504020204" pitchFamily="49" charset="0"/>
              </a:rPr>
              <a:t>int</a:t>
            </a:r>
            <a:r>
              <a:rPr lang="en-SG" sz="1400" dirty="0">
                <a:latin typeface="Lucida Console" panose="020B0609040504020204" pitchFamily="49" charset="0"/>
              </a:rPr>
              <a:t> </a:t>
            </a:r>
            <a:r>
              <a:rPr lang="en-SG" sz="1400" dirty="0" err="1">
                <a:latin typeface="Lucida Console" panose="020B0609040504020204" pitchFamily="49" charset="0"/>
              </a:rPr>
              <a:t>arr</a:t>
            </a:r>
            <a:r>
              <a:rPr lang="en-SG" sz="1400" dirty="0">
                <a:solidFill>
                  <a:srgbClr val="7030A0"/>
                </a:solidFill>
                <a:latin typeface="Lucida Console" panose="020B0609040504020204" pitchFamily="49" charset="0"/>
              </a:rPr>
              <a:t>[5]</a:t>
            </a:r>
            <a:r>
              <a:rPr lang="en-SG" sz="1400" dirty="0">
                <a:latin typeface="Lucida Console" panose="020B0609040504020204" pitchFamily="49" charset="0"/>
              </a:rPr>
              <a:t>;</a:t>
            </a:r>
            <a:endParaRPr lang="en-SG" sz="1400" dirty="0"/>
          </a:p>
          <a:p>
            <a:pPr marL="114300" indent="0">
              <a:buNone/>
            </a:pPr>
            <a:endParaRPr lang="en-SG" dirty="0"/>
          </a:p>
          <a:p>
            <a:pPr marL="114300" indent="0">
              <a:buNone/>
            </a:pPr>
            <a:r>
              <a:rPr lang="en-SG" dirty="0"/>
              <a:t>Initialization</a:t>
            </a:r>
          </a:p>
          <a:p>
            <a:pPr marL="114300" indent="0">
              <a:buNone/>
            </a:pPr>
            <a:r>
              <a:rPr lang="en-SG" sz="1400" dirty="0">
                <a:solidFill>
                  <a:srgbClr val="00B050"/>
                </a:solidFill>
                <a:latin typeface="Lucida Console" panose="020B0609040504020204" pitchFamily="49" charset="0"/>
              </a:rPr>
              <a:t>int</a:t>
            </a:r>
            <a:r>
              <a:rPr lang="en-SG" sz="1400" dirty="0">
                <a:latin typeface="Lucida Console" panose="020B0609040504020204" pitchFamily="49" charset="0"/>
              </a:rPr>
              <a:t> </a:t>
            </a:r>
            <a:r>
              <a:rPr lang="en-SG" sz="1400" dirty="0" err="1">
                <a:latin typeface="Lucida Console" panose="020B0609040504020204" pitchFamily="49" charset="0"/>
              </a:rPr>
              <a:t>arr</a:t>
            </a:r>
            <a:r>
              <a:rPr lang="en-SG" sz="1400" dirty="0">
                <a:latin typeface="Lucida Console" panose="020B0609040504020204" pitchFamily="49" charset="0"/>
              </a:rPr>
              <a:t>[5] = </a:t>
            </a:r>
            <a:r>
              <a:rPr lang="en-SG" sz="1400" dirty="0">
                <a:solidFill>
                  <a:srgbClr val="7030A0"/>
                </a:solidFill>
                <a:latin typeface="Lucida Console" panose="020B0609040504020204" pitchFamily="49" charset="0"/>
              </a:rPr>
              <a:t>{1, 2, 3, 4, 5}</a:t>
            </a:r>
            <a:r>
              <a:rPr lang="en-SG" sz="1400" dirty="0">
                <a:latin typeface="Lucida Console" panose="020B0609040504020204" pitchFamily="49" charset="0"/>
              </a:rPr>
              <a:t>;</a:t>
            </a:r>
            <a:endParaRPr lang="en-SG" sz="1400" dirty="0"/>
          </a:p>
          <a:p>
            <a:pPr marL="114300" indent="0">
              <a:buNone/>
            </a:pPr>
            <a:endParaRPr lang="en-SG" dirty="0"/>
          </a:p>
          <a:p>
            <a:pPr marL="114300" indent="0">
              <a:buNone/>
            </a:pPr>
            <a:r>
              <a:rPr lang="en-SG" dirty="0">
                <a:solidFill>
                  <a:srgbClr val="FF0000"/>
                </a:solidFill>
              </a:rPr>
              <a:t>*</a:t>
            </a:r>
            <a:r>
              <a:rPr lang="en-SG" dirty="0"/>
              <a:t>Compiler shorthand (only applies for 0)</a:t>
            </a:r>
          </a:p>
          <a:p>
            <a:pPr marL="114300" indent="0">
              <a:buNone/>
            </a:pPr>
            <a:r>
              <a:rPr lang="en-SG" sz="1400" dirty="0">
                <a:solidFill>
                  <a:srgbClr val="00B050"/>
                </a:solidFill>
                <a:latin typeface="Lucida Console" panose="020B0609040504020204" pitchFamily="49" charset="0"/>
              </a:rPr>
              <a:t>int</a:t>
            </a:r>
            <a:r>
              <a:rPr lang="en-SG" sz="1400" dirty="0">
                <a:latin typeface="Lucida Console" panose="020B0609040504020204" pitchFamily="49" charset="0"/>
              </a:rPr>
              <a:t> </a:t>
            </a:r>
            <a:r>
              <a:rPr lang="en-SG" sz="1400" dirty="0" err="1">
                <a:latin typeface="Lucida Console" panose="020B0609040504020204" pitchFamily="49" charset="0"/>
              </a:rPr>
              <a:t>arr</a:t>
            </a:r>
            <a:r>
              <a:rPr lang="en-SG" sz="1400" dirty="0">
                <a:solidFill>
                  <a:srgbClr val="7030A0"/>
                </a:solidFill>
                <a:latin typeface="Lucida Console" panose="020B0609040504020204" pitchFamily="49" charset="0"/>
              </a:rPr>
              <a:t>[5]</a:t>
            </a:r>
            <a:r>
              <a:rPr lang="en-SG" sz="1400" dirty="0">
                <a:latin typeface="Lucida Console" panose="020B0609040504020204" pitchFamily="49" charset="0"/>
              </a:rPr>
              <a:t> = </a:t>
            </a:r>
            <a:r>
              <a:rPr lang="en-SG" sz="1400" dirty="0">
                <a:solidFill>
                  <a:srgbClr val="7030A0"/>
                </a:solidFill>
                <a:latin typeface="Lucida Console" panose="020B0609040504020204" pitchFamily="49" charset="0"/>
              </a:rPr>
              <a:t>{0}</a:t>
            </a:r>
            <a:r>
              <a:rPr lang="en-SG" sz="1400" dirty="0">
                <a:latin typeface="Lucida Console" panose="020B0609040504020204" pitchFamily="49" charset="0"/>
              </a:rPr>
              <a:t>; // initializes all values to 0</a:t>
            </a:r>
          </a:p>
        </p:txBody>
      </p:sp>
    </p:spTree>
    <p:extLst>
      <p:ext uri="{BB962C8B-B14F-4D97-AF65-F5344CB8AC3E}">
        <p14:creationId xmlns:p14="http://schemas.microsoft.com/office/powerpoint/2010/main" val="3525226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9551-5917-44FE-B29C-D655C47BDA60}"/>
              </a:ext>
            </a:extLst>
          </p:cNvPr>
          <p:cNvSpPr>
            <a:spLocks noGrp="1"/>
          </p:cNvSpPr>
          <p:nvPr>
            <p:ph type="title"/>
          </p:nvPr>
        </p:nvSpPr>
        <p:spPr/>
        <p:txBody>
          <a:bodyPr/>
          <a:lstStyle/>
          <a:p>
            <a:r>
              <a:rPr lang="en-SG" dirty="0"/>
              <a:t>Modifying array values</a:t>
            </a:r>
          </a:p>
        </p:txBody>
      </p:sp>
      <p:sp>
        <p:nvSpPr>
          <p:cNvPr id="3" name="Text Placeholder 2">
            <a:extLst>
              <a:ext uri="{FF2B5EF4-FFF2-40B4-BE49-F238E27FC236}">
                <a16:creationId xmlns:a16="http://schemas.microsoft.com/office/drawing/2014/main" id="{EF4B5EE4-F23F-4A62-9BA8-289F3018BF16}"/>
              </a:ext>
            </a:extLst>
          </p:cNvPr>
          <p:cNvSpPr>
            <a:spLocks noGrp="1"/>
          </p:cNvSpPr>
          <p:nvPr>
            <p:ph type="body" idx="1"/>
          </p:nvPr>
        </p:nvSpPr>
        <p:spPr/>
        <p:txBody>
          <a:bodyPr/>
          <a:lstStyle/>
          <a:p>
            <a:pPr marL="114300" indent="0">
              <a:buNone/>
            </a:pPr>
            <a:r>
              <a:rPr lang="en-SG" dirty="0"/>
              <a:t>Specify the </a:t>
            </a:r>
            <a:r>
              <a:rPr lang="en-SG" b="1" dirty="0"/>
              <a:t>index</a:t>
            </a:r>
            <a:r>
              <a:rPr lang="en-SG" dirty="0"/>
              <a:t> of the value within the array within square brackets [ ]:</a:t>
            </a:r>
          </a:p>
          <a:p>
            <a:pPr marL="114300" indent="0">
              <a:buNone/>
            </a:pPr>
            <a:endParaRPr lang="en-SG" sz="1400" dirty="0">
              <a:latin typeface="Lucida Console" panose="020B0609040504020204" pitchFamily="49" charset="0"/>
            </a:endParaRPr>
          </a:p>
          <a:p>
            <a:pPr marL="114300" indent="0">
              <a:buNone/>
            </a:pPr>
            <a:r>
              <a:rPr lang="en-SG" sz="1400" dirty="0">
                <a:solidFill>
                  <a:srgbClr val="00B050"/>
                </a:solidFill>
                <a:latin typeface="Lucida Console" panose="020B0609040504020204" pitchFamily="49" charset="0"/>
              </a:rPr>
              <a:t>int</a:t>
            </a:r>
            <a:r>
              <a:rPr lang="en-SG" sz="1400" dirty="0">
                <a:latin typeface="Lucida Console" panose="020B0609040504020204" pitchFamily="49" charset="0"/>
              </a:rPr>
              <a:t> </a:t>
            </a:r>
            <a:r>
              <a:rPr lang="en-SG" sz="1400" dirty="0" err="1">
                <a:latin typeface="Lucida Console" panose="020B0609040504020204" pitchFamily="49" charset="0"/>
              </a:rPr>
              <a:t>arr</a:t>
            </a:r>
            <a:r>
              <a:rPr lang="en-SG" sz="1400" dirty="0">
                <a:solidFill>
                  <a:srgbClr val="7030A0"/>
                </a:solidFill>
                <a:latin typeface="Lucida Console" panose="020B0609040504020204" pitchFamily="49" charset="0"/>
              </a:rPr>
              <a:t>[5]</a:t>
            </a:r>
            <a:r>
              <a:rPr lang="en-SG" sz="1400" dirty="0">
                <a:latin typeface="Lucida Console" panose="020B0609040504020204" pitchFamily="49" charset="0"/>
              </a:rPr>
              <a:t> = </a:t>
            </a:r>
            <a:r>
              <a:rPr lang="en-SG" sz="1400" dirty="0">
                <a:solidFill>
                  <a:srgbClr val="7030A0"/>
                </a:solidFill>
                <a:latin typeface="Lucida Console" panose="020B0609040504020204" pitchFamily="49" charset="0"/>
              </a:rPr>
              <a:t>{1, 2, 3, 4, 5}</a:t>
            </a:r>
            <a:r>
              <a:rPr lang="en-SG" sz="1400" dirty="0">
                <a:latin typeface="Lucida Console" panose="020B0609040504020204" pitchFamily="49" charset="0"/>
              </a:rPr>
              <a:t>;</a:t>
            </a:r>
          </a:p>
          <a:p>
            <a:pPr marL="114300" indent="0">
              <a:buNone/>
            </a:pPr>
            <a:r>
              <a:rPr lang="en-SG" sz="1400" dirty="0">
                <a:solidFill>
                  <a:srgbClr val="00B050"/>
                </a:solidFill>
                <a:latin typeface="Lucida Console" panose="020B0609040504020204" pitchFamily="49" charset="0"/>
              </a:rPr>
              <a:t>int </a:t>
            </a:r>
            <a:r>
              <a:rPr lang="en-SG" sz="1400" dirty="0">
                <a:latin typeface="Lucida Console" panose="020B0609040504020204" pitchFamily="49" charset="0"/>
              </a:rPr>
              <a:t>x = </a:t>
            </a:r>
            <a:r>
              <a:rPr lang="en-SG" sz="1400" dirty="0" err="1">
                <a:latin typeface="Lucida Console" panose="020B0609040504020204" pitchFamily="49" charset="0"/>
              </a:rPr>
              <a:t>arr</a:t>
            </a:r>
            <a:r>
              <a:rPr lang="en-SG" sz="1400" dirty="0">
                <a:solidFill>
                  <a:srgbClr val="7030A0"/>
                </a:solidFill>
                <a:latin typeface="Lucida Console" panose="020B0609040504020204" pitchFamily="49" charset="0"/>
              </a:rPr>
              <a:t>[3] </a:t>
            </a:r>
            <a:r>
              <a:rPr lang="en-SG" sz="1400" dirty="0">
                <a:latin typeface="Lucida Console" panose="020B0609040504020204" pitchFamily="49" charset="0"/>
              </a:rPr>
              <a:t> // retrieves element at index 3, i.e. {1, 2, 3, </a:t>
            </a:r>
            <a:r>
              <a:rPr lang="en-SG" sz="1400" dirty="0">
                <a:solidFill>
                  <a:schemeClr val="accent1">
                    <a:lumMod val="75000"/>
                  </a:schemeClr>
                </a:solidFill>
                <a:latin typeface="Lucida Console" panose="020B0609040504020204" pitchFamily="49" charset="0"/>
              </a:rPr>
              <a:t>4</a:t>
            </a:r>
            <a:r>
              <a:rPr lang="en-SG" sz="1400" dirty="0">
                <a:latin typeface="Lucida Console" panose="020B0609040504020204" pitchFamily="49" charset="0"/>
              </a:rPr>
              <a:t>, 5}</a:t>
            </a:r>
          </a:p>
          <a:p>
            <a:pPr marL="114300" indent="0">
              <a:buNone/>
            </a:pPr>
            <a:r>
              <a:rPr lang="en-SG" sz="1400" dirty="0">
                <a:solidFill>
                  <a:srgbClr val="00B050"/>
                </a:solidFill>
                <a:latin typeface="Lucida Console" panose="020B0609040504020204" pitchFamily="49" charset="0"/>
              </a:rPr>
              <a:t>int </a:t>
            </a:r>
            <a:r>
              <a:rPr lang="en-SG" sz="1400" dirty="0">
                <a:latin typeface="Lucida Console" panose="020B0609040504020204" pitchFamily="49" charset="0"/>
              </a:rPr>
              <a:t>y = *(</a:t>
            </a:r>
            <a:r>
              <a:rPr lang="en-SG" sz="1400" dirty="0" err="1">
                <a:latin typeface="Lucida Console" panose="020B0609040504020204" pitchFamily="49" charset="0"/>
              </a:rPr>
              <a:t>arr</a:t>
            </a:r>
            <a:r>
              <a:rPr lang="en-SG" sz="1400" dirty="0">
                <a:latin typeface="Lucida Console" panose="020B0609040504020204" pitchFamily="49" charset="0"/>
              </a:rPr>
              <a:t> + 3) // pointer syntax equivalent</a:t>
            </a:r>
          </a:p>
          <a:p>
            <a:pPr marL="114300" indent="0">
              <a:buNone/>
            </a:pPr>
            <a:endParaRPr lang="en-SG" sz="1400" dirty="0">
              <a:latin typeface="Lucida Console" panose="020B0609040504020204" pitchFamily="49" charset="0"/>
            </a:endParaRPr>
          </a:p>
          <a:p>
            <a:pPr marL="114300" indent="0">
              <a:buNone/>
            </a:pPr>
            <a:r>
              <a:rPr lang="en-SG" dirty="0">
                <a:solidFill>
                  <a:srgbClr val="595959"/>
                </a:solidFill>
              </a:rPr>
              <a:t>You can perform operations on array values just the same way as with any normal variables</a:t>
            </a:r>
            <a:endParaRPr lang="en-SG" sz="1400" dirty="0">
              <a:latin typeface="Lucida Console" panose="020B0609040504020204" pitchFamily="49" charset="0"/>
            </a:endParaRPr>
          </a:p>
        </p:txBody>
      </p:sp>
    </p:spTree>
    <p:extLst>
      <p:ext uri="{BB962C8B-B14F-4D97-AF65-F5344CB8AC3E}">
        <p14:creationId xmlns:p14="http://schemas.microsoft.com/office/powerpoint/2010/main" val="63441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9551-5917-44FE-B29C-D655C47BDA60}"/>
              </a:ext>
            </a:extLst>
          </p:cNvPr>
          <p:cNvSpPr>
            <a:spLocks noGrp="1"/>
          </p:cNvSpPr>
          <p:nvPr>
            <p:ph type="title"/>
          </p:nvPr>
        </p:nvSpPr>
        <p:spPr/>
        <p:txBody>
          <a:bodyPr/>
          <a:lstStyle/>
          <a:p>
            <a:r>
              <a:rPr lang="en-SG" dirty="0"/>
              <a:t>Pointer decay</a:t>
            </a:r>
          </a:p>
        </p:txBody>
      </p:sp>
      <p:sp>
        <p:nvSpPr>
          <p:cNvPr id="3" name="Text Placeholder 2">
            <a:extLst>
              <a:ext uri="{FF2B5EF4-FFF2-40B4-BE49-F238E27FC236}">
                <a16:creationId xmlns:a16="http://schemas.microsoft.com/office/drawing/2014/main" id="{EF4B5EE4-F23F-4A62-9BA8-289F3018BF16}"/>
              </a:ext>
            </a:extLst>
          </p:cNvPr>
          <p:cNvSpPr>
            <a:spLocks noGrp="1"/>
          </p:cNvSpPr>
          <p:nvPr>
            <p:ph type="body" idx="1"/>
          </p:nvPr>
        </p:nvSpPr>
        <p:spPr>
          <a:xfrm>
            <a:off x="311700" y="1152475"/>
            <a:ext cx="8520600" cy="1149971"/>
          </a:xfrm>
        </p:spPr>
        <p:txBody>
          <a:bodyPr/>
          <a:lstStyle/>
          <a:p>
            <a:pPr marL="114300" indent="0">
              <a:buNone/>
            </a:pPr>
            <a:r>
              <a:rPr lang="en-SG" dirty="0"/>
              <a:t>The full size of an array can be accessed within the function or scope it was declared in. If an array is passed into another function, it “decays” into a </a:t>
            </a:r>
            <a:r>
              <a:rPr lang="en-SG" b="1" dirty="0"/>
              <a:t>pointer</a:t>
            </a:r>
          </a:p>
        </p:txBody>
      </p:sp>
      <p:sp>
        <p:nvSpPr>
          <p:cNvPr id="4" name="TextBox 3">
            <a:extLst>
              <a:ext uri="{FF2B5EF4-FFF2-40B4-BE49-F238E27FC236}">
                <a16:creationId xmlns:a16="http://schemas.microsoft.com/office/drawing/2014/main" id="{D79BE6A5-1D75-4407-B9D6-525BED9A2D21}"/>
              </a:ext>
            </a:extLst>
          </p:cNvPr>
          <p:cNvSpPr txBox="1"/>
          <p:nvPr/>
        </p:nvSpPr>
        <p:spPr>
          <a:xfrm>
            <a:off x="631528" y="2302446"/>
            <a:ext cx="4229922" cy="2492990"/>
          </a:xfrm>
          <a:prstGeom prst="rect">
            <a:avLst/>
          </a:prstGeom>
          <a:noFill/>
          <a:ln>
            <a:solidFill>
              <a:schemeClr val="tx1"/>
            </a:solidFill>
          </a:ln>
        </p:spPr>
        <p:txBody>
          <a:bodyPr wrap="square" rtlCol="0">
            <a:spAutoFit/>
          </a:bodyPr>
          <a:lstStyle/>
          <a:p>
            <a:r>
              <a:rPr lang="en-SG" sz="1200" b="0" dirty="0">
                <a:solidFill>
                  <a:srgbClr val="AF00DB"/>
                </a:solidFill>
                <a:effectLst/>
                <a:latin typeface="Lucida Console" panose="020B0609040504020204" pitchFamily="49" charset="0"/>
              </a:rPr>
              <a:t>#include</a:t>
            </a:r>
            <a:r>
              <a:rPr lang="en-SG" sz="1200" b="0" dirty="0">
                <a:solidFill>
                  <a:srgbClr val="0000FF"/>
                </a:solidFill>
                <a:effectLst/>
                <a:latin typeface="Lucida Console" panose="020B0609040504020204" pitchFamily="49" charset="0"/>
              </a:rPr>
              <a:t> </a:t>
            </a:r>
            <a:r>
              <a:rPr lang="en-SG" sz="1200" b="0" dirty="0">
                <a:solidFill>
                  <a:srgbClr val="A31515"/>
                </a:solidFill>
                <a:effectLst/>
                <a:latin typeface="Lucida Console" panose="020B0609040504020204" pitchFamily="49" charset="0"/>
              </a:rPr>
              <a:t>&lt;</a:t>
            </a:r>
            <a:r>
              <a:rPr lang="en-SG" sz="1200" b="0" dirty="0" err="1">
                <a:solidFill>
                  <a:srgbClr val="A31515"/>
                </a:solidFill>
                <a:effectLst/>
                <a:latin typeface="Lucida Console" panose="020B0609040504020204" pitchFamily="49" charset="0"/>
              </a:rPr>
              <a:t>stdio.h</a:t>
            </a:r>
            <a:r>
              <a:rPr lang="en-SG" sz="1200" b="0" dirty="0">
                <a:solidFill>
                  <a:srgbClr val="A31515"/>
                </a:solidFill>
                <a:effectLst/>
                <a:latin typeface="Lucida Console" panose="020B0609040504020204" pitchFamily="49" charset="0"/>
              </a:rPr>
              <a:t>&gt;</a:t>
            </a:r>
            <a:endParaRPr lang="en-SG" sz="1200" b="0" dirty="0">
              <a:solidFill>
                <a:srgbClr val="000000"/>
              </a:solidFill>
              <a:effectLst/>
              <a:latin typeface="Lucida Console" panose="020B0609040504020204" pitchFamily="49" charset="0"/>
            </a:endParaRP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print_arr_size</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printf</a:t>
            </a:r>
            <a:r>
              <a:rPr lang="en-SG" sz="1200" b="0" dirty="0">
                <a:solidFill>
                  <a:srgbClr val="000000"/>
                </a:solidFill>
                <a:effectLst/>
                <a:latin typeface="Lucida Console" panose="020B0609040504020204" pitchFamily="49" charset="0"/>
              </a:rPr>
              <a:t>(</a:t>
            </a:r>
            <a:r>
              <a:rPr lang="en-SG" sz="1200" b="0" dirty="0">
                <a:solidFill>
                  <a:srgbClr val="A31515"/>
                </a:solidFill>
                <a:effectLst/>
                <a:latin typeface="Lucida Console" panose="020B0609040504020204" pitchFamily="49" charset="0"/>
              </a:rPr>
              <a:t>"</a:t>
            </a:r>
            <a:r>
              <a:rPr lang="en-SG" sz="1200" b="0" dirty="0" err="1">
                <a:solidFill>
                  <a:srgbClr val="A31515"/>
                </a:solidFill>
                <a:effectLst/>
                <a:latin typeface="Lucida Console" panose="020B0609040504020204" pitchFamily="49" charset="0"/>
              </a:rPr>
              <a:t>arr</a:t>
            </a:r>
            <a:r>
              <a:rPr lang="en-SG" sz="1200" b="0" dirty="0">
                <a:solidFill>
                  <a:srgbClr val="A31515"/>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%d</a:t>
            </a:r>
            <a:r>
              <a:rPr lang="en-SG" sz="1200" b="0" dirty="0">
                <a:solidFill>
                  <a:srgbClr val="A31515"/>
                </a:solidFill>
                <a:effectLst/>
                <a:latin typeface="Lucida Console" panose="020B0609040504020204" pitchFamily="49" charset="0"/>
              </a:rPr>
              <a:t> bytes</a:t>
            </a:r>
            <a:r>
              <a:rPr lang="en-SG" sz="1200" b="0" dirty="0">
                <a:solidFill>
                  <a:srgbClr val="EE0000"/>
                </a:solidFill>
                <a:effectLst/>
                <a:latin typeface="Lucida Console" panose="020B0609040504020204" pitchFamily="49" charset="0"/>
              </a:rPr>
              <a:t>\n</a:t>
            </a:r>
            <a:r>
              <a:rPr lang="en-SG" sz="1200" b="0" dirty="0">
                <a:solidFill>
                  <a:srgbClr val="A31515"/>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main</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a:t>
            </a:r>
            <a:r>
              <a:rPr lang="en-SG" sz="1200" b="0" dirty="0">
                <a:solidFill>
                  <a:srgbClr val="098658"/>
                </a:solidFill>
                <a:effectLst/>
                <a:latin typeface="Lucida Console" panose="020B0609040504020204" pitchFamily="49" charset="0"/>
              </a:rPr>
              <a:t>10</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0</a:t>
            </a:r>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printf</a:t>
            </a:r>
            <a:r>
              <a:rPr lang="en-SG" sz="1200" b="0" dirty="0">
                <a:solidFill>
                  <a:srgbClr val="000000"/>
                </a:solidFill>
                <a:effectLst/>
                <a:latin typeface="Lucida Console" panose="020B0609040504020204" pitchFamily="49" charset="0"/>
              </a:rPr>
              <a:t>(</a:t>
            </a:r>
            <a:r>
              <a:rPr lang="en-SG" sz="1200" b="0" dirty="0">
                <a:solidFill>
                  <a:srgbClr val="A31515"/>
                </a:solidFill>
                <a:effectLst/>
                <a:latin typeface="Lucida Console" panose="020B0609040504020204" pitchFamily="49" charset="0"/>
              </a:rPr>
              <a:t>"</a:t>
            </a:r>
            <a:r>
              <a:rPr lang="en-SG" sz="1200" b="0" dirty="0" err="1">
                <a:solidFill>
                  <a:srgbClr val="A31515"/>
                </a:solidFill>
                <a:effectLst/>
                <a:latin typeface="Lucida Console" panose="020B0609040504020204" pitchFamily="49" charset="0"/>
              </a:rPr>
              <a:t>arr</a:t>
            </a:r>
            <a:r>
              <a:rPr lang="en-SG" sz="1200" b="0" dirty="0">
                <a:solidFill>
                  <a:srgbClr val="A31515"/>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%d</a:t>
            </a:r>
            <a:r>
              <a:rPr lang="en-SG" sz="1200" b="0" dirty="0">
                <a:solidFill>
                  <a:srgbClr val="A31515"/>
                </a:solidFill>
                <a:effectLst/>
                <a:latin typeface="Lucida Console" panose="020B0609040504020204" pitchFamily="49" charset="0"/>
              </a:rPr>
              <a:t> bytes</a:t>
            </a:r>
            <a:r>
              <a:rPr lang="en-SG" sz="1200" b="0" dirty="0">
                <a:solidFill>
                  <a:srgbClr val="EE0000"/>
                </a:solidFill>
                <a:effectLst/>
                <a:latin typeface="Lucida Console" panose="020B0609040504020204" pitchFamily="49" charset="0"/>
              </a:rPr>
              <a:t>\n</a:t>
            </a:r>
            <a:r>
              <a:rPr lang="en-SG" sz="1200" b="0" dirty="0">
                <a:solidFill>
                  <a:srgbClr val="A31515"/>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print_arr_size</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a:t>
            </a:r>
          </a:p>
          <a:p>
            <a:endParaRPr lang="en-SG" sz="1200" dirty="0">
              <a:latin typeface="Lucida Console" panose="020B0609040504020204" pitchFamily="49" charset="0"/>
            </a:endParaRPr>
          </a:p>
        </p:txBody>
      </p:sp>
      <p:sp>
        <p:nvSpPr>
          <p:cNvPr id="6" name="TextBox 5">
            <a:extLst>
              <a:ext uri="{FF2B5EF4-FFF2-40B4-BE49-F238E27FC236}">
                <a16:creationId xmlns:a16="http://schemas.microsoft.com/office/drawing/2014/main" id="{64636D4E-E0FD-4E34-AAA2-7337FEB838DE}"/>
              </a:ext>
            </a:extLst>
          </p:cNvPr>
          <p:cNvSpPr txBox="1"/>
          <p:nvPr/>
        </p:nvSpPr>
        <p:spPr>
          <a:xfrm>
            <a:off x="4861450" y="2302446"/>
            <a:ext cx="4168589" cy="2554545"/>
          </a:xfrm>
          <a:prstGeom prst="rect">
            <a:avLst/>
          </a:prstGeom>
          <a:noFill/>
        </p:spPr>
        <p:txBody>
          <a:bodyPr wrap="square" rtlCol="0">
            <a:spAutoFit/>
          </a:bodyPr>
          <a:lstStyle/>
          <a:p>
            <a:r>
              <a:rPr lang="en-SG" dirty="0"/>
              <a:t>Output:</a:t>
            </a:r>
          </a:p>
          <a:p>
            <a:endParaRPr lang="en-SG" dirty="0"/>
          </a:p>
          <a:p>
            <a:r>
              <a:rPr lang="en-SG" sz="1200" dirty="0" err="1">
                <a:latin typeface="Lucida Console" panose="020B0609040504020204" pitchFamily="49" charset="0"/>
              </a:rPr>
              <a:t>arr</a:t>
            </a:r>
            <a:r>
              <a:rPr lang="en-SG" sz="1200" dirty="0">
                <a:latin typeface="Lucida Console" panose="020B0609040504020204" pitchFamily="49" charset="0"/>
              </a:rPr>
              <a:t>: 40 bytes (int is 4 bytes, 10 elements)</a:t>
            </a:r>
          </a:p>
          <a:p>
            <a:r>
              <a:rPr lang="en-SG" sz="1200" dirty="0" err="1">
                <a:latin typeface="Lucida Console" panose="020B0609040504020204" pitchFamily="49" charset="0"/>
              </a:rPr>
              <a:t>arr</a:t>
            </a:r>
            <a:r>
              <a:rPr lang="en-SG" sz="1200" dirty="0">
                <a:latin typeface="Lucida Console" panose="020B0609040504020204" pitchFamily="49" charset="0"/>
              </a:rPr>
              <a:t>: 8 bytes (all pointers are 8 bytes)</a:t>
            </a:r>
          </a:p>
          <a:p>
            <a:endParaRPr lang="en-SG" sz="1200" dirty="0">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400" b="0" i="0" u="none" strike="noStrike" kern="0" cap="none" spc="0" normalizeH="0" baseline="0" noProof="0" dirty="0">
                <a:ln>
                  <a:noFill/>
                </a:ln>
                <a:solidFill>
                  <a:srgbClr val="000000"/>
                </a:solidFill>
                <a:effectLst/>
                <a:uLnTx/>
                <a:uFillTx/>
                <a:latin typeface="Arial"/>
                <a:cs typeface="Arial"/>
                <a:sym typeface="Arial"/>
              </a:rPr>
              <a:t>In the first case, the full size of the array is printed. </a:t>
            </a:r>
            <a:r>
              <a:rPr lang="en-SG" dirty="0">
                <a:latin typeface="Lucida Console" panose="020B0609040504020204" pitchFamily="49" charset="0"/>
                <a:cs typeface="Arial"/>
              </a:rPr>
              <a:t>i</a:t>
            </a:r>
            <a:r>
              <a:rPr kumimoji="0" lang="en-SG" sz="1400" b="0" i="0" u="none" strike="noStrike" kern="0" cap="none" spc="0" normalizeH="0" baseline="0" noProof="0" dirty="0" err="1">
                <a:ln>
                  <a:noFill/>
                </a:ln>
                <a:solidFill>
                  <a:srgbClr val="000000"/>
                </a:solidFill>
                <a:effectLst/>
                <a:uLnTx/>
                <a:uFillTx/>
                <a:latin typeface="Lucida Console" panose="020B0609040504020204" pitchFamily="49" charset="0"/>
                <a:sym typeface="Arial"/>
              </a:rPr>
              <a:t>nt</a:t>
            </a:r>
            <a:r>
              <a:rPr kumimoji="0" lang="en-SG" sz="1400" b="0" i="0" u="none" strike="noStrike" kern="0" cap="none" spc="0" normalizeH="0" baseline="0" noProof="0" dirty="0">
                <a:ln>
                  <a:noFill/>
                </a:ln>
                <a:solidFill>
                  <a:srgbClr val="000000"/>
                </a:solidFill>
                <a:effectLst/>
                <a:uLnTx/>
                <a:uFillTx/>
                <a:latin typeface="Arial"/>
                <a:cs typeface="Arial"/>
                <a:sym typeface="Arial"/>
              </a:rPr>
              <a:t> datatypes are 4 bytes and there are 10 elements.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SG"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400" b="0" i="0" u="none" strike="noStrike" kern="0" cap="none" spc="0" normalizeH="0" baseline="0" noProof="0" dirty="0">
                <a:ln>
                  <a:noFill/>
                </a:ln>
                <a:solidFill>
                  <a:srgbClr val="000000"/>
                </a:solidFill>
                <a:effectLst/>
                <a:uLnTx/>
                <a:uFillTx/>
                <a:latin typeface="Arial"/>
                <a:cs typeface="Arial"/>
                <a:sym typeface="Arial"/>
              </a:rPr>
              <a:t>In the second case, the size of a pointer is printed. </a:t>
            </a:r>
            <a:r>
              <a:rPr kumimoji="0" lang="en-SG" sz="1400" b="0" i="0" u="none" strike="noStrike" kern="0" cap="none" spc="0" normalizeH="0" baseline="0" noProof="0">
                <a:ln>
                  <a:noFill/>
                </a:ln>
                <a:solidFill>
                  <a:srgbClr val="000000"/>
                </a:solidFill>
                <a:effectLst/>
                <a:uLnTx/>
                <a:uFillTx/>
                <a:latin typeface="Arial"/>
                <a:cs typeface="Arial"/>
                <a:sym typeface="Arial"/>
              </a:rPr>
              <a:t>Pointers in C are </a:t>
            </a:r>
            <a:r>
              <a:rPr kumimoji="0" lang="en-SG" sz="1400" b="0" i="0" u="none" strike="noStrike" kern="0" cap="none" spc="0" normalizeH="0" baseline="0" noProof="0" dirty="0">
                <a:ln>
                  <a:noFill/>
                </a:ln>
                <a:solidFill>
                  <a:srgbClr val="000000"/>
                </a:solidFill>
                <a:effectLst/>
                <a:uLnTx/>
                <a:uFillTx/>
                <a:latin typeface="Arial"/>
                <a:cs typeface="Arial"/>
                <a:sym typeface="Arial"/>
              </a:rPr>
              <a:t>always 8 bytes in size.</a:t>
            </a:r>
          </a:p>
          <a:p>
            <a:endParaRPr lang="en-SG" sz="1200" dirty="0">
              <a:latin typeface="Lucida Console" panose="020B0609040504020204" pitchFamily="49" charset="0"/>
            </a:endParaRPr>
          </a:p>
        </p:txBody>
      </p:sp>
    </p:spTree>
    <p:extLst>
      <p:ext uri="{BB962C8B-B14F-4D97-AF65-F5344CB8AC3E}">
        <p14:creationId xmlns:p14="http://schemas.microsoft.com/office/powerpoint/2010/main" val="168509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are Variables?</a:t>
            </a:r>
            <a:endParaRPr/>
          </a:p>
          <a:p>
            <a:pPr marL="0" lvl="0" indent="0" algn="l" rtl="0">
              <a:spcBef>
                <a:spcPts val="0"/>
              </a:spcBef>
              <a:spcAft>
                <a:spcPts val="0"/>
              </a:spcAft>
              <a:buNone/>
            </a:pP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mathematics, variables are used in algebra to represent values</a:t>
            </a:r>
            <a:endParaRPr dirty="0"/>
          </a:p>
          <a:p>
            <a:pPr marL="0" lvl="0" indent="0" algn="l" rtl="0">
              <a:spcBef>
                <a:spcPts val="1600"/>
              </a:spcBef>
              <a:spcAft>
                <a:spcPts val="0"/>
              </a:spcAft>
              <a:buNone/>
            </a:pPr>
            <a:r>
              <a:rPr lang="en-GB" dirty="0"/>
              <a:t>	</a:t>
            </a:r>
            <a:r>
              <a:rPr lang="en-GB" dirty="0" err="1"/>
              <a:t>Eg.</a:t>
            </a:r>
            <a:r>
              <a:rPr lang="en-GB" dirty="0"/>
              <a:t> Given </a:t>
            </a:r>
            <a:r>
              <a:rPr lang="en-GB" i="1" dirty="0"/>
              <a:t>x</a:t>
            </a:r>
            <a:r>
              <a:rPr lang="en-GB" dirty="0"/>
              <a:t> = 5, </a:t>
            </a:r>
            <a:r>
              <a:rPr lang="en-GB" i="1" dirty="0"/>
              <a:t>x</a:t>
            </a:r>
            <a:r>
              <a:rPr lang="en-GB" dirty="0"/>
              <a:t> + 10 = 15</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GB" dirty="0"/>
              <a:t>In programming, variables are “containers” used to store data</a:t>
            </a:r>
            <a:endParaRPr dirty="0"/>
          </a:p>
          <a:p>
            <a:pPr marL="457200" lvl="0" indent="457200" algn="l" rtl="0">
              <a:spcBef>
                <a:spcPts val="1600"/>
              </a:spcBef>
              <a:spcAft>
                <a:spcPts val="0"/>
              </a:spcAft>
              <a:buNone/>
            </a:pPr>
            <a:r>
              <a:rPr lang="en-GB" dirty="0">
                <a:solidFill>
                  <a:srgbClr val="7030A0"/>
                </a:solidFill>
                <a:latin typeface="Lucida Console" panose="020B0609040504020204" pitchFamily="49" charset="0"/>
              </a:rPr>
              <a:t>int</a:t>
            </a:r>
            <a:r>
              <a:rPr lang="en-GB" dirty="0">
                <a:latin typeface="Lucida Console" panose="020B0609040504020204" pitchFamily="49" charset="0"/>
              </a:rPr>
              <a:t> x = 5; </a:t>
            </a:r>
            <a:endParaRPr dirty="0">
              <a:latin typeface="Lucida Console" panose="020B0609040504020204" pitchFamily="49" charset="0"/>
            </a:endParaRPr>
          </a:p>
          <a:p>
            <a:pPr marL="457200" lvl="0" indent="457200" algn="l" rtl="0">
              <a:spcBef>
                <a:spcPts val="1600"/>
              </a:spcBef>
              <a:spcAft>
                <a:spcPts val="0"/>
              </a:spcAft>
              <a:buNone/>
            </a:pPr>
            <a:r>
              <a:rPr lang="en-GB" dirty="0">
                <a:solidFill>
                  <a:srgbClr val="00B050"/>
                </a:solidFill>
                <a:latin typeface="Lucida Console" panose="020B0609040504020204" pitchFamily="49" charset="0"/>
              </a:rPr>
              <a:t>char</a:t>
            </a:r>
            <a:r>
              <a:rPr lang="en-GB" dirty="0">
                <a:latin typeface="Lucida Console" panose="020B0609040504020204" pitchFamily="49" charset="0"/>
              </a:rPr>
              <a:t> c = ‘A’;</a:t>
            </a:r>
            <a:endParaRPr dirty="0">
              <a:latin typeface="Lucida Console" panose="020B0609040504020204" pitchFamily="49" charset="0"/>
            </a:endParaRPr>
          </a:p>
          <a:p>
            <a:pPr marL="0" lvl="0" indent="0" algn="l" rtl="0">
              <a:spcBef>
                <a:spcPts val="1600"/>
              </a:spcBef>
              <a:spcAft>
                <a:spcPts val="1600"/>
              </a:spcAft>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F815-F7C2-4642-9D92-66F154473469}"/>
              </a:ext>
            </a:extLst>
          </p:cNvPr>
          <p:cNvSpPr>
            <a:spLocks noGrp="1"/>
          </p:cNvSpPr>
          <p:nvPr>
            <p:ph type="title"/>
          </p:nvPr>
        </p:nvSpPr>
        <p:spPr/>
        <p:txBody>
          <a:bodyPr/>
          <a:lstStyle/>
          <a:p>
            <a:r>
              <a:rPr lang="en-SG" dirty="0"/>
              <a:t>Passing by value vs reference</a:t>
            </a:r>
          </a:p>
        </p:txBody>
      </p:sp>
      <p:sp>
        <p:nvSpPr>
          <p:cNvPr id="4" name="TextBox 3">
            <a:extLst>
              <a:ext uri="{FF2B5EF4-FFF2-40B4-BE49-F238E27FC236}">
                <a16:creationId xmlns:a16="http://schemas.microsoft.com/office/drawing/2014/main" id="{56C7FE17-C36D-48F1-A074-11A3E30E4A6F}"/>
              </a:ext>
            </a:extLst>
          </p:cNvPr>
          <p:cNvSpPr txBox="1"/>
          <p:nvPr/>
        </p:nvSpPr>
        <p:spPr>
          <a:xfrm>
            <a:off x="217086" y="1092018"/>
            <a:ext cx="4236501" cy="2154436"/>
          </a:xfrm>
          <a:prstGeom prst="rect">
            <a:avLst/>
          </a:prstGeom>
          <a:noFill/>
          <a:ln>
            <a:solidFill>
              <a:schemeClr val="tx1"/>
            </a:solidFill>
          </a:ln>
        </p:spPr>
        <p:txBody>
          <a:bodyPr wrap="square" rtlCol="0">
            <a:spAutoFit/>
          </a:bodyPr>
          <a:lstStyle/>
          <a:p>
            <a:r>
              <a:rPr lang="en-US" sz="1200" b="0" dirty="0">
                <a:solidFill>
                  <a:srgbClr val="AF00DB"/>
                </a:solidFill>
                <a:effectLst/>
                <a:latin typeface="Lucida Console" panose="020B0609040504020204" pitchFamily="49" charset="0"/>
              </a:rPr>
              <a:t>#include</a:t>
            </a:r>
            <a:r>
              <a:rPr lang="en-US" sz="1200" b="0" dirty="0">
                <a:solidFill>
                  <a:srgbClr val="0000FF"/>
                </a:solidFill>
                <a:effectLst/>
                <a:latin typeface="Lucida Console" panose="020B0609040504020204" pitchFamily="49" charset="0"/>
              </a:rPr>
              <a:t> </a:t>
            </a:r>
            <a:r>
              <a:rPr lang="en-US" sz="1200" b="0" dirty="0">
                <a:solidFill>
                  <a:srgbClr val="A31515"/>
                </a:solidFill>
                <a:effectLst/>
                <a:latin typeface="Lucida Console" panose="020B0609040504020204" pitchFamily="49" charset="0"/>
              </a:rPr>
              <a:t>&lt;stdio.h&gt;</a:t>
            </a:r>
            <a:endParaRPr lang="en-US" sz="1200" b="0" dirty="0">
              <a:solidFill>
                <a:srgbClr val="000000"/>
              </a:solidFill>
              <a:effectLst/>
              <a:latin typeface="Lucida Console" panose="020B0609040504020204" pitchFamily="49" charset="0"/>
            </a:endParaRPr>
          </a:p>
          <a:p>
            <a:br>
              <a:rPr lang="en-US" sz="1200" b="0" dirty="0">
                <a:solidFill>
                  <a:srgbClr val="000000"/>
                </a:solidFill>
                <a:effectLst/>
                <a:latin typeface="Lucida Console" panose="020B0609040504020204" pitchFamily="49" charset="0"/>
              </a:rPr>
            </a:br>
            <a:r>
              <a:rPr lang="en-US" sz="1200" b="0" dirty="0">
                <a:solidFill>
                  <a:srgbClr val="0000FF"/>
                </a:solidFill>
                <a:effectLst/>
                <a:latin typeface="Lucida Console" panose="020B0609040504020204" pitchFamily="49" charset="0"/>
              </a:rPr>
              <a:t>void</a:t>
            </a:r>
            <a:r>
              <a:rPr lang="en-US" sz="1200" b="0" dirty="0">
                <a:solidFill>
                  <a:srgbClr val="000000"/>
                </a:solidFill>
                <a:effectLst/>
                <a:latin typeface="Lucida Console" panose="020B0609040504020204" pitchFamily="49" charset="0"/>
              </a:rPr>
              <a:t> </a:t>
            </a:r>
            <a:r>
              <a:rPr lang="en-US" sz="1200" b="0" dirty="0" err="1">
                <a:solidFill>
                  <a:srgbClr val="795E26"/>
                </a:solidFill>
                <a:effectLst/>
                <a:latin typeface="Lucida Console" panose="020B0609040504020204" pitchFamily="49" charset="0"/>
              </a:rPr>
              <a:t>do_x</a:t>
            </a:r>
            <a:r>
              <a:rPr lang="en-US" sz="1200" b="0" dirty="0">
                <a:solidFill>
                  <a:srgbClr val="000000"/>
                </a:solidFill>
                <a:effectLst/>
                <a:latin typeface="Lucida Console" panose="020B0609040504020204" pitchFamily="49" charset="0"/>
              </a:rPr>
              <a:t>(</a:t>
            </a: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 {</a:t>
            </a:r>
          </a:p>
          <a:p>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 =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a:t>
            </a:r>
          </a:p>
          <a:p>
            <a:br>
              <a:rPr lang="en-US" sz="1200" b="0" dirty="0">
                <a:solidFill>
                  <a:srgbClr val="000000"/>
                </a:solidFill>
                <a:effectLst/>
                <a:latin typeface="Lucida Console" panose="020B0609040504020204" pitchFamily="49" charset="0"/>
              </a:rPr>
            </a:b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795E26"/>
                </a:solidFill>
                <a:effectLst/>
                <a:latin typeface="Lucida Console" panose="020B0609040504020204" pitchFamily="49" charset="0"/>
              </a:rPr>
              <a:t>main</a:t>
            </a:r>
            <a:r>
              <a:rPr lang="en-US" sz="1200" b="0" dirty="0">
                <a:solidFill>
                  <a:srgbClr val="000000"/>
                </a:solidFill>
                <a:effectLst/>
                <a:latin typeface="Lucida Console" panose="020B0609040504020204" pitchFamily="49" charset="0"/>
              </a:rPr>
              <a:t>(</a:t>
            </a:r>
            <a:r>
              <a:rPr lang="en-US" sz="1200" b="0" dirty="0">
                <a:solidFill>
                  <a:srgbClr val="0000FF"/>
                </a:solidFill>
                <a:effectLst/>
                <a:latin typeface="Lucida Console" panose="020B0609040504020204" pitchFamily="49" charset="0"/>
              </a:rPr>
              <a:t>void</a:t>
            </a:r>
            <a:r>
              <a:rPr lang="en-US" sz="1200" b="0" dirty="0">
                <a:solidFill>
                  <a:srgbClr val="000000"/>
                </a:solidFill>
                <a:effectLst/>
                <a:latin typeface="Lucida Console" panose="020B0609040504020204" pitchFamily="49" charset="0"/>
              </a:rPr>
              <a:t>) {</a:t>
            </a:r>
          </a:p>
          <a:p>
            <a:r>
              <a:rPr lang="en-US" sz="1200" b="0" dirty="0">
                <a:solidFill>
                  <a:srgbClr val="000000"/>
                </a:solidFill>
                <a:effectLst/>
                <a:latin typeface="Lucida Console" panose="020B0609040504020204" pitchFamily="49" charset="0"/>
              </a:rPr>
              <a:t>    </a:t>
            </a: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 = </a:t>
            </a:r>
            <a:r>
              <a:rPr lang="en-US" sz="1200" b="0" dirty="0">
                <a:solidFill>
                  <a:srgbClr val="098658"/>
                </a:solidFill>
                <a:effectLst/>
                <a:latin typeface="Lucida Console" panose="020B0609040504020204" pitchFamily="49" charset="0"/>
              </a:rPr>
              <a:t>5</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    </a:t>
            </a:r>
            <a:r>
              <a:rPr lang="en-US" sz="1200" b="0" dirty="0" err="1">
                <a:solidFill>
                  <a:srgbClr val="795E26"/>
                </a:solidFill>
                <a:effectLst/>
                <a:latin typeface="Lucida Console" panose="020B0609040504020204" pitchFamily="49" charset="0"/>
              </a:rPr>
              <a:t>do_x</a:t>
            </a:r>
            <a:r>
              <a:rPr lang="en-US" sz="1200" b="0" dirty="0">
                <a:solidFill>
                  <a:srgbClr val="000000"/>
                </a:solidFill>
                <a:effectLst/>
                <a:latin typeface="Lucida Console" panose="020B0609040504020204" pitchFamily="49" charset="0"/>
              </a:rPr>
              <a:t>(</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    </a:t>
            </a:r>
            <a:r>
              <a:rPr lang="en-US" sz="1200" b="0" dirty="0">
                <a:solidFill>
                  <a:srgbClr val="795E26"/>
                </a:solidFill>
                <a:effectLst/>
                <a:latin typeface="Lucida Console" panose="020B0609040504020204" pitchFamily="49" charset="0"/>
              </a:rPr>
              <a:t>printf</a:t>
            </a:r>
            <a:r>
              <a:rPr lang="en-US" sz="1200" b="0" dirty="0">
                <a:solidFill>
                  <a:srgbClr val="000000"/>
                </a:solidFill>
                <a:effectLst/>
                <a:latin typeface="Lucida Console" panose="020B0609040504020204" pitchFamily="49" charset="0"/>
              </a:rPr>
              <a:t>(</a:t>
            </a:r>
            <a:r>
              <a:rPr lang="en-US" sz="1200" b="0" dirty="0">
                <a:solidFill>
                  <a:srgbClr val="A31515"/>
                </a:solidFill>
                <a:effectLst/>
                <a:latin typeface="Lucida Console" panose="020B0609040504020204" pitchFamily="49" charset="0"/>
              </a:rPr>
              <a:t>"</a:t>
            </a:r>
            <a:r>
              <a:rPr lang="en-US" sz="1200" b="0" dirty="0">
                <a:solidFill>
                  <a:srgbClr val="001080"/>
                </a:solidFill>
                <a:effectLst/>
                <a:latin typeface="Lucida Console" panose="020B0609040504020204" pitchFamily="49" charset="0"/>
              </a:rPr>
              <a:t>%d</a:t>
            </a:r>
            <a:r>
              <a:rPr lang="en-US" sz="1200" b="0" dirty="0">
                <a:solidFill>
                  <a:srgbClr val="EE0000"/>
                </a:solidFill>
                <a:effectLst/>
                <a:latin typeface="Lucida Console" panose="020B0609040504020204" pitchFamily="49" charset="0"/>
              </a:rPr>
              <a:t>\n</a:t>
            </a:r>
            <a:r>
              <a:rPr lang="en-US" sz="1200" b="0" dirty="0">
                <a:solidFill>
                  <a:srgbClr val="A31515"/>
                </a:solidFill>
                <a:effectLst/>
                <a:latin typeface="Lucida Console" panose="020B0609040504020204" pitchFamily="49" charset="0"/>
              </a:rPr>
              <a: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a:t>
            </a:r>
          </a:p>
        </p:txBody>
      </p:sp>
      <p:sp>
        <p:nvSpPr>
          <p:cNvPr id="8" name="TextBox 7">
            <a:extLst>
              <a:ext uri="{FF2B5EF4-FFF2-40B4-BE49-F238E27FC236}">
                <a16:creationId xmlns:a16="http://schemas.microsoft.com/office/drawing/2014/main" id="{309BECE8-0B6B-4D1E-B0C5-F6772AAB52E2}"/>
              </a:ext>
            </a:extLst>
          </p:cNvPr>
          <p:cNvSpPr txBox="1"/>
          <p:nvPr/>
        </p:nvSpPr>
        <p:spPr>
          <a:xfrm>
            <a:off x="4690413" y="1093115"/>
            <a:ext cx="4236501" cy="2154436"/>
          </a:xfrm>
          <a:prstGeom prst="rect">
            <a:avLst/>
          </a:prstGeom>
          <a:noFill/>
          <a:ln>
            <a:solidFill>
              <a:schemeClr val="tx1"/>
            </a:solidFill>
          </a:ln>
        </p:spPr>
        <p:txBody>
          <a:bodyPr wrap="square" rtlCol="0">
            <a:spAutoFit/>
          </a:bodyPr>
          <a:lstStyle/>
          <a:p>
            <a:r>
              <a:rPr lang="en-US" sz="1200" b="0" dirty="0">
                <a:solidFill>
                  <a:srgbClr val="AF00DB"/>
                </a:solidFill>
                <a:effectLst/>
                <a:latin typeface="Lucida Console" panose="020B0609040504020204" pitchFamily="49" charset="0"/>
              </a:rPr>
              <a:t>#include</a:t>
            </a:r>
            <a:r>
              <a:rPr lang="en-US" sz="1200" b="0" dirty="0">
                <a:solidFill>
                  <a:srgbClr val="0000FF"/>
                </a:solidFill>
                <a:effectLst/>
                <a:latin typeface="Lucida Console" panose="020B0609040504020204" pitchFamily="49" charset="0"/>
              </a:rPr>
              <a:t> </a:t>
            </a:r>
            <a:r>
              <a:rPr lang="en-US" sz="1200" b="0" dirty="0">
                <a:solidFill>
                  <a:srgbClr val="A31515"/>
                </a:solidFill>
                <a:effectLst/>
                <a:latin typeface="Lucida Console" panose="020B0609040504020204" pitchFamily="49" charset="0"/>
              </a:rPr>
              <a:t>&lt;stdio.h&gt;</a:t>
            </a:r>
            <a:endParaRPr lang="en-US" sz="1200" b="0" dirty="0">
              <a:solidFill>
                <a:srgbClr val="000000"/>
              </a:solidFill>
              <a:effectLst/>
              <a:latin typeface="Lucida Console" panose="020B0609040504020204" pitchFamily="49" charset="0"/>
            </a:endParaRPr>
          </a:p>
          <a:p>
            <a:br>
              <a:rPr lang="en-US" sz="1200" b="0" dirty="0">
                <a:solidFill>
                  <a:srgbClr val="000000"/>
                </a:solidFill>
                <a:effectLst/>
                <a:latin typeface="Lucida Console" panose="020B0609040504020204" pitchFamily="49" charset="0"/>
              </a:rPr>
            </a:br>
            <a:r>
              <a:rPr lang="en-US" sz="1200" b="0" dirty="0">
                <a:solidFill>
                  <a:srgbClr val="0000FF"/>
                </a:solidFill>
                <a:effectLst/>
                <a:latin typeface="Lucida Console" panose="020B0609040504020204" pitchFamily="49" charset="0"/>
              </a:rPr>
              <a:t>void</a:t>
            </a:r>
            <a:r>
              <a:rPr lang="en-US" sz="1200" b="0" dirty="0">
                <a:solidFill>
                  <a:srgbClr val="000000"/>
                </a:solidFill>
                <a:effectLst/>
                <a:latin typeface="Lucida Console" panose="020B0609040504020204" pitchFamily="49" charset="0"/>
              </a:rPr>
              <a:t> </a:t>
            </a:r>
            <a:r>
              <a:rPr lang="en-US" sz="1200" b="0" dirty="0" err="1">
                <a:solidFill>
                  <a:srgbClr val="795E26"/>
                </a:solidFill>
                <a:effectLst/>
                <a:latin typeface="Lucida Console" panose="020B0609040504020204" pitchFamily="49" charset="0"/>
              </a:rPr>
              <a:t>do_x</a:t>
            </a:r>
            <a:r>
              <a:rPr lang="en-US" sz="1200" b="0" dirty="0">
                <a:solidFill>
                  <a:srgbClr val="000000"/>
                </a:solidFill>
                <a:effectLst/>
                <a:latin typeface="Lucida Console" panose="020B0609040504020204" pitchFamily="49" charset="0"/>
              </a:rPr>
              <a:t>(</a:t>
            </a:r>
            <a:r>
              <a:rPr lang="en-US" sz="1200" dirty="0">
                <a:solidFill>
                  <a:srgbClr val="0000FF"/>
                </a:solidFill>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 {</a:t>
            </a:r>
          </a:p>
          <a:p>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x[0]</a:t>
            </a:r>
            <a:r>
              <a:rPr lang="en-US" sz="1200" b="0" dirty="0">
                <a:solidFill>
                  <a:srgbClr val="000000"/>
                </a:solidFill>
                <a:effectLst/>
                <a:latin typeface="Lucida Console" panose="020B0609040504020204" pitchFamily="49" charset="0"/>
              </a:rPr>
              <a:t> = -</a:t>
            </a:r>
            <a:r>
              <a:rPr lang="en-US" sz="1200" b="0" dirty="0">
                <a:solidFill>
                  <a:srgbClr val="001080"/>
                </a:solidFill>
                <a:effectLst/>
                <a:latin typeface="Lucida Console" panose="020B0609040504020204" pitchFamily="49" charset="0"/>
              </a:rPr>
              <a:t>x[0]</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a:t>
            </a:r>
          </a:p>
          <a:p>
            <a:br>
              <a:rPr lang="en-US" sz="1200" b="0" dirty="0">
                <a:solidFill>
                  <a:srgbClr val="000000"/>
                </a:solidFill>
                <a:effectLst/>
                <a:latin typeface="Lucida Console" panose="020B0609040504020204" pitchFamily="49" charset="0"/>
              </a:rPr>
            </a:b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795E26"/>
                </a:solidFill>
                <a:effectLst/>
                <a:latin typeface="Lucida Console" panose="020B0609040504020204" pitchFamily="49" charset="0"/>
              </a:rPr>
              <a:t>main</a:t>
            </a:r>
            <a:r>
              <a:rPr lang="en-US" sz="1200" b="0" dirty="0">
                <a:solidFill>
                  <a:srgbClr val="000000"/>
                </a:solidFill>
                <a:effectLst/>
                <a:latin typeface="Lucida Console" panose="020B0609040504020204" pitchFamily="49" charset="0"/>
              </a:rPr>
              <a:t>(</a:t>
            </a:r>
            <a:r>
              <a:rPr lang="en-US" sz="1200" b="0" dirty="0">
                <a:solidFill>
                  <a:srgbClr val="0000FF"/>
                </a:solidFill>
                <a:effectLst/>
                <a:latin typeface="Lucida Console" panose="020B0609040504020204" pitchFamily="49" charset="0"/>
              </a:rPr>
              <a:t>void</a:t>
            </a:r>
            <a:r>
              <a:rPr lang="en-US" sz="1200" b="0" dirty="0">
                <a:solidFill>
                  <a:srgbClr val="000000"/>
                </a:solidFill>
                <a:effectLst/>
                <a:latin typeface="Lucida Console" panose="020B0609040504020204" pitchFamily="49" charset="0"/>
              </a:rPr>
              <a:t>) {</a:t>
            </a:r>
          </a:p>
          <a:p>
            <a:r>
              <a:rPr lang="en-US" sz="1200" b="0" dirty="0">
                <a:solidFill>
                  <a:srgbClr val="000000"/>
                </a:solidFill>
                <a:effectLst/>
                <a:latin typeface="Lucida Console" panose="020B0609040504020204" pitchFamily="49" charset="0"/>
              </a:rPr>
              <a:t>    </a:t>
            </a: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x[1]</a:t>
            </a:r>
            <a:r>
              <a:rPr lang="en-US" sz="1200" b="0" dirty="0">
                <a:solidFill>
                  <a:srgbClr val="000000"/>
                </a:solidFill>
                <a:effectLst/>
                <a:latin typeface="Lucida Console" panose="020B0609040504020204" pitchFamily="49" charset="0"/>
              </a:rPr>
              <a:t> = </a:t>
            </a:r>
            <a:r>
              <a:rPr lang="en-US" sz="1200" dirty="0">
                <a:solidFill>
                  <a:srgbClr val="098658"/>
                </a:solidFill>
                <a:latin typeface="Lucida Console" panose="020B0609040504020204" pitchFamily="49" charset="0"/>
              </a:rPr>
              <a:t>{5}</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    </a:t>
            </a:r>
            <a:r>
              <a:rPr lang="en-US" sz="1200" b="0" dirty="0" err="1">
                <a:solidFill>
                  <a:srgbClr val="795E26"/>
                </a:solidFill>
                <a:effectLst/>
                <a:latin typeface="Lucida Console" panose="020B0609040504020204" pitchFamily="49" charset="0"/>
              </a:rPr>
              <a:t>do_x</a:t>
            </a:r>
            <a:r>
              <a:rPr lang="en-US" sz="1200" b="0" dirty="0">
                <a:solidFill>
                  <a:srgbClr val="000000"/>
                </a:solidFill>
                <a:effectLst/>
                <a:latin typeface="Lucida Console" panose="020B0609040504020204" pitchFamily="49" charset="0"/>
              </a:rPr>
              <a:t>(</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    </a:t>
            </a:r>
            <a:r>
              <a:rPr lang="en-US" sz="1200" b="0" dirty="0">
                <a:solidFill>
                  <a:srgbClr val="795E26"/>
                </a:solidFill>
                <a:effectLst/>
                <a:latin typeface="Lucida Console" panose="020B0609040504020204" pitchFamily="49" charset="0"/>
              </a:rPr>
              <a:t>printf</a:t>
            </a:r>
            <a:r>
              <a:rPr lang="en-US" sz="1200" b="0" dirty="0">
                <a:solidFill>
                  <a:srgbClr val="000000"/>
                </a:solidFill>
                <a:effectLst/>
                <a:latin typeface="Lucida Console" panose="020B0609040504020204" pitchFamily="49" charset="0"/>
              </a:rPr>
              <a:t>(</a:t>
            </a:r>
            <a:r>
              <a:rPr lang="en-US" sz="1200" b="0" dirty="0">
                <a:solidFill>
                  <a:srgbClr val="A31515"/>
                </a:solidFill>
                <a:effectLst/>
                <a:latin typeface="Lucida Console" panose="020B0609040504020204" pitchFamily="49" charset="0"/>
              </a:rPr>
              <a:t>"</a:t>
            </a:r>
            <a:r>
              <a:rPr lang="en-US" sz="1200" b="0" dirty="0">
                <a:solidFill>
                  <a:srgbClr val="001080"/>
                </a:solidFill>
                <a:effectLst/>
                <a:latin typeface="Lucida Console" panose="020B0609040504020204" pitchFamily="49" charset="0"/>
              </a:rPr>
              <a:t>%d</a:t>
            </a:r>
            <a:r>
              <a:rPr lang="en-US" sz="1200" b="0" dirty="0">
                <a:solidFill>
                  <a:srgbClr val="EE0000"/>
                </a:solidFill>
                <a:effectLst/>
                <a:latin typeface="Lucida Console" panose="020B0609040504020204" pitchFamily="49" charset="0"/>
              </a:rPr>
              <a:t>\n</a:t>
            </a:r>
            <a:r>
              <a:rPr lang="en-US" sz="1200" b="0" dirty="0">
                <a:solidFill>
                  <a:srgbClr val="A31515"/>
                </a:solidFill>
                <a:effectLst/>
                <a:latin typeface="Lucida Console" panose="020B0609040504020204" pitchFamily="49" charset="0"/>
              </a:rPr>
              <a: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x[0]</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a:t>
            </a:r>
          </a:p>
        </p:txBody>
      </p:sp>
      <p:sp>
        <p:nvSpPr>
          <p:cNvPr id="12" name="TextBox 11">
            <a:extLst>
              <a:ext uri="{FF2B5EF4-FFF2-40B4-BE49-F238E27FC236}">
                <a16:creationId xmlns:a16="http://schemas.microsoft.com/office/drawing/2014/main" id="{7B771196-EA6B-4756-9B5C-3F64CA71027F}"/>
              </a:ext>
            </a:extLst>
          </p:cNvPr>
          <p:cNvSpPr txBox="1"/>
          <p:nvPr/>
        </p:nvSpPr>
        <p:spPr>
          <a:xfrm>
            <a:off x="217085" y="3320747"/>
            <a:ext cx="5223265" cy="338554"/>
          </a:xfrm>
          <a:prstGeom prst="rect">
            <a:avLst/>
          </a:prstGeom>
          <a:noFill/>
        </p:spPr>
        <p:txBody>
          <a:bodyPr wrap="square">
            <a:spAutoFit/>
          </a:bodyPr>
          <a:lstStyle/>
          <a:p>
            <a:r>
              <a:rPr kumimoji="0" lang="en-SG" sz="1600" b="1" i="1" u="none" strike="noStrike" kern="0" cap="none" spc="0" normalizeH="0" baseline="0" noProof="0" dirty="0">
                <a:ln>
                  <a:noFill/>
                </a:ln>
                <a:solidFill>
                  <a:srgbClr val="595959"/>
                </a:solidFill>
                <a:effectLst/>
                <a:uLnTx/>
                <a:uFillTx/>
                <a:latin typeface="Arial"/>
                <a:cs typeface="Arial"/>
                <a:sym typeface="Arial"/>
              </a:rPr>
              <a:t>Q: Are the outputs the same? Why or why not?</a:t>
            </a:r>
            <a:endParaRPr lang="en-SG" sz="1200" b="1" i="1" dirty="0"/>
          </a:p>
        </p:txBody>
      </p:sp>
    </p:spTree>
    <p:extLst>
      <p:ext uri="{BB962C8B-B14F-4D97-AF65-F5344CB8AC3E}">
        <p14:creationId xmlns:p14="http://schemas.microsoft.com/office/powerpoint/2010/main" val="1027348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5C4E-BD1D-46FA-BE40-CA72584E3034}"/>
              </a:ext>
            </a:extLst>
          </p:cNvPr>
          <p:cNvSpPr>
            <a:spLocks noGrp="1"/>
          </p:cNvSpPr>
          <p:nvPr>
            <p:ph type="title"/>
          </p:nvPr>
        </p:nvSpPr>
        <p:spPr/>
        <p:txBody>
          <a:bodyPr/>
          <a:lstStyle/>
          <a:p>
            <a:r>
              <a:rPr lang="en-SG" dirty="0"/>
              <a:t>Quiz!</a:t>
            </a:r>
          </a:p>
        </p:txBody>
      </p:sp>
      <p:sp>
        <p:nvSpPr>
          <p:cNvPr id="5" name="TextBox 4">
            <a:extLst>
              <a:ext uri="{FF2B5EF4-FFF2-40B4-BE49-F238E27FC236}">
                <a16:creationId xmlns:a16="http://schemas.microsoft.com/office/drawing/2014/main" id="{F572E6E3-4AA2-4DED-A106-EB021BC1364B}"/>
              </a:ext>
            </a:extLst>
          </p:cNvPr>
          <p:cNvSpPr txBox="1"/>
          <p:nvPr/>
        </p:nvSpPr>
        <p:spPr>
          <a:xfrm>
            <a:off x="217086" y="1092018"/>
            <a:ext cx="4236501" cy="3847207"/>
          </a:xfrm>
          <a:prstGeom prst="rect">
            <a:avLst/>
          </a:prstGeom>
          <a:noFill/>
          <a:ln>
            <a:solidFill>
              <a:schemeClr val="tx1"/>
            </a:solidFill>
          </a:ln>
        </p:spPr>
        <p:txBody>
          <a:bodyPr wrap="square" rtlCol="0">
            <a:spAutoFit/>
          </a:bodyPr>
          <a:lstStyle/>
          <a:p>
            <a:r>
              <a:rPr lang="en-SG" sz="1200" b="0" dirty="0">
                <a:solidFill>
                  <a:srgbClr val="AF00DB"/>
                </a:solidFill>
                <a:effectLst/>
                <a:latin typeface="Lucida Console" panose="020B0609040504020204" pitchFamily="49" charset="0"/>
              </a:rPr>
              <a:t>#include</a:t>
            </a:r>
            <a:r>
              <a:rPr lang="en-SG" sz="1200" b="0" dirty="0">
                <a:solidFill>
                  <a:srgbClr val="0000FF"/>
                </a:solidFill>
                <a:effectLst/>
                <a:latin typeface="Lucida Console" panose="020B0609040504020204" pitchFamily="49" charset="0"/>
              </a:rPr>
              <a:t> </a:t>
            </a:r>
            <a:r>
              <a:rPr lang="en-SG" sz="1200" b="0" dirty="0">
                <a:solidFill>
                  <a:srgbClr val="A31515"/>
                </a:solidFill>
                <a:effectLst/>
                <a:latin typeface="Lucida Console" panose="020B0609040504020204" pitchFamily="49" charset="0"/>
              </a:rPr>
              <a:t>&lt;</a:t>
            </a:r>
            <a:r>
              <a:rPr lang="en-SG" sz="1200" b="0" dirty="0" err="1">
                <a:solidFill>
                  <a:srgbClr val="A31515"/>
                </a:solidFill>
                <a:effectLst/>
                <a:latin typeface="Lucida Console" panose="020B0609040504020204" pitchFamily="49" charset="0"/>
              </a:rPr>
              <a:t>stdio.h</a:t>
            </a:r>
            <a:r>
              <a:rPr lang="en-SG" sz="1200" b="0" dirty="0">
                <a:solidFill>
                  <a:srgbClr val="A31515"/>
                </a:solidFill>
                <a:effectLst/>
                <a:latin typeface="Lucida Console" panose="020B0609040504020204" pitchFamily="49" charset="0"/>
              </a:rPr>
              <a:t>&gt;</a:t>
            </a:r>
            <a:endParaRPr lang="en-SG" sz="1200" b="0" dirty="0">
              <a:solidFill>
                <a:srgbClr val="000000"/>
              </a:solidFill>
              <a:effectLst/>
              <a:latin typeface="Lucida Console" panose="020B0609040504020204" pitchFamily="49" charset="0"/>
            </a:endParaRP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double_arr</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FF"/>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for</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0</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&lt;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subtract_2</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FF"/>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for</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0</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&lt;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main</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a:solidFill>
                  <a:srgbClr val="098658"/>
                </a:solidFill>
                <a:effectLst/>
                <a:latin typeface="Lucida Console" panose="020B0609040504020204" pitchFamily="49" charset="0"/>
              </a:rPr>
              <a:t>6</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1</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3</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4</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5</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6</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 </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subtract_2</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double_arr</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a:t>
            </a:r>
          </a:p>
        </p:txBody>
      </p:sp>
      <p:sp>
        <p:nvSpPr>
          <p:cNvPr id="6" name="Google Shape;505;p81">
            <a:extLst>
              <a:ext uri="{FF2B5EF4-FFF2-40B4-BE49-F238E27FC236}">
                <a16:creationId xmlns:a16="http://schemas.microsoft.com/office/drawing/2014/main" id="{1C76286F-875D-46D6-9BCE-06F46B23C7C0}"/>
              </a:ext>
            </a:extLst>
          </p:cNvPr>
          <p:cNvSpPr txBox="1"/>
          <p:nvPr/>
        </p:nvSpPr>
        <p:spPr>
          <a:xfrm>
            <a:off x="4732348" y="1113007"/>
            <a:ext cx="3503829" cy="305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800" dirty="0">
                <a:solidFill>
                  <a:schemeClr val="dk2"/>
                </a:solidFill>
              </a:rPr>
              <a:t>What are the values in array </a:t>
            </a:r>
            <a:r>
              <a:rPr lang="en-GB" sz="1600" dirty="0">
                <a:solidFill>
                  <a:schemeClr val="dk2"/>
                </a:solidFill>
                <a:latin typeface="Lucida Console" panose="020B0609040504020204" pitchFamily="49" charset="0"/>
              </a:rPr>
              <a:t>x</a:t>
            </a:r>
            <a:r>
              <a:rPr lang="en-GB" sz="1800" dirty="0">
                <a:solidFill>
                  <a:schemeClr val="dk2"/>
                </a:solidFill>
              </a:rPr>
              <a:t> right before </a:t>
            </a:r>
            <a:r>
              <a:rPr lang="en-GB" sz="1600" dirty="0">
                <a:solidFill>
                  <a:schemeClr val="dk2"/>
                </a:solidFill>
                <a:latin typeface="Lucida Console" panose="020B0609040504020204" pitchFamily="49" charset="0"/>
              </a:rPr>
              <a:t>main()</a:t>
            </a:r>
            <a:r>
              <a:rPr lang="en-GB" sz="1800" dirty="0">
                <a:solidFill>
                  <a:schemeClr val="dk2"/>
                </a:solidFill>
              </a:rPr>
              <a:t> terminates?</a:t>
            </a:r>
          </a:p>
          <a:p>
            <a:pPr marL="0" lvl="0" indent="0" algn="l" rtl="0">
              <a:lnSpc>
                <a:spcPct val="115000"/>
              </a:lnSpc>
              <a:spcBef>
                <a:spcPts val="0"/>
              </a:spcBef>
              <a:spcAft>
                <a:spcPts val="1600"/>
              </a:spcAft>
              <a:buNone/>
            </a:pPr>
            <a:endParaRPr lang="en-GB" sz="1800" dirty="0">
              <a:solidFill>
                <a:schemeClr val="dk2"/>
              </a:solidFill>
            </a:endParaRPr>
          </a:p>
          <a:p>
            <a:pPr marL="0" lvl="0" indent="0" algn="l" rtl="0">
              <a:lnSpc>
                <a:spcPct val="115000"/>
              </a:lnSpc>
              <a:spcBef>
                <a:spcPts val="0"/>
              </a:spcBef>
              <a:spcAft>
                <a:spcPts val="1600"/>
              </a:spcAft>
              <a:buNone/>
            </a:pPr>
            <a:endParaRPr lang="en-SG" dirty="0"/>
          </a:p>
        </p:txBody>
      </p:sp>
    </p:spTree>
    <p:extLst>
      <p:ext uri="{BB962C8B-B14F-4D97-AF65-F5344CB8AC3E}">
        <p14:creationId xmlns:p14="http://schemas.microsoft.com/office/powerpoint/2010/main" val="31413220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88F-9B23-44A6-ABEF-972B03DD7EAF}"/>
              </a:ext>
            </a:extLst>
          </p:cNvPr>
          <p:cNvSpPr>
            <a:spLocks noGrp="1"/>
          </p:cNvSpPr>
          <p:nvPr>
            <p:ph type="title"/>
          </p:nvPr>
        </p:nvSpPr>
        <p:spPr>
          <a:xfrm>
            <a:off x="311700" y="2285400"/>
            <a:ext cx="8520600" cy="572700"/>
          </a:xfrm>
        </p:spPr>
        <p:txBody>
          <a:bodyPr/>
          <a:lstStyle/>
          <a:p>
            <a:pPr algn="ctr"/>
            <a:r>
              <a:rPr lang="en-SG" dirty="0"/>
              <a:t>The End 🙌</a:t>
            </a:r>
            <a:br>
              <a:rPr lang="en-SG" dirty="0"/>
            </a:br>
            <a:r>
              <a:rPr lang="en-SG" sz="1000" dirty="0"/>
              <a:t>(for now)</a:t>
            </a:r>
            <a:endParaRPr lang="en-SG" dirty="0"/>
          </a:p>
        </p:txBody>
      </p:sp>
    </p:spTree>
    <p:extLst>
      <p:ext uri="{BB962C8B-B14F-4D97-AF65-F5344CB8AC3E}">
        <p14:creationId xmlns:p14="http://schemas.microsoft.com/office/powerpoint/2010/main" val="97850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Primitive datatypes</a:t>
            </a:r>
            <a:endParaRPr dirty="0"/>
          </a:p>
          <a:p>
            <a:pPr marL="0" lvl="0" indent="0" algn="l" rtl="0">
              <a:spcBef>
                <a:spcPts val="0"/>
              </a:spcBef>
              <a:spcAft>
                <a:spcPts val="0"/>
              </a:spcAft>
              <a:buNone/>
            </a:pPr>
            <a:endParaRPr dirty="0"/>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Bef>
                <a:spcPts val="1600"/>
              </a:spcBef>
            </a:pPr>
            <a:r>
              <a:rPr lang="en-SG" dirty="0">
                <a:latin typeface="Lucida Console" panose="020B0609040504020204" pitchFamily="49" charset="0"/>
              </a:rPr>
              <a:t>char</a:t>
            </a:r>
          </a:p>
          <a:p>
            <a:pPr marL="285750" indent="-285750">
              <a:spcBef>
                <a:spcPts val="1600"/>
              </a:spcBef>
            </a:pPr>
            <a:r>
              <a:rPr lang="en-SG" dirty="0">
                <a:latin typeface="Lucida Console" panose="020B0609040504020204" pitchFamily="49" charset="0"/>
              </a:rPr>
              <a:t>int</a:t>
            </a:r>
          </a:p>
          <a:p>
            <a:pPr marL="285750" indent="-285750">
              <a:spcBef>
                <a:spcPts val="1600"/>
              </a:spcBef>
            </a:pPr>
            <a:r>
              <a:rPr lang="en-SG" dirty="0">
                <a:latin typeface="Lucida Console" panose="020B0609040504020204" pitchFamily="49" charset="0"/>
              </a:rPr>
              <a:t>long</a:t>
            </a:r>
          </a:p>
          <a:p>
            <a:pPr marL="285750" indent="-285750">
              <a:spcBef>
                <a:spcPts val="1600"/>
              </a:spcBef>
            </a:pPr>
            <a:r>
              <a:rPr lang="en-SG" dirty="0">
                <a:latin typeface="Lucida Console" panose="020B0609040504020204" pitchFamily="49" charset="0"/>
              </a:rPr>
              <a:t>float</a:t>
            </a:r>
          </a:p>
          <a:p>
            <a:pPr marL="285750" indent="-285750">
              <a:spcBef>
                <a:spcPts val="1600"/>
              </a:spcBef>
            </a:pPr>
            <a:r>
              <a:rPr lang="en-SG" dirty="0">
                <a:latin typeface="Lucida Console" panose="020B0609040504020204" pitchFamily="49" charset="0"/>
              </a:rPr>
              <a:t>double</a:t>
            </a:r>
          </a:p>
          <a:p>
            <a:pPr marL="0" indent="0">
              <a:spcBef>
                <a:spcPts val="1600"/>
              </a:spcBef>
              <a:buNone/>
            </a:pPr>
            <a:r>
              <a:rPr lang="en-SG" dirty="0">
                <a:latin typeface="+mj-lt"/>
              </a:rPr>
              <a:t>Understand the purpose of each datatype, and how they differ from each other</a:t>
            </a:r>
            <a:endParaRPr dirty="0">
              <a:latin typeface="+mj-lt"/>
            </a:endParaRPr>
          </a:p>
        </p:txBody>
      </p:sp>
    </p:spTree>
    <p:extLst>
      <p:ext uri="{BB962C8B-B14F-4D97-AF65-F5344CB8AC3E}">
        <p14:creationId xmlns:p14="http://schemas.microsoft.com/office/powerpoint/2010/main" val="169180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Typecasting</a:t>
            </a:r>
            <a:endParaRPr dirty="0"/>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GB" dirty="0"/>
              <a:t>It is possible to convert one datatype into another using typecasting</a:t>
            </a:r>
          </a:p>
          <a:p>
            <a:pPr marL="114300" lvl="0" indent="0" algn="l" rtl="0">
              <a:spcBef>
                <a:spcPts val="0"/>
              </a:spcBef>
              <a:spcAft>
                <a:spcPts val="0"/>
              </a:spcAft>
              <a:buSzPts val="1800"/>
              <a:buNone/>
            </a:pPr>
            <a:endParaRPr lang="en-GB" dirty="0"/>
          </a:p>
          <a:p>
            <a:pPr marL="114300" lvl="0" indent="0" algn="l" rtl="0">
              <a:spcBef>
                <a:spcPts val="0"/>
              </a:spcBef>
              <a:spcAft>
                <a:spcPts val="0"/>
              </a:spcAft>
              <a:buSzPts val="1800"/>
              <a:buNone/>
            </a:pPr>
            <a:r>
              <a:rPr lang="en-GB" sz="1600" dirty="0">
                <a:solidFill>
                  <a:srgbClr val="00B050"/>
                </a:solidFill>
                <a:latin typeface="Lucida Console" panose="020B0609040504020204" pitchFamily="49" charset="0"/>
              </a:rPr>
              <a:t>double</a:t>
            </a:r>
            <a:r>
              <a:rPr lang="en-GB" sz="1600" dirty="0">
                <a:latin typeface="Lucida Console" panose="020B0609040504020204" pitchFamily="49" charset="0"/>
              </a:rPr>
              <a:t> x = 3.5;</a:t>
            </a:r>
          </a:p>
          <a:p>
            <a:pPr marL="114300" lvl="0" indent="0" algn="l" rtl="0">
              <a:spcBef>
                <a:spcPts val="0"/>
              </a:spcBef>
              <a:spcAft>
                <a:spcPts val="0"/>
              </a:spcAft>
              <a:buSzPts val="1800"/>
              <a:buNone/>
            </a:pPr>
            <a:r>
              <a:rPr lang="en-GB" sz="1600" dirty="0">
                <a:solidFill>
                  <a:srgbClr val="00B050"/>
                </a:solidFill>
                <a:latin typeface="Lucida Console" panose="020B0609040504020204" pitchFamily="49" charset="0"/>
              </a:rPr>
              <a:t>int</a:t>
            </a:r>
            <a:r>
              <a:rPr lang="en-GB" sz="1600" dirty="0">
                <a:latin typeface="Lucida Console" panose="020B0609040504020204" pitchFamily="49" charset="0"/>
              </a:rPr>
              <a:t> y = 5 * (</a:t>
            </a:r>
            <a:r>
              <a:rPr lang="en-GB" sz="1600" dirty="0">
                <a:solidFill>
                  <a:srgbClr val="00B050"/>
                </a:solidFill>
                <a:latin typeface="Lucida Console" panose="020B0609040504020204" pitchFamily="49" charset="0"/>
              </a:rPr>
              <a:t>int</a:t>
            </a:r>
            <a:r>
              <a:rPr lang="en-GB" sz="1600" dirty="0">
                <a:latin typeface="Lucida Console" panose="020B0609040504020204" pitchFamily="49" charset="0"/>
              </a:rPr>
              <a:t>)x;</a:t>
            </a:r>
          </a:p>
          <a:p>
            <a:pPr marL="114300" lvl="0" indent="0" algn="l" rtl="0">
              <a:spcBef>
                <a:spcPts val="0"/>
              </a:spcBef>
              <a:spcAft>
                <a:spcPts val="0"/>
              </a:spcAft>
              <a:buSzPts val="1800"/>
              <a:buNone/>
            </a:pPr>
            <a:r>
              <a:rPr lang="en-GB" sz="1600" dirty="0">
                <a:solidFill>
                  <a:srgbClr val="00B050"/>
                </a:solidFill>
                <a:latin typeface="Lucida Console" panose="020B0609040504020204" pitchFamily="49" charset="0"/>
              </a:rPr>
              <a:t>int</a:t>
            </a:r>
            <a:r>
              <a:rPr lang="en-GB" sz="1600" dirty="0">
                <a:latin typeface="Lucida Console" panose="020B0609040504020204" pitchFamily="49" charset="0"/>
              </a:rPr>
              <a:t> z = (</a:t>
            </a:r>
            <a:r>
              <a:rPr lang="en-GB" sz="1600" dirty="0">
                <a:solidFill>
                  <a:srgbClr val="00B050"/>
                </a:solidFill>
                <a:latin typeface="Lucida Console" panose="020B0609040504020204" pitchFamily="49" charset="0"/>
              </a:rPr>
              <a:t>int</a:t>
            </a:r>
            <a:r>
              <a:rPr lang="en-GB" sz="1600" dirty="0">
                <a:latin typeface="Lucida Console" panose="020B0609040504020204" pitchFamily="49" charset="0"/>
              </a:rPr>
              <a:t>)(5 * x);</a:t>
            </a:r>
          </a:p>
          <a:p>
            <a:pPr marL="114300" lvl="0" indent="0" algn="l" rtl="0">
              <a:spcBef>
                <a:spcPts val="0"/>
              </a:spcBef>
              <a:spcAft>
                <a:spcPts val="0"/>
              </a:spcAft>
              <a:buSzPts val="1800"/>
              <a:buNone/>
            </a:pPr>
            <a:r>
              <a:rPr lang="en-GB" b="1" i="1" dirty="0"/>
              <a:t>Q: What are the values of y and z?</a:t>
            </a:r>
          </a:p>
          <a:p>
            <a:pPr marL="457200" lvl="0" indent="-342900" algn="l" rtl="0">
              <a:spcBef>
                <a:spcPts val="0"/>
              </a:spcBef>
              <a:spcAft>
                <a:spcPts val="0"/>
              </a:spcAft>
              <a:buSzPts val="1800"/>
              <a:buChar char="●"/>
            </a:pPr>
            <a:endParaRPr lang="en-SG" dirty="0"/>
          </a:p>
          <a:p>
            <a:pPr marL="114300" lvl="0" indent="0" algn="l" rtl="0">
              <a:spcBef>
                <a:spcPts val="0"/>
              </a:spcBef>
              <a:spcAft>
                <a:spcPts val="0"/>
              </a:spcAft>
              <a:buSzPts val="1800"/>
              <a:buNone/>
            </a:pPr>
            <a:r>
              <a:rPr lang="en-SG" dirty="0">
                <a:solidFill>
                  <a:srgbClr val="00B050"/>
                </a:solidFill>
                <a:latin typeface="Lucida Console" panose="020B0609040504020204" pitchFamily="49" charset="0"/>
              </a:rPr>
              <a:t>char</a:t>
            </a:r>
            <a:r>
              <a:rPr lang="en-SG" dirty="0">
                <a:latin typeface="Lucida Console" panose="020B0609040504020204" pitchFamily="49" charset="0"/>
              </a:rPr>
              <a:t> c = ‘c’</a:t>
            </a:r>
          </a:p>
          <a:p>
            <a:pPr marL="114300" lvl="0" indent="0" algn="l" rtl="0">
              <a:spcBef>
                <a:spcPts val="0"/>
              </a:spcBef>
              <a:spcAft>
                <a:spcPts val="0"/>
              </a:spcAft>
              <a:buSzPts val="1800"/>
              <a:buNone/>
            </a:pPr>
            <a:r>
              <a:rPr lang="en-SG" dirty="0">
                <a:solidFill>
                  <a:srgbClr val="00B050"/>
                </a:solidFill>
                <a:latin typeface="Lucida Console" panose="020B0609040504020204" pitchFamily="49" charset="0"/>
              </a:rPr>
              <a:t>int</a:t>
            </a:r>
            <a:r>
              <a:rPr lang="en-SG" dirty="0">
                <a:latin typeface="Lucida Console" panose="020B0609040504020204" pitchFamily="49" charset="0"/>
              </a:rPr>
              <a:t> </a:t>
            </a:r>
            <a:r>
              <a:rPr lang="en-SG" dirty="0" err="1">
                <a:latin typeface="Lucida Console" panose="020B0609040504020204" pitchFamily="49" charset="0"/>
              </a:rPr>
              <a:t>num</a:t>
            </a:r>
            <a:r>
              <a:rPr lang="en-SG" dirty="0">
                <a:latin typeface="Lucida Console" panose="020B0609040504020204" pitchFamily="49" charset="0"/>
              </a:rPr>
              <a:t> = (</a:t>
            </a:r>
            <a:r>
              <a:rPr lang="en-SG" dirty="0">
                <a:solidFill>
                  <a:srgbClr val="00B050"/>
                </a:solidFill>
                <a:latin typeface="Lucida Console" panose="020B0609040504020204" pitchFamily="49" charset="0"/>
              </a:rPr>
              <a:t>int</a:t>
            </a:r>
            <a:r>
              <a:rPr lang="en-SG" dirty="0">
                <a:latin typeface="Lucida Console" panose="020B0609040504020204" pitchFamily="49" charset="0"/>
              </a:rPr>
              <a:t>)c;</a:t>
            </a:r>
          </a:p>
          <a:p>
            <a:pPr marL="114300" lvl="0" indent="0" algn="l" rtl="0">
              <a:spcBef>
                <a:spcPts val="0"/>
              </a:spcBef>
              <a:spcAft>
                <a:spcPts val="0"/>
              </a:spcAft>
              <a:buSzPts val="1800"/>
              <a:buNone/>
            </a:pPr>
            <a:r>
              <a:rPr lang="en-SG" b="1" i="1" dirty="0"/>
              <a:t>Q: Is typecasting necessary here?</a:t>
            </a:r>
            <a:endParaRPr b="1" i="1" dirty="0"/>
          </a:p>
        </p:txBody>
      </p:sp>
    </p:spTree>
    <p:extLst>
      <p:ext uri="{BB962C8B-B14F-4D97-AF65-F5344CB8AC3E}">
        <p14:creationId xmlns:p14="http://schemas.microsoft.com/office/powerpoint/2010/main" val="2476176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Variable naming</a:t>
            </a:r>
            <a:endParaRPr dirty="0"/>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Variable names should only begin with </a:t>
            </a:r>
            <a:r>
              <a:rPr lang="en-GB" b="1" dirty="0"/>
              <a:t>alphabets</a:t>
            </a:r>
            <a:r>
              <a:rPr lang="en-GB" dirty="0"/>
              <a:t> or ‘</a:t>
            </a:r>
            <a:r>
              <a:rPr lang="en-GB" b="1" dirty="0"/>
              <a:t>_</a:t>
            </a:r>
            <a:r>
              <a:rPr lang="en-GB" dirty="0"/>
              <a:t>’</a:t>
            </a:r>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n-GB" dirty="0"/>
              <a:t>Be careful of naming your variables the same as C keywords (e.g. </a:t>
            </a:r>
            <a:r>
              <a:rPr lang="en-GB" sz="1600" dirty="0">
                <a:solidFill>
                  <a:srgbClr val="7030A0"/>
                </a:solidFill>
                <a:latin typeface="Lucida Console" panose="020B0609040504020204" pitchFamily="49" charset="0"/>
              </a:rPr>
              <a:t>int</a:t>
            </a:r>
            <a:r>
              <a:rPr lang="en-GB" dirty="0">
                <a:latin typeface="Lucida Console" panose="020B0609040504020204" pitchFamily="49" charset="0"/>
              </a:rPr>
              <a:t>, </a:t>
            </a:r>
            <a:r>
              <a:rPr lang="en-GB" sz="1600" dirty="0">
                <a:solidFill>
                  <a:srgbClr val="7030A0"/>
                </a:solidFill>
                <a:latin typeface="Lucida Console" panose="020B0609040504020204" pitchFamily="49" charset="0"/>
              </a:rPr>
              <a:t>char</a:t>
            </a:r>
            <a:r>
              <a:rPr lang="en-GB" dirty="0">
                <a:latin typeface="Lucida Console" panose="020B0609040504020204" pitchFamily="49" charset="0"/>
              </a:rPr>
              <a:t>, </a:t>
            </a:r>
            <a:r>
              <a:rPr lang="en-GB" sz="1600" dirty="0">
                <a:solidFill>
                  <a:srgbClr val="7030A0"/>
                </a:solidFill>
                <a:latin typeface="Lucida Console" panose="020B0609040504020204" pitchFamily="49" charset="0"/>
              </a:rPr>
              <a:t>double</a:t>
            </a:r>
            <a:r>
              <a:rPr lang="en-GB" dirty="0">
                <a:latin typeface="Lucida Console" panose="020B0609040504020204" pitchFamily="49" charset="0"/>
              </a:rPr>
              <a:t>, </a:t>
            </a:r>
            <a:r>
              <a:rPr lang="en-GB" sz="1600" dirty="0" err="1">
                <a:solidFill>
                  <a:srgbClr val="7030A0"/>
                </a:solidFill>
                <a:latin typeface="Lucida Console" panose="020B0609040504020204" pitchFamily="49" charset="0"/>
              </a:rPr>
              <a:t>const</a:t>
            </a:r>
            <a:r>
              <a:rPr lang="en-GB" dirty="0">
                <a:latin typeface="Lucida Console" panose="020B0609040504020204" pitchFamily="49" charset="0"/>
              </a:rPr>
              <a:t>, </a:t>
            </a:r>
            <a:r>
              <a:rPr lang="en-GB" sz="1600" dirty="0">
                <a:solidFill>
                  <a:srgbClr val="7030A0"/>
                </a:solidFill>
                <a:latin typeface="Lucida Console" panose="020B0609040504020204" pitchFamily="49" charset="0"/>
              </a:rPr>
              <a:t>break</a:t>
            </a:r>
            <a:r>
              <a:rPr lang="en-GB" dirty="0">
                <a:latin typeface="Lucida Console" panose="020B0609040504020204" pitchFamily="49" charset="0"/>
              </a:rPr>
              <a:t>, </a:t>
            </a:r>
            <a:r>
              <a:rPr lang="en-GB" sz="1600" dirty="0">
                <a:solidFill>
                  <a:srgbClr val="7030A0"/>
                </a:solidFill>
                <a:latin typeface="Lucida Console" panose="020B0609040504020204" pitchFamily="49" charset="0"/>
              </a:rPr>
              <a:t>switch</a:t>
            </a:r>
            <a:r>
              <a:rPr lang="en-GB" dirty="0"/>
              <a:t>) – the compiler will usually highlight this with a warning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Basic output: </a:t>
            </a:r>
            <a:r>
              <a:rPr lang="en-GB" sz="2400" dirty="0" err="1">
                <a:latin typeface="Lucida Console" panose="020B0609040504020204" pitchFamily="49" charset="0"/>
              </a:rPr>
              <a:t>printf</a:t>
            </a:r>
            <a:r>
              <a:rPr lang="en-GB" sz="2400" dirty="0">
                <a:latin typeface="Lucida Console" panose="020B0609040504020204" pitchFamily="49" charset="0"/>
              </a:rPr>
              <a:t>()</a:t>
            </a:r>
            <a:endParaRPr dirty="0">
              <a:latin typeface="Lucida Console" panose="020B0609040504020204" pitchFamily="49" charset="0"/>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GB" dirty="0"/>
              <a:t>Do note you need to specify the variable type when using the method by adding “%” followed by the variable type.</a:t>
            </a:r>
            <a:endParaRPr dirty="0"/>
          </a:p>
          <a:p>
            <a:pPr marL="0" lvl="0" indent="0" algn="l" rtl="0">
              <a:spcBef>
                <a:spcPts val="1600"/>
              </a:spcBef>
              <a:spcAft>
                <a:spcPts val="0"/>
              </a:spcAft>
              <a:buNone/>
            </a:pPr>
            <a:r>
              <a:rPr lang="en-GB" dirty="0"/>
              <a:t>Formatting arguments: </a:t>
            </a:r>
            <a:r>
              <a:rPr lang="en-GB" sz="1600" dirty="0">
                <a:solidFill>
                  <a:schemeClr val="accent1">
                    <a:lumMod val="75000"/>
                  </a:schemeClr>
                </a:solidFill>
                <a:latin typeface="Lucida Console" panose="020B0609040504020204" pitchFamily="49" charset="0"/>
              </a:rPr>
              <a:t>%c</a:t>
            </a:r>
            <a:r>
              <a:rPr lang="en-GB" sz="1600" dirty="0">
                <a:latin typeface="Lucida Console" panose="020B0609040504020204" pitchFamily="49" charset="0"/>
              </a:rPr>
              <a:t>, </a:t>
            </a:r>
            <a:r>
              <a:rPr lang="en-GB" sz="1600" dirty="0">
                <a:solidFill>
                  <a:schemeClr val="accent1">
                    <a:lumMod val="75000"/>
                  </a:schemeClr>
                </a:solidFill>
                <a:latin typeface="Lucida Console" panose="020B0609040504020204" pitchFamily="49" charset="0"/>
              </a:rPr>
              <a:t>%d</a:t>
            </a:r>
            <a:r>
              <a:rPr lang="en-GB" sz="1600" dirty="0">
                <a:latin typeface="Lucida Console" panose="020B0609040504020204" pitchFamily="49" charset="0"/>
              </a:rPr>
              <a:t>, </a:t>
            </a:r>
            <a:r>
              <a:rPr lang="en-GB" sz="1600" dirty="0">
                <a:solidFill>
                  <a:schemeClr val="accent1">
                    <a:lumMod val="75000"/>
                  </a:schemeClr>
                </a:solidFill>
                <a:latin typeface="Lucida Console" panose="020B0609040504020204" pitchFamily="49" charset="0"/>
              </a:rPr>
              <a:t>%</a:t>
            </a:r>
            <a:r>
              <a:rPr lang="en-GB" sz="1600" dirty="0" err="1">
                <a:solidFill>
                  <a:schemeClr val="accent1">
                    <a:lumMod val="75000"/>
                  </a:schemeClr>
                </a:solidFill>
                <a:latin typeface="Lucida Console" panose="020B0609040504020204" pitchFamily="49" charset="0"/>
              </a:rPr>
              <a:t>lf</a:t>
            </a:r>
            <a:r>
              <a:rPr lang="en-GB" sz="1600" dirty="0">
                <a:latin typeface="Lucida Console" panose="020B0609040504020204" pitchFamily="49" charset="0"/>
              </a:rPr>
              <a:t>, </a:t>
            </a:r>
            <a:r>
              <a:rPr lang="en-GB" sz="1600" dirty="0">
                <a:solidFill>
                  <a:schemeClr val="accent1">
                    <a:lumMod val="75000"/>
                  </a:schemeClr>
                </a:solidFill>
                <a:latin typeface="Lucida Console" panose="020B0609040504020204" pitchFamily="49" charset="0"/>
              </a:rPr>
              <a:t>%s</a:t>
            </a:r>
            <a:r>
              <a:rPr lang="en-GB" sz="1600" dirty="0">
                <a:latin typeface="Lucida Console" panose="020B0609040504020204" pitchFamily="49" charset="0"/>
              </a:rPr>
              <a:t> </a:t>
            </a:r>
          </a:p>
          <a:p>
            <a:pPr marL="0" lvl="0" indent="0" algn="l" rtl="0">
              <a:spcBef>
                <a:spcPts val="1600"/>
              </a:spcBef>
              <a:spcAft>
                <a:spcPts val="0"/>
              </a:spcAft>
              <a:buNone/>
            </a:pPr>
            <a:r>
              <a:rPr lang="en-SG" dirty="0"/>
              <a:t>Special characters: </a:t>
            </a:r>
            <a:r>
              <a:rPr lang="en-SG" sz="1600" dirty="0">
                <a:solidFill>
                  <a:srgbClr val="0070C0"/>
                </a:solidFill>
                <a:latin typeface="Lucida Console" panose="020B0609040504020204" pitchFamily="49" charset="0"/>
              </a:rPr>
              <a:t>\n</a:t>
            </a:r>
            <a:r>
              <a:rPr lang="en-SG" sz="1600" dirty="0">
                <a:latin typeface="Lucida Console" panose="020B0609040504020204" pitchFamily="49" charset="0"/>
              </a:rPr>
              <a:t>, </a:t>
            </a:r>
            <a:r>
              <a:rPr lang="en-SG" sz="1600" dirty="0">
                <a:solidFill>
                  <a:srgbClr val="0070C0"/>
                </a:solidFill>
                <a:latin typeface="Lucida Console" panose="020B0609040504020204" pitchFamily="49" charset="0"/>
              </a:rPr>
              <a:t>\r</a:t>
            </a:r>
            <a:r>
              <a:rPr lang="en-SG" sz="1600" dirty="0">
                <a:latin typeface="Lucida Console" panose="020B0609040504020204" pitchFamily="49" charset="0"/>
              </a:rPr>
              <a:t>, </a:t>
            </a:r>
            <a:r>
              <a:rPr lang="en-SG" sz="1600" dirty="0">
                <a:solidFill>
                  <a:srgbClr val="0070C0"/>
                </a:solidFill>
                <a:latin typeface="Lucida Console" panose="020B0609040504020204" pitchFamily="49" charset="0"/>
              </a:rPr>
              <a:t>\t</a:t>
            </a:r>
            <a:r>
              <a:rPr lang="en-SG" sz="1600" dirty="0">
                <a:latin typeface="Lucida Console" panose="020B0609040504020204" pitchFamily="49" charset="0"/>
              </a:rPr>
              <a:t>,</a:t>
            </a:r>
            <a:r>
              <a:rPr lang="en-SG" dirty="0"/>
              <a:t> </a:t>
            </a:r>
          </a:p>
          <a:p>
            <a:pPr marL="0" lvl="0" indent="0" algn="l" rtl="0">
              <a:spcBef>
                <a:spcPts val="1600"/>
              </a:spcBef>
              <a:spcAft>
                <a:spcPts val="0"/>
              </a:spcAft>
              <a:buNone/>
            </a:pPr>
            <a:r>
              <a:rPr lang="en-SG" dirty="0">
                <a:solidFill>
                  <a:srgbClr val="FF0000"/>
                </a:solidFill>
              </a:rPr>
              <a:t>*</a:t>
            </a:r>
            <a:r>
              <a:rPr lang="en-SG" dirty="0"/>
              <a:t>Printing with decimal places: </a:t>
            </a:r>
            <a:r>
              <a:rPr lang="en-SG" sz="1600" dirty="0" err="1">
                <a:latin typeface="Lucida Console" panose="020B0609040504020204" pitchFamily="49" charset="0"/>
              </a:rPr>
              <a:t>printf</a:t>
            </a:r>
            <a:r>
              <a:rPr lang="en-SG" sz="1600" dirty="0">
                <a:latin typeface="Lucida Console" panose="020B0609040504020204" pitchFamily="49" charset="0"/>
              </a:rPr>
              <a:t>(“</a:t>
            </a:r>
            <a:r>
              <a:rPr lang="en-SG" sz="1600" dirty="0">
                <a:solidFill>
                  <a:srgbClr val="00B050"/>
                </a:solidFill>
                <a:latin typeface="Lucida Console" panose="020B0609040504020204" pitchFamily="49" charset="0"/>
              </a:rPr>
              <a:t>%.2lf</a:t>
            </a:r>
            <a:r>
              <a:rPr lang="en-SG" sz="1600" dirty="0">
                <a:latin typeface="Lucida Console" panose="020B0609040504020204" pitchFamily="49" charset="0"/>
              </a:rPr>
              <a:t>”, 0.4321) -&gt; “0.43”</a:t>
            </a:r>
          </a:p>
          <a:p>
            <a:pPr marL="0" lvl="0" indent="0" algn="l" rtl="0">
              <a:spcBef>
                <a:spcPts val="1600"/>
              </a:spcBef>
              <a:spcAft>
                <a:spcPts val="0"/>
              </a:spcAft>
              <a:buNone/>
            </a:pPr>
            <a:r>
              <a:rPr lang="en-SG" dirty="0">
                <a:solidFill>
                  <a:srgbClr val="FF0000"/>
                </a:solidFill>
              </a:rPr>
              <a:t>*</a:t>
            </a:r>
            <a:r>
              <a:rPr lang="en-SG" dirty="0"/>
              <a:t>Printing with leading spaces: </a:t>
            </a:r>
            <a:r>
              <a:rPr lang="en-SG" sz="1600" dirty="0" err="1">
                <a:latin typeface="Lucida Console" panose="020B0609040504020204" pitchFamily="49" charset="0"/>
              </a:rPr>
              <a:t>printf</a:t>
            </a:r>
            <a:r>
              <a:rPr lang="en-SG" sz="1600" dirty="0">
                <a:latin typeface="Lucida Console" panose="020B0609040504020204" pitchFamily="49" charset="0"/>
              </a:rPr>
              <a:t>(“</a:t>
            </a:r>
            <a:r>
              <a:rPr lang="en-SG" sz="1600" dirty="0">
                <a:solidFill>
                  <a:srgbClr val="00B050"/>
                </a:solidFill>
                <a:latin typeface="Lucida Console" panose="020B0609040504020204" pitchFamily="49" charset="0"/>
              </a:rPr>
              <a:t>%5d</a:t>
            </a:r>
            <a:r>
              <a:rPr lang="en-SG" sz="1600" dirty="0">
                <a:latin typeface="Lucida Console" panose="020B0609040504020204" pitchFamily="49" charset="0"/>
              </a:rPr>
              <a:t>”, 5) -&gt; “    5”</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Basic input: </a:t>
            </a:r>
            <a:r>
              <a:rPr lang="en-GB" sz="2400" dirty="0" err="1">
                <a:latin typeface="Lucida Console" panose="020B0609040504020204" pitchFamily="49" charset="0"/>
              </a:rPr>
              <a:t>scanf</a:t>
            </a:r>
            <a:r>
              <a:rPr lang="en-GB" sz="2400" dirty="0">
                <a:latin typeface="Lucida Console" panose="020B0609040504020204" pitchFamily="49" charset="0"/>
              </a:rPr>
              <a:t>()</a:t>
            </a:r>
            <a:endParaRPr dirty="0">
              <a:latin typeface="Lucida Console" panose="020B0609040504020204" pitchFamily="49" charset="0"/>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GB" dirty="0"/>
              <a:t>Reads user input from the command line into the </a:t>
            </a:r>
            <a:r>
              <a:rPr lang="en-GB" b="1" dirty="0"/>
              <a:t>memory address</a:t>
            </a:r>
            <a:r>
              <a:rPr lang="en-GB" dirty="0"/>
              <a:t> of a declared variable</a:t>
            </a:r>
          </a:p>
          <a:p>
            <a:pPr marL="0" lvl="0" indent="0" algn="l" rtl="0">
              <a:spcBef>
                <a:spcPts val="1600"/>
              </a:spcBef>
              <a:spcAft>
                <a:spcPts val="0"/>
              </a:spcAft>
              <a:buNone/>
            </a:pPr>
            <a:r>
              <a:rPr lang="en-GB" sz="1600" dirty="0" err="1">
                <a:latin typeface="Lucida Console" panose="020B0609040504020204" pitchFamily="49" charset="0"/>
              </a:rPr>
              <a:t>scanf</a:t>
            </a:r>
            <a:r>
              <a:rPr lang="en-GB" sz="1600" dirty="0">
                <a:latin typeface="Lucida Console" panose="020B0609040504020204" pitchFamily="49" charset="0"/>
              </a:rPr>
              <a:t>(“%d”, </a:t>
            </a:r>
            <a:r>
              <a:rPr lang="en-GB" sz="1600" dirty="0">
                <a:solidFill>
                  <a:srgbClr val="FF0000"/>
                </a:solidFill>
                <a:latin typeface="Lucida Console" panose="020B0609040504020204" pitchFamily="49" charset="0"/>
              </a:rPr>
              <a:t>&amp;</a:t>
            </a:r>
            <a:r>
              <a:rPr lang="en-GB" sz="1600" dirty="0">
                <a:latin typeface="Lucida Console" panose="020B0609040504020204" pitchFamily="49" charset="0"/>
              </a:rPr>
              <a:t>test);</a:t>
            </a:r>
            <a:endParaRPr sz="1600" dirty="0">
              <a:latin typeface="Lucida Console" panose="020B0609040504020204" pitchFamily="49" charset="0"/>
            </a:endParaRPr>
          </a:p>
          <a:p>
            <a:pPr marL="0" lvl="0" indent="0" algn="l" rtl="0">
              <a:spcBef>
                <a:spcPts val="1600"/>
              </a:spcBef>
              <a:spcAft>
                <a:spcPts val="0"/>
              </a:spcAft>
              <a:buNone/>
            </a:pPr>
            <a:r>
              <a:rPr lang="en-GB" b="1" i="1" dirty="0"/>
              <a:t>Q: Why do we include an “&amp;” in front of the variable?</a:t>
            </a:r>
            <a:endParaRPr b="1" i="1" dirty="0"/>
          </a:p>
          <a:p>
            <a:pPr marL="0" lvl="0" indent="0" algn="l" rtl="0">
              <a:spcBef>
                <a:spcPts val="1600"/>
              </a:spcBef>
              <a:spcAft>
                <a:spcPts val="16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TotalTime>
  <Words>2925</Words>
  <Application>Microsoft Office PowerPoint</Application>
  <PresentationFormat>On-screen Show (16:9)</PresentationFormat>
  <Paragraphs>335</Paragraphs>
  <Slides>42</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Lucida Console</vt:lpstr>
      <vt:lpstr>Inconsolata</vt:lpstr>
      <vt:lpstr>Simple Light</vt:lpstr>
      <vt:lpstr>CS101 Code Clinic 1</vt:lpstr>
      <vt:lpstr>Topics covered</vt:lpstr>
      <vt:lpstr>01: Variables, Input and Output</vt:lpstr>
      <vt:lpstr>What are Variables? </vt:lpstr>
      <vt:lpstr>Primitive datatypes </vt:lpstr>
      <vt:lpstr>Typecasting</vt:lpstr>
      <vt:lpstr>Variable naming</vt:lpstr>
      <vt:lpstr>Basic output: printf()</vt:lpstr>
      <vt:lpstr>Basic input: scanf()</vt:lpstr>
      <vt:lpstr>Quiz!</vt:lpstr>
      <vt:lpstr>Quiz!</vt:lpstr>
      <vt:lpstr>02: Conditionals</vt:lpstr>
      <vt:lpstr>Booleans</vt:lpstr>
      <vt:lpstr>if-else statement</vt:lpstr>
      <vt:lpstr>Ternary operator</vt:lpstr>
      <vt:lpstr>Switch statement</vt:lpstr>
      <vt:lpstr>De Morgan’s theorem</vt:lpstr>
      <vt:lpstr>Short circuit</vt:lpstr>
      <vt:lpstr>Use logical operators wisely</vt:lpstr>
      <vt:lpstr>Quiz!</vt:lpstr>
      <vt:lpstr>03: Loops</vt:lpstr>
      <vt:lpstr>Why loops? </vt:lpstr>
      <vt:lpstr>Types of Loops </vt:lpstr>
      <vt:lpstr>Fenceposting</vt:lpstr>
      <vt:lpstr>Scoping</vt:lpstr>
      <vt:lpstr>Quiz!</vt:lpstr>
      <vt:lpstr>Quiz!</vt:lpstr>
      <vt:lpstr>04: Functions</vt:lpstr>
      <vt:lpstr>Basic components</vt:lpstr>
      <vt:lpstr>Stack frames</vt:lpstr>
      <vt:lpstr>Memory state diagrams</vt:lpstr>
      <vt:lpstr>Recursion</vt:lpstr>
      <vt:lpstr>Quiz!</vt:lpstr>
      <vt:lpstr>Quiz!</vt:lpstr>
      <vt:lpstr>05: Arrays</vt:lpstr>
      <vt:lpstr>What are arrays?</vt:lpstr>
      <vt:lpstr>Array declaration</vt:lpstr>
      <vt:lpstr>Modifying array values</vt:lpstr>
      <vt:lpstr>Pointer decay</vt:lpstr>
      <vt:lpstr>Passing by value vs reference</vt:lpstr>
      <vt:lpstr>Quiz!</vt:lpstr>
      <vt:lpstr>The End 🙌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 Code Clinic 1</dc:title>
  <cp:lastModifiedBy>emmanuel oh</cp:lastModifiedBy>
  <cp:revision>27</cp:revision>
  <dcterms:modified xsi:type="dcterms:W3CDTF">2021-09-17T13:33:45Z</dcterms:modified>
</cp:coreProperties>
</file>