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50" d="100"/>
          <a:sy n="50" d="100"/>
        </p:scale>
        <p:origin x="955" y="-8170"/>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10077727"/>
            <a:ext cx="29489400" cy="13145709"/>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28193206"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dirty="0"/>
              <a:t>WDN …</a:t>
            </a:r>
          </a:p>
          <a:p>
            <a:pPr eaLnBrk="1" hangingPunct="1">
              <a:spcBef>
                <a:spcPct val="0"/>
              </a:spcBef>
              <a:buFontTx/>
              <a:buNone/>
            </a:pPr>
            <a:r>
              <a:rPr lang="en-GB" altLang="en-US" sz="6200" dirty="0"/>
              <a:t>Subtitle goes here</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7004208" y="32386"/>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dirty="0"/>
              <a:t>Author names</a:t>
            </a:r>
          </a:p>
          <a:p>
            <a:pPr eaLnBrk="1" hangingPunct="1">
              <a:spcBef>
                <a:spcPct val="0"/>
              </a:spcBef>
              <a:buFontTx/>
              <a:buNone/>
            </a:pPr>
            <a:r>
              <a:rPr lang="en-GB" altLang="en-US" sz="3600" dirty="0"/>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t>Emphasize what is the main contribution of your work and it’s originality</a:t>
              </a:r>
            </a:p>
            <a:p>
              <a:pPr algn="dist" eaLnBrk="1" hangingPunct="1">
                <a:spcBef>
                  <a:spcPct val="0"/>
                </a:spcBef>
                <a:buFont typeface="Wingdings" pitchFamily="2" charset="2"/>
                <a:buChar char="§"/>
              </a:pPr>
              <a:endParaRPr lang="en-GB" altLang="en-US" sz="2600"/>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t>Introduction and System Abstraction</a:t>
            </a:r>
          </a:p>
        </p:txBody>
      </p:sp>
      <p:pic>
        <p:nvPicPr>
          <p:cNvPr id="13321" name="Picture 4">
            <a:extLst>
              <a:ext uri="{FF2B5EF4-FFF2-40B4-BE49-F238E27FC236}">
                <a16:creationId xmlns:a16="http://schemas.microsoft.com/office/drawing/2014/main" id="{07747885-D045-9944-8883-CFAE97375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3499" y="3337996"/>
            <a:ext cx="7600950"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17034669"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Modelling approach (methods) </a:t>
              </a:r>
            </a:p>
          </p:txBody>
        </p:sp>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974936"/>
            <a:ext cx="14706600" cy="5863490"/>
            <a:chOff x="15123210" y="5326064"/>
            <a:chExt cx="14705915" cy="23975726"/>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1"/>
              <a:ext cx="4277133" cy="281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6737968"/>
            </a:xfrm>
            <a:prstGeom prst="rect">
              <a:avLst/>
            </a:prstGeom>
            <a:noFill/>
            <a:ln>
              <a:noFill/>
            </a:ln>
          </p:spPr>
          <p:txBody>
            <a:bodyPr>
              <a:spAutoFit/>
            </a:bodyPr>
            <a:lstStyle/>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 forward to LQR requires increase of controller bandwidth to avoid synchronisation.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Kalman filter has to be stiff/slow to allow for leakage detection – limits disturbance estimation.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Increased LQR bandwidth decreases the time separation between inner and outer loop, suggesting cascaded control may be worse off than intended.</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Delay not is in simulation – could be cause of oscillations in for pump controllers. Coupling lost between pumps seen in lab must have been lost in linearisation.</a:t>
              </a:r>
            </a:p>
            <a:p>
              <a:pPr marL="514350" indent="-514350"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Reliability of system due to package loss suggests marginally stable system.</a:t>
              </a:r>
            </a:p>
            <a:p>
              <a:pPr algn="just" defTabSz="4173538" eaLnBrk="1" hangingPunct="1">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431800" y="23422182"/>
            <a:ext cx="29489400"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3007555" cy="7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7746" y="1042830"/>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31809233" y="909480"/>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42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 Outer loop tank pressure control implemented with LQR with integral action </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Inner loop pump controllers made with the Root Locus design method.</a:t>
              </a:r>
            </a:p>
            <a:p>
              <a:pPr eaLnBrk="1" hangingPunct="1">
                <a:spcBef>
                  <a:spcPct val="0"/>
                </a:spcBef>
                <a:buFontTx/>
                <a:buChar char="-"/>
              </a:pPr>
              <a:r>
                <a:rPr lang="en-GB" altLang="en-US" sz="2400" dirty="0"/>
                <a:t>Linearized transfer matrix indicated low coupling between pumps</a:t>
              </a:r>
            </a:p>
            <a:p>
              <a:pPr eaLnBrk="1" hangingPunct="1">
                <a:spcBef>
                  <a:spcPct val="0"/>
                </a:spcBef>
                <a:buFontTx/>
                <a:buChar char="-"/>
              </a:pPr>
              <a:r>
                <a:rPr lang="en-GB" altLang="en-US" sz="2400" b="1" dirty="0"/>
                <a:t>Plot of transfer matrix</a:t>
              </a:r>
              <a:endParaRPr lang="en-GB" altLang="en-US" sz="2400" dirty="0"/>
            </a:p>
            <a:p>
              <a:pPr eaLnBrk="1" hangingPunct="1">
                <a:spcBef>
                  <a:spcPct val="0"/>
                </a:spcBef>
                <a:buFontTx/>
                <a:buNone/>
              </a:pPr>
              <a:r>
                <a:rPr lang="en-GB" altLang="en-US" sz="2400" dirty="0"/>
                <a:t>- Four second time delay modelled with second order </a:t>
              </a:r>
              <a:r>
                <a:rPr lang="en-GB" altLang="en-US" sz="2400" dirty="0" err="1"/>
                <a:t>padé</a:t>
              </a:r>
              <a:r>
                <a:rPr lang="en-GB" altLang="en-US" sz="2400" dirty="0"/>
                <a:t> approximation</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FFT of consumer data used to create model of consumption pattern for Kalman Filter</a:t>
              </a:r>
            </a:p>
            <a:p>
              <a:pPr eaLnBrk="1" hangingPunct="1">
                <a:spcBef>
                  <a:spcPct val="0"/>
                </a:spcBef>
                <a:buFontTx/>
                <a:buChar char="-"/>
              </a:pPr>
              <a:r>
                <a:rPr lang="en-GB" altLang="en-US" sz="2400" dirty="0"/>
                <a:t>Estimated consumer flow is fed forward to LQR controller</a:t>
              </a:r>
            </a:p>
            <a:p>
              <a:pPr eaLnBrk="1" hangingPunct="1">
                <a:spcBef>
                  <a:spcPct val="0"/>
                </a:spcBef>
                <a:buFontTx/>
                <a:buChar char="-"/>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 Interaction between (stiff) Kalman filter and slow LQR controller resulted oscillations:</a:t>
              </a:r>
            </a:p>
            <a:p>
              <a:pPr eaLnBrk="1" hangingPunct="1">
                <a:spcBef>
                  <a:spcPct val="0"/>
                </a:spcBef>
                <a:buFontTx/>
                <a:buNone/>
              </a:pPr>
              <a:r>
                <a:rPr lang="en-GB" altLang="en-US" sz="2400" dirty="0"/>
                <a:t>- </a:t>
              </a:r>
              <a:r>
                <a:rPr lang="en-GB" altLang="en-US" sz="2400" b="1" dirty="0"/>
                <a:t>Plot of Kalman-LQR oscillations</a:t>
              </a:r>
              <a:endParaRPr lang="en-GB" altLang="en-US" sz="2400" dirty="0"/>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t>Problem formulation</a:t>
            </a:r>
          </a:p>
          <a:p>
            <a:pPr eaLnBrk="1" hangingPunct="1"/>
            <a:r>
              <a:rPr lang="en-GB" altLang="en-US" sz="2400" dirty="0"/>
              <a:t>How can a reliable networked controller for the WDN be</a:t>
            </a:r>
          </a:p>
          <a:p>
            <a:pPr eaLnBrk="1" hangingPunct="1"/>
            <a:r>
              <a:rPr lang="en-GB" altLang="en-US" sz="2400" dirty="0"/>
              <a:t>implemented that delivers constant pressure control?</a:t>
            </a:r>
          </a:p>
          <a:p>
            <a:pPr eaLnBrk="1" hangingPunct="1"/>
            <a:endParaRPr lang="en-GB" altLang="en-US" sz="2400" dirty="0"/>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t>Motivation</a:t>
            </a:r>
          </a:p>
          <a:p>
            <a:pPr algn="just" eaLnBrk="1" hangingPunct="1">
              <a:spcBef>
                <a:spcPct val="0"/>
              </a:spcBef>
              <a:buFontTx/>
              <a:buNone/>
            </a:pPr>
            <a:r>
              <a:rPr lang="en-GB" altLang="en-US" sz="2600" dirty="0"/>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p:txBody>
      </p:sp>
      <p:sp>
        <p:nvSpPr>
          <p:cNvPr id="2" name="TextBox 1">
            <a:extLst>
              <a:ext uri="{FF2B5EF4-FFF2-40B4-BE49-F238E27FC236}">
                <a16:creationId xmlns:a16="http://schemas.microsoft.com/office/drawing/2014/main" id="{3A170F90-C89D-4746-A6A6-B0DDF929F7E8}"/>
              </a:ext>
            </a:extLst>
          </p:cNvPr>
          <p:cNvSpPr txBox="1"/>
          <p:nvPr/>
        </p:nvSpPr>
        <p:spPr>
          <a:xfrm>
            <a:off x="-21402293" y="21272913"/>
            <a:ext cx="13424693" cy="9325630"/>
          </a:xfrm>
          <a:prstGeom prst="rect">
            <a:avLst/>
          </a:prstGeom>
          <a:noFill/>
        </p:spPr>
        <p:txBody>
          <a:bodyPr wrap="square" rtlCol="0">
            <a:spAutoFit/>
          </a:bodyPr>
          <a:lstStyle/>
          <a:p>
            <a:r>
              <a:rPr lang="en-US" sz="2400" dirty="0"/>
              <a:t>- Modeling of network was based on graph theory.</a:t>
            </a:r>
            <a:endParaRPr lang="en-DK" sz="2400" dirty="0"/>
          </a:p>
          <a:p>
            <a:endParaRPr lang="en-DK" sz="2400" dirty="0"/>
          </a:p>
          <a:p>
            <a:pPr marL="342900" indent="-342900">
              <a:buFontTx/>
              <a:buChar char="-"/>
            </a:pPr>
            <a:r>
              <a:rPr lang="en-US" sz="2400" dirty="0"/>
              <a:t>Slow and fast dynamics are separated for cascaded control</a:t>
            </a:r>
          </a:p>
          <a:p>
            <a:pPr marL="800100" lvl="1" indent="-342900">
              <a:buFontTx/>
              <a:buChar char="-"/>
            </a:pPr>
            <a:r>
              <a:rPr lang="en-US" sz="2400" dirty="0"/>
              <a:t>Slow dynamics from tank dynamics</a:t>
            </a:r>
          </a:p>
          <a:p>
            <a:pPr marL="800100" lvl="1" indent="-342900">
              <a:buFontTx/>
              <a:buChar char="-"/>
            </a:pPr>
            <a:r>
              <a:rPr lang="en-US" sz="2400" dirty="0"/>
              <a:t>Fast dynamics from pipe inertia</a:t>
            </a:r>
          </a:p>
          <a:p>
            <a:pPr marL="800100" lvl="1" indent="-342900">
              <a:buFontTx/>
              <a:buChar char="-"/>
            </a:pPr>
            <a:r>
              <a:rPr lang="en-US" sz="2400" dirty="0"/>
              <a:t>valves, pumps and pipes includes static resistances</a:t>
            </a:r>
          </a:p>
          <a:p>
            <a:pPr marL="342900" indent="-342900">
              <a:buFontTx/>
              <a:buChar char="-"/>
            </a:pPr>
            <a:endParaRPr lang="en-US" sz="2400" dirty="0"/>
          </a:p>
          <a:p>
            <a:pPr marL="342900" indent="-342900">
              <a:buFontTx/>
              <a:buChar char="-"/>
            </a:pPr>
            <a:endParaRPr lang="en-US" sz="2400" dirty="0"/>
          </a:p>
          <a:p>
            <a:pPr marL="342900" indent="-342900">
              <a:buFontTx/>
              <a:buChar char="-"/>
            </a:pPr>
            <a:r>
              <a:rPr lang="en-US" sz="2400" dirty="0"/>
              <a:t>Model is non-linear. </a:t>
            </a:r>
          </a:p>
          <a:p>
            <a:pPr marL="800100" lvl="1" indent="-342900">
              <a:buFontTx/>
              <a:buChar char="-"/>
            </a:pPr>
            <a:r>
              <a:rPr lang="en-US" sz="2400" dirty="0" err="1"/>
              <a:t>Linearised</a:t>
            </a:r>
            <a:r>
              <a:rPr lang="en-US" sz="2400" dirty="0"/>
              <a:t> with Taylor expansion</a:t>
            </a:r>
          </a:p>
          <a:p>
            <a:pPr marL="342900" indent="-342900">
              <a:buFontTx/>
              <a:buChar char="-"/>
            </a:pPr>
            <a:endParaRPr lang="en-US" sz="2400" dirty="0"/>
          </a:p>
          <a:p>
            <a:endParaRPr lang="en-DK" sz="2400" dirty="0"/>
          </a:p>
          <a:p>
            <a:endParaRPr lang="en-DK" sz="2400" dirty="0"/>
          </a:p>
          <a:p>
            <a:endParaRPr lang="en-DK" sz="2400" dirty="0"/>
          </a:p>
          <a:p>
            <a:endParaRPr lang="en-DK" sz="2400" dirty="0"/>
          </a:p>
          <a:p>
            <a:endParaRPr lang="en-DK" sz="2400" dirty="0"/>
          </a:p>
          <a:p>
            <a:pPr marL="342900" indent="-342900">
              <a:buFontTx/>
              <a:buChar char="-"/>
            </a:pPr>
            <a:endParaRPr lang="en-DK" sz="2400" dirty="0"/>
          </a:p>
          <a:p>
            <a:pPr marL="342900" indent="-342900">
              <a:buFontTx/>
              <a:buChar char="-"/>
            </a:pPr>
            <a:endParaRPr lang="en-US" sz="2400" dirty="0"/>
          </a:p>
          <a:p>
            <a:pPr marL="342900" indent="-342900">
              <a:buFontTx/>
              <a:buChar char="-"/>
            </a:pPr>
            <a:endParaRPr lang="en-US" sz="2400" dirty="0"/>
          </a:p>
          <a:p>
            <a:pPr marL="342900" indent="-342900">
              <a:buFontTx/>
              <a:buChar char="-"/>
            </a:pPr>
            <a:r>
              <a:rPr lang="en-DK" sz="2400" dirty="0"/>
              <a:t>Leakage detection and disturbance estimation with Kalman filter. </a:t>
            </a:r>
          </a:p>
          <a:p>
            <a:pPr marL="800100" lvl="1" indent="-342900">
              <a:buFontTx/>
              <a:buChar char="-"/>
            </a:pPr>
            <a:r>
              <a:rPr lang="en-DK" sz="2400" dirty="0"/>
              <a:t>Consumer flow is not realisticly measured</a:t>
            </a:r>
          </a:p>
          <a:p>
            <a:pPr marL="800100" lvl="1" indent="-342900">
              <a:buFontTx/>
              <a:buChar char="-"/>
            </a:pPr>
            <a:r>
              <a:rPr lang="en-DK" sz="2400" dirty="0"/>
              <a:t>Stiff kalman filter allows for leakage detection</a:t>
            </a:r>
          </a:p>
          <a:p>
            <a:pPr marL="800100" lvl="1" indent="-342900">
              <a:buFontTx/>
              <a:buChar char="-"/>
            </a:pPr>
            <a:r>
              <a:rPr lang="en-DK" sz="2400" dirty="0"/>
              <a:t>Input is based on mass conservation – what comes in and must come out</a:t>
            </a:r>
          </a:p>
          <a:p>
            <a:pPr marL="800100" lvl="1" indent="-342900">
              <a:buFontTx/>
              <a:buChar char="-"/>
            </a:pPr>
            <a:endParaRPr lang="en-DK" sz="2400" dirty="0"/>
          </a:p>
          <a:p>
            <a:endParaRPr lang="en-DK" sz="2400" dirty="0"/>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3661129" y="25958851"/>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Inner Loop LQR control: The LQR controller follows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0933928" y="26027872"/>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Outer loop Pump control: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3675417" y="2540376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3597629" y="30178962"/>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Consumer flow (disturbance) estimation: 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4076" y="24729358"/>
            <a:ext cx="6720585" cy="391122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489" y="26537527"/>
            <a:ext cx="6807818" cy="3903373"/>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0628" y="29195675"/>
            <a:ext cx="6571830" cy="2804749"/>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6288" y="27050447"/>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0861489" y="30729981"/>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Leakage detection: The big difference between the measured consumer flow and the Kalman Filter </a:t>
            </a:r>
            <a:r>
              <a:rPr lang="en-GB" altLang="en-US" sz="2200" dirty="0" err="1"/>
              <a:t>esitmate</a:t>
            </a:r>
            <a:r>
              <a:rPr lang="en-GB" altLang="en-US" sz="2200" dirty="0"/>
              <a:t> indicates a leakage</a:t>
            </a:r>
          </a:p>
        </p:txBody>
      </p:sp>
      <p:sp>
        <p:nvSpPr>
          <p:cNvPr id="60" name="TextBox 56">
            <a:extLst>
              <a:ext uri="{FF2B5EF4-FFF2-40B4-BE49-F238E27FC236}">
                <a16:creationId xmlns:a16="http://schemas.microsoft.com/office/drawing/2014/main" id="{1F12F02F-02BF-7F48-BE7D-7130D9D1C8C2}"/>
              </a:ext>
            </a:extLst>
          </p:cNvPr>
          <p:cNvSpPr txBox="1">
            <a:spLocks noChangeArrowheads="1"/>
          </p:cNvSpPr>
          <p:nvPr/>
        </p:nvSpPr>
        <p:spPr bwMode="auto">
          <a:xfrm>
            <a:off x="20564893" y="32203168"/>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b="1" dirty="0"/>
              <a:t>- Insert Kalman filter and LQR controller oscillations from incorrect tuning</a:t>
            </a:r>
          </a:p>
        </p:txBody>
      </p:sp>
      <p:grpSp>
        <p:nvGrpSpPr>
          <p:cNvPr id="61" name="Group 49">
            <a:extLst>
              <a:ext uri="{FF2B5EF4-FFF2-40B4-BE49-F238E27FC236}">
                <a16:creationId xmlns:a16="http://schemas.microsoft.com/office/drawing/2014/main" id="{1CBF86D6-31CB-480B-AE2C-FE7C461FDFD0}"/>
              </a:ext>
            </a:extLst>
          </p:cNvPr>
          <p:cNvGrpSpPr>
            <a:grpSpLocks/>
          </p:cNvGrpSpPr>
          <p:nvPr/>
        </p:nvGrpSpPr>
        <p:grpSpPr bwMode="auto">
          <a:xfrm>
            <a:off x="23433739" y="18165796"/>
            <a:ext cx="5005771" cy="3327962"/>
            <a:chOff x="15579725" y="29481462"/>
            <a:chExt cx="14554200" cy="8610601"/>
          </a:xfrm>
        </p:grpSpPr>
        <p:sp>
          <p:nvSpPr>
            <p:cNvPr id="62" name="AutoShape 37">
              <a:extLst>
                <a:ext uri="{FF2B5EF4-FFF2-40B4-BE49-F238E27FC236}">
                  <a16:creationId xmlns:a16="http://schemas.microsoft.com/office/drawing/2014/main" id="{977C2CAD-F862-4A27-9516-40172021F717}"/>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63" name="Text Box 44">
              <a:extLst>
                <a:ext uri="{FF2B5EF4-FFF2-40B4-BE49-F238E27FC236}">
                  <a16:creationId xmlns:a16="http://schemas.microsoft.com/office/drawing/2014/main" id="{8ADB3611-9357-4BE9-A9B6-1E05332DE889}"/>
                </a:ext>
              </a:extLst>
            </p:cNvPr>
            <p:cNvSpPr txBox="1">
              <a:spLocks noChangeArrowheads="1"/>
            </p:cNvSpPr>
            <p:nvPr/>
          </p:nvSpPr>
          <p:spPr bwMode="auto">
            <a:xfrm>
              <a:off x="17789526" y="29481462"/>
              <a:ext cx="7151747" cy="97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Root locus</a:t>
              </a:r>
            </a:p>
          </p:txBody>
        </p:sp>
        <p:sp>
          <p:nvSpPr>
            <p:cNvPr id="64" name="Rectangle 60">
              <a:extLst>
                <a:ext uri="{FF2B5EF4-FFF2-40B4-BE49-F238E27FC236}">
                  <a16:creationId xmlns:a16="http://schemas.microsoft.com/office/drawing/2014/main" id="{18D87866-B06E-4E80-BA97-22BFA5A0AAF1}"/>
                </a:ext>
              </a:extLst>
            </p:cNvPr>
            <p:cNvSpPr>
              <a:spLocks noChangeArrowheads="1"/>
            </p:cNvSpPr>
            <p:nvPr/>
          </p:nvSpPr>
          <p:spPr bwMode="auto">
            <a:xfrm>
              <a:off x="15946437" y="31038503"/>
              <a:ext cx="13868400" cy="5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Here goes text</a:t>
              </a:r>
            </a:p>
          </p:txBody>
        </p:sp>
      </p:grpSp>
      <p:grpSp>
        <p:nvGrpSpPr>
          <p:cNvPr id="65" name="Group 49">
            <a:extLst>
              <a:ext uri="{FF2B5EF4-FFF2-40B4-BE49-F238E27FC236}">
                <a16:creationId xmlns:a16="http://schemas.microsoft.com/office/drawing/2014/main" id="{E26B9032-8DE9-4B00-8B22-B204015AA3FE}"/>
              </a:ext>
            </a:extLst>
          </p:cNvPr>
          <p:cNvGrpSpPr>
            <a:grpSpLocks/>
          </p:cNvGrpSpPr>
          <p:nvPr/>
        </p:nvGrpSpPr>
        <p:grpSpPr bwMode="auto">
          <a:xfrm>
            <a:off x="2133184" y="15064036"/>
            <a:ext cx="5005771" cy="3327962"/>
            <a:chOff x="15579725" y="29481462"/>
            <a:chExt cx="14554200" cy="8610601"/>
          </a:xfrm>
        </p:grpSpPr>
        <p:sp>
          <p:nvSpPr>
            <p:cNvPr id="66" name="AutoShape 37">
              <a:extLst>
                <a:ext uri="{FF2B5EF4-FFF2-40B4-BE49-F238E27FC236}">
                  <a16:creationId xmlns:a16="http://schemas.microsoft.com/office/drawing/2014/main" id="{1D7F5911-429E-43EF-9B64-117D0D2D1CF1}"/>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67" name="Text Box 44">
              <a:extLst>
                <a:ext uri="{FF2B5EF4-FFF2-40B4-BE49-F238E27FC236}">
                  <a16:creationId xmlns:a16="http://schemas.microsoft.com/office/drawing/2014/main" id="{2593E18D-42AD-4C8E-B698-210E3C7F7234}"/>
                </a:ext>
              </a:extLst>
            </p:cNvPr>
            <p:cNvSpPr txBox="1">
              <a:spLocks noChangeArrowheads="1"/>
            </p:cNvSpPr>
            <p:nvPr/>
          </p:nvSpPr>
          <p:spPr bwMode="auto">
            <a:xfrm>
              <a:off x="17789526" y="29481462"/>
              <a:ext cx="9657915"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Kalman filter</a:t>
              </a:r>
            </a:p>
          </p:txBody>
        </p:sp>
        <p:sp>
          <p:nvSpPr>
            <p:cNvPr id="68" name="Rectangle 60">
              <a:extLst>
                <a:ext uri="{FF2B5EF4-FFF2-40B4-BE49-F238E27FC236}">
                  <a16:creationId xmlns:a16="http://schemas.microsoft.com/office/drawing/2014/main" id="{667A6F8D-BC59-413F-A42D-F514E2FDE092}"/>
                </a:ext>
              </a:extLst>
            </p:cNvPr>
            <p:cNvSpPr>
              <a:spLocks noChangeArrowheads="1"/>
            </p:cNvSpPr>
            <p:nvPr/>
          </p:nvSpPr>
          <p:spPr bwMode="auto">
            <a:xfrm>
              <a:off x="15946437" y="31038503"/>
              <a:ext cx="13868400"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FFT of consumer data</a:t>
              </a:r>
            </a:p>
          </p:txBody>
        </p:sp>
      </p:grpSp>
      <p:grpSp>
        <p:nvGrpSpPr>
          <p:cNvPr id="69" name="Group 49">
            <a:extLst>
              <a:ext uri="{FF2B5EF4-FFF2-40B4-BE49-F238E27FC236}">
                <a16:creationId xmlns:a16="http://schemas.microsoft.com/office/drawing/2014/main" id="{170F755B-9AC1-46A7-884A-2945CF8F278B}"/>
              </a:ext>
            </a:extLst>
          </p:cNvPr>
          <p:cNvGrpSpPr>
            <a:grpSpLocks/>
          </p:cNvGrpSpPr>
          <p:nvPr/>
        </p:nvGrpSpPr>
        <p:grpSpPr bwMode="auto">
          <a:xfrm>
            <a:off x="3120718" y="11162948"/>
            <a:ext cx="5005771" cy="3327962"/>
            <a:chOff x="15579725" y="29481462"/>
            <a:chExt cx="14554200" cy="8610601"/>
          </a:xfrm>
        </p:grpSpPr>
        <p:sp>
          <p:nvSpPr>
            <p:cNvPr id="70" name="AutoShape 37">
              <a:extLst>
                <a:ext uri="{FF2B5EF4-FFF2-40B4-BE49-F238E27FC236}">
                  <a16:creationId xmlns:a16="http://schemas.microsoft.com/office/drawing/2014/main" id="{2BB198C7-082A-4851-BABF-52A8AE08FF1B}"/>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71" name="Text Box 44">
              <a:extLst>
                <a:ext uri="{FF2B5EF4-FFF2-40B4-BE49-F238E27FC236}">
                  <a16:creationId xmlns:a16="http://schemas.microsoft.com/office/drawing/2014/main" id="{5478FA6C-F7CF-4F38-BBF2-35E55ADC1919}"/>
                </a:ext>
              </a:extLst>
            </p:cNvPr>
            <p:cNvSpPr txBox="1">
              <a:spLocks noChangeArrowheads="1"/>
            </p:cNvSpPr>
            <p:nvPr/>
          </p:nvSpPr>
          <p:spPr bwMode="auto">
            <a:xfrm>
              <a:off x="17789526" y="29481462"/>
              <a:ext cx="10119324"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Graph theory</a:t>
              </a:r>
            </a:p>
          </p:txBody>
        </p:sp>
        <p:sp>
          <p:nvSpPr>
            <p:cNvPr id="72" name="Rectangle 60">
              <a:extLst>
                <a:ext uri="{FF2B5EF4-FFF2-40B4-BE49-F238E27FC236}">
                  <a16:creationId xmlns:a16="http://schemas.microsoft.com/office/drawing/2014/main" id="{DA77D272-D3DA-41E7-A440-966B36592AED}"/>
                </a:ext>
              </a:extLst>
            </p:cNvPr>
            <p:cNvSpPr>
              <a:spLocks noChangeArrowheads="1"/>
            </p:cNvSpPr>
            <p:nvPr/>
          </p:nvSpPr>
          <p:spPr bwMode="auto">
            <a:xfrm>
              <a:off x="15946437" y="31038503"/>
              <a:ext cx="13868400" cy="5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Here goes text</a:t>
              </a:r>
            </a:p>
          </p:txBody>
        </p:sp>
      </p:grpSp>
      <p:grpSp>
        <p:nvGrpSpPr>
          <p:cNvPr id="74" name="Group 49">
            <a:extLst>
              <a:ext uri="{FF2B5EF4-FFF2-40B4-BE49-F238E27FC236}">
                <a16:creationId xmlns:a16="http://schemas.microsoft.com/office/drawing/2014/main" id="{E81FE3A9-E181-4418-ABEE-8C83DC613DD2}"/>
              </a:ext>
            </a:extLst>
          </p:cNvPr>
          <p:cNvGrpSpPr>
            <a:grpSpLocks/>
          </p:cNvGrpSpPr>
          <p:nvPr/>
        </p:nvGrpSpPr>
        <p:grpSpPr bwMode="auto">
          <a:xfrm>
            <a:off x="22444945" y="11539579"/>
            <a:ext cx="6811530" cy="3336051"/>
            <a:chOff x="15579725" y="29460533"/>
            <a:chExt cx="14554200" cy="8631530"/>
          </a:xfrm>
        </p:grpSpPr>
        <p:sp>
          <p:nvSpPr>
            <p:cNvPr id="75" name="AutoShape 37">
              <a:extLst>
                <a:ext uri="{FF2B5EF4-FFF2-40B4-BE49-F238E27FC236}">
                  <a16:creationId xmlns:a16="http://schemas.microsoft.com/office/drawing/2014/main" id="{1A1EC6F5-18A6-45E4-93B0-416890441B6C}"/>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76" name="Text Box 44">
              <a:extLst>
                <a:ext uri="{FF2B5EF4-FFF2-40B4-BE49-F238E27FC236}">
                  <a16:creationId xmlns:a16="http://schemas.microsoft.com/office/drawing/2014/main" id="{E4AF76BC-6938-4A96-8FCF-2894D6CAF5C8}"/>
                </a:ext>
              </a:extLst>
            </p:cNvPr>
            <p:cNvSpPr txBox="1">
              <a:spLocks noChangeArrowheads="1"/>
            </p:cNvSpPr>
            <p:nvPr/>
          </p:nvSpPr>
          <p:spPr bwMode="auto">
            <a:xfrm>
              <a:off x="16992986" y="29460533"/>
              <a:ext cx="11775301"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Decentralized control</a:t>
              </a:r>
            </a:p>
          </p:txBody>
        </p:sp>
        <p:sp>
          <p:nvSpPr>
            <p:cNvPr id="77" name="Rectangle 60">
              <a:extLst>
                <a:ext uri="{FF2B5EF4-FFF2-40B4-BE49-F238E27FC236}">
                  <a16:creationId xmlns:a16="http://schemas.microsoft.com/office/drawing/2014/main" id="{C6B2285E-041C-49D8-BB23-79345C6E5BFA}"/>
                </a:ext>
              </a:extLst>
            </p:cNvPr>
            <p:cNvSpPr>
              <a:spLocks noChangeArrowheads="1"/>
            </p:cNvSpPr>
            <p:nvPr/>
          </p:nvSpPr>
          <p:spPr bwMode="auto">
            <a:xfrm>
              <a:off x="15946437" y="31038503"/>
              <a:ext cx="13868401"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Bode plot</a:t>
              </a:r>
            </a:p>
          </p:txBody>
        </p:sp>
      </p:grpSp>
      <p:grpSp>
        <p:nvGrpSpPr>
          <p:cNvPr id="79" name="Group 49">
            <a:extLst>
              <a:ext uri="{FF2B5EF4-FFF2-40B4-BE49-F238E27FC236}">
                <a16:creationId xmlns:a16="http://schemas.microsoft.com/office/drawing/2014/main" id="{F5A2A103-050D-4736-A7EC-A8B027A289AA}"/>
              </a:ext>
            </a:extLst>
          </p:cNvPr>
          <p:cNvGrpSpPr>
            <a:grpSpLocks/>
          </p:cNvGrpSpPr>
          <p:nvPr/>
        </p:nvGrpSpPr>
        <p:grpSpPr bwMode="auto">
          <a:xfrm>
            <a:off x="1793015" y="19123156"/>
            <a:ext cx="5005771" cy="3327962"/>
            <a:chOff x="15579725" y="29481462"/>
            <a:chExt cx="14554200" cy="8610601"/>
          </a:xfrm>
        </p:grpSpPr>
        <p:sp>
          <p:nvSpPr>
            <p:cNvPr id="80" name="AutoShape 37">
              <a:extLst>
                <a:ext uri="{FF2B5EF4-FFF2-40B4-BE49-F238E27FC236}">
                  <a16:creationId xmlns:a16="http://schemas.microsoft.com/office/drawing/2014/main" id="{16DE5490-17D3-41A6-9292-EE97FB91E8B7}"/>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81" name="Text Box 44">
              <a:extLst>
                <a:ext uri="{FF2B5EF4-FFF2-40B4-BE49-F238E27FC236}">
                  <a16:creationId xmlns:a16="http://schemas.microsoft.com/office/drawing/2014/main" id="{0E7E8EE8-5AAD-41CF-B0A3-858C0A27D62C}"/>
                </a:ext>
              </a:extLst>
            </p:cNvPr>
            <p:cNvSpPr txBox="1">
              <a:spLocks noChangeArrowheads="1"/>
            </p:cNvSpPr>
            <p:nvPr/>
          </p:nvSpPr>
          <p:spPr bwMode="auto">
            <a:xfrm>
              <a:off x="17789526" y="29481462"/>
              <a:ext cx="8926183"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Oscillations</a:t>
              </a:r>
            </a:p>
          </p:txBody>
        </p:sp>
        <p:sp>
          <p:nvSpPr>
            <p:cNvPr id="82" name="Rectangle 60">
              <a:extLst>
                <a:ext uri="{FF2B5EF4-FFF2-40B4-BE49-F238E27FC236}">
                  <a16:creationId xmlns:a16="http://schemas.microsoft.com/office/drawing/2014/main" id="{F6A47CCB-E44B-4D22-8185-D2476D4863E0}"/>
                </a:ext>
              </a:extLst>
            </p:cNvPr>
            <p:cNvSpPr>
              <a:spLocks noChangeArrowheads="1"/>
            </p:cNvSpPr>
            <p:nvPr/>
          </p:nvSpPr>
          <p:spPr bwMode="auto">
            <a:xfrm>
              <a:off x="15946437" y="31038503"/>
              <a:ext cx="13868400"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err="1"/>
                <a:t>Syncronization</a:t>
              </a:r>
              <a:endParaRPr lang="en-GB" altLang="en-US" sz="2400" dirty="0"/>
            </a:p>
          </p:txBody>
        </p:sp>
      </p:grpSp>
      <p:pic>
        <p:nvPicPr>
          <p:cNvPr id="6" name="Billede 5">
            <a:extLst>
              <a:ext uri="{FF2B5EF4-FFF2-40B4-BE49-F238E27FC236}">
                <a16:creationId xmlns:a16="http://schemas.microsoft.com/office/drawing/2014/main" id="{CD2AAF7C-F8A8-40E3-A784-539CD0678525}"/>
              </a:ext>
            </a:extLst>
          </p:cNvPr>
          <p:cNvPicPr>
            <a:picLocks noChangeAspect="1"/>
          </p:cNvPicPr>
          <p:nvPr/>
        </p:nvPicPr>
        <p:blipFill>
          <a:blip r:embed="rId9"/>
          <a:stretch>
            <a:fillRect/>
          </a:stretch>
        </p:blipFill>
        <p:spPr>
          <a:xfrm>
            <a:off x="11428924" y="10674492"/>
            <a:ext cx="8512657" cy="11675481"/>
          </a:xfrm>
          <a:prstGeom prst="rect">
            <a:avLst/>
          </a:prstGeom>
        </p:spPr>
      </p:pic>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97531" y="11027330"/>
            <a:ext cx="5351708" cy="247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6215</TotalTime>
  <Words>504</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Helvetica</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Kasper Laustsen</cp:lastModifiedBy>
  <cp:revision>413</cp:revision>
  <cp:lastPrinted>2021-12-10T09:27:29Z</cp:lastPrinted>
  <dcterms:created xsi:type="dcterms:W3CDTF">1601-01-01T00:00:00Z</dcterms:created>
  <dcterms:modified xsi:type="dcterms:W3CDTF">2021-12-15T08:57:53Z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