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417" autoAdjust="0"/>
    <p:restoredTop sz="96652" autoAdjust="0"/>
  </p:normalViewPr>
  <p:slideViewPr>
    <p:cSldViewPr>
      <p:cViewPr>
        <p:scale>
          <a:sx n="25" d="100"/>
          <a:sy n="25" d="100"/>
        </p:scale>
        <p:origin x="259" y="-1152"/>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emf"/><Relationship Id="rId15" Type="http://schemas.openxmlformats.org/officeDocument/2006/relationships/image" Target="../media/image1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 Id="rId1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5E6D76"/>
            </a:gs>
          </a:gsLst>
          <a:lin ang="5400000" scaled="1"/>
        </a:gradFill>
        <a:effectLst/>
      </p:bgPr>
    </p:bg>
    <p:spTree>
      <p:nvGrpSpPr>
        <p:cNvPr id="1" name=""/>
        <p:cNvGrpSpPr/>
        <p:nvPr/>
      </p:nvGrpSpPr>
      <p:grpSpPr>
        <a:xfrm>
          <a:off x="0" y="0"/>
          <a:ext cx="0" cy="0"/>
          <a:chOff x="0" y="0"/>
          <a:chExt cx="0" cy="0"/>
        </a:xfrm>
      </p:grpSpPr>
      <p:sp>
        <p:nvSpPr>
          <p:cNvPr id="48" name="AutoShape 37">
            <a:extLst>
              <a:ext uri="{FF2B5EF4-FFF2-40B4-BE49-F238E27FC236}">
                <a16:creationId xmlns:a16="http://schemas.microsoft.com/office/drawing/2014/main" id="{3A8813AF-3198-4DDC-9BB1-5A4D949D6E6E}"/>
              </a:ext>
            </a:extLst>
          </p:cNvPr>
          <p:cNvSpPr>
            <a:spLocks noChangeArrowheads="1"/>
          </p:cNvSpPr>
          <p:nvPr/>
        </p:nvSpPr>
        <p:spPr bwMode="auto">
          <a:xfrm>
            <a:off x="378504" y="9419415"/>
            <a:ext cx="29489400" cy="13804022"/>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latin typeface="Helvetica" panose="020B0604020202020204" pitchFamily="34" charset="0"/>
              <a:cs typeface="Helvetica" panose="020B0604020202020204" pitchFamily="34" charset="0"/>
            </a:endParaRPr>
          </a:p>
        </p:txBody>
      </p:sp>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431800" y="339393"/>
            <a:ext cx="1393734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5400" b="1" dirty="0" err="1">
                <a:latin typeface="Helvetica" panose="020B0604020202020204" pitchFamily="34" charset="0"/>
                <a:cs typeface="Helvetica" panose="020B0604020202020204" pitchFamily="34" charset="0"/>
              </a:rPr>
              <a:t>Modeling</a:t>
            </a:r>
            <a:r>
              <a:rPr lang="en-GB" altLang="en-US" sz="5400" b="1" dirty="0">
                <a:latin typeface="Helvetica" panose="020B0604020202020204" pitchFamily="34" charset="0"/>
                <a:cs typeface="Helvetica" panose="020B0604020202020204" pitchFamily="34" charset="0"/>
              </a:rPr>
              <a:t> and Networked Control of</a:t>
            </a:r>
          </a:p>
          <a:p>
            <a:pPr eaLnBrk="1" hangingPunct="1">
              <a:spcBef>
                <a:spcPct val="0"/>
              </a:spcBef>
              <a:buFontTx/>
              <a:buNone/>
            </a:pPr>
            <a:r>
              <a:rPr lang="en-GB" altLang="en-US" sz="5400" b="1" dirty="0">
                <a:latin typeface="Helvetica" panose="020B0604020202020204" pitchFamily="34" charset="0"/>
                <a:cs typeface="Helvetica" panose="020B0604020202020204" pitchFamily="34" charset="0"/>
              </a:rPr>
              <a:t>Water Distribution Networks</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15488548" y="245046"/>
            <a:ext cx="1563766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b="1" dirty="0">
                <a:latin typeface="Helvetica" panose="020B0604020202020204" pitchFamily="34" charset="0"/>
                <a:cs typeface="Helvetica" panose="020B0604020202020204" pitchFamily="34" charset="0"/>
              </a:rPr>
              <a:t>Authors</a:t>
            </a:r>
            <a:r>
              <a:rPr lang="en-GB" altLang="en-US" sz="3600" dirty="0">
                <a:latin typeface="Helvetica" panose="020B0604020202020204" pitchFamily="34" charset="0"/>
                <a:cs typeface="Helvetica" panose="020B0604020202020204" pitchFamily="34" charset="0"/>
              </a:rPr>
              <a:t>: Laurits H. Andersen, Mathias C. Frederiksen,</a:t>
            </a:r>
          </a:p>
          <a:p>
            <a:pPr eaLnBrk="1" hangingPunct="1">
              <a:spcBef>
                <a:spcPct val="0"/>
              </a:spcBef>
              <a:buFontTx/>
              <a:buNone/>
            </a:pPr>
            <a:r>
              <a:rPr lang="en-GB" altLang="en-US" sz="3600" dirty="0">
                <a:latin typeface="Helvetica" panose="020B0604020202020204" pitchFamily="34" charset="0"/>
                <a:cs typeface="Helvetica" panose="020B0604020202020204" pitchFamily="34" charset="0"/>
              </a:rPr>
              <a:t>Christian M. Jensen, Jeppe N. Jensen, Rasmus L. Kristiansen, Kasper </a:t>
            </a:r>
            <a:r>
              <a:rPr lang="en-GB" altLang="en-US" sz="3600" dirty="0" err="1">
                <a:latin typeface="Helvetica" panose="020B0604020202020204" pitchFamily="34" charset="0"/>
                <a:cs typeface="Helvetica" panose="020B0604020202020204" pitchFamily="34" charset="0"/>
              </a:rPr>
              <a:t>Laustsen</a:t>
            </a:r>
            <a:r>
              <a:rPr lang="en-GB" altLang="en-US" sz="3600" dirty="0">
                <a:latin typeface="Helvetica" panose="020B0604020202020204" pitchFamily="34" charset="0"/>
                <a:cs typeface="Helvetica" panose="020B0604020202020204" pitchFamily="34" charset="0"/>
              </a:rPr>
              <a:t> and Martin H. </a:t>
            </a:r>
            <a:r>
              <a:rPr lang="en-GB" altLang="en-US" sz="3600" dirty="0" err="1">
                <a:latin typeface="Helvetica" panose="020B0604020202020204" pitchFamily="34" charset="0"/>
                <a:cs typeface="Helvetica" panose="020B0604020202020204" pitchFamily="34" charset="0"/>
              </a:rPr>
              <a:t>Therkildsen</a:t>
            </a:r>
            <a:endParaRPr lang="en-GB" altLang="en-US" sz="3600" dirty="0">
              <a:latin typeface="Helvetica" panose="020B0604020202020204" pitchFamily="34" charset="0"/>
              <a:cs typeface="Helvetica" panose="020B0604020202020204" pitchFamily="34" charset="0"/>
            </a:endParaRPr>
          </a:p>
          <a:p>
            <a:pPr eaLnBrk="1" hangingPunct="1">
              <a:spcBef>
                <a:spcPct val="0"/>
              </a:spcBef>
              <a:buFontTx/>
              <a:buNone/>
            </a:pPr>
            <a:r>
              <a:rPr lang="en-GB" altLang="en-US" sz="3600" dirty="0">
                <a:latin typeface="Helvetica" panose="020B0604020202020204" pitchFamily="34" charset="0"/>
                <a:cs typeface="Helvetica" panose="020B0604020202020204" pitchFamily="34" charset="0"/>
              </a:rPr>
              <a:t>Department of Electronic Systems, Aalborg University, Denmark</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335554" y="33892606"/>
            <a:ext cx="14670088" cy="5945820"/>
            <a:chOff x="15464295" y="29481462"/>
            <a:chExt cx="14669630" cy="8746985"/>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669630" cy="8746984"/>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481462"/>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8" y="31038503"/>
              <a:ext cx="13868400" cy="131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600">
                  <a:latin typeface="Helvetica" panose="020B0604020202020204" pitchFamily="34" charset="0"/>
                  <a:cs typeface="Helvetica" panose="020B0604020202020204" pitchFamily="34" charset="0"/>
                </a:rPr>
                <a:t>Emphasize what is the main contribution of your work and it’s originality</a:t>
              </a:r>
            </a:p>
            <a:p>
              <a:pPr algn="dist" eaLnBrk="1" hangingPunct="1">
                <a:spcBef>
                  <a:spcPct val="0"/>
                </a:spcBef>
                <a:buFont typeface="Wingdings" pitchFamily="2" charset="2"/>
                <a:buChar char="§"/>
              </a:pPr>
              <a:endParaRPr lang="en-GB" altLang="en-US" sz="2600">
                <a:latin typeface="Helvetica" panose="020B0604020202020204" pitchFamily="34" charset="0"/>
                <a:cs typeface="Helvetica" panose="020B0604020202020204" pitchFamily="34" charset="0"/>
              </a:endParaRPr>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38138" y="40136714"/>
            <a:ext cx="29489400" cy="2426765"/>
            <a:chOff x="15579725" y="38076514"/>
            <a:chExt cx="14554200" cy="4206549"/>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79725" y="38076514"/>
              <a:ext cx="14554200" cy="4206549"/>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20456525" y="38677532"/>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latin typeface="Helvetica" panose="020B0604020202020204" pitchFamily="34" charset="0"/>
                  <a:cs typeface="Helvetica" panose="020B0604020202020204" pitchFamily="34" charset="0"/>
                </a:rPr>
                <a:t>References</a:t>
              </a:r>
            </a:p>
          </p:txBody>
        </p:sp>
        <p:sp>
          <p:nvSpPr>
            <p:cNvPr id="13355" name="Text Box 71">
              <a:extLst>
                <a:ext uri="{FF2B5EF4-FFF2-40B4-BE49-F238E27FC236}">
                  <a16:creationId xmlns:a16="http://schemas.microsoft.com/office/drawing/2014/main" id="{7FACA6DC-B0D2-A44B-B79C-D2C7B757478B}"/>
                </a:ext>
              </a:extLst>
            </p:cNvPr>
            <p:cNvSpPr txBox="1">
              <a:spLocks noChangeArrowheads="1"/>
            </p:cNvSpPr>
            <p:nvPr/>
          </p:nvSpPr>
          <p:spPr bwMode="auto">
            <a:xfrm>
              <a:off x="22548777" y="39616062"/>
              <a:ext cx="345098" cy="7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000">
                  <a:latin typeface="Helvetica" panose="020B0604020202020204" pitchFamily="34" charset="0"/>
                  <a:cs typeface="Helvetica" panose="020B0604020202020204" pitchFamily="34" charset="0"/>
                </a:rPr>
                <a:t>TBD</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431800" y="2811462"/>
            <a:ext cx="29489400" cy="6445806"/>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326" y="5755623"/>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2928937"/>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a:latin typeface="Helvetica" panose="020B0604020202020204" pitchFamily="34" charset="0"/>
                <a:cs typeface="Helvetica" panose="020B0604020202020204" pitchFamily="34" charset="0"/>
              </a:rPr>
              <a:t>Introduction and System Abstraction</a:t>
            </a:r>
          </a:p>
        </p:txBody>
      </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333920" y="33863079"/>
            <a:ext cx="14706600" cy="5975348"/>
            <a:chOff x="15123210" y="5338760"/>
            <a:chExt cx="14705915" cy="23963030"/>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23210" y="5538005"/>
              <a:ext cx="14705915" cy="23714858"/>
            </a:xfrm>
            <a:prstGeom prst="roundRect">
              <a:avLst>
                <a:gd name="adj" fmla="val 685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338760"/>
              <a:ext cx="4276934" cy="45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latin typeface="Helvetica" panose="020B0604020202020204" pitchFamily="34" charset="0"/>
                  <a:cs typeface="Helvetica" panose="020B0604020202020204" pitchFamily="34" charset="0"/>
                </a:rPr>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56585" y="12563822"/>
              <a:ext cx="13867754" cy="16737968"/>
            </a:xfrm>
            <a:prstGeom prst="rect">
              <a:avLst/>
            </a:prstGeom>
            <a:noFill/>
            <a:ln>
              <a:noFill/>
            </a:ln>
          </p:spPr>
          <p:txBody>
            <a:bodyPr>
              <a:spAutoFit/>
            </a:bodyPr>
            <a:lstStyle/>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Disturbance estimation with Kalman filter for feed forward to LQR requires increase of controller bandwidth to avoid synchronisation.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Kalman filter has to be stiff/slow to allow for leakage detection – limits disturbance estimation.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Increased LQR bandwidth decreases the time separation between inner and outer loop, suggesting cascaded control may be worse off than intended.</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Delay not is in simulation – could be cause of oscillations in for pump controllers. Coupling lost between pumps seen in lab must have been lost in linearisation.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Reliability of system due to package loss suggests marginally stable system.</a:t>
              </a:r>
            </a:p>
            <a:p>
              <a:pPr marL="514350" indent="-514350" algn="just" defTabSz="4173538" eaLnBrk="1" hangingPunct="1">
                <a:buFont typeface="+mj-lt"/>
                <a:buAutoNum type="arabicPeriod"/>
                <a:defRPr/>
              </a:pPr>
              <a:endParaRPr lang="en-GB" sz="2600" dirty="0">
                <a:latin typeface="Helvetica" panose="020B0604020202020204" pitchFamily="34" charset="0"/>
                <a:cs typeface="Helvetica" panose="020B0604020202020204" pitchFamily="34"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378504" y="23422182"/>
            <a:ext cx="29542696" cy="10186044"/>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latin typeface="Helvetica" panose="020B0604020202020204" pitchFamily="34" charset="0"/>
                <a:cs typeface="Helvetica" panose="020B0604020202020204" pitchFamily="34" charset="0"/>
              </a:endParaRPr>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72429" y="33291462"/>
              <a:ext cx="14243780" cy="96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dirty="0">
                  <a:latin typeface="Helvetica" panose="020B0604020202020204" pitchFamily="34" charset="0"/>
                  <a:cs typeface="Helvetica" panose="020B0604020202020204" pitchFamily="34" charset="0"/>
                </a:rPr>
                <a:t>Results</a:t>
              </a:r>
            </a:p>
          </p:txBody>
        </p:sp>
      </p:gr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1219977" y="7226282"/>
            <a:ext cx="9175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latin typeface="Helvetica" panose="020B0604020202020204" pitchFamily="34" charset="0"/>
                <a:cs typeface="Helvetica" panose="020B0604020202020204" pitchFamily="34" charset="0"/>
              </a:rPr>
              <a:t>Problem formulation</a:t>
            </a:r>
          </a:p>
          <a:p>
            <a:pPr eaLnBrk="1" hangingPunct="1"/>
            <a:r>
              <a:rPr lang="en-GB" altLang="en-US" sz="2400" dirty="0">
                <a:latin typeface="Helvetica" panose="020B0604020202020204" pitchFamily="34" charset="0"/>
                <a:cs typeface="Helvetica" panose="020B0604020202020204" pitchFamily="34" charset="0"/>
              </a:rPr>
              <a:t>How can a reliable networked controller for the WDN be</a:t>
            </a:r>
          </a:p>
          <a:p>
            <a:pPr eaLnBrk="1" hangingPunct="1"/>
            <a:r>
              <a:rPr lang="en-GB" altLang="en-US" sz="2400" dirty="0">
                <a:latin typeface="Helvetica" panose="020B0604020202020204" pitchFamily="34" charset="0"/>
                <a:cs typeface="Helvetica" panose="020B0604020202020204" pitchFamily="34" charset="0"/>
              </a:rPr>
              <a:t>implemented that delivers constant pressure control?</a:t>
            </a:r>
          </a:p>
          <a:p>
            <a:pPr eaLnBrk="1" hangingPunct="1"/>
            <a:endParaRPr lang="en-GB" altLang="en-US" sz="2400" dirty="0">
              <a:latin typeface="Helvetica" panose="020B0604020202020204" pitchFamily="34" charset="0"/>
              <a:cs typeface="Helvetica" panose="020B0604020202020204" pitchFamily="34" charset="0"/>
            </a:endParaRPr>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4037012"/>
            <a:ext cx="137382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latin typeface="Helvetica" panose="020B0604020202020204" pitchFamily="34" charset="0"/>
                <a:cs typeface="Helvetica" panose="020B0604020202020204" pitchFamily="34" charset="0"/>
              </a:rPr>
              <a:t>Motivation</a:t>
            </a:r>
          </a:p>
          <a:p>
            <a:pPr algn="just" eaLnBrk="1" hangingPunct="1">
              <a:spcBef>
                <a:spcPct val="0"/>
              </a:spcBef>
              <a:buFontTx/>
              <a:buNone/>
            </a:pPr>
            <a:r>
              <a:rPr lang="en-GB" altLang="en-US" sz="2600" dirty="0">
                <a:latin typeface="Helvetica" panose="020B0604020202020204" pitchFamily="34" charset="0"/>
                <a:cs typeface="Helvetica" panose="020B0604020202020204" pitchFamily="34" charset="0"/>
              </a:rPr>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p:txBody>
      </p:sp>
      <p:sp>
        <p:nvSpPr>
          <p:cNvPr id="49" name="TextBox 4">
            <a:extLst>
              <a:ext uri="{FF2B5EF4-FFF2-40B4-BE49-F238E27FC236}">
                <a16:creationId xmlns:a16="http://schemas.microsoft.com/office/drawing/2014/main" id="{B24124E7-689E-3044-A99D-E719D057A007}"/>
              </a:ext>
            </a:extLst>
          </p:cNvPr>
          <p:cNvSpPr txBox="1">
            <a:spLocks noChangeArrowheads="1"/>
          </p:cNvSpPr>
          <p:nvPr/>
        </p:nvSpPr>
        <p:spPr bwMode="auto">
          <a:xfrm>
            <a:off x="903853" y="25038683"/>
            <a:ext cx="651589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ctr" eaLnBrk="1" hangingPunct="1"/>
            <a:r>
              <a:rPr lang="en-GB" altLang="en-US" sz="2200" b="1" dirty="0">
                <a:latin typeface="Helvetica" panose="020B0604020202020204" pitchFamily="34" charset="0"/>
                <a:cs typeface="Helvetica" panose="020B0604020202020204" pitchFamily="34" charset="0"/>
              </a:rPr>
              <a:t>Outer Loop LQR control</a:t>
            </a:r>
          </a:p>
          <a:p>
            <a:pPr eaLnBrk="1" hangingPunct="1"/>
            <a:r>
              <a:rPr lang="en-GB" altLang="en-US" sz="2200" b="1" dirty="0">
                <a:latin typeface="Helvetica" panose="020B0604020202020204" pitchFamily="34" charset="0"/>
                <a:cs typeface="Helvetica" panose="020B0604020202020204" pitchFamily="34" charset="0"/>
              </a:rPr>
              <a:t>F</a:t>
            </a:r>
            <a:r>
              <a:rPr lang="en-GB" altLang="en-US" sz="2200" dirty="0">
                <a:latin typeface="Helvetica" panose="020B0604020202020204" pitchFamily="34" charset="0"/>
                <a:cs typeface="Helvetica" panose="020B0604020202020204" pitchFamily="34" charset="0"/>
              </a:rPr>
              <a:t>ollows constant tank pressure difference, starting 15 mm below reference.</a:t>
            </a:r>
          </a:p>
        </p:txBody>
      </p:sp>
      <p:sp>
        <p:nvSpPr>
          <p:cNvPr id="50" name="TextBox 51">
            <a:extLst>
              <a:ext uri="{FF2B5EF4-FFF2-40B4-BE49-F238E27FC236}">
                <a16:creationId xmlns:a16="http://schemas.microsoft.com/office/drawing/2014/main" id="{A02FD1A0-72B1-CD4A-8D5D-F6C1EF4672EC}"/>
              </a:ext>
            </a:extLst>
          </p:cNvPr>
          <p:cNvSpPr txBox="1">
            <a:spLocks noChangeArrowheads="1"/>
          </p:cNvSpPr>
          <p:nvPr/>
        </p:nvSpPr>
        <p:spPr bwMode="auto">
          <a:xfrm>
            <a:off x="15539641" y="24552901"/>
            <a:ext cx="69246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ctr" eaLnBrk="1" hangingPunct="1"/>
            <a:r>
              <a:rPr lang="en-GB" altLang="en-US" sz="2200" b="1" dirty="0">
                <a:latin typeface="Helvetica" panose="020B0604020202020204" pitchFamily="34" charset="0"/>
                <a:cs typeface="Helvetica" panose="020B0604020202020204" pitchFamily="34" charset="0"/>
              </a:rPr>
              <a:t>Inner loop Pump control</a:t>
            </a:r>
          </a:p>
          <a:p>
            <a:pPr eaLnBrk="1" hangingPunct="1"/>
            <a:r>
              <a:rPr lang="en-GB" altLang="en-US" sz="2200" dirty="0">
                <a:latin typeface="Helvetica" panose="020B0604020202020204" pitchFamily="34" charset="0"/>
                <a:cs typeface="Helvetica" panose="020B0604020202020204" pitchFamily="34" charset="0"/>
              </a:rPr>
              <a:t>Pumps attempt to follow their reference </a:t>
            </a:r>
          </a:p>
        </p:txBody>
      </p:sp>
      <p:sp>
        <p:nvSpPr>
          <p:cNvPr id="51" name="Rectangle 14">
            <a:extLst>
              <a:ext uri="{FF2B5EF4-FFF2-40B4-BE49-F238E27FC236}">
                <a16:creationId xmlns:a16="http://schemas.microsoft.com/office/drawing/2014/main" id="{CAC441EF-FD14-CE43-BB94-FE7AD28AE485}"/>
              </a:ext>
            </a:extLst>
          </p:cNvPr>
          <p:cNvSpPr>
            <a:spLocks noChangeArrowheads="1"/>
          </p:cNvSpPr>
          <p:nvPr/>
        </p:nvSpPr>
        <p:spPr bwMode="auto">
          <a:xfrm>
            <a:off x="1008320" y="23817120"/>
            <a:ext cx="10812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latin typeface="Helvetica" panose="020B0604020202020204" pitchFamily="34" charset="0"/>
                <a:cs typeface="Helvetica" panose="020B0604020202020204" pitchFamily="34" charset="0"/>
              </a:rPr>
              <a:t>After 4h system leakage is simulated. After 8h 50% packet loss is introduced in outer loop</a:t>
            </a:r>
          </a:p>
        </p:txBody>
      </p:sp>
      <p:sp>
        <p:nvSpPr>
          <p:cNvPr id="52" name="TextBox 56">
            <a:extLst>
              <a:ext uri="{FF2B5EF4-FFF2-40B4-BE49-F238E27FC236}">
                <a16:creationId xmlns:a16="http://schemas.microsoft.com/office/drawing/2014/main" id="{4A40FF4D-198B-9A4F-B2E0-E098F43AC70E}"/>
              </a:ext>
            </a:extLst>
          </p:cNvPr>
          <p:cNvSpPr txBox="1">
            <a:spLocks noChangeArrowheads="1"/>
          </p:cNvSpPr>
          <p:nvPr/>
        </p:nvSpPr>
        <p:spPr bwMode="auto">
          <a:xfrm>
            <a:off x="8180866" y="28185455"/>
            <a:ext cx="692467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ctr" eaLnBrk="1" hangingPunct="1"/>
            <a:r>
              <a:rPr lang="en-GB" altLang="en-US" sz="2200" b="1" dirty="0">
                <a:latin typeface="Helvetica" panose="020B0604020202020204" pitchFamily="34" charset="0"/>
                <a:cs typeface="Helvetica" panose="020B0604020202020204" pitchFamily="34" charset="0"/>
              </a:rPr>
              <a:t>Consumer flow (disturbance) estimation</a:t>
            </a:r>
          </a:p>
          <a:p>
            <a:pPr eaLnBrk="1" hangingPunct="1"/>
            <a:r>
              <a:rPr lang="en-GB" altLang="en-US" sz="2200" dirty="0">
                <a:latin typeface="Helvetica" panose="020B0604020202020204" pitchFamily="34" charset="0"/>
                <a:cs typeface="Helvetica" panose="020B0604020202020204" pitchFamily="34" charset="0"/>
              </a:rPr>
              <a:t>The Kalman filter tracking based on model and measurement data</a:t>
            </a:r>
          </a:p>
        </p:txBody>
      </p:sp>
      <p:pic>
        <p:nvPicPr>
          <p:cNvPr id="53" name="Picture 52">
            <a:extLst>
              <a:ext uri="{FF2B5EF4-FFF2-40B4-BE49-F238E27FC236}">
                <a16:creationId xmlns:a16="http://schemas.microsoft.com/office/drawing/2014/main" id="{32ED717A-6CB9-EF47-B281-CCA93522B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1385" y="29273366"/>
            <a:ext cx="7161942" cy="4168089"/>
          </a:xfrm>
          <a:prstGeom prst="rect">
            <a:avLst/>
          </a:prstGeom>
        </p:spPr>
      </p:pic>
      <p:pic>
        <p:nvPicPr>
          <p:cNvPr id="54" name="Picture 53">
            <a:extLst>
              <a:ext uri="{FF2B5EF4-FFF2-40B4-BE49-F238E27FC236}">
                <a16:creationId xmlns:a16="http://schemas.microsoft.com/office/drawing/2014/main" id="{928DD5A1-827C-C142-82B2-EB86987C25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3553" y="25312500"/>
            <a:ext cx="7226910" cy="4143666"/>
          </a:xfrm>
          <a:prstGeom prst="rect">
            <a:avLst/>
          </a:prstGeom>
        </p:spPr>
      </p:pic>
      <p:pic>
        <p:nvPicPr>
          <p:cNvPr id="55" name="Picture 54">
            <a:extLst>
              <a:ext uri="{FF2B5EF4-FFF2-40B4-BE49-F238E27FC236}">
                <a16:creationId xmlns:a16="http://schemas.microsoft.com/office/drawing/2014/main" id="{2C13C81C-FDD6-EB42-9E96-8DB2A50812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21047" y="30061926"/>
            <a:ext cx="7351572" cy="3137530"/>
          </a:xfrm>
          <a:prstGeom prst="rect">
            <a:avLst/>
          </a:prstGeom>
        </p:spPr>
      </p:pic>
      <p:pic>
        <p:nvPicPr>
          <p:cNvPr id="56" name="Picture 55">
            <a:extLst>
              <a:ext uri="{FF2B5EF4-FFF2-40B4-BE49-F238E27FC236}">
                <a16:creationId xmlns:a16="http://schemas.microsoft.com/office/drawing/2014/main" id="{4A077C95-FD8A-2447-8340-EAB9A573F2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282" y="26284262"/>
            <a:ext cx="7065866" cy="2956393"/>
          </a:xfrm>
          <a:prstGeom prst="rect">
            <a:avLst/>
          </a:prstGeom>
        </p:spPr>
      </p:pic>
      <p:sp>
        <p:nvSpPr>
          <p:cNvPr id="57" name="TextBox 56">
            <a:extLst>
              <a:ext uri="{FF2B5EF4-FFF2-40B4-BE49-F238E27FC236}">
                <a16:creationId xmlns:a16="http://schemas.microsoft.com/office/drawing/2014/main" id="{74CA83C5-D30C-FB4C-A3FF-E90B8711CD30}"/>
              </a:ext>
            </a:extLst>
          </p:cNvPr>
          <p:cNvSpPr txBox="1">
            <a:spLocks noChangeArrowheads="1"/>
          </p:cNvSpPr>
          <p:nvPr/>
        </p:nvSpPr>
        <p:spPr bwMode="auto">
          <a:xfrm>
            <a:off x="22738418" y="28755185"/>
            <a:ext cx="696198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ctr" eaLnBrk="1" hangingPunct="1"/>
            <a:r>
              <a:rPr lang="en-GB" altLang="en-US" sz="2200" b="1" dirty="0">
                <a:latin typeface="Helvetica" panose="020B0604020202020204" pitchFamily="34" charset="0"/>
                <a:cs typeface="Helvetica" panose="020B0604020202020204" pitchFamily="34" charset="0"/>
              </a:rPr>
              <a:t>Leakage detection</a:t>
            </a:r>
          </a:p>
          <a:p>
            <a:pPr eaLnBrk="1" hangingPunct="1"/>
            <a:r>
              <a:rPr lang="en-GB" altLang="en-US" sz="2200" dirty="0">
                <a:latin typeface="Helvetica" panose="020B0604020202020204" pitchFamily="34" charset="0"/>
                <a:cs typeface="Helvetica" panose="020B0604020202020204" pitchFamily="34" charset="0"/>
              </a:rPr>
              <a:t>Difference between measured consumer flow and estimate indicates leakage</a:t>
            </a:r>
          </a:p>
        </p:txBody>
      </p:sp>
      <p:pic>
        <p:nvPicPr>
          <p:cNvPr id="11" name="Billede 10">
            <a:extLst>
              <a:ext uri="{FF2B5EF4-FFF2-40B4-BE49-F238E27FC236}">
                <a16:creationId xmlns:a16="http://schemas.microsoft.com/office/drawing/2014/main" id="{F8476A85-22C7-487F-97E4-B750455386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850135" y="3132136"/>
            <a:ext cx="7613865" cy="5431981"/>
          </a:xfrm>
          <a:prstGeom prst="rect">
            <a:avLst/>
          </a:prstGeom>
        </p:spPr>
      </p:pic>
      <p:sp>
        <p:nvSpPr>
          <p:cNvPr id="61" name="Text Box 62">
            <a:extLst>
              <a:ext uri="{FF2B5EF4-FFF2-40B4-BE49-F238E27FC236}">
                <a16:creationId xmlns:a16="http://schemas.microsoft.com/office/drawing/2014/main" id="{DB4E3378-0EAE-440F-B5BA-577BC4B04699}"/>
              </a:ext>
            </a:extLst>
          </p:cNvPr>
          <p:cNvSpPr txBox="1">
            <a:spLocks noChangeArrowheads="1"/>
          </p:cNvSpPr>
          <p:nvPr/>
        </p:nvSpPr>
        <p:spPr bwMode="auto">
          <a:xfrm>
            <a:off x="11388710" y="9529024"/>
            <a:ext cx="70118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Modelling, design </a:t>
            </a:r>
          </a:p>
        </p:txBody>
      </p:sp>
      <p:sp>
        <p:nvSpPr>
          <p:cNvPr id="3" name="TextBox 2">
            <a:extLst>
              <a:ext uri="{FF2B5EF4-FFF2-40B4-BE49-F238E27FC236}">
                <a16:creationId xmlns:a16="http://schemas.microsoft.com/office/drawing/2014/main" id="{9294FF24-1762-6A48-9820-623CE2F41F28}"/>
              </a:ext>
            </a:extLst>
          </p:cNvPr>
          <p:cNvSpPr txBox="1"/>
          <p:nvPr/>
        </p:nvSpPr>
        <p:spPr>
          <a:xfrm>
            <a:off x="1424898" y="17712546"/>
            <a:ext cx="9996848" cy="1046440"/>
          </a:xfrm>
          <a:prstGeom prst="rect">
            <a:avLst/>
          </a:prstGeom>
          <a:noFill/>
        </p:spPr>
        <p:txBody>
          <a:bodyPr wrap="square" rtlCol="0">
            <a:spAutoFit/>
          </a:bodyPr>
          <a:lstStyle/>
          <a:p>
            <a:r>
              <a:rPr lang="en-GB" sz="2200" b="1" dirty="0"/>
              <a:t>    Coupling between controller and estimator</a:t>
            </a:r>
          </a:p>
          <a:p>
            <a:r>
              <a:rPr lang="en-GB" sz="2000" dirty="0"/>
              <a:t>LQR and Kalman needs to be decoupled in time otherwise -&gt; coupled oscillators</a:t>
            </a:r>
          </a:p>
          <a:p>
            <a:r>
              <a:rPr lang="en-GB" sz="2000" dirty="0"/>
              <a:t>We discovered this the hard way:</a:t>
            </a:r>
          </a:p>
        </p:txBody>
      </p:sp>
      <p:sp>
        <p:nvSpPr>
          <p:cNvPr id="58" name="TextBox 57">
            <a:extLst>
              <a:ext uri="{FF2B5EF4-FFF2-40B4-BE49-F238E27FC236}">
                <a16:creationId xmlns:a16="http://schemas.microsoft.com/office/drawing/2014/main" id="{C97B4D2E-7CFB-5D4E-8B42-413A40067C6C}"/>
              </a:ext>
            </a:extLst>
          </p:cNvPr>
          <p:cNvSpPr txBox="1"/>
          <p:nvPr/>
        </p:nvSpPr>
        <p:spPr>
          <a:xfrm>
            <a:off x="1079842" y="12343156"/>
            <a:ext cx="10332248" cy="1354217"/>
          </a:xfrm>
          <a:prstGeom prst="rect">
            <a:avLst/>
          </a:prstGeom>
          <a:noFill/>
        </p:spPr>
        <p:txBody>
          <a:bodyPr wrap="square" rtlCol="0">
            <a:spAutoFit/>
          </a:bodyPr>
          <a:lstStyle/>
          <a:p>
            <a:r>
              <a:rPr lang="en-DK" sz="2200" b="1" dirty="0"/>
              <a:t>Kalman filter for leakage detection and disturbance estimation</a:t>
            </a:r>
          </a:p>
          <a:p>
            <a:pPr marL="342900" indent="-342900">
              <a:buFont typeface="Arial" panose="020B0604020202020204" pitchFamily="34" charset="0"/>
              <a:buChar char="•"/>
            </a:pPr>
            <a:r>
              <a:rPr lang="en-DK" sz="2000" dirty="0"/>
              <a:t>Consumer flow is not realistically measured</a:t>
            </a:r>
          </a:p>
          <a:p>
            <a:pPr marL="342900" indent="-342900">
              <a:buFont typeface="Arial" panose="020B0604020202020204" pitchFamily="34" charset="0"/>
              <a:buChar char="•"/>
            </a:pPr>
            <a:r>
              <a:rPr lang="en-DK" sz="2000" dirty="0"/>
              <a:t>Stiff kalman filtering allows forleakage detection and disturbance estimation</a:t>
            </a:r>
          </a:p>
          <a:p>
            <a:pPr marL="342900" indent="-342900">
              <a:buFont typeface="Arial" panose="020B0604020202020204" pitchFamily="34" charset="0"/>
              <a:buChar char="•"/>
            </a:pPr>
            <a:r>
              <a:rPr lang="en-DK" sz="2000" dirty="0"/>
              <a:t>Input is based on mass conservation: What comes in must come out</a:t>
            </a:r>
          </a:p>
        </p:txBody>
      </p:sp>
      <p:sp>
        <p:nvSpPr>
          <p:cNvPr id="59" name="TextBox 58">
            <a:extLst>
              <a:ext uri="{FF2B5EF4-FFF2-40B4-BE49-F238E27FC236}">
                <a16:creationId xmlns:a16="http://schemas.microsoft.com/office/drawing/2014/main" id="{148C781F-070E-1B48-8043-9A09D41D4203}"/>
              </a:ext>
            </a:extLst>
          </p:cNvPr>
          <p:cNvSpPr txBox="1"/>
          <p:nvPr/>
        </p:nvSpPr>
        <p:spPr>
          <a:xfrm>
            <a:off x="20480345" y="18084619"/>
            <a:ext cx="8930426" cy="1969770"/>
          </a:xfrm>
          <a:prstGeom prst="rect">
            <a:avLst/>
          </a:prstGeom>
          <a:noFill/>
        </p:spPr>
        <p:txBody>
          <a:bodyPr wrap="square" rtlCol="0">
            <a:spAutoFit/>
          </a:bodyPr>
          <a:lstStyle/>
          <a:p>
            <a:r>
              <a:rPr lang="en-GB" sz="2200" b="1" dirty="0"/>
              <a:t>Root locus method</a:t>
            </a:r>
          </a:p>
          <a:p>
            <a:pPr marL="342900" indent="-342900">
              <a:buFont typeface="Arial" panose="020B0604020202020204" pitchFamily="34" charset="0"/>
              <a:buChar char="•"/>
            </a:pPr>
            <a:r>
              <a:rPr lang="en-GB" sz="2000" dirty="0"/>
              <a:t>Identical controller for both pumps</a:t>
            </a:r>
          </a:p>
          <a:p>
            <a:pPr marL="342900" indent="-342900">
              <a:buFont typeface="Arial" panose="020B0604020202020204" pitchFamily="34" charset="0"/>
              <a:buChar char="•"/>
            </a:pPr>
            <a:r>
              <a:rPr lang="en-GB" sz="2000" dirty="0"/>
              <a:t>Implemented as PI</a:t>
            </a:r>
          </a:p>
          <a:p>
            <a:pPr marL="342900" indent="-342900">
              <a:buFont typeface="Arial" panose="020B0604020202020204" pitchFamily="34" charset="0"/>
              <a:buChar char="•"/>
            </a:pPr>
            <a:r>
              <a:rPr lang="en-GB" sz="2000" dirty="0"/>
              <a:t>Designed with root locus</a:t>
            </a:r>
          </a:p>
          <a:p>
            <a:pPr marL="342900" indent="-342900">
              <a:buFont typeface="Arial" panose="020B0604020202020204" pitchFamily="34" charset="0"/>
              <a:buChar char="•"/>
            </a:pPr>
            <a:r>
              <a:rPr lang="en-GB" sz="2000" dirty="0"/>
              <a:t>Time delay modelled w. </a:t>
            </a:r>
            <a:r>
              <a:rPr lang="en-GB" sz="2000" dirty="0" err="1"/>
              <a:t>pade</a:t>
            </a:r>
            <a:r>
              <a:rPr lang="en-GB" sz="2000" dirty="0"/>
              <a:t> approximation</a:t>
            </a:r>
          </a:p>
          <a:p>
            <a:pPr marL="342900" indent="-342900">
              <a:buFont typeface="Arial" panose="020B0604020202020204" pitchFamily="34" charset="0"/>
              <a:buChar char="•"/>
            </a:pPr>
            <a:r>
              <a:rPr lang="en-GB" sz="2000" dirty="0"/>
              <a:t>Model was inaccurate -&gt; manual tuning in lab</a:t>
            </a:r>
          </a:p>
        </p:txBody>
      </p:sp>
      <p:sp>
        <p:nvSpPr>
          <p:cNvPr id="62" name="TextBox 61">
            <a:extLst>
              <a:ext uri="{FF2B5EF4-FFF2-40B4-BE49-F238E27FC236}">
                <a16:creationId xmlns:a16="http://schemas.microsoft.com/office/drawing/2014/main" id="{1C4C3594-4BBC-CB4A-B52B-66C40B0AB692}"/>
              </a:ext>
            </a:extLst>
          </p:cNvPr>
          <p:cNvSpPr txBox="1"/>
          <p:nvPr/>
        </p:nvSpPr>
        <p:spPr>
          <a:xfrm>
            <a:off x="19941014" y="9921247"/>
            <a:ext cx="9469757" cy="3200876"/>
          </a:xfrm>
          <a:prstGeom prst="rect">
            <a:avLst/>
          </a:prstGeom>
          <a:noFill/>
        </p:spPr>
        <p:txBody>
          <a:bodyPr wrap="square" rtlCol="0">
            <a:spAutoFit/>
          </a:bodyPr>
          <a:lstStyle/>
          <a:p>
            <a:r>
              <a:rPr lang="en-GB" sz="2200" b="1" dirty="0"/>
              <a:t>    Controller choices</a:t>
            </a:r>
          </a:p>
          <a:p>
            <a:r>
              <a:rPr lang="en-GB" sz="2000" dirty="0"/>
              <a:t>LQR controller with integral action </a:t>
            </a:r>
            <a:br>
              <a:rPr lang="en-GB" sz="2000" dirty="0"/>
            </a:br>
            <a:endParaRPr lang="en-GB" sz="2000" dirty="0"/>
          </a:p>
          <a:p>
            <a:br>
              <a:rPr lang="en-GB" sz="2000" dirty="0"/>
            </a:br>
            <a:endParaRPr lang="en-GB" sz="2000" dirty="0"/>
          </a:p>
          <a:p>
            <a:br>
              <a:rPr lang="en-GB" sz="2000" dirty="0"/>
            </a:br>
            <a:endParaRPr lang="en-GB" sz="2000" dirty="0"/>
          </a:p>
          <a:p>
            <a:endParaRPr lang="en-GB" sz="2000" dirty="0"/>
          </a:p>
          <a:p>
            <a:r>
              <a:rPr lang="en-GB" sz="2000" dirty="0"/>
              <a:t>Transfer matrix for the two pumps indicate low coupling, allowing for decentralized control.</a:t>
            </a:r>
          </a:p>
        </p:txBody>
      </p:sp>
      <p:pic>
        <p:nvPicPr>
          <p:cNvPr id="19" name="Picture 18">
            <a:extLst>
              <a:ext uri="{FF2B5EF4-FFF2-40B4-BE49-F238E27FC236}">
                <a16:creationId xmlns:a16="http://schemas.microsoft.com/office/drawing/2014/main" id="{4770FD39-CBB5-544A-95E5-44AF3D8FFA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17836" y="10945705"/>
            <a:ext cx="7582375" cy="11630519"/>
          </a:xfrm>
          <a:prstGeom prst="rect">
            <a:avLst/>
          </a:prstGeom>
        </p:spPr>
      </p:pic>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6ABCEAB8-4C4D-5945-8A19-606819F968A7}"/>
                  </a:ext>
                </a:extLst>
              </p:cNvPr>
              <p:cNvSpPr txBox="1"/>
              <p:nvPr/>
            </p:nvSpPr>
            <p:spPr>
              <a:xfrm>
                <a:off x="1296439" y="10071151"/>
                <a:ext cx="9024256" cy="1661993"/>
              </a:xfrm>
              <a:prstGeom prst="rect">
                <a:avLst/>
              </a:prstGeom>
              <a:noFill/>
            </p:spPr>
            <p:txBody>
              <a:bodyPr wrap="square" rtlCol="0">
                <a:spAutoFit/>
              </a:bodyPr>
              <a:lstStyle/>
              <a:p>
                <a:r>
                  <a:rPr lang="en-DK" sz="2200" b="1" dirty="0"/>
                  <a:t>    Graph Theory</a:t>
                </a:r>
              </a:p>
              <a:p>
                <a:r>
                  <a:rPr lang="en-DK" sz="2000" dirty="0"/>
                  <a:t>Graph theory is a framework for deriving the system of equatios for a network in a systematical way</a:t>
                </a:r>
              </a:p>
              <a:p>
                <a:endParaRPr lang="en-DK" sz="2000" dirty="0"/>
              </a:p>
              <a:p>
                <a:r>
                  <a:rPr lang="da-DK" sz="2000" b="0" dirty="0"/>
                  <a:t>	</a:t>
                </a:r>
                <a14:m>
                  <m:oMath xmlns:m="http://schemas.openxmlformats.org/officeDocument/2006/math">
                    <m:sSub>
                      <m:sSubPr>
                        <m:ctrlPr>
                          <a:rPr lang="da-DK" sz="2000" b="0" i="1" smtClean="0">
                            <a:latin typeface="Cambria Math" panose="02040503050406030204" pitchFamily="18" charset="0"/>
                          </a:rPr>
                        </m:ctrlPr>
                      </m:sSubPr>
                      <m:e>
                        <m:r>
                          <a:rPr lang="da-DK" sz="2000" b="0" i="1" smtClean="0">
                            <a:latin typeface="Cambria Math" panose="02040503050406030204" pitchFamily="18" charset="0"/>
                          </a:rPr>
                          <m:t>𝑒</m:t>
                        </m:r>
                      </m:e>
                      <m:sub>
                        <m:r>
                          <a:rPr lang="da-DK" sz="2000" b="0" i="1" smtClean="0">
                            <a:latin typeface="Cambria Math" panose="02040503050406030204" pitchFamily="18" charset="0"/>
                          </a:rPr>
                          <m:t>𝑛</m:t>
                        </m:r>
                      </m:sub>
                    </m:sSub>
                  </m:oMath>
                </a14:m>
                <a:r>
                  <a:rPr lang="en-DK" sz="2000" dirty="0"/>
                  <a:t>: components,    </a:t>
                </a:r>
                <a14:m>
                  <m:oMath xmlns:m="http://schemas.openxmlformats.org/officeDocument/2006/math">
                    <m:sSub>
                      <m:sSubPr>
                        <m:ctrlPr>
                          <a:rPr lang="da-DK" sz="2000" b="0" i="1" dirty="0" smtClean="0">
                            <a:latin typeface="Cambria Math" panose="02040503050406030204" pitchFamily="18" charset="0"/>
                          </a:rPr>
                        </m:ctrlPr>
                      </m:sSubPr>
                      <m:e>
                        <m:r>
                          <a:rPr lang="da-DK" sz="2000" b="0" i="1" dirty="0" smtClean="0">
                            <a:latin typeface="Cambria Math" panose="02040503050406030204" pitchFamily="18" charset="0"/>
                          </a:rPr>
                          <m:t>𝑣</m:t>
                        </m:r>
                      </m:e>
                      <m:sub>
                        <m:r>
                          <a:rPr lang="da-DK" sz="2000" b="0" i="1" dirty="0" smtClean="0">
                            <a:latin typeface="Cambria Math" panose="02040503050406030204" pitchFamily="18" charset="0"/>
                          </a:rPr>
                          <m:t>𝑛</m:t>
                        </m:r>
                      </m:sub>
                    </m:sSub>
                  </m:oMath>
                </a14:m>
                <a:r>
                  <a:rPr lang="en-DK" sz="2000" dirty="0"/>
                  <a:t>: connections,    </a:t>
                </a:r>
                <a14:m>
                  <m:oMath xmlns:m="http://schemas.openxmlformats.org/officeDocument/2006/math">
                    <m:sSub>
                      <m:sSubPr>
                        <m:ctrlPr>
                          <a:rPr lang="da-DK" sz="2000" b="0" i="1" dirty="0" smtClean="0">
                            <a:latin typeface="Cambria Math" panose="02040503050406030204" pitchFamily="18" charset="0"/>
                          </a:rPr>
                        </m:ctrlPr>
                      </m:sSubPr>
                      <m:e>
                        <m:r>
                          <a:rPr lang="da-DK" sz="2000" b="0" i="1" dirty="0" smtClean="0">
                            <a:latin typeface="Cambria Math" panose="02040503050406030204" pitchFamily="18" charset="0"/>
                          </a:rPr>
                          <m:t>𝑑</m:t>
                        </m:r>
                      </m:e>
                      <m:sub>
                        <m:r>
                          <a:rPr lang="da-DK" sz="2000" b="0" i="1" dirty="0" smtClean="0">
                            <a:latin typeface="Cambria Math" panose="02040503050406030204" pitchFamily="18" charset="0"/>
                          </a:rPr>
                          <m:t>𝑛</m:t>
                        </m:r>
                      </m:sub>
                    </m:sSub>
                  </m:oMath>
                </a14:m>
                <a:r>
                  <a:rPr lang="en-DK" sz="2000" dirty="0"/>
                  <a:t>: external flow demands</a:t>
                </a:r>
              </a:p>
            </p:txBody>
          </p:sp>
        </mc:Choice>
        <mc:Fallback xmlns="">
          <p:sp>
            <p:nvSpPr>
              <p:cNvPr id="67" name="TextBox 66">
                <a:extLst>
                  <a:ext uri="{FF2B5EF4-FFF2-40B4-BE49-F238E27FC236}">
                    <a16:creationId xmlns:a16="http://schemas.microsoft.com/office/drawing/2014/main" id="{6ABCEAB8-4C4D-5945-8A19-606819F968A7}"/>
                  </a:ext>
                </a:extLst>
              </p:cNvPr>
              <p:cNvSpPr txBox="1">
                <a:spLocks noRot="1" noChangeAspect="1" noMove="1" noResize="1" noEditPoints="1" noAdjustHandles="1" noChangeArrowheads="1" noChangeShapeType="1" noTextEdit="1"/>
              </p:cNvSpPr>
              <p:nvPr/>
            </p:nvSpPr>
            <p:spPr>
              <a:xfrm>
                <a:off x="1296439" y="10071151"/>
                <a:ext cx="9024256" cy="1661993"/>
              </a:xfrm>
              <a:prstGeom prst="rect">
                <a:avLst/>
              </a:prstGeom>
              <a:blipFill>
                <a:blip r:embed="rId9"/>
                <a:stretch>
                  <a:fillRect l="-844" t="-1504" b="-5263"/>
                </a:stretch>
              </a:blipFill>
            </p:spPr>
            <p:txBody>
              <a:bodyPr/>
              <a:lstStyle/>
              <a:p>
                <a:r>
                  <a:rPr lang="en-DK">
                    <a:noFill/>
                  </a:rPr>
                  <a:t> </a:t>
                </a:r>
              </a:p>
            </p:txBody>
          </p:sp>
        </mc:Fallback>
      </mc:AlternateContent>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48542" y="11574107"/>
            <a:ext cx="6557090" cy="304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a:extLst>
              <a:ext uri="{FF2B5EF4-FFF2-40B4-BE49-F238E27FC236}">
                <a16:creationId xmlns:a16="http://schemas.microsoft.com/office/drawing/2014/main" id="{35F31AD6-3B1B-4228-8E29-193A9D7C2B51}"/>
              </a:ext>
            </a:extLst>
          </p:cNvPr>
          <p:cNvPicPr>
            <a:picLocks noChangeAspect="1"/>
          </p:cNvPicPr>
          <p:nvPr/>
        </p:nvPicPr>
        <p:blipFill>
          <a:blip r:embed="rId11"/>
          <a:stretch>
            <a:fillRect/>
          </a:stretch>
        </p:blipFill>
        <p:spPr>
          <a:xfrm>
            <a:off x="15290650" y="17679686"/>
            <a:ext cx="3893962" cy="301358"/>
          </a:xfrm>
          <a:prstGeom prst="rect">
            <a:avLst/>
          </a:prstGeom>
        </p:spPr>
      </p:pic>
      <p:pic>
        <p:nvPicPr>
          <p:cNvPr id="23" name="Picture 22">
            <a:extLst>
              <a:ext uri="{FF2B5EF4-FFF2-40B4-BE49-F238E27FC236}">
                <a16:creationId xmlns:a16="http://schemas.microsoft.com/office/drawing/2014/main" id="{F1E2E721-3DDF-4B56-9FF1-A12901654A0C}"/>
              </a:ext>
            </a:extLst>
          </p:cNvPr>
          <p:cNvPicPr>
            <a:picLocks noChangeAspect="1"/>
          </p:cNvPicPr>
          <p:nvPr/>
        </p:nvPicPr>
        <p:blipFill>
          <a:blip r:embed="rId12"/>
          <a:stretch>
            <a:fillRect/>
          </a:stretch>
        </p:blipFill>
        <p:spPr>
          <a:xfrm>
            <a:off x="12197140" y="17583723"/>
            <a:ext cx="1156472" cy="293612"/>
          </a:xfrm>
          <a:prstGeom prst="rect">
            <a:avLst/>
          </a:prstGeom>
        </p:spPr>
      </p:pic>
      <p:sp>
        <p:nvSpPr>
          <p:cNvPr id="65" name="TextBox 64">
            <a:extLst>
              <a:ext uri="{FF2B5EF4-FFF2-40B4-BE49-F238E27FC236}">
                <a16:creationId xmlns:a16="http://schemas.microsoft.com/office/drawing/2014/main" id="{3205C5C3-5887-904D-B034-801DFE50E27F}"/>
              </a:ext>
            </a:extLst>
          </p:cNvPr>
          <p:cNvSpPr txBox="1"/>
          <p:nvPr/>
        </p:nvSpPr>
        <p:spPr>
          <a:xfrm>
            <a:off x="18917698" y="20736032"/>
            <a:ext cx="10557850" cy="2031325"/>
          </a:xfrm>
          <a:prstGeom prst="rect">
            <a:avLst/>
          </a:prstGeom>
          <a:noFill/>
        </p:spPr>
        <p:txBody>
          <a:bodyPr wrap="square" rtlCol="0">
            <a:spAutoFit/>
          </a:bodyPr>
          <a:lstStyle/>
          <a:p>
            <a:r>
              <a:rPr lang="en-GB" sz="2200" b="1" dirty="0"/>
              <a:t>    Reliability of Networked control </a:t>
            </a:r>
          </a:p>
          <a:p>
            <a:r>
              <a:rPr lang="en-GB" sz="2000" dirty="0"/>
              <a:t>Decentralised controller not impacted by network problems</a:t>
            </a:r>
          </a:p>
          <a:p>
            <a:r>
              <a:rPr lang="en-GB" sz="2000" dirty="0"/>
              <a:t>LQR controller with Try-Once-Discard Protocol enables stable system for arbitrary amount of package loss in the mean square sense. The reference may oscillate but it the mean of the oscillations will be the reference</a:t>
            </a:r>
            <a:r>
              <a:rPr lang="en-GB" sz="2200" dirty="0"/>
              <a:t>. </a:t>
            </a:r>
          </a:p>
          <a:p>
            <a:endParaRPr lang="en-DK" sz="2200" dirty="0"/>
          </a:p>
        </p:txBody>
      </p:sp>
      <p:pic>
        <p:nvPicPr>
          <p:cNvPr id="26" name="Picture 25">
            <a:extLst>
              <a:ext uri="{FF2B5EF4-FFF2-40B4-BE49-F238E27FC236}">
                <a16:creationId xmlns:a16="http://schemas.microsoft.com/office/drawing/2014/main" id="{D0608F3C-F131-B443-AEBF-67C1548E077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094555" y="13116121"/>
            <a:ext cx="9261060" cy="4935535"/>
          </a:xfrm>
          <a:prstGeom prst="rect">
            <a:avLst/>
          </a:prstGeom>
        </p:spPr>
      </p:pic>
      <p:pic>
        <p:nvPicPr>
          <p:cNvPr id="30" name="Picture 29">
            <a:extLst>
              <a:ext uri="{FF2B5EF4-FFF2-40B4-BE49-F238E27FC236}">
                <a16:creationId xmlns:a16="http://schemas.microsoft.com/office/drawing/2014/main" id="{E1DC114E-7758-3940-BAA5-875B3796C38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48068" y="18907411"/>
            <a:ext cx="9108467" cy="3811027"/>
          </a:xfrm>
          <a:prstGeom prst="rect">
            <a:avLst/>
          </a:prstGeom>
        </p:spPr>
      </p:pic>
      <p:pic>
        <p:nvPicPr>
          <p:cNvPr id="38" name="Picture 37">
            <a:extLst>
              <a:ext uri="{FF2B5EF4-FFF2-40B4-BE49-F238E27FC236}">
                <a16:creationId xmlns:a16="http://schemas.microsoft.com/office/drawing/2014/main" id="{96679718-3EB1-3B44-98C0-A4594CF8EE8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65884" y="13838084"/>
            <a:ext cx="7449063" cy="3290084"/>
          </a:xfrm>
          <a:prstGeom prst="rect">
            <a:avLst/>
          </a:prstGeom>
        </p:spPr>
      </p:pic>
      <p:pic>
        <p:nvPicPr>
          <p:cNvPr id="39" name="Picture 38">
            <a:extLst>
              <a:ext uri="{FF2B5EF4-FFF2-40B4-BE49-F238E27FC236}">
                <a16:creationId xmlns:a16="http://schemas.microsoft.com/office/drawing/2014/main" id="{C2A80934-905B-EE40-85BD-AECD47525885}"/>
              </a:ext>
            </a:extLst>
          </p:cNvPr>
          <p:cNvPicPr>
            <a:picLocks noChangeAspect="1"/>
          </p:cNvPicPr>
          <p:nvPr/>
        </p:nvPicPr>
        <p:blipFill>
          <a:blip r:embed="rId16"/>
          <a:stretch>
            <a:fillRect/>
          </a:stretch>
        </p:blipFill>
        <p:spPr>
          <a:xfrm>
            <a:off x="20208301" y="10806648"/>
            <a:ext cx="5230525" cy="1520084"/>
          </a:xfrm>
          <a:prstGeom prst="rect">
            <a:avLst/>
          </a:prstGeom>
        </p:spPr>
      </p:pic>
      <p:pic>
        <p:nvPicPr>
          <p:cNvPr id="40" name="Picture 39">
            <a:extLst>
              <a:ext uri="{FF2B5EF4-FFF2-40B4-BE49-F238E27FC236}">
                <a16:creationId xmlns:a16="http://schemas.microsoft.com/office/drawing/2014/main" id="{7F3C440F-C16B-874C-8E50-AA6B993BD3CD}"/>
              </a:ext>
            </a:extLst>
          </p:cNvPr>
          <p:cNvPicPr>
            <a:picLocks noChangeAspect="1"/>
          </p:cNvPicPr>
          <p:nvPr/>
        </p:nvPicPr>
        <p:blipFill>
          <a:blip r:embed="rId17"/>
          <a:stretch>
            <a:fillRect/>
          </a:stretch>
        </p:blipFill>
        <p:spPr>
          <a:xfrm>
            <a:off x="25939693" y="11162323"/>
            <a:ext cx="3099750" cy="750405"/>
          </a:xfrm>
          <a:prstGeom prst="rect">
            <a:avLst/>
          </a:prstGeom>
        </p:spPr>
      </p:pic>
      <p:sp>
        <p:nvSpPr>
          <p:cNvPr id="41" name="Rounded Rectangle 40">
            <a:extLst>
              <a:ext uri="{FF2B5EF4-FFF2-40B4-BE49-F238E27FC236}">
                <a16:creationId xmlns:a16="http://schemas.microsoft.com/office/drawing/2014/main" id="{78991CFE-CB2E-B44C-A17D-D6CBB92225C9}"/>
              </a:ext>
            </a:extLst>
          </p:cNvPr>
          <p:cNvSpPr/>
          <p:nvPr/>
        </p:nvSpPr>
        <p:spPr bwMode="auto">
          <a:xfrm>
            <a:off x="19697706" y="9703479"/>
            <a:ext cx="9942191" cy="10513404"/>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4" name="Rounded Rectangle 93">
            <a:extLst>
              <a:ext uri="{FF2B5EF4-FFF2-40B4-BE49-F238E27FC236}">
                <a16:creationId xmlns:a16="http://schemas.microsoft.com/office/drawing/2014/main" id="{8B3A19B5-03E3-3044-BFE8-CF97A1ECCACD}"/>
              </a:ext>
            </a:extLst>
          </p:cNvPr>
          <p:cNvSpPr/>
          <p:nvPr/>
        </p:nvSpPr>
        <p:spPr bwMode="auto">
          <a:xfrm>
            <a:off x="18772255" y="20583593"/>
            <a:ext cx="10914289" cy="2050952"/>
          </a:xfrm>
          <a:prstGeom prst="roundRect">
            <a:avLst>
              <a:gd name="adj" fmla="val 20339"/>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5" name="Rounded Rectangle 94">
            <a:extLst>
              <a:ext uri="{FF2B5EF4-FFF2-40B4-BE49-F238E27FC236}">
                <a16:creationId xmlns:a16="http://schemas.microsoft.com/office/drawing/2014/main" id="{35381EB3-3E16-0949-8E2D-5996BF8543C2}"/>
              </a:ext>
            </a:extLst>
          </p:cNvPr>
          <p:cNvSpPr/>
          <p:nvPr/>
        </p:nvSpPr>
        <p:spPr bwMode="auto">
          <a:xfrm>
            <a:off x="1002764" y="9897820"/>
            <a:ext cx="9317931" cy="2014908"/>
          </a:xfrm>
          <a:prstGeom prst="roundRect">
            <a:avLst>
              <a:gd name="adj" fmla="val 14906"/>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6" name="Rounded Rectangle 95">
            <a:extLst>
              <a:ext uri="{FF2B5EF4-FFF2-40B4-BE49-F238E27FC236}">
                <a16:creationId xmlns:a16="http://schemas.microsoft.com/office/drawing/2014/main" id="{69F3162D-87C2-5448-A517-977CA6989DD1}"/>
              </a:ext>
            </a:extLst>
          </p:cNvPr>
          <p:cNvSpPr/>
          <p:nvPr/>
        </p:nvSpPr>
        <p:spPr bwMode="auto">
          <a:xfrm>
            <a:off x="713282" y="12223917"/>
            <a:ext cx="9554268" cy="5028315"/>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7" name="Rounded Rectangle 96">
            <a:extLst>
              <a:ext uri="{FF2B5EF4-FFF2-40B4-BE49-F238E27FC236}">
                <a16:creationId xmlns:a16="http://schemas.microsoft.com/office/drawing/2014/main" id="{F4656977-81BA-1749-BA8F-651BDAA56AED}"/>
              </a:ext>
            </a:extLst>
          </p:cNvPr>
          <p:cNvSpPr/>
          <p:nvPr/>
        </p:nvSpPr>
        <p:spPr bwMode="auto">
          <a:xfrm>
            <a:off x="1126949" y="17613419"/>
            <a:ext cx="9554268" cy="5357901"/>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6520</TotalTime>
  <Words>520</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Cambria Math</vt:lpstr>
      <vt:lpstr>Helvetica</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Kasper Laustsen</cp:lastModifiedBy>
  <cp:revision>422</cp:revision>
  <cp:lastPrinted>2021-12-10T09:27:29Z</cp:lastPrinted>
  <dcterms:created xsi:type="dcterms:W3CDTF">1601-01-01T00:00:00Z</dcterms:created>
  <dcterms:modified xsi:type="dcterms:W3CDTF">2021-12-15T08:58:45Z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