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140" d="100"/>
          <a:sy n="140" d="100"/>
        </p:scale>
        <p:origin x="-3304" y="-25688"/>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emf"/><Relationship Id="rId10" Type="http://schemas.openxmlformats.org/officeDocument/2006/relationships/image" Target="../media/image8.png"/><Relationship Id="rId4" Type="http://schemas.openxmlformats.org/officeDocument/2006/relationships/image" Target="../media/image3.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0C0">
                <a:lumMod val="38000"/>
                <a:lumOff val="62000"/>
              </a:srgbClr>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542696" cy="13804022"/>
          </a:xfrm>
          <a:prstGeom prst="roundRect">
            <a:avLst>
              <a:gd name="adj" fmla="val 202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31799" y="339393"/>
            <a:ext cx="1468993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MODELLING AND NETWORKED CONTROL OF WATER DISTRIBUTION NETWORKS</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5488548" y="245046"/>
            <a:ext cx="143389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AUTHORS</a:t>
            </a:r>
            <a:r>
              <a:rPr lang="en-GB" altLang="en-US" sz="3600" dirty="0">
                <a:latin typeface="Helvetica" panose="020B0604020202020204" pitchFamily="34" charset="0"/>
                <a:cs typeface="Helvetica" panose="020B0604020202020204" pitchFamily="34" charset="0"/>
              </a:rPr>
              <a:t>: </a:t>
            </a:r>
            <a:r>
              <a:rPr lang="en-GB" altLang="en-US" sz="3600" i="1" dirty="0">
                <a:latin typeface="Helvetica" panose="020B0604020202020204" pitchFamily="34" charset="0"/>
                <a:cs typeface="Helvetica" panose="020B0604020202020204" pitchFamily="34" charset="0"/>
              </a:rPr>
              <a:t>L. H. Andersen,  M. C. Frederiksen,  C. M. Jensen,  J. N. Jensen,  R. L. Kristiansen, K. </a:t>
            </a:r>
            <a:r>
              <a:rPr lang="en-GB" altLang="en-US" sz="3600" i="1" dirty="0" err="1">
                <a:latin typeface="Helvetica" panose="020B0604020202020204" pitchFamily="34" charset="0"/>
                <a:cs typeface="Helvetica" panose="020B0604020202020204" pitchFamily="34" charset="0"/>
              </a:rPr>
              <a:t>Laustsen</a:t>
            </a:r>
            <a:r>
              <a:rPr lang="en-GB" altLang="en-US" sz="3600" i="1" dirty="0">
                <a:latin typeface="Helvetica" panose="020B0604020202020204" pitchFamily="34" charset="0"/>
                <a:cs typeface="Helvetica" panose="020B0604020202020204" pitchFamily="34" charset="0"/>
              </a:rPr>
              <a:t>  and  M. H. </a:t>
            </a:r>
            <a:r>
              <a:rPr lang="en-GB" altLang="en-US" sz="3600" i="1" dirty="0" err="1">
                <a:latin typeface="Helvetica" panose="020B0604020202020204" pitchFamily="34" charset="0"/>
                <a:cs typeface="Helvetica" panose="020B0604020202020204" pitchFamily="34" charset="0"/>
              </a:rPr>
              <a:t>Therkildsen</a:t>
            </a:r>
            <a:endParaRPr lang="en-GB" altLang="en-US" sz="3600" i="1"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GROUP NO.: </a:t>
            </a:r>
            <a:r>
              <a:rPr lang="en-GB" altLang="en-US" sz="3600" dirty="0">
                <a:latin typeface="Helvetica" panose="020B0604020202020204" pitchFamily="34" charset="0"/>
                <a:cs typeface="Helvetica" panose="020B0604020202020204" pitchFamily="34" charset="0"/>
              </a:rPr>
              <a:t>733</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585646" cy="5945819"/>
            <a:chOff x="15464295" y="29481463"/>
            <a:chExt cx="14585191" cy="8746984"/>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585191"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545397"/>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7" y="31366650"/>
              <a:ext cx="13868400" cy="42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﻿A cascaded control structure consisting of an outer LQR and inner PI-controllers as well as leakage detection and disturbance estimation with Kalman filter, is proposed for regulation of level in an elevated water reservoir. </a:t>
              </a:r>
            </a:p>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Despite model uncertainties and difficulties with the Lab WDN including pump delays, coupling, and slower dynamics, an efficient and stable controller was implemented.</a:t>
              </a: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78504" y="40136714"/>
            <a:ext cx="29542697" cy="2426765"/>
            <a:chOff x="15599647" y="38076514"/>
            <a:chExt cx="14580504" cy="4206549"/>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99647" y="38076514"/>
              <a:ext cx="14580504"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15721026" y="38234265"/>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References</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378504" y="2811462"/>
            <a:ext cx="29542696"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78504" y="33912762"/>
            <a:ext cx="14662016" cy="5913465"/>
            <a:chOff x="15167792" y="5538005"/>
            <a:chExt cx="14661333" cy="23714858"/>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67792" y="5538005"/>
              <a:ext cx="14661333" cy="23714858"/>
            </a:xfrm>
            <a:prstGeom prst="roundRect">
              <a:avLst>
                <a:gd name="adj" fmla="val 577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544293"/>
              <a:ext cx="4276934" cy="45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93577" y="10403163"/>
              <a:ext cx="13867754" cy="18020504"/>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A leakage has to be sudden and large relative to consumer demand to be detectable.</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in simulation – could partly cause oscillations in pump controllers. Coupling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Behaviour of system due to package loss suggests stability.</a:t>
              </a: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3422182"/>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98376" y="33291462"/>
              <a:ext cx="14217834"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713282" y="6500945"/>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 implemented that delivers constant level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1008320" y="25593180"/>
            <a:ext cx="58157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dirty="0">
                <a:latin typeface="Helvetica" panose="020B0604020202020204" pitchFamily="34" charset="0"/>
                <a:cs typeface="Helvetica" panose="020B0604020202020204" pitchFamily="34" charset="0"/>
              </a:rPr>
              <a:t>Follows constant tank level reference, starting 15 mm below reference.</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3817120"/>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228" y="28530266"/>
            <a:ext cx="8165515" cy="4752145"/>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518" y="24804970"/>
            <a:ext cx="7606279" cy="3182504"/>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5823268" y="25536487"/>
            <a:ext cx="5298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50135" y="3246881"/>
            <a:ext cx="7613865" cy="5431981"/>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019690" y="9529128"/>
            <a:ext cx="85651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and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857158" y="17656082"/>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2343156"/>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 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8084619"/>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Padé</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9921247"/>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ABCEAB8-4C4D-5945-8A19-606819F968A7}"/>
                  </a:ext>
                </a:extLst>
              </p:cNvPr>
              <p:cNvSpPr txBox="1"/>
              <p:nvPr/>
            </p:nvSpPr>
            <p:spPr>
              <a:xfrm>
                <a:off x="1680328" y="9993779"/>
                <a:ext cx="8913803"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a:t>
                </a:r>
              </a:p>
            </p:txBody>
          </p:sp>
        </mc:Choice>
        <mc:Fallback xmlns="">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680328" y="9993779"/>
                <a:ext cx="8913803" cy="1661993"/>
              </a:xfrm>
              <a:prstGeom prst="rect">
                <a:avLst/>
              </a:prstGeom>
              <a:blipFill>
                <a:blip r:embed="rId6"/>
                <a:stretch>
                  <a:fillRect l="-711" t="-2273" r="-711" b="-6061"/>
                </a:stretch>
              </a:blipFill>
            </p:spPr>
            <p:txBody>
              <a:bodyPr/>
              <a:lstStyle/>
              <a:p>
                <a:r>
                  <a:rPr lang="en-DK">
                    <a:noFill/>
                  </a:rPr>
                  <a:t> </a:t>
                </a:r>
              </a:p>
            </p:txBody>
          </p:sp>
        </mc:Fallback>
      </mc:AlternateContent>
      <p:sp>
        <p:nvSpPr>
          <p:cNvPr id="65" name="TextBox 64">
            <a:extLst>
              <a:ext uri="{FF2B5EF4-FFF2-40B4-BE49-F238E27FC236}">
                <a16:creationId xmlns:a16="http://schemas.microsoft.com/office/drawing/2014/main" id="{3205C5C3-5887-904D-B034-801DFE50E27F}"/>
              </a:ext>
            </a:extLst>
          </p:cNvPr>
          <p:cNvSpPr txBox="1"/>
          <p:nvPr/>
        </p:nvSpPr>
        <p:spPr>
          <a:xfrm>
            <a:off x="18917698" y="20736032"/>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marginally stable system for arbitrary amount of package loss. The system may oscillate but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94555" y="13116121"/>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0328" y="18850947"/>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5884" y="13838084"/>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0"/>
          <a:stretch>
            <a:fillRect/>
          </a:stretch>
        </p:blipFill>
        <p:spPr>
          <a:xfrm>
            <a:off x="20208301" y="10806648"/>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1"/>
          <a:stretch>
            <a:fillRect/>
          </a:stretch>
        </p:blipFill>
        <p:spPr>
          <a:xfrm>
            <a:off x="25945052" y="10674405"/>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9703479"/>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386653" y="9820448"/>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2223917"/>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559209" y="17556955"/>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226" y="28456833"/>
            <a:ext cx="8572925" cy="4915425"/>
          </a:xfrm>
          <a:prstGeom prst="rect">
            <a:avLst/>
          </a:prstGeom>
        </p:spPr>
      </p:pic>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5817711" y="30418254"/>
            <a:ext cx="52845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but oscillate around it </a:t>
            </a:r>
          </a:p>
        </p:txBody>
      </p:sp>
      <p:cxnSp>
        <p:nvCxnSpPr>
          <p:cNvPr id="15" name="Straight Connector 14">
            <a:extLst>
              <a:ext uri="{FF2B5EF4-FFF2-40B4-BE49-F238E27FC236}">
                <a16:creationId xmlns:a16="http://schemas.microsoft.com/office/drawing/2014/main" id="{ED73CC87-45B2-7B47-9937-CD2EA9FD7867}"/>
              </a:ext>
            </a:extLst>
          </p:cNvPr>
          <p:cNvCxnSpPr>
            <a:cxnSpLocks/>
          </p:cNvCxnSpPr>
          <p:nvPr/>
        </p:nvCxnSpPr>
        <p:spPr bwMode="auto">
          <a:xfrm flipH="1">
            <a:off x="779464" y="28262262"/>
            <a:ext cx="2869608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6882CD3-0935-8247-89EB-798AC9D415F2}"/>
              </a:ext>
            </a:extLst>
          </p:cNvPr>
          <p:cNvCxnSpPr/>
          <p:nvPr/>
        </p:nvCxnSpPr>
        <p:spPr bwMode="auto">
          <a:xfrm>
            <a:off x="15192237" y="24806322"/>
            <a:ext cx="0" cy="842977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904314" y="30381246"/>
            <a:ext cx="5785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harmonic model and flow measurement data</a:t>
            </a:r>
          </a:p>
        </p:txBody>
      </p:sp>
      <p:pic>
        <p:nvPicPr>
          <p:cNvPr id="2" name="Picture 1">
            <a:extLst>
              <a:ext uri="{FF2B5EF4-FFF2-40B4-BE49-F238E27FC236}">
                <a16:creationId xmlns:a16="http://schemas.microsoft.com/office/drawing/2014/main" id="{ECAC45CD-E92A-544E-BFDD-7AE327AF5F66}"/>
              </a:ext>
            </a:extLst>
          </p:cNvPr>
          <p:cNvPicPr>
            <a:picLocks noChangeAspect="1"/>
          </p:cNvPicPr>
          <p:nvPr/>
        </p:nvPicPr>
        <p:blipFill>
          <a:blip r:embed="rId13"/>
          <a:stretch>
            <a:fillRect/>
          </a:stretch>
        </p:blipFill>
        <p:spPr>
          <a:xfrm>
            <a:off x="25951402" y="11505884"/>
            <a:ext cx="2762142" cy="812800"/>
          </a:xfrm>
          <a:prstGeom prst="rect">
            <a:avLst/>
          </a:prstGeom>
        </p:spPr>
      </p:pic>
      <p:pic>
        <p:nvPicPr>
          <p:cNvPr id="5" name="Picture 4">
            <a:extLst>
              <a:ext uri="{FF2B5EF4-FFF2-40B4-BE49-F238E27FC236}">
                <a16:creationId xmlns:a16="http://schemas.microsoft.com/office/drawing/2014/main" id="{DEDABA5A-1B5F-2044-8A6E-4F27A39230D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408212" y="24451611"/>
            <a:ext cx="7845414" cy="3383335"/>
          </a:xfrm>
          <a:prstGeom prst="rect">
            <a:avLst/>
          </a:prstGeom>
        </p:spPr>
      </p:pic>
      <p:sp>
        <p:nvSpPr>
          <p:cNvPr id="6" name="TextBox 5">
            <a:extLst>
              <a:ext uri="{FF2B5EF4-FFF2-40B4-BE49-F238E27FC236}">
                <a16:creationId xmlns:a16="http://schemas.microsoft.com/office/drawing/2014/main" id="{1D59F060-F7E5-3A4B-85C1-48F40567132B}"/>
              </a:ext>
            </a:extLst>
          </p:cNvPr>
          <p:cNvSpPr txBox="1"/>
          <p:nvPr/>
        </p:nvSpPr>
        <p:spPr>
          <a:xfrm>
            <a:off x="779463" y="41367558"/>
            <a:ext cx="28363068" cy="461665"/>
          </a:xfrm>
          <a:prstGeom prst="rect">
            <a:avLst/>
          </a:prstGeom>
          <a:noFill/>
        </p:spPr>
        <p:txBody>
          <a:bodyPr wrap="square" rtlCol="0">
            <a:spAutoFit/>
          </a:bodyPr>
          <a:lstStyle/>
          <a:p>
            <a:r>
              <a:rPr lang="en-DK" sz="2400" dirty="0"/>
              <a:t>Pan</a:t>
            </a:r>
          </a:p>
        </p:txBody>
      </p:sp>
      <p:grpSp>
        <p:nvGrpSpPr>
          <p:cNvPr id="8" name="Group 7">
            <a:extLst>
              <a:ext uri="{FF2B5EF4-FFF2-40B4-BE49-F238E27FC236}">
                <a16:creationId xmlns:a16="http://schemas.microsoft.com/office/drawing/2014/main" id="{C6A71990-40EB-2D4E-BCD1-512DFD3C500D}"/>
              </a:ext>
            </a:extLst>
          </p:cNvPr>
          <p:cNvGrpSpPr/>
          <p:nvPr/>
        </p:nvGrpSpPr>
        <p:grpSpPr>
          <a:xfrm>
            <a:off x="11364729" y="11092475"/>
            <a:ext cx="7582375" cy="11630519"/>
            <a:chOff x="11682276" y="15207564"/>
            <a:chExt cx="7582375" cy="11630519"/>
          </a:xfrm>
        </p:grpSpPr>
        <p:grpSp>
          <p:nvGrpSpPr>
            <p:cNvPr id="7" name="Group 6">
              <a:extLst>
                <a:ext uri="{FF2B5EF4-FFF2-40B4-BE49-F238E27FC236}">
                  <a16:creationId xmlns:a16="http://schemas.microsoft.com/office/drawing/2014/main" id="{8519043F-3320-834C-9EB3-C19354BD4ACB}"/>
                </a:ext>
              </a:extLst>
            </p:cNvPr>
            <p:cNvGrpSpPr/>
            <p:nvPr/>
          </p:nvGrpSpPr>
          <p:grpSpPr>
            <a:xfrm>
              <a:off x="11682276" y="15207564"/>
              <a:ext cx="7582375" cy="11630519"/>
              <a:chOff x="11617836" y="10945705"/>
              <a:chExt cx="7582375" cy="11630519"/>
            </a:xfrm>
          </p:grpSpPr>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6"/>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7"/>
              <a:stretch>
                <a:fillRect/>
              </a:stretch>
            </p:blipFill>
            <p:spPr>
              <a:xfrm>
                <a:off x="12197140" y="17583723"/>
                <a:ext cx="1156472" cy="293612"/>
              </a:xfrm>
              <a:prstGeom prst="rect">
                <a:avLst/>
              </a:prstGeom>
            </p:spPr>
          </p:pic>
        </p:grpSp>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18256" y="15897776"/>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0583593"/>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6716</TotalTime>
  <Words>594</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Helvetica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428</cp:revision>
  <cp:lastPrinted>2021-12-10T09:27:29Z</cp:lastPrinted>
  <dcterms:created xsi:type="dcterms:W3CDTF">1601-01-01T00:00:00Z</dcterms:created>
  <dcterms:modified xsi:type="dcterms:W3CDTF">2021-12-15T12:26:43Z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