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33" d="100"/>
          <a:sy n="33" d="100"/>
        </p:scale>
        <p:origin x="1308" y="-124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‹nr.›</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‹nr.›</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‹nr.›</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‹nr.›</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‹nr.›</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‹nr.›</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‹nr.›</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‹nr.›</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‹nr.›</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‹nr.›</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‹nr.›</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‹nr.›</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077727"/>
            <a:ext cx="29489400" cy="13145709"/>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t>WDN …</a:t>
            </a:r>
          </a:p>
          <a:p>
            <a:pPr eaLnBrk="1" hangingPunct="1">
              <a:spcBef>
                <a:spcPct val="0"/>
              </a:spcBef>
              <a:buFontTx/>
              <a:buNone/>
            </a:pPr>
            <a:r>
              <a:rPr lang="en-GB" altLang="en-US" sz="6200" dirty="0"/>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t>Author names</a:t>
            </a:r>
          </a:p>
          <a:p>
            <a:pPr eaLnBrk="1" hangingPunct="1">
              <a:spcBef>
                <a:spcPct val="0"/>
              </a:spcBef>
              <a:buFontTx/>
              <a:buNone/>
            </a:pPr>
            <a:r>
              <a:rPr lang="en-GB" altLang="en-US" sz="3600" dirty="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3499" y="3337996"/>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grpSp>
        <p:nvGrpSpPr>
          <p:cNvPr id="61" name="Group 49">
            <a:extLst>
              <a:ext uri="{FF2B5EF4-FFF2-40B4-BE49-F238E27FC236}">
                <a16:creationId xmlns:a16="http://schemas.microsoft.com/office/drawing/2014/main" id="{1CBF86D6-31CB-480B-AE2C-FE7C461FDFD0}"/>
              </a:ext>
            </a:extLst>
          </p:cNvPr>
          <p:cNvGrpSpPr>
            <a:grpSpLocks/>
          </p:cNvGrpSpPr>
          <p:nvPr/>
        </p:nvGrpSpPr>
        <p:grpSpPr bwMode="auto">
          <a:xfrm>
            <a:off x="23433739" y="18165796"/>
            <a:ext cx="5005771" cy="3327962"/>
            <a:chOff x="15579725" y="29481462"/>
            <a:chExt cx="14554200" cy="8610601"/>
          </a:xfrm>
        </p:grpSpPr>
        <p:sp>
          <p:nvSpPr>
            <p:cNvPr id="62" name="AutoShape 37">
              <a:extLst>
                <a:ext uri="{FF2B5EF4-FFF2-40B4-BE49-F238E27FC236}">
                  <a16:creationId xmlns:a16="http://schemas.microsoft.com/office/drawing/2014/main" id="{977C2CAD-F862-4A27-9516-40172021F71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63" name="Text Box 44">
              <a:extLst>
                <a:ext uri="{FF2B5EF4-FFF2-40B4-BE49-F238E27FC236}">
                  <a16:creationId xmlns:a16="http://schemas.microsoft.com/office/drawing/2014/main" id="{8ADB3611-9357-4BE9-A9B6-1E05332DE889}"/>
                </a:ext>
              </a:extLst>
            </p:cNvPr>
            <p:cNvSpPr txBox="1">
              <a:spLocks noChangeArrowheads="1"/>
            </p:cNvSpPr>
            <p:nvPr/>
          </p:nvSpPr>
          <p:spPr bwMode="auto">
            <a:xfrm>
              <a:off x="17789526" y="29481462"/>
              <a:ext cx="7151747" cy="97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Root locus</a:t>
              </a:r>
            </a:p>
          </p:txBody>
        </p:sp>
        <p:sp>
          <p:nvSpPr>
            <p:cNvPr id="64" name="Rectangle 60">
              <a:extLst>
                <a:ext uri="{FF2B5EF4-FFF2-40B4-BE49-F238E27FC236}">
                  <a16:creationId xmlns:a16="http://schemas.microsoft.com/office/drawing/2014/main" id="{18D87866-B06E-4E80-BA97-22BFA5A0AAF1}"/>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65" name="Group 49">
            <a:extLst>
              <a:ext uri="{FF2B5EF4-FFF2-40B4-BE49-F238E27FC236}">
                <a16:creationId xmlns:a16="http://schemas.microsoft.com/office/drawing/2014/main" id="{E26B9032-8DE9-4B00-8B22-B204015AA3FE}"/>
              </a:ext>
            </a:extLst>
          </p:cNvPr>
          <p:cNvGrpSpPr>
            <a:grpSpLocks/>
          </p:cNvGrpSpPr>
          <p:nvPr/>
        </p:nvGrpSpPr>
        <p:grpSpPr bwMode="auto">
          <a:xfrm>
            <a:off x="2133184" y="15064036"/>
            <a:ext cx="5005771" cy="3327962"/>
            <a:chOff x="15579725" y="29481462"/>
            <a:chExt cx="14554200" cy="8610601"/>
          </a:xfrm>
        </p:grpSpPr>
        <p:sp>
          <p:nvSpPr>
            <p:cNvPr id="66" name="AutoShape 37">
              <a:extLst>
                <a:ext uri="{FF2B5EF4-FFF2-40B4-BE49-F238E27FC236}">
                  <a16:creationId xmlns:a16="http://schemas.microsoft.com/office/drawing/2014/main" id="{1D7F5911-429E-43EF-9B64-117D0D2D1CF1}"/>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67" name="Text Box 44">
              <a:extLst>
                <a:ext uri="{FF2B5EF4-FFF2-40B4-BE49-F238E27FC236}">
                  <a16:creationId xmlns:a16="http://schemas.microsoft.com/office/drawing/2014/main" id="{2593E18D-42AD-4C8E-B698-210E3C7F7234}"/>
                </a:ext>
              </a:extLst>
            </p:cNvPr>
            <p:cNvSpPr txBox="1">
              <a:spLocks noChangeArrowheads="1"/>
            </p:cNvSpPr>
            <p:nvPr/>
          </p:nvSpPr>
          <p:spPr bwMode="auto">
            <a:xfrm>
              <a:off x="17789526" y="29481462"/>
              <a:ext cx="9657915"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Kalman filter</a:t>
              </a:r>
            </a:p>
          </p:txBody>
        </p:sp>
        <p:sp>
          <p:nvSpPr>
            <p:cNvPr id="68" name="Rectangle 60">
              <a:extLst>
                <a:ext uri="{FF2B5EF4-FFF2-40B4-BE49-F238E27FC236}">
                  <a16:creationId xmlns:a16="http://schemas.microsoft.com/office/drawing/2014/main" id="{667A6F8D-BC59-413F-A42D-F514E2FDE092}"/>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FFT of consumer data</a:t>
              </a:r>
            </a:p>
          </p:txBody>
        </p:sp>
      </p:grpSp>
      <p:grpSp>
        <p:nvGrpSpPr>
          <p:cNvPr id="69" name="Group 49">
            <a:extLst>
              <a:ext uri="{FF2B5EF4-FFF2-40B4-BE49-F238E27FC236}">
                <a16:creationId xmlns:a16="http://schemas.microsoft.com/office/drawing/2014/main" id="{170F755B-9AC1-46A7-884A-2945CF8F278B}"/>
              </a:ext>
            </a:extLst>
          </p:cNvPr>
          <p:cNvGrpSpPr>
            <a:grpSpLocks/>
          </p:cNvGrpSpPr>
          <p:nvPr/>
        </p:nvGrpSpPr>
        <p:grpSpPr bwMode="auto">
          <a:xfrm>
            <a:off x="3120718" y="11162948"/>
            <a:ext cx="5005771" cy="3327962"/>
            <a:chOff x="15579725" y="29481462"/>
            <a:chExt cx="14554200" cy="8610601"/>
          </a:xfrm>
        </p:grpSpPr>
        <p:sp>
          <p:nvSpPr>
            <p:cNvPr id="70" name="AutoShape 37">
              <a:extLst>
                <a:ext uri="{FF2B5EF4-FFF2-40B4-BE49-F238E27FC236}">
                  <a16:creationId xmlns:a16="http://schemas.microsoft.com/office/drawing/2014/main" id="{2BB198C7-082A-4851-BABF-52A8AE08FF1B}"/>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1" name="Text Box 44">
              <a:extLst>
                <a:ext uri="{FF2B5EF4-FFF2-40B4-BE49-F238E27FC236}">
                  <a16:creationId xmlns:a16="http://schemas.microsoft.com/office/drawing/2014/main" id="{5478FA6C-F7CF-4F38-BBF2-35E55ADC1919}"/>
                </a:ext>
              </a:extLst>
            </p:cNvPr>
            <p:cNvSpPr txBox="1">
              <a:spLocks noChangeArrowheads="1"/>
            </p:cNvSpPr>
            <p:nvPr/>
          </p:nvSpPr>
          <p:spPr bwMode="auto">
            <a:xfrm>
              <a:off x="17789526" y="29481462"/>
              <a:ext cx="10119324"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Graph theory</a:t>
              </a:r>
            </a:p>
          </p:txBody>
        </p:sp>
        <p:sp>
          <p:nvSpPr>
            <p:cNvPr id="72" name="Rectangle 60">
              <a:extLst>
                <a:ext uri="{FF2B5EF4-FFF2-40B4-BE49-F238E27FC236}">
                  <a16:creationId xmlns:a16="http://schemas.microsoft.com/office/drawing/2014/main" id="{DA77D272-D3DA-41E7-A440-966B36592AED}"/>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74" name="Group 49">
            <a:extLst>
              <a:ext uri="{FF2B5EF4-FFF2-40B4-BE49-F238E27FC236}">
                <a16:creationId xmlns:a16="http://schemas.microsoft.com/office/drawing/2014/main" id="{E81FE3A9-E181-4418-ABEE-8C83DC613DD2}"/>
              </a:ext>
            </a:extLst>
          </p:cNvPr>
          <p:cNvGrpSpPr>
            <a:grpSpLocks/>
          </p:cNvGrpSpPr>
          <p:nvPr/>
        </p:nvGrpSpPr>
        <p:grpSpPr bwMode="auto">
          <a:xfrm>
            <a:off x="22444945" y="11539579"/>
            <a:ext cx="6811530" cy="3336051"/>
            <a:chOff x="15579725" y="29460533"/>
            <a:chExt cx="14554200" cy="8631530"/>
          </a:xfrm>
        </p:grpSpPr>
        <p:sp>
          <p:nvSpPr>
            <p:cNvPr id="75" name="AutoShape 37">
              <a:extLst>
                <a:ext uri="{FF2B5EF4-FFF2-40B4-BE49-F238E27FC236}">
                  <a16:creationId xmlns:a16="http://schemas.microsoft.com/office/drawing/2014/main" id="{1A1EC6F5-18A6-45E4-93B0-416890441B6C}"/>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6" name="Text Box 44">
              <a:extLst>
                <a:ext uri="{FF2B5EF4-FFF2-40B4-BE49-F238E27FC236}">
                  <a16:creationId xmlns:a16="http://schemas.microsoft.com/office/drawing/2014/main" id="{E4AF76BC-6938-4A96-8FCF-2894D6CAF5C8}"/>
                </a:ext>
              </a:extLst>
            </p:cNvPr>
            <p:cNvSpPr txBox="1">
              <a:spLocks noChangeArrowheads="1"/>
            </p:cNvSpPr>
            <p:nvPr/>
          </p:nvSpPr>
          <p:spPr bwMode="auto">
            <a:xfrm>
              <a:off x="16992986" y="29460533"/>
              <a:ext cx="11775301"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Decentralized control</a:t>
              </a:r>
            </a:p>
          </p:txBody>
        </p:sp>
        <p:sp>
          <p:nvSpPr>
            <p:cNvPr id="77" name="Rectangle 60">
              <a:extLst>
                <a:ext uri="{FF2B5EF4-FFF2-40B4-BE49-F238E27FC236}">
                  <a16:creationId xmlns:a16="http://schemas.microsoft.com/office/drawing/2014/main" id="{C6B2285E-041C-49D8-BB23-79345C6E5BFA}"/>
                </a:ext>
              </a:extLst>
            </p:cNvPr>
            <p:cNvSpPr>
              <a:spLocks noChangeArrowheads="1"/>
            </p:cNvSpPr>
            <p:nvPr/>
          </p:nvSpPr>
          <p:spPr bwMode="auto">
            <a:xfrm>
              <a:off x="15946437" y="31038503"/>
              <a:ext cx="13868401"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Bode plot</a:t>
              </a:r>
            </a:p>
          </p:txBody>
        </p:sp>
      </p:grpSp>
      <p:grpSp>
        <p:nvGrpSpPr>
          <p:cNvPr id="79" name="Group 49">
            <a:extLst>
              <a:ext uri="{FF2B5EF4-FFF2-40B4-BE49-F238E27FC236}">
                <a16:creationId xmlns:a16="http://schemas.microsoft.com/office/drawing/2014/main" id="{F5A2A103-050D-4736-A7EC-A8B027A289AA}"/>
              </a:ext>
            </a:extLst>
          </p:cNvPr>
          <p:cNvGrpSpPr>
            <a:grpSpLocks/>
          </p:cNvGrpSpPr>
          <p:nvPr/>
        </p:nvGrpSpPr>
        <p:grpSpPr bwMode="auto">
          <a:xfrm>
            <a:off x="1793015" y="19123156"/>
            <a:ext cx="5005771" cy="3327962"/>
            <a:chOff x="15579725" y="29481462"/>
            <a:chExt cx="14554200" cy="8610601"/>
          </a:xfrm>
        </p:grpSpPr>
        <p:sp>
          <p:nvSpPr>
            <p:cNvPr id="80" name="AutoShape 37">
              <a:extLst>
                <a:ext uri="{FF2B5EF4-FFF2-40B4-BE49-F238E27FC236}">
                  <a16:creationId xmlns:a16="http://schemas.microsoft.com/office/drawing/2014/main" id="{16DE5490-17D3-41A6-9292-EE97FB91E8B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81" name="Text Box 44">
              <a:extLst>
                <a:ext uri="{FF2B5EF4-FFF2-40B4-BE49-F238E27FC236}">
                  <a16:creationId xmlns:a16="http://schemas.microsoft.com/office/drawing/2014/main" id="{0E7E8EE8-5AAD-41CF-B0A3-858C0A27D62C}"/>
                </a:ext>
              </a:extLst>
            </p:cNvPr>
            <p:cNvSpPr txBox="1">
              <a:spLocks noChangeArrowheads="1"/>
            </p:cNvSpPr>
            <p:nvPr/>
          </p:nvSpPr>
          <p:spPr bwMode="auto">
            <a:xfrm>
              <a:off x="17789526" y="29481462"/>
              <a:ext cx="8926183"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Oscillations</a:t>
              </a:r>
            </a:p>
          </p:txBody>
        </p:sp>
        <p:sp>
          <p:nvSpPr>
            <p:cNvPr id="82" name="Rectangle 60">
              <a:extLst>
                <a:ext uri="{FF2B5EF4-FFF2-40B4-BE49-F238E27FC236}">
                  <a16:creationId xmlns:a16="http://schemas.microsoft.com/office/drawing/2014/main" id="{F6A47CCB-E44B-4D22-8185-D2476D4863E0}"/>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err="1"/>
                <a:t>Syncronization</a:t>
              </a:r>
              <a:endParaRPr lang="en-GB" altLang="en-US" sz="2400" dirty="0"/>
            </a:p>
          </p:txBody>
        </p:sp>
      </p:grpSp>
      <p:pic>
        <p:nvPicPr>
          <p:cNvPr id="6" name="Billede 5">
            <a:extLst>
              <a:ext uri="{FF2B5EF4-FFF2-40B4-BE49-F238E27FC236}">
                <a16:creationId xmlns:a16="http://schemas.microsoft.com/office/drawing/2014/main" id="{CD2AAF7C-F8A8-40E3-A784-539CD0678525}"/>
              </a:ext>
            </a:extLst>
          </p:cNvPr>
          <p:cNvPicPr>
            <a:picLocks noChangeAspect="1"/>
          </p:cNvPicPr>
          <p:nvPr/>
        </p:nvPicPr>
        <p:blipFill>
          <a:blip r:embed="rId9"/>
          <a:stretch>
            <a:fillRect/>
          </a:stretch>
        </p:blipFill>
        <p:spPr>
          <a:xfrm>
            <a:off x="11428924" y="10674492"/>
            <a:ext cx="8512657" cy="11675481"/>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7531" y="11027330"/>
            <a:ext cx="5351708" cy="247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6215</TotalTime>
  <Words>473</Words>
  <Application>Microsoft Office PowerPoint</Application>
  <PresentationFormat>Brugerdefineret</PresentationFormat>
  <Paragraphs>83</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Arial</vt:lpstr>
      <vt:lpstr>Wingdings</vt:lpstr>
      <vt:lpstr>Default Design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Rasmus Løvschall Kristiansen</cp:lastModifiedBy>
  <cp:revision>412</cp:revision>
  <cp:lastPrinted>2021-12-10T09:27:29Z</cp:lastPrinted>
  <dcterms:created xsi:type="dcterms:W3CDTF">1601-01-01T00:00:00Z</dcterms:created>
  <dcterms:modified xsi:type="dcterms:W3CDTF">2021-12-14T10:48:08Z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