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1417" autoAdjust="0"/>
    <p:restoredTop sz="96652" autoAdjust="0"/>
  </p:normalViewPr>
  <p:slideViewPr>
    <p:cSldViewPr>
      <p:cViewPr>
        <p:scale>
          <a:sx n="50" d="100"/>
          <a:sy n="50" d="100"/>
        </p:scale>
        <p:origin x="636" y="-274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‹nr.›</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‹nr.›</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‹nr.›</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‹nr.›</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‹nr.›</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‹nr.›</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‹nr.›</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‹nr.›</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‹nr.›</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‹nr.›</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‹nr.›</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‹nr.›</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077727"/>
            <a:ext cx="29489400" cy="13145709"/>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latin typeface="Helvetica" panose="020B0604020202020204" pitchFamily="34" charset="0"/>
                <a:cs typeface="Helvetica" panose="020B0604020202020204" pitchFamily="34" charset="0"/>
              </a:rPr>
              <a:t>WDN …</a:t>
            </a:r>
          </a:p>
          <a:p>
            <a:pPr eaLnBrk="1" hangingPunct="1">
              <a:spcBef>
                <a:spcPct val="0"/>
              </a:spcBef>
              <a:buFontTx/>
              <a:buNone/>
            </a:pPr>
            <a:r>
              <a:rPr lang="en-GB" altLang="en-US" sz="6200" dirty="0">
                <a:latin typeface="Helvetica" panose="020B0604020202020204" pitchFamily="34" charset="0"/>
                <a:cs typeface="Helvetica" panose="020B0604020202020204" pitchFamily="34" charset="0"/>
              </a:rPr>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Author names</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latin typeface="Helvetica" panose="020B0604020202020204" pitchFamily="34" charset="0"/>
                  <a:cs typeface="Helvetica" panose="020B0604020202020204" pitchFamily="34" charset="0"/>
                </a:rPr>
                <a:t>Emphasize what is the main contribution of your work and it’s originality</a:t>
              </a:r>
            </a:p>
            <a:p>
              <a:pPr algn="dist" eaLnBrk="1" hangingPunct="1">
                <a:spcBef>
                  <a:spcPct val="0"/>
                </a:spcBef>
                <a:buFont typeface="Wingdings" pitchFamily="2" charset="2"/>
                <a:buChar char="§"/>
              </a:pPr>
              <a:endParaRPr lang="en-GB" altLang="en-US" sz="260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latin typeface="Helvetica" panose="020B0604020202020204" pitchFamily="34" charset="0"/>
                  <a:cs typeface="Helvetica" panose="020B0604020202020204" pitchFamily="34" charset="0"/>
                </a:rPr>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latin typeface="Helvetica" panose="020B0604020202020204" pitchFamily="34" charset="0"/>
                <a:cs typeface="Helvetica" panose="020B0604020202020204" pitchFamily="34" charset="0"/>
              </a:rPr>
              <a:t>Introduction and System Abstraction</a:t>
            </a:r>
          </a:p>
        </p:txBody>
      </p:sp>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63490"/>
            <a:chOff x="15123210" y="5326064"/>
            <a:chExt cx="14705915" cy="23975726"/>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0"/>
              <a:ext cx="4276934" cy="45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6737968"/>
            </a:xfrm>
            <a:prstGeom prst="rect">
              <a:avLst/>
            </a:prstGeom>
            <a:noFill/>
            <a:ln>
              <a:noFill/>
            </a:ln>
          </p:spPr>
          <p:txBody>
            <a:bodyPr>
              <a:spAutoFit/>
            </a:bodyPr>
            <a:lstStyle/>
            <a:p>
              <a:pPr marL="342900" indent="-342900" algn="just" defTabSz="4173538" eaLnBrk="1" hangingPunct="1">
                <a:defRPr/>
              </a:pPr>
              <a:r>
                <a:rPr lang="en-GB" sz="2600" dirty="0">
                  <a:latin typeface="Helvetica" panose="020B0604020202020204" pitchFamily="34" charset="0"/>
                  <a:cs typeface="Helvetica" panose="020B0604020202020204" pitchFamily="34" charset="0"/>
                </a:rPr>
                <a:t>May be some text in bullet form: </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Package loss simulation (sensitivity to packet losses)</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Cascaded control!!!!!!! (slow and fast dynamics are separated)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Linearisation</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Synchronisation between Kalman and LQR</a:t>
              </a:r>
            </a:p>
            <a:p>
              <a:pPr marL="514350" indent="-514350" algn="just" defTabSz="4173538" eaLnBrk="1" hangingPunct="1">
                <a:buFont typeface="+mj-lt"/>
                <a:buAutoNum type="arabicPeriod"/>
                <a:defRPr/>
              </a:pPr>
              <a:r>
                <a:rPr lang="en-GB" sz="2600" dirty="0" err="1">
                  <a:latin typeface="Helvetica" panose="020B0604020202020204" pitchFamily="34" charset="0"/>
                  <a:cs typeface="Helvetica" panose="020B0604020202020204" pitchFamily="34" charset="0"/>
                </a:rPr>
                <a:t>Padé</a:t>
              </a:r>
              <a:r>
                <a:rPr lang="en-GB" sz="2600" dirty="0">
                  <a:latin typeface="Helvetica" panose="020B0604020202020204" pitchFamily="34" charset="0"/>
                  <a:cs typeface="Helvetica" panose="020B0604020202020204" pitchFamily="34" charset="0"/>
                </a:rPr>
                <a:t> approximation influence on inner loop</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Leakage detection limitations (leakage has to be sudden and large)</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Diagonalized system when linearised but not so much in </a:t>
              </a:r>
              <a:r>
                <a:rPr lang="en-GB" sz="2600" dirty="0" err="1">
                  <a:latin typeface="Helvetica" panose="020B0604020202020204" pitchFamily="34" charset="0"/>
                  <a:cs typeface="Helvetica" panose="020B0604020202020204" pitchFamily="34" charset="0"/>
                </a:rPr>
                <a:t>realitiy</a:t>
              </a:r>
              <a:endParaRPr lang="en-GB" sz="2600" dirty="0">
                <a:latin typeface="Helvetica" panose="020B0604020202020204" pitchFamily="34" charset="0"/>
                <a:cs typeface="Helvetica" panose="020B0604020202020204" pitchFamily="34" charset="0"/>
              </a:endParaRP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1484349"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Outer loop tank pressure control implemented with LQR with integral action </a:t>
              </a: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Inner loop pump controllers made with the Root Locus design method.</a:t>
              </a: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Linearized transfer matrix indicated low coupling between pumps</a:t>
              </a:r>
            </a:p>
            <a:p>
              <a:pPr eaLnBrk="1" hangingPunct="1">
                <a:spcBef>
                  <a:spcPct val="0"/>
                </a:spcBef>
                <a:buFontTx/>
                <a:buChar char="-"/>
              </a:pPr>
              <a:r>
                <a:rPr lang="en-GB" altLang="en-US" sz="2400" b="1" dirty="0">
                  <a:latin typeface="Helvetica" panose="020B0604020202020204" pitchFamily="34" charset="0"/>
                  <a:cs typeface="Helvetica" panose="020B0604020202020204" pitchFamily="34" charset="0"/>
                </a:rPr>
                <a:t>Plot of transfer matrix</a:t>
              </a: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Four second time delay modelled with second order </a:t>
              </a:r>
              <a:r>
                <a:rPr lang="en-GB" altLang="en-US" sz="2400" dirty="0" err="1">
                  <a:latin typeface="Helvetica" panose="020B0604020202020204" pitchFamily="34" charset="0"/>
                  <a:cs typeface="Helvetica" panose="020B0604020202020204" pitchFamily="34" charset="0"/>
                </a:rPr>
                <a:t>padé</a:t>
              </a:r>
              <a:r>
                <a:rPr lang="en-GB" altLang="en-US" sz="2400" dirty="0">
                  <a:latin typeface="Helvetica" panose="020B0604020202020204" pitchFamily="34" charset="0"/>
                  <a:cs typeface="Helvetica" panose="020B0604020202020204" pitchFamily="34" charset="0"/>
                </a:rPr>
                <a:t> approximation</a:t>
              </a: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FFT of consumer data used to create model of consumption pattern for Kalman Filter</a:t>
              </a: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Estimated consumer flow is fed forward to LQR controller</a:t>
              </a:r>
            </a:p>
            <a:p>
              <a:pPr eaLnBrk="1" hangingPunct="1">
                <a:spcBef>
                  <a:spcPct val="0"/>
                </a:spcBef>
                <a:buFontTx/>
                <a:buChar char="-"/>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Interaction between (stiff) Kalman filter and slow LQR controller resulted oscillations:</a:t>
              </a: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a:t>
              </a:r>
              <a:r>
                <a:rPr lang="en-GB" altLang="en-US" sz="2400" b="1" dirty="0">
                  <a:latin typeface="Helvetica" panose="020B0604020202020204" pitchFamily="34" charset="0"/>
                  <a:cs typeface="Helvetica" panose="020B0604020202020204" pitchFamily="34" charset="0"/>
                </a:rPr>
                <a:t>Plot of Kalman-LQR oscillations</a:t>
              </a:r>
              <a:endParaRPr lang="en-GB" altLang="en-US" sz="2400" dirty="0">
                <a:latin typeface="Helvetica" panose="020B0604020202020204" pitchFamily="34" charset="0"/>
                <a:cs typeface="Helvetica" panose="020B0604020202020204" pitchFamily="34" charset="0"/>
              </a:endParaRP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a:t>
            </a:r>
          </a:p>
          <a:p>
            <a:pPr eaLnBrk="1" hangingPunct="1"/>
            <a:r>
              <a:rPr lang="en-GB" altLang="en-US" sz="2400" dirty="0">
                <a:latin typeface="Helvetica" panose="020B0604020202020204" pitchFamily="34" charset="0"/>
                <a:cs typeface="Helvetica" panose="020B0604020202020204" pitchFamily="34" charset="0"/>
              </a:rPr>
              <a:t>implemented that delivers constant pressure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 Modeling of network was based on graph theory.</a:t>
            </a:r>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pPr marL="342900" indent="-342900">
              <a:buFontTx/>
              <a:buChar char="-"/>
            </a:pPr>
            <a:r>
              <a:rPr lang="en-US" sz="2400" dirty="0">
                <a:latin typeface="Helvetica" panose="020B0604020202020204" pitchFamily="34" charset="0"/>
                <a:cs typeface="Helvetica" panose="020B0604020202020204" pitchFamily="34" charset="0"/>
              </a:rPr>
              <a:t>Slow and fast dynamics are separated for cascaded control</a:t>
            </a:r>
          </a:p>
          <a:p>
            <a:pPr marL="800100" lvl="1" indent="-342900">
              <a:buFontTx/>
              <a:buChar char="-"/>
            </a:pPr>
            <a:r>
              <a:rPr lang="en-US" sz="2400" dirty="0">
                <a:latin typeface="Helvetica" panose="020B0604020202020204" pitchFamily="34" charset="0"/>
                <a:cs typeface="Helvetica" panose="020B0604020202020204" pitchFamily="34" charset="0"/>
              </a:rPr>
              <a:t>Slow dynamics from tank dynamics</a:t>
            </a:r>
          </a:p>
          <a:p>
            <a:pPr marL="800100" lvl="1" indent="-342900">
              <a:buFontTx/>
              <a:buChar char="-"/>
            </a:pPr>
            <a:r>
              <a:rPr lang="en-US" sz="2400" dirty="0">
                <a:latin typeface="Helvetica" panose="020B0604020202020204" pitchFamily="34" charset="0"/>
                <a:cs typeface="Helvetica" panose="020B0604020202020204" pitchFamily="34" charset="0"/>
              </a:rPr>
              <a:t>Fast dynamics from pipe inertia</a:t>
            </a:r>
          </a:p>
          <a:p>
            <a:pPr marL="800100" lvl="1" indent="-342900">
              <a:buFontTx/>
              <a:buChar char="-"/>
            </a:pPr>
            <a:r>
              <a:rPr lang="en-US" sz="2400" dirty="0">
                <a:latin typeface="Helvetica" panose="020B0604020202020204" pitchFamily="34" charset="0"/>
                <a:cs typeface="Helvetica" panose="020B0604020202020204" pitchFamily="34" charset="0"/>
              </a:rPr>
              <a:t>valves, pumps and pipes includes static resistances</a:t>
            </a: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r>
              <a:rPr lang="en-US" sz="2400" dirty="0">
                <a:latin typeface="Helvetica" panose="020B0604020202020204" pitchFamily="34" charset="0"/>
                <a:cs typeface="Helvetica" panose="020B0604020202020204" pitchFamily="34" charset="0"/>
              </a:rPr>
              <a:t>Model is non-linear. </a:t>
            </a:r>
          </a:p>
          <a:p>
            <a:pPr marL="800100" lvl="1" indent="-342900">
              <a:buFontTx/>
              <a:buChar char="-"/>
            </a:pPr>
            <a:r>
              <a:rPr lang="en-US" sz="2400" dirty="0" err="1">
                <a:latin typeface="Helvetica" panose="020B0604020202020204" pitchFamily="34" charset="0"/>
                <a:cs typeface="Helvetica" panose="020B0604020202020204" pitchFamily="34" charset="0"/>
              </a:rPr>
              <a:t>Linearised</a:t>
            </a:r>
            <a:r>
              <a:rPr lang="en-US" sz="2400" dirty="0">
                <a:latin typeface="Helvetica" panose="020B0604020202020204" pitchFamily="34" charset="0"/>
                <a:cs typeface="Helvetica" panose="020B0604020202020204" pitchFamily="34" charset="0"/>
              </a:rPr>
              <a:t> with Taylor expansion</a:t>
            </a:r>
          </a:p>
          <a:p>
            <a:pPr marL="342900" indent="-342900">
              <a:buFontTx/>
              <a:buChar char="-"/>
            </a:pPr>
            <a:endParaRPr lang="en-US"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pPr marL="342900" indent="-342900">
              <a:buFontTx/>
              <a:buChar char="-"/>
            </a:pPr>
            <a:endParaRPr lang="en-DK"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r>
              <a:rPr lang="en-DK" sz="2400" dirty="0">
                <a:latin typeface="Helvetica" panose="020B0604020202020204" pitchFamily="34" charset="0"/>
                <a:cs typeface="Helvetica" panose="020B0604020202020204" pitchFamily="34" charset="0"/>
              </a:rPr>
              <a:t>Leakage detection and disturbance estimation with Kalman filter. </a:t>
            </a:r>
          </a:p>
          <a:p>
            <a:pPr marL="800100" lvl="1" indent="-342900">
              <a:buFontTx/>
              <a:buChar char="-"/>
            </a:pPr>
            <a:r>
              <a:rPr lang="en-DK" sz="2400" dirty="0">
                <a:latin typeface="Helvetica" panose="020B0604020202020204" pitchFamily="34" charset="0"/>
                <a:cs typeface="Helvetica" panose="020B0604020202020204" pitchFamily="34" charset="0"/>
              </a:rPr>
              <a:t>Consumer flow is not realisticly measured</a:t>
            </a:r>
          </a:p>
          <a:p>
            <a:pPr marL="800100" lvl="1" indent="-342900">
              <a:buFontTx/>
              <a:buChar char="-"/>
            </a:pPr>
            <a:r>
              <a:rPr lang="en-DK" sz="2400" dirty="0">
                <a:latin typeface="Helvetica" panose="020B0604020202020204" pitchFamily="34" charset="0"/>
                <a:cs typeface="Helvetica" panose="020B0604020202020204" pitchFamily="34" charset="0"/>
              </a:rPr>
              <a:t>Stiff kalman filter allows for leakage detection</a:t>
            </a:r>
          </a:p>
          <a:p>
            <a:pPr marL="800100" lvl="1" indent="-342900">
              <a:buFontTx/>
              <a:buChar char="-"/>
            </a:pPr>
            <a:r>
              <a:rPr lang="en-DK" sz="2400" dirty="0">
                <a:latin typeface="Helvetica" panose="020B0604020202020204" pitchFamily="34" charset="0"/>
                <a:cs typeface="Helvetica" panose="020B0604020202020204" pitchFamily="34" charset="0"/>
              </a:rPr>
              <a:t>Input is based on mass conservation – what comes in and must come out</a:t>
            </a:r>
          </a:p>
          <a:p>
            <a:pPr marL="800100" lvl="1" indent="-342900">
              <a:buFontTx/>
              <a:buChar char="-"/>
            </a:pPr>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Leakage detection: The big difference between the measured consumer flow and the Kalman Filter </a:t>
            </a:r>
            <a:r>
              <a:rPr lang="en-GB" altLang="en-US" sz="2200" dirty="0" err="1">
                <a:latin typeface="Helvetica" panose="020B0604020202020204" pitchFamily="34" charset="0"/>
                <a:cs typeface="Helvetica" panose="020B0604020202020204" pitchFamily="34" charset="0"/>
              </a:rPr>
              <a:t>esitmate</a:t>
            </a:r>
            <a:r>
              <a:rPr lang="en-GB" altLang="en-US" sz="2200" dirty="0">
                <a:latin typeface="Helvetica" panose="020B0604020202020204" pitchFamily="34" charset="0"/>
                <a:cs typeface="Helvetica" panose="020B0604020202020204" pitchFamily="34" charset="0"/>
              </a:rPr>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latin typeface="Helvetica" panose="020B0604020202020204" pitchFamily="34" charset="0"/>
                <a:cs typeface="Helvetica" panose="020B0604020202020204" pitchFamily="34" charset="0"/>
              </a:rPr>
              <a:t>- Insert Kalman filter and LQR controller oscillations from incorrect tuning</a:t>
            </a:r>
          </a:p>
        </p:txBody>
      </p:sp>
      <p:pic>
        <p:nvPicPr>
          <p:cNvPr id="5" name="Billede 4">
            <a:extLst>
              <a:ext uri="{FF2B5EF4-FFF2-40B4-BE49-F238E27FC236}">
                <a16:creationId xmlns:a16="http://schemas.microsoft.com/office/drawing/2014/main" id="{AD51FC40-D383-48EE-9340-0FF88DB36855}"/>
              </a:ext>
            </a:extLst>
          </p:cNvPr>
          <p:cNvPicPr>
            <a:picLocks noChangeAspect="1"/>
          </p:cNvPicPr>
          <p:nvPr/>
        </p:nvPicPr>
        <p:blipFill>
          <a:blip r:embed="rId8"/>
          <a:stretch>
            <a:fillRect/>
          </a:stretch>
        </p:blipFill>
        <p:spPr>
          <a:xfrm>
            <a:off x="10796453" y="10570611"/>
            <a:ext cx="7953263" cy="11666849"/>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61143" y="10990487"/>
            <a:ext cx="5264770" cy="243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50135" y="3132136"/>
            <a:ext cx="7613865" cy="5431981"/>
          </a:xfrm>
          <a:prstGeom prst="rect">
            <a:avLst/>
          </a:prstGeom>
        </p:spPr>
      </p:pic>
      <p:pic>
        <p:nvPicPr>
          <p:cNvPr id="19" name="Billede 18">
            <a:extLst>
              <a:ext uri="{FF2B5EF4-FFF2-40B4-BE49-F238E27FC236}">
                <a16:creationId xmlns:a16="http://schemas.microsoft.com/office/drawing/2014/main" id="{E8FF3C74-DF35-4663-A1F0-2A9E1E316D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7320" y="10398943"/>
            <a:ext cx="28334493" cy="11998378"/>
          </a:xfrm>
          <a:prstGeom prst="rect">
            <a:avLst/>
          </a:prstGeom>
        </p:spPr>
      </p:pic>
      <p:pic>
        <p:nvPicPr>
          <p:cNvPr id="21" name="Billede 20">
            <a:extLst>
              <a:ext uri="{FF2B5EF4-FFF2-40B4-BE49-F238E27FC236}">
                <a16:creationId xmlns:a16="http://schemas.microsoft.com/office/drawing/2014/main" id="{1777C856-8D4B-4A35-932C-540EB440ACB8}"/>
              </a:ext>
            </a:extLst>
          </p:cNvPr>
          <p:cNvPicPr>
            <a:picLocks noChangeAspect="1"/>
          </p:cNvPicPr>
          <p:nvPr/>
        </p:nvPicPr>
        <p:blipFill>
          <a:blip r:embed="rId12"/>
          <a:stretch>
            <a:fillRect/>
          </a:stretch>
        </p:blipFill>
        <p:spPr>
          <a:xfrm>
            <a:off x="20836731" y="11634357"/>
            <a:ext cx="7530077" cy="379965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6370</TotalTime>
  <Words>451</Words>
  <Application>Microsoft Office PowerPoint</Application>
  <PresentationFormat>Brugerdefineret</PresentationFormat>
  <Paragraphs>73</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vt:i4>
      </vt:variant>
    </vt:vector>
  </HeadingPairs>
  <TitlesOfParts>
    <vt:vector size="5" baseType="lpstr">
      <vt:lpstr>Arial</vt:lpstr>
      <vt:lpstr>Helvetica</vt:lpstr>
      <vt:lpstr>Wingdings</vt:lpstr>
      <vt:lpstr>Default Design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Rasmus Løvschall Kristiansen</cp:lastModifiedBy>
  <cp:revision>414</cp:revision>
  <cp:lastPrinted>2021-12-10T09:27:29Z</cp:lastPrinted>
  <dcterms:created xsi:type="dcterms:W3CDTF">1601-01-01T00:00:00Z</dcterms:created>
  <dcterms:modified xsi:type="dcterms:W3CDTF">2021-12-14T14:29:36Z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