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7" r:id="rId3"/>
    <p:sldId id="300" r:id="rId4"/>
    <p:sldId id="302" r:id="rId5"/>
    <p:sldId id="301" r:id="rId6"/>
    <p:sldId id="303" r:id="rId7"/>
    <p:sldId id="304" r:id="rId8"/>
    <p:sldId id="306" r:id="rId9"/>
    <p:sldId id="308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599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2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14" autoAdjust="0"/>
  </p:normalViewPr>
  <p:slideViewPr>
    <p:cSldViewPr showGuides="1">
      <p:cViewPr varScale="1">
        <p:scale>
          <a:sx n="115" d="100"/>
          <a:sy n="115" d="100"/>
        </p:scale>
        <p:origin x="264" y="96"/>
      </p:cViewPr>
      <p:guideLst>
        <p:guide orient="horz" pos="1620"/>
        <p:guide orient="horz" pos="599"/>
        <p:guide pos="2880"/>
        <p:guide pos="5556"/>
        <p:guide pos="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26/06/2018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26/06/2018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Now including</a:t>
            </a:r>
            <a:r>
              <a:rPr lang="en-AU" baseline="0" dirty="0"/>
              <a:t> melt terms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66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ACCESS CM2 includes snow melt, ACCESS 1.0 and 1.3 do not.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85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First day excluded from graphs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05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98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2" y="2341960"/>
            <a:ext cx="8467495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2" y="3192819"/>
            <a:ext cx="8475711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7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9525" y="4538668"/>
            <a:ext cx="916940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800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800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4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1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6" y="4878250"/>
            <a:ext cx="6083845" cy="93206"/>
          </a:xfrm>
        </p:spPr>
        <p:txBody>
          <a:bodyPr/>
          <a:lstStyle/>
          <a:p>
            <a:r>
              <a:rPr lang="en-AU"/>
              <a:t>Single Column Model  |  Martin Dix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47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2499742"/>
            <a:ext cx="6121439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bg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7" y="1563643"/>
            <a:ext cx="8461375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grpSp>
        <p:nvGrpSpPr>
          <p:cNvPr id="24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5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</p:grpSp>
        <p:pic>
          <p:nvPicPr>
            <p:cNvPr id="26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</p:grpSp>
      </p:grp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5995" marR="0" indent="-215995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950918"/>
            <a:ext cx="6121439" cy="2991261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bg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3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1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2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</p:grpSp>
        <p:pic>
          <p:nvPicPr>
            <p:cNvPr id="25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</p:grpSp>
      </p:grpSp>
      <p:sp>
        <p:nvSpPr>
          <p:cNvPr id="6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5995" marR="0" indent="-215995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2" y="2341960"/>
            <a:ext cx="8467495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2" y="3192819"/>
            <a:ext cx="8475711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5" y="-1189"/>
            <a:ext cx="9144001" cy="4871357"/>
            <a:chOff x="0" y="-1190"/>
            <a:chExt cx="9144001" cy="4871357"/>
          </a:xfrm>
        </p:grpSpPr>
        <p:grpSp>
          <p:nvGrpSpPr>
            <p:cNvPr id="78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79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94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  <p:sp>
              <p:nvSpPr>
                <p:cNvPr id="95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  <p:sp>
              <p:nvSpPr>
                <p:cNvPr id="97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</p:grpSp>
          <p:pic>
            <p:nvPicPr>
              <p:cNvPr id="80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1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8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8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8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8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8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8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8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8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9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9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9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</p:grpSp>
        </p:grpSp>
        <p:grpSp>
          <p:nvGrpSpPr>
            <p:cNvPr id="63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4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5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6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7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8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9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0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2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3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5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6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</p:grpSp>
      </p:grpSp>
      <p:sp>
        <p:nvSpPr>
          <p:cNvPr id="9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5995" marR="0" indent="-215995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4124457"/>
            <a:ext cx="9144000" cy="1019044"/>
            <a:chOff x="1" y="4124455"/>
            <a:chExt cx="9144000" cy="101904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497" y="4455240"/>
              <a:ext cx="9142503" cy="6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grpSp>
          <p:nvGrpSpPr>
            <p:cNvPr id="30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31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46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  <p:sp>
              <p:nvSpPr>
                <p:cNvPr id="47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  <p:sp>
              <p:nvSpPr>
                <p:cNvPr id="48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  <p:sp>
              <p:nvSpPr>
                <p:cNvPr id="49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sz="1800"/>
                </a:p>
              </p:txBody>
            </p:sp>
          </p:grpSp>
          <p:pic>
            <p:nvPicPr>
              <p:cNvPr id="32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4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4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800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2" y="2341960"/>
            <a:ext cx="8467495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2" y="3192819"/>
            <a:ext cx="8475711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5995" marR="0" indent="-215995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5" y="-1189"/>
            <a:ext cx="9144001" cy="5144689"/>
            <a:chOff x="0" y="-1190"/>
            <a:chExt cx="9144001" cy="5144689"/>
          </a:xfrm>
        </p:grpSpPr>
        <p:grpSp>
          <p:nvGrpSpPr>
            <p:cNvPr id="64" name="Group 74"/>
            <p:cNvGrpSpPr/>
            <p:nvPr userDrawn="1"/>
          </p:nvGrpSpPr>
          <p:grpSpPr>
            <a:xfrm>
              <a:off x="1" y="4124455"/>
              <a:ext cx="9144000" cy="1019044"/>
              <a:chOff x="1" y="4124455"/>
              <a:chExt cx="9144000" cy="1019044"/>
            </a:xfrm>
          </p:grpSpPr>
          <p:sp>
            <p:nvSpPr>
              <p:cNvPr id="79" name="Rectangle 78"/>
              <p:cNvSpPr/>
              <p:nvPr userDrawn="1"/>
            </p:nvSpPr>
            <p:spPr>
              <a:xfrm>
                <a:off x="1497" y="4455240"/>
                <a:ext cx="9142503" cy="688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0"/>
              </a:p>
            </p:txBody>
          </p:sp>
          <p:grpSp>
            <p:nvGrpSpPr>
              <p:cNvPr id="80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81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96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 sz="1800"/>
                  </a:p>
                </p:txBody>
              </p:sp>
              <p:sp>
                <p:nvSpPr>
                  <p:cNvPr id="97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 sz="1800"/>
                  </a:p>
                </p:txBody>
              </p:sp>
              <p:sp>
                <p:nvSpPr>
                  <p:cNvPr id="98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 sz="1800"/>
                  </a:p>
                </p:txBody>
              </p:sp>
              <p:sp>
                <p:nvSpPr>
                  <p:cNvPr id="99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 sz="1800"/>
                  </a:p>
                </p:txBody>
              </p:sp>
            </p:grpSp>
            <p:pic>
              <p:nvPicPr>
                <p:cNvPr id="82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3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84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85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86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8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88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89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90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91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92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9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94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  <p:sp>
                <p:nvSpPr>
                  <p:cNvPr id="95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 sz="1800"/>
                  </a:p>
                </p:txBody>
              </p:sp>
            </p:grpSp>
          </p:grpSp>
        </p:grpSp>
        <p:grpSp>
          <p:nvGrpSpPr>
            <p:cNvPr id="65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6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7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8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69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0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1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2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3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4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5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6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7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  <p:sp>
            <p:nvSpPr>
              <p:cNvPr id="78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2" y="2341960"/>
            <a:ext cx="8467495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2" y="3192819"/>
            <a:ext cx="8475711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0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5995" marR="0" indent="-215995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Single Column Model  |  Martin Dix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1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9525" y="4538668"/>
            <a:ext cx="916940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800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800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pic>
        <p:nvPicPr>
          <p:cNvPr id="49" name="Picture 7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8" y="205984"/>
            <a:ext cx="8461375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80" y="951315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6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81" y="2494960"/>
            <a:ext cx="9161463" cy="6012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3" y="2728322"/>
            <a:ext cx="9142412" cy="36790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2" y="2719988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5995" indent="-215995" algn="l" defTabSz="914377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89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84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8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73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Surface energy budget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Single Column Model  |  Martin 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228667" y="4373944"/>
            <a:ext cx="225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JULES 76 year average</a:t>
            </a:r>
          </a:p>
          <a:p>
            <a:r>
              <a:rPr lang="en-AU" dirty="0"/>
              <a:t>Mean = -0.44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8667" y="4386102"/>
            <a:ext cx="2309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 40 year average</a:t>
            </a:r>
          </a:p>
          <a:p>
            <a:r>
              <a:rPr lang="en-AU" dirty="0"/>
              <a:t>Mean = -0.47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8388"/>
          <a:stretch/>
        </p:blipFill>
        <p:spPr>
          <a:xfrm>
            <a:off x="272846" y="1164848"/>
            <a:ext cx="4290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8308"/>
          <a:stretch/>
        </p:blipFill>
        <p:spPr>
          <a:xfrm>
            <a:off x="4601058" y="1234909"/>
            <a:ext cx="4290000" cy="28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SCM </a:t>
            </a:r>
            <a:r>
              <a:rPr lang="en-AU" dirty="0" smtClean="0"/>
              <a:t>experiments: fixed solar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2" b="3407"/>
          <a:stretch/>
        </p:blipFill>
        <p:spPr>
          <a:xfrm>
            <a:off x="494723" y="1319528"/>
            <a:ext cx="4290000" cy="3084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9" b="344"/>
          <a:stretch/>
        </p:blipFill>
        <p:spPr>
          <a:xfrm>
            <a:off x="4513209" y="1298696"/>
            <a:ext cx="429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SCM </a:t>
            </a:r>
            <a:r>
              <a:rPr lang="en-AU" dirty="0" smtClean="0"/>
              <a:t>experiments: fixed solar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11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7" b="9011"/>
          <a:stretch/>
        </p:blipFill>
        <p:spPr>
          <a:xfrm>
            <a:off x="439566" y="1275606"/>
            <a:ext cx="4290000" cy="2929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3" b="9005"/>
          <a:stretch/>
        </p:blipFill>
        <p:spPr>
          <a:xfrm>
            <a:off x="4528359" y="1355299"/>
            <a:ext cx="4290000" cy="2877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997485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Surface temperature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69255" y="1014565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Net radiation error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031325" y="437649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10.6,  </a:t>
            </a:r>
            <a:r>
              <a:rPr lang="en-AU" dirty="0" smtClean="0">
                <a:solidFill>
                  <a:srgbClr val="FF0000"/>
                </a:solidFill>
              </a:rPr>
              <a:t>7.3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6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Potential temperature correction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et%tvrad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met%tk</a:t>
            </a:r>
            <a:endParaRPr lang="en-A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met%tk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met%tk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C%grav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C%capp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rough%zref_tq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+ 0.9*rough%z0m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cs typeface="Courier New" panose="02070309020205020404" pitchFamily="49" charset="0"/>
              </a:rPr>
              <a:t>In SCM tests height term adjustment is 20 m and temperature adjustment is 0.2 K</a:t>
            </a:r>
          </a:p>
          <a:p>
            <a:endParaRPr lang="en-AU" dirty="0">
              <a:cs typeface="Courier New" panose="02070309020205020404" pitchFamily="49" charset="0"/>
            </a:endParaRPr>
          </a:p>
          <a:p>
            <a:r>
              <a:rPr lang="en-AU" dirty="0" smtClean="0">
                <a:cs typeface="Courier New" panose="02070309020205020404" pitchFamily="49" charset="0"/>
              </a:rPr>
              <a:t>4 </a:t>
            </a:r>
            <a:r>
              <a:rPr lang="en-AU" dirty="0" smtClean="0">
                <a:latin typeface="Symbol" panose="05050102010706020507" pitchFamily="18" charset="2"/>
                <a:cs typeface="Courier New" panose="02070309020205020404" pitchFamily="49" charset="0"/>
              </a:rPr>
              <a:t>s</a:t>
            </a:r>
            <a:r>
              <a:rPr lang="en-AU" dirty="0" smtClean="0">
                <a:cs typeface="Courier New" panose="02070309020205020404" pitchFamily="49" charset="0"/>
              </a:rPr>
              <a:t> T</a:t>
            </a:r>
            <a:r>
              <a:rPr lang="en-AU" baseline="30000" dirty="0" smtClean="0">
                <a:cs typeface="Courier New" panose="02070309020205020404" pitchFamily="49" charset="0"/>
              </a:rPr>
              <a:t>3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 smtClean="0"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en-AU" dirty="0" smtClean="0">
                <a:cs typeface="Courier New" panose="02070309020205020404" pitchFamily="49" charset="0"/>
              </a:rPr>
              <a:t>T = 1.2 </a:t>
            </a:r>
            <a:r>
              <a:rPr lang="en-AU" dirty="0" smtClean="0">
                <a:cs typeface="Courier New" panose="02070309020205020404" pitchFamily="49" charset="0"/>
              </a:rPr>
              <a:t>W/m</a:t>
            </a:r>
            <a:r>
              <a:rPr lang="en-AU" baseline="30000" dirty="0" smtClean="0">
                <a:cs typeface="Courier New" panose="02070309020205020404" pitchFamily="49" charset="0"/>
              </a:rPr>
              <a:t>2.</a:t>
            </a:r>
            <a:r>
              <a:rPr lang="en-AU" dirty="0" smtClean="0">
                <a:cs typeface="Courier New" panose="02070309020205020404" pitchFamily="49" charset="0"/>
              </a:rPr>
              <a:t> Flux change is twice this large because canopy radiates up and down.</a:t>
            </a:r>
            <a:endParaRPr lang="en-AU" baseline="30000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12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FDA08-3CA0-4303-A95C-DB450B05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Experiments with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66FCFE-BB89-4B02-A0EB-9AD5AE84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Standard code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Remove </a:t>
            </a:r>
            <a:r>
              <a:rPr lang="en-AU" dirty="0" err="1"/>
              <a:t>met%tk</a:t>
            </a:r>
            <a:r>
              <a:rPr lang="en-AU" dirty="0"/>
              <a:t> adjustment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IH changes to use </a:t>
            </a:r>
            <a:r>
              <a:rPr lang="en-AU" dirty="0" err="1"/>
              <a:t>met%tvrad</a:t>
            </a:r>
            <a:r>
              <a:rPr lang="en-AU" dirty="0"/>
              <a:t> in radiation calculations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Set </a:t>
            </a:r>
            <a:r>
              <a:rPr lang="en-AU" dirty="0" err="1"/>
              <a:t>met%tvrad</a:t>
            </a:r>
            <a:r>
              <a:rPr lang="en-AU" dirty="0"/>
              <a:t> = adjusted </a:t>
            </a:r>
            <a:r>
              <a:rPr lang="en-AU" dirty="0" err="1" smtClean="0"/>
              <a:t>met%tk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Cases 2, 3, 4 all reduc</a:t>
            </a:r>
            <a:r>
              <a:rPr lang="en-AU" dirty="0" smtClean="0"/>
              <a:t>e radiation error to ~ 0.1 W/m</a:t>
            </a:r>
            <a:r>
              <a:rPr lang="en-AU" baseline="30000" dirty="0" smtClean="0"/>
              <a:t>2</a:t>
            </a:r>
            <a:endParaRPr lang="en-AU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8F3560-65E3-470D-B425-361A6CD1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4C33FC-A5AF-4BF1-B6A6-A85D6616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80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FDA08-3CA0-4303-A95C-DB450B05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SCM with relaxation to initial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4C33FC-A5AF-4BF1-B6A6-A85D6616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B92523-BEAA-4D35-8B48-B095D29B4853}"/>
              </a:ext>
            </a:extLst>
          </p:cNvPr>
          <p:cNvSpPr txBox="1"/>
          <p:nvPr/>
        </p:nvSpPr>
        <p:spPr>
          <a:xfrm>
            <a:off x="1259632" y="845349"/>
            <a:ext cx="60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Dry soil with no latent heat flux and no cloud, forest with LAI=4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F84328-1CB4-46B3-A119-23F843AB3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2" b="8746"/>
          <a:stretch/>
        </p:blipFill>
        <p:spPr>
          <a:xfrm>
            <a:off x="467544" y="1743401"/>
            <a:ext cx="4290000" cy="2929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903EC2-EF2F-4E36-9B9A-DFF4D5207948}"/>
              </a:ext>
            </a:extLst>
          </p:cNvPr>
          <p:cNvSpPr txBox="1"/>
          <p:nvPr/>
        </p:nvSpPr>
        <p:spPr>
          <a:xfrm>
            <a:off x="1016047" y="1348530"/>
            <a:ext cx="2865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Daily mean surface 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E51716-11D5-4B4C-B803-909C2F772AF1}"/>
              </a:ext>
            </a:extLst>
          </p:cNvPr>
          <p:cNvSpPr txBox="1"/>
          <p:nvPr/>
        </p:nvSpPr>
        <p:spPr>
          <a:xfrm>
            <a:off x="1835696" y="4740187"/>
            <a:ext cx="416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Standard, </a:t>
            </a:r>
            <a:r>
              <a:rPr lang="en-AU" dirty="0">
                <a:solidFill>
                  <a:srgbClr val="FF0000"/>
                </a:solidFill>
              </a:rPr>
              <a:t>no correction</a:t>
            </a:r>
            <a:r>
              <a:rPr lang="en-AU" dirty="0"/>
              <a:t>, </a:t>
            </a:r>
            <a:r>
              <a:rPr lang="en-AU" dirty="0">
                <a:solidFill>
                  <a:srgbClr val="00B050"/>
                </a:solidFill>
              </a:rPr>
              <a:t>IH</a:t>
            </a:r>
            <a:r>
              <a:rPr lang="en-AU" dirty="0"/>
              <a:t>, </a:t>
            </a:r>
            <a:r>
              <a:rPr lang="en-AU" dirty="0">
                <a:solidFill>
                  <a:srgbClr val="0070C0"/>
                </a:solidFill>
              </a:rPr>
              <a:t>adjusted </a:t>
            </a:r>
            <a:r>
              <a:rPr lang="en-AU" dirty="0" err="1">
                <a:solidFill>
                  <a:srgbClr val="0070C0"/>
                </a:solidFill>
              </a:rPr>
              <a:t>tvrad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54F0615-16CE-415F-B6C7-1E33D7482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3" b="9005"/>
          <a:stretch/>
        </p:blipFill>
        <p:spPr>
          <a:xfrm>
            <a:off x="4640426" y="1795247"/>
            <a:ext cx="4290000" cy="2877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C0CF90-A128-4954-9D00-3F2C026B907B}"/>
              </a:ext>
            </a:extLst>
          </p:cNvPr>
          <p:cNvSpPr txBox="1"/>
          <p:nvPr/>
        </p:nvSpPr>
        <p:spPr>
          <a:xfrm>
            <a:off x="5508104" y="1356619"/>
            <a:ext cx="275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Daily mean heat flux to ground</a:t>
            </a:r>
          </a:p>
        </p:txBody>
      </p:sp>
    </p:spTree>
    <p:extLst>
      <p:ext uri="{BB962C8B-B14F-4D97-AF65-F5344CB8AC3E}">
        <p14:creationId xmlns:p14="http://schemas.microsoft.com/office/powerpoint/2010/main" val="184190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FDA08-3CA0-4303-A95C-DB450B05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SCM with relaxation to initial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4C33FC-A5AF-4BF1-B6A6-A85D6616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B92523-BEAA-4D35-8B48-B095D29B4853}"/>
              </a:ext>
            </a:extLst>
          </p:cNvPr>
          <p:cNvSpPr txBox="1"/>
          <p:nvPr/>
        </p:nvSpPr>
        <p:spPr>
          <a:xfrm>
            <a:off x="1259632" y="845349"/>
            <a:ext cx="60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Dry soil with no latent heat flux and no cloud, forest with LAI=4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E51716-11D5-4B4C-B803-909C2F772AF1}"/>
              </a:ext>
            </a:extLst>
          </p:cNvPr>
          <p:cNvSpPr txBox="1"/>
          <p:nvPr/>
        </p:nvSpPr>
        <p:spPr>
          <a:xfrm>
            <a:off x="1835696" y="4740187"/>
            <a:ext cx="416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Standard, </a:t>
            </a:r>
            <a:r>
              <a:rPr lang="en-AU" dirty="0">
                <a:solidFill>
                  <a:srgbClr val="FF0000"/>
                </a:solidFill>
              </a:rPr>
              <a:t>no correction</a:t>
            </a:r>
            <a:r>
              <a:rPr lang="en-AU" dirty="0"/>
              <a:t>, </a:t>
            </a:r>
            <a:r>
              <a:rPr lang="en-AU" dirty="0">
                <a:solidFill>
                  <a:srgbClr val="00B050"/>
                </a:solidFill>
              </a:rPr>
              <a:t>IH</a:t>
            </a:r>
            <a:r>
              <a:rPr lang="en-AU" dirty="0"/>
              <a:t>, </a:t>
            </a:r>
            <a:r>
              <a:rPr lang="en-AU" dirty="0">
                <a:solidFill>
                  <a:srgbClr val="0070C0"/>
                </a:solidFill>
              </a:rPr>
              <a:t>adjusted </a:t>
            </a:r>
            <a:r>
              <a:rPr lang="en-AU" dirty="0" err="1">
                <a:solidFill>
                  <a:srgbClr val="0070C0"/>
                </a:solidFill>
              </a:rPr>
              <a:t>tvrad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78DE77C-7888-41A2-8373-88F0CB0F4956}"/>
              </a:ext>
            </a:extLst>
          </p:cNvPr>
          <p:cNvSpPr txBox="1"/>
          <p:nvPr/>
        </p:nvSpPr>
        <p:spPr>
          <a:xfrm>
            <a:off x="4572000" y="1360390"/>
            <a:ext cx="46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Mean diurnal cycle of net radiation error (CABLE-UM)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DCE4EE-16A5-4FB7-A152-0575E0305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3" b="9005"/>
          <a:stretch/>
        </p:blipFill>
        <p:spPr>
          <a:xfrm>
            <a:off x="4617876" y="1798670"/>
            <a:ext cx="4290000" cy="2877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6BBD7E3-33C9-43EB-A439-83CEBF75E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8" b="9011"/>
          <a:stretch/>
        </p:blipFill>
        <p:spPr>
          <a:xfrm>
            <a:off x="310034" y="1752558"/>
            <a:ext cx="4290000" cy="2903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2EE5BDB-EBBC-448A-B578-598040F116EA}"/>
              </a:ext>
            </a:extLst>
          </p:cNvPr>
          <p:cNvSpPr txBox="1"/>
          <p:nvPr/>
        </p:nvSpPr>
        <p:spPr>
          <a:xfrm>
            <a:off x="618990" y="1371699"/>
            <a:ext cx="372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Mean diurnal cycle of surface temperature</a:t>
            </a:r>
          </a:p>
        </p:txBody>
      </p:sp>
    </p:spTree>
    <p:extLst>
      <p:ext uri="{BB962C8B-B14F-4D97-AF65-F5344CB8AC3E}">
        <p14:creationId xmlns:p14="http://schemas.microsoft.com/office/powerpoint/2010/main" val="357164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FDA08-3CA0-4303-A95C-DB450B05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SCM with cyclic forcing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4C33FC-A5AF-4BF1-B6A6-A85D6616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16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B92523-BEAA-4D35-8B48-B095D29B4853}"/>
              </a:ext>
            </a:extLst>
          </p:cNvPr>
          <p:cNvSpPr txBox="1"/>
          <p:nvPr/>
        </p:nvSpPr>
        <p:spPr>
          <a:xfrm>
            <a:off x="1259632" y="845349"/>
            <a:ext cx="529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Forest with LAI=4, non-zero latent heat flux and clouds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903EC2-EF2F-4E36-9B9A-DFF4D5207948}"/>
              </a:ext>
            </a:extLst>
          </p:cNvPr>
          <p:cNvSpPr txBox="1"/>
          <p:nvPr/>
        </p:nvSpPr>
        <p:spPr>
          <a:xfrm>
            <a:off x="1016047" y="1348530"/>
            <a:ext cx="2865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Daily mean surface 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E51716-11D5-4B4C-B803-909C2F772AF1}"/>
              </a:ext>
            </a:extLst>
          </p:cNvPr>
          <p:cNvSpPr txBox="1"/>
          <p:nvPr/>
        </p:nvSpPr>
        <p:spPr>
          <a:xfrm>
            <a:off x="1835696" y="4740187"/>
            <a:ext cx="416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Standard, </a:t>
            </a:r>
            <a:r>
              <a:rPr lang="en-AU" dirty="0">
                <a:solidFill>
                  <a:srgbClr val="FF0000"/>
                </a:solidFill>
              </a:rPr>
              <a:t>no correction</a:t>
            </a:r>
            <a:r>
              <a:rPr lang="en-AU" dirty="0"/>
              <a:t>, </a:t>
            </a:r>
            <a:r>
              <a:rPr lang="en-AU" dirty="0">
                <a:solidFill>
                  <a:srgbClr val="00B050"/>
                </a:solidFill>
              </a:rPr>
              <a:t>IH</a:t>
            </a:r>
            <a:r>
              <a:rPr lang="en-AU" dirty="0"/>
              <a:t>, </a:t>
            </a:r>
            <a:r>
              <a:rPr lang="en-AU" dirty="0">
                <a:solidFill>
                  <a:srgbClr val="0070C0"/>
                </a:solidFill>
              </a:rPr>
              <a:t>adjusted </a:t>
            </a:r>
            <a:r>
              <a:rPr lang="en-AU" dirty="0" err="1">
                <a:solidFill>
                  <a:srgbClr val="0070C0"/>
                </a:solidFill>
              </a:rPr>
              <a:t>tvrad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637A16-8E69-4015-B3E0-2364121A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9008"/>
          <a:stretch/>
        </p:blipFill>
        <p:spPr>
          <a:xfrm>
            <a:off x="474595" y="1793310"/>
            <a:ext cx="4290000" cy="2851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6798749-F303-4460-8AB2-5D8694798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3" b="9005"/>
          <a:stretch/>
        </p:blipFill>
        <p:spPr>
          <a:xfrm>
            <a:off x="4589465" y="1757474"/>
            <a:ext cx="4290000" cy="28771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331BF3-505F-4386-B38C-2B9F9C9570EC}"/>
              </a:ext>
            </a:extLst>
          </p:cNvPr>
          <p:cNvSpPr txBox="1"/>
          <p:nvPr/>
        </p:nvSpPr>
        <p:spPr>
          <a:xfrm>
            <a:off x="4870044" y="1317027"/>
            <a:ext cx="372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Mean diurnal cycle of surface temperature</a:t>
            </a:r>
          </a:p>
        </p:txBody>
      </p:sp>
    </p:spTree>
    <p:extLst>
      <p:ext uri="{BB962C8B-B14F-4D97-AF65-F5344CB8AC3E}">
        <p14:creationId xmlns:p14="http://schemas.microsoft.com/office/powerpoint/2010/main" val="21199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FDA08-3CA0-4303-A95C-DB450B05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SCM with cyclic forcing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4C33FC-A5AF-4BF1-B6A6-A85D6616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17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B92523-BEAA-4D35-8B48-B095D29B4853}"/>
              </a:ext>
            </a:extLst>
          </p:cNvPr>
          <p:cNvSpPr txBox="1"/>
          <p:nvPr/>
        </p:nvSpPr>
        <p:spPr>
          <a:xfrm>
            <a:off x="1259632" y="845349"/>
            <a:ext cx="529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Forest with LAI=4, non-zero latent heat flux and clouds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903EC2-EF2F-4E36-9B9A-DFF4D5207948}"/>
              </a:ext>
            </a:extLst>
          </p:cNvPr>
          <p:cNvSpPr txBox="1"/>
          <p:nvPr/>
        </p:nvSpPr>
        <p:spPr>
          <a:xfrm>
            <a:off x="1016047" y="1348530"/>
            <a:ext cx="2417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Daily mean latent heat 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E51716-11D5-4B4C-B803-909C2F772AF1}"/>
              </a:ext>
            </a:extLst>
          </p:cNvPr>
          <p:cNvSpPr txBox="1"/>
          <p:nvPr/>
        </p:nvSpPr>
        <p:spPr>
          <a:xfrm>
            <a:off x="1835696" y="4740187"/>
            <a:ext cx="416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Standard, </a:t>
            </a:r>
            <a:r>
              <a:rPr lang="en-AU" dirty="0">
                <a:solidFill>
                  <a:srgbClr val="FF0000"/>
                </a:solidFill>
              </a:rPr>
              <a:t>no correction</a:t>
            </a:r>
            <a:r>
              <a:rPr lang="en-AU" dirty="0"/>
              <a:t>, </a:t>
            </a:r>
            <a:r>
              <a:rPr lang="en-AU" dirty="0">
                <a:solidFill>
                  <a:srgbClr val="00B050"/>
                </a:solidFill>
              </a:rPr>
              <a:t>IH</a:t>
            </a:r>
            <a:r>
              <a:rPr lang="en-AU" dirty="0"/>
              <a:t>, </a:t>
            </a:r>
            <a:r>
              <a:rPr lang="en-AU" dirty="0">
                <a:solidFill>
                  <a:srgbClr val="0070C0"/>
                </a:solidFill>
              </a:rPr>
              <a:t>adjusted </a:t>
            </a:r>
            <a:r>
              <a:rPr lang="en-AU" dirty="0" err="1">
                <a:solidFill>
                  <a:srgbClr val="0070C0"/>
                </a:solidFill>
              </a:rPr>
              <a:t>tvrad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331BF3-505F-4386-B38C-2B9F9C9570EC}"/>
              </a:ext>
            </a:extLst>
          </p:cNvPr>
          <p:cNvSpPr txBox="1"/>
          <p:nvPr/>
        </p:nvSpPr>
        <p:spPr>
          <a:xfrm>
            <a:off x="5544777" y="1348530"/>
            <a:ext cx="2604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Daily mean sensible heat flux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961644-E072-45A1-8D2C-D9AE8E8C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3" b="9005"/>
          <a:stretch/>
        </p:blipFill>
        <p:spPr>
          <a:xfrm>
            <a:off x="474595" y="1775038"/>
            <a:ext cx="4290000" cy="2877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9984B86-21D1-4DCA-9CD1-0FC474E5B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3" b="9005"/>
          <a:stretch/>
        </p:blipFill>
        <p:spPr>
          <a:xfrm>
            <a:off x="4702217" y="1745770"/>
            <a:ext cx="4290000" cy="28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9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FDA08-3CA0-4303-A95C-DB450B05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SCM with cyclic </a:t>
            </a:r>
            <a:r>
              <a:rPr lang="en-AU" dirty="0" smtClean="0"/>
              <a:t>forcing: Forest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4C33FC-A5AF-4BF1-B6A6-A85D6616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18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903EC2-EF2F-4E36-9B9A-DFF4D5207948}"/>
              </a:ext>
            </a:extLst>
          </p:cNvPr>
          <p:cNvSpPr txBox="1"/>
          <p:nvPr/>
        </p:nvSpPr>
        <p:spPr>
          <a:xfrm>
            <a:off x="2843808" y="811024"/>
            <a:ext cx="2865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Daily mean surface 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E51716-11D5-4B4C-B803-909C2F772AF1}"/>
              </a:ext>
            </a:extLst>
          </p:cNvPr>
          <p:cNvSpPr txBox="1"/>
          <p:nvPr/>
        </p:nvSpPr>
        <p:spPr>
          <a:xfrm>
            <a:off x="3043120" y="3730499"/>
            <a:ext cx="276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Standard, </a:t>
            </a:r>
            <a:r>
              <a:rPr lang="en-AU" dirty="0">
                <a:solidFill>
                  <a:srgbClr val="FF0000"/>
                </a:solidFill>
              </a:rPr>
              <a:t>no correction</a:t>
            </a:r>
            <a:r>
              <a:rPr lang="en-AU" dirty="0"/>
              <a:t>, </a:t>
            </a:r>
            <a:r>
              <a:rPr lang="en-AU" dirty="0" smtClean="0">
                <a:solidFill>
                  <a:srgbClr val="0070C0"/>
                </a:solidFill>
              </a:rPr>
              <a:t>IH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9008"/>
          <a:stretch/>
        </p:blipFill>
        <p:spPr>
          <a:xfrm>
            <a:off x="23654" y="1544443"/>
            <a:ext cx="3120000" cy="2073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9708"/>
          <a:stretch/>
        </p:blipFill>
        <p:spPr>
          <a:xfrm>
            <a:off x="3029465" y="1548855"/>
            <a:ext cx="3120000" cy="2054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9708"/>
          <a:stretch/>
        </p:blipFill>
        <p:spPr>
          <a:xfrm>
            <a:off x="6045611" y="1534414"/>
            <a:ext cx="3120000" cy="20547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1149578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LAI=4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94799" y="116401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LAI=1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1132701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LAI=0.1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25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Surface energy budget: </a:t>
            </a:r>
            <a:r>
              <a:rPr lang="en-AU" dirty="0" err="1"/>
              <a:t>PiControl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Single Column Model  |  Martin 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06078" y="4590950"/>
            <a:ext cx="3286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JULES ACCESS-CM2: Mean -0.17, RMS 0.19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1447" y="4570473"/>
            <a:ext cx="333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CABLE ACCESS-CM2: Mean -0.79, RMS 1.57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4DC4B6-9BA4-4D03-92A1-723676F838F8}"/>
              </a:ext>
            </a:extLst>
          </p:cNvPr>
          <p:cNvSpPr txBox="1"/>
          <p:nvPr/>
        </p:nvSpPr>
        <p:spPr>
          <a:xfrm>
            <a:off x="693145" y="2495011"/>
            <a:ext cx="323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MOSRS ACCESS-1.0: Mean 0.33, RMS 0.65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89A97B-FC32-4430-B369-67A4A963DED6}"/>
              </a:ext>
            </a:extLst>
          </p:cNvPr>
          <p:cNvSpPr txBox="1"/>
          <p:nvPr/>
        </p:nvSpPr>
        <p:spPr>
          <a:xfrm>
            <a:off x="5180254" y="2504869"/>
            <a:ext cx="316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CABLE ACCESS-1.3: Mean 0.64, RMS 0.98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E452ABA-A72A-4311-948C-1675F8BF1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17367" r="786" b="14915"/>
          <a:stretch/>
        </p:blipFill>
        <p:spPr>
          <a:xfrm>
            <a:off x="174924" y="936400"/>
            <a:ext cx="4321184" cy="1516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1F9C55D-21EB-47D3-9795-42F9170F45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17367" r="786" b="14915"/>
          <a:stretch/>
        </p:blipFill>
        <p:spPr>
          <a:xfrm>
            <a:off x="4572000" y="944949"/>
            <a:ext cx="4321184" cy="15168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E0BF9-E2E1-4BC7-ABD9-B808D937CA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7366" r="1181" b="14916"/>
          <a:stretch/>
        </p:blipFill>
        <p:spPr>
          <a:xfrm>
            <a:off x="183794" y="2872789"/>
            <a:ext cx="4303443" cy="15168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0EF8FA14-4265-4CB7-9EC8-20D4F4B44C5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17367" r="1180" b="15703"/>
          <a:stretch/>
        </p:blipFill>
        <p:spPr>
          <a:xfrm>
            <a:off x="4589651" y="2874315"/>
            <a:ext cx="4303533" cy="14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SCM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10 day dry soil with relaxation to atmospheric profile</a:t>
            </a:r>
          </a:p>
          <a:p>
            <a:pPr lvl="1"/>
            <a:r>
              <a:rPr lang="en-AU" dirty="0"/>
              <a:t>No cloud or evaporation</a:t>
            </a:r>
          </a:p>
          <a:p>
            <a:r>
              <a:rPr lang="en-AU" dirty="0"/>
              <a:t>Bare soil, grass and forest</a:t>
            </a:r>
          </a:p>
          <a:p>
            <a:r>
              <a:rPr lang="en-AU" dirty="0"/>
              <a:t>Compare CABLE net radiation to UM net radiation</a:t>
            </a:r>
          </a:p>
          <a:p>
            <a:r>
              <a:rPr lang="en-AU" dirty="0"/>
              <a:t>Look at effect of albedo, time step, coupling corrections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332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0" y="951315"/>
            <a:ext cx="3565147" cy="3429641"/>
          </a:xfrm>
        </p:spPr>
        <p:txBody>
          <a:bodyPr/>
          <a:lstStyle/>
          <a:p>
            <a:r>
              <a:rPr lang="en-AU" dirty="0"/>
              <a:t>UM radiation calculation uses previous step albedo and surface temperature</a:t>
            </a:r>
          </a:p>
          <a:p>
            <a:r>
              <a:rPr lang="en-AU" dirty="0"/>
              <a:t>CABLE also calculates net radiation at end of step</a:t>
            </a:r>
          </a:p>
          <a:p>
            <a:pPr lvl="1"/>
            <a:r>
              <a:rPr lang="en-AU" dirty="0"/>
              <a:t>Matches ground flux</a:t>
            </a:r>
          </a:p>
          <a:p>
            <a:r>
              <a:rPr lang="en-AU" dirty="0"/>
              <a:t>Full model uses hourly radiation, but SCM calculates every step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990" y="4918191"/>
            <a:ext cx="6083845" cy="93206"/>
          </a:xfrm>
        </p:spPr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617847" y="4139661"/>
            <a:ext cx="375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UM net radiation, </a:t>
            </a:r>
            <a:r>
              <a:rPr lang="en-AU" dirty="0">
                <a:solidFill>
                  <a:srgbClr val="FF0000"/>
                </a:solidFill>
              </a:rPr>
              <a:t>CABLE net radiation</a:t>
            </a:r>
          </a:p>
          <a:p>
            <a:r>
              <a:rPr lang="en-AU" dirty="0">
                <a:solidFill>
                  <a:srgbClr val="00B050"/>
                </a:solidFill>
              </a:rPr>
              <a:t>Difference (UM-CABLE)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3200" y="515958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Mean diurnal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12507"/>
          <a:stretch/>
        </p:blipFill>
        <p:spPr>
          <a:xfrm>
            <a:off x="4173482" y="1028610"/>
            <a:ext cx="4680000" cy="2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Mean diurnal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77996" y="4299942"/>
            <a:ext cx="3117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 bare soil, </a:t>
            </a:r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JULES bare soil</a:t>
            </a:r>
          </a:p>
          <a:p>
            <a:r>
              <a:rPr lang="en-AU" dirty="0">
                <a:solidFill>
                  <a:srgbClr val="FF0000"/>
                </a:solidFill>
              </a:rPr>
              <a:t>CABLE grass</a:t>
            </a:r>
            <a:r>
              <a:rPr lang="en-AU" dirty="0"/>
              <a:t>, </a:t>
            </a:r>
            <a:r>
              <a:rPr lang="en-AU" dirty="0">
                <a:solidFill>
                  <a:srgbClr val="00B050"/>
                </a:solidFill>
              </a:rPr>
              <a:t>CABLE forest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26331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Surface temperature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934466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Net radiation error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12507"/>
          <a:stretch/>
        </p:blipFill>
        <p:spPr>
          <a:xfrm>
            <a:off x="13948" y="1344966"/>
            <a:ext cx="4446000" cy="28206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12507"/>
          <a:stretch/>
        </p:blipFill>
        <p:spPr>
          <a:xfrm>
            <a:off x="4139952" y="1374313"/>
            <a:ext cx="4446000" cy="28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radiation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83527"/>
              </p:ext>
            </p:extLst>
          </p:nvPr>
        </p:nvGraphicFramePr>
        <p:xfrm>
          <a:off x="5041049" y="1131590"/>
          <a:ext cx="3441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0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CABLE bare soil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CABLE grass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CABLE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JULES bare soil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aseline="0" dirty="0"/>
                        <a:t> </a:t>
                      </a:r>
                      <a:r>
                        <a:rPr lang="en-AU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3608" y="4221313"/>
            <a:ext cx="3117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 bare soil, </a:t>
            </a:r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JULES bare soil</a:t>
            </a:r>
          </a:p>
          <a:p>
            <a:r>
              <a:rPr lang="en-AU" dirty="0">
                <a:solidFill>
                  <a:srgbClr val="FF0000"/>
                </a:solidFill>
              </a:rPr>
              <a:t>CABLE grass</a:t>
            </a:r>
            <a:r>
              <a:rPr lang="en-AU" dirty="0"/>
              <a:t>, </a:t>
            </a:r>
            <a:r>
              <a:rPr lang="en-AU" dirty="0">
                <a:solidFill>
                  <a:srgbClr val="00B050"/>
                </a:solidFill>
              </a:rPr>
              <a:t>CABLE forest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12507"/>
          <a:stretch/>
        </p:blipFill>
        <p:spPr>
          <a:xfrm>
            <a:off x="107504" y="1048792"/>
            <a:ext cx="4680000" cy="2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radiation error: CABLE forest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/>
              <a:t>  |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3412"/>
              </p:ext>
            </p:extLst>
          </p:nvPr>
        </p:nvGraphicFramePr>
        <p:xfrm>
          <a:off x="5220072" y="1158561"/>
          <a:ext cx="344158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1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425">
                <a:tc>
                  <a:txBody>
                    <a:bodyPr/>
                    <a:lstStyle/>
                    <a:p>
                      <a:r>
                        <a:rPr lang="en-AU" dirty="0"/>
                        <a:t>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Std</a:t>
                      </a:r>
                      <a:r>
                        <a:rPr lang="en-A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>
                          <a:solidFill>
                            <a:schemeClr val="tx1"/>
                          </a:solidFill>
                        </a:rPr>
                        <a:t>Constant albedo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l_rev_corr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l_revised_coupling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4229497"/>
            <a:ext cx="342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Std</a:t>
            </a:r>
            <a:r>
              <a:rPr lang="en-AU" dirty="0"/>
              <a:t>, </a:t>
            </a:r>
            <a:r>
              <a:rPr lang="en-AU" dirty="0">
                <a:solidFill>
                  <a:srgbClr val="FF0000"/>
                </a:solidFill>
              </a:rPr>
              <a:t>constant albedo</a:t>
            </a:r>
            <a:r>
              <a:rPr lang="en-AU" dirty="0"/>
              <a:t>, </a:t>
            </a:r>
          </a:p>
          <a:p>
            <a:r>
              <a:rPr lang="en-AU" dirty="0" err="1">
                <a:solidFill>
                  <a:srgbClr val="00B050"/>
                </a:solidFill>
              </a:rPr>
              <a:t>l_rev_corr</a:t>
            </a:r>
            <a:r>
              <a:rPr lang="en-AU" dirty="0">
                <a:solidFill>
                  <a:srgbClr val="00B050"/>
                </a:solidFill>
              </a:rPr>
              <a:t>=F</a:t>
            </a:r>
            <a:r>
              <a:rPr lang="en-AU" dirty="0"/>
              <a:t>, </a:t>
            </a:r>
            <a:r>
              <a:rPr lang="en-AU" dirty="0" err="1">
                <a:solidFill>
                  <a:srgbClr val="0070C0"/>
                </a:solidFill>
              </a:rPr>
              <a:t>l_revised_coupling</a:t>
            </a:r>
            <a:r>
              <a:rPr lang="en-AU" dirty="0">
                <a:solidFill>
                  <a:srgbClr val="0070C0"/>
                </a:solidFill>
              </a:rPr>
              <a:t>=F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12507"/>
          <a:stretch/>
        </p:blipFill>
        <p:spPr>
          <a:xfrm>
            <a:off x="251520" y="1103557"/>
            <a:ext cx="4680000" cy="2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radiation error: CABLE forest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/>
              <a:t>  |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44413"/>
              </p:ext>
            </p:extLst>
          </p:nvPr>
        </p:nvGraphicFramePr>
        <p:xfrm>
          <a:off x="5220072" y="1158561"/>
          <a:ext cx="34415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9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425">
                <a:tc>
                  <a:txBody>
                    <a:bodyPr/>
                    <a:lstStyle/>
                    <a:p>
                      <a:r>
                        <a:rPr lang="en-AU" dirty="0"/>
                        <a:t>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Std</a:t>
                      </a:r>
                      <a:r>
                        <a:rPr lang="en-AU" dirty="0"/>
                        <a:t> (1200 s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600</a:t>
                      </a:r>
                      <a:r>
                        <a:rPr lang="en-AU" baseline="0" dirty="0">
                          <a:solidFill>
                            <a:schemeClr val="tx1"/>
                          </a:solidFill>
                        </a:rPr>
                        <a:t> s step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300</a:t>
                      </a:r>
                      <a:r>
                        <a:rPr lang="en-AU" baseline="0" dirty="0">
                          <a:solidFill>
                            <a:schemeClr val="tx1"/>
                          </a:solidFill>
                        </a:rPr>
                        <a:t> s step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150 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3608" y="4221313"/>
            <a:ext cx="22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Std</a:t>
            </a:r>
            <a:r>
              <a:rPr lang="en-AU" dirty="0"/>
              <a:t>, </a:t>
            </a:r>
            <a:r>
              <a:rPr lang="en-AU" dirty="0">
                <a:solidFill>
                  <a:srgbClr val="FF0000"/>
                </a:solidFill>
              </a:rPr>
              <a:t>600 s</a:t>
            </a:r>
            <a:r>
              <a:rPr lang="en-AU" dirty="0"/>
              <a:t>, </a:t>
            </a:r>
            <a:r>
              <a:rPr lang="en-AU" dirty="0">
                <a:solidFill>
                  <a:srgbClr val="00B050"/>
                </a:solidFill>
              </a:rPr>
              <a:t>300 s, </a:t>
            </a:r>
            <a:r>
              <a:rPr lang="en-AU" dirty="0">
                <a:solidFill>
                  <a:srgbClr val="0070C0"/>
                </a:solidFill>
              </a:rPr>
              <a:t>150 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12507"/>
          <a:stretch/>
        </p:blipFill>
        <p:spPr>
          <a:xfrm>
            <a:off x="330201" y="1048792"/>
            <a:ext cx="4680000" cy="2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2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SCM </a:t>
            </a:r>
            <a:r>
              <a:rPr lang="en-AU" dirty="0" smtClean="0"/>
              <a:t>experiments: no solar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769"/>
          <a:stretch/>
        </p:blipFill>
        <p:spPr>
          <a:xfrm>
            <a:off x="299465" y="1301059"/>
            <a:ext cx="4290000" cy="32254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Single Column Model  |  Martin Dix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8" b="2011"/>
          <a:stretch/>
        </p:blipFill>
        <p:spPr>
          <a:xfrm>
            <a:off x="4465480" y="1301059"/>
            <a:ext cx="4290000" cy="31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02449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Widescreen</Template>
  <TotalTime>17322</TotalTime>
  <Words>690</Words>
  <Application>Microsoft Office PowerPoint</Application>
  <PresentationFormat>On-screen Show (16:9)</PresentationFormat>
  <Paragraphs>150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CSIRO Theme</vt:lpstr>
      <vt:lpstr>Surface energy budget</vt:lpstr>
      <vt:lpstr>Surface energy budget: PiControl</vt:lpstr>
      <vt:lpstr>SCM experiments</vt:lpstr>
      <vt:lpstr>Net radiation</vt:lpstr>
      <vt:lpstr>Mean diurnal cycles</vt:lpstr>
      <vt:lpstr>Net radiation error</vt:lpstr>
      <vt:lpstr>Net radiation error: CABLE forest case</vt:lpstr>
      <vt:lpstr>Net radiation error: CABLE forest case</vt:lpstr>
      <vt:lpstr>SCM experiments: no solar</vt:lpstr>
      <vt:lpstr>SCM experiments: fixed solar</vt:lpstr>
      <vt:lpstr>SCM experiments: fixed solar</vt:lpstr>
      <vt:lpstr>Potential temperature correction</vt:lpstr>
      <vt:lpstr>Experiments with corrections</vt:lpstr>
      <vt:lpstr>SCM with relaxation to initial profile</vt:lpstr>
      <vt:lpstr>SCM with relaxation to initial profile</vt:lpstr>
      <vt:lpstr>SCM with cyclic forcing</vt:lpstr>
      <vt:lpstr>SCM with cyclic forcing</vt:lpstr>
      <vt:lpstr>SCM with cyclic forcing: Forest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ACCESS-CM2 rose/cylc suite</dc:title>
  <dc:creator>Dix, Martin (O&amp;A, Aspendale)</dc:creator>
  <cp:lastModifiedBy>Dix, Martin (O&amp;A, Aspendale)</cp:lastModifiedBy>
  <cp:revision>152</cp:revision>
  <dcterms:created xsi:type="dcterms:W3CDTF">2017-08-28T04:44:51Z</dcterms:created>
  <dcterms:modified xsi:type="dcterms:W3CDTF">2018-06-26T04:17:28Z</dcterms:modified>
</cp:coreProperties>
</file>