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97" r:id="rId3"/>
    <p:sldMasterId id="2147483711" r:id="rId4"/>
    <p:sldMasterId id="2147483782" r:id="rId5"/>
  </p:sldMasterIdLst>
  <p:notesMasterIdLst>
    <p:notesMasterId r:id="rId20"/>
  </p:notesMasterIdLst>
  <p:sldIdLst>
    <p:sldId id="257" r:id="rId6"/>
    <p:sldId id="350" r:id="rId7"/>
    <p:sldId id="343" r:id="rId8"/>
    <p:sldId id="345" r:id="rId9"/>
    <p:sldId id="348" r:id="rId10"/>
    <p:sldId id="356" r:id="rId11"/>
    <p:sldId id="349" r:id="rId12"/>
    <p:sldId id="354" r:id="rId13"/>
    <p:sldId id="351" r:id="rId14"/>
    <p:sldId id="352" r:id="rId15"/>
    <p:sldId id="353" r:id="rId16"/>
    <p:sldId id="355" r:id="rId17"/>
    <p:sldId id="342" r:id="rId18"/>
    <p:sldId id="344" r:id="rId1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00"/>
    <a:srgbClr val="009999"/>
    <a:srgbClr val="99CCFF"/>
    <a:srgbClr val="CC3300"/>
    <a:srgbClr val="00FF00"/>
    <a:srgbClr val="0DA32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05" autoAdjust="0"/>
    <p:restoredTop sz="94634" autoAdjust="0"/>
  </p:normalViewPr>
  <p:slideViewPr>
    <p:cSldViewPr>
      <p:cViewPr varScale="1">
        <p:scale>
          <a:sx n="80" d="100"/>
          <a:sy n="80" d="100"/>
        </p:scale>
        <p:origin x="-155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50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63DD42-0CF8-446C-8249-993DB4400E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559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2819-0F4B-4326-B8B1-37C12A094E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8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012DF-9CE5-49BE-B19B-5CC4A1FDF5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8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9D33-6B5A-49E3-8258-14D8456640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3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6F623-A17C-404F-A1B5-4D9D3F8655DD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7745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B3282-5A01-4565-AE9E-BB7C062465F9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5391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A0120-F536-4CCD-9161-359F6017C71A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4084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6587-5FE0-4591-B4C1-7455B07C1B10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4682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02E9-BA7E-45D8-B8E9-525B65F4F63D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1910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A239E-3EDD-42D0-AC34-A82C3815BA4A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30857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3E65-31D7-4D71-9493-7636D84DB182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90659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40980-3EE6-48A1-91C9-FF73CFEFBC0C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724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FC37-4D3C-4FFE-A613-449B20AD06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992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99175-65FF-427E-A5B9-C82DD3AD928D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916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99E3C-0A52-44E5-A148-4D7C1B8DC4C2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86004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E41F6-7D8A-46F9-9FF2-3EC25134EEDF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89308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097A5-8358-4E62-827A-17711F69BB89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74587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>
                <a:latin typeface="Arial" charset="0"/>
                <a:ea typeface="ＭＳ Ｐゴシック" charset="0"/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>
                <a:latin typeface="Arial" charset="0"/>
                <a:ea typeface="ＭＳ Ｐゴシック" charset="0"/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812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65897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0062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9013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87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F48A-23D0-44D1-AA8F-C6A14CBFE0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49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988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23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3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0137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269607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274638"/>
            <a:ext cx="69945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968500"/>
            <a:ext cx="424180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500"/>
            <a:ext cx="4243388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500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606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C0EC426-82FF-4BB5-9CA5-E1615D242D36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129D487-C422-4510-A293-AF2145788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8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3A53BEF-69E0-463D-9199-6EF5FF674C47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9F4D435-EFAA-4065-8710-96A086302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4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BF9CA6B-529F-43FE-9331-0323CAB23892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5416A25-4839-492B-98F1-0E482953E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6C453-709F-4AF7-86CB-8C9B212D3A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258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567168C-C95C-47F1-800F-BD8202A723BA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B83F7A8-3A87-4C5B-966A-335979819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3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1EBBB73-FE2C-49E4-90F8-F3C9F0BC17D6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E33E668-DC78-455E-A123-CF474A6BC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56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E24EE7B-B8E5-484B-953B-EFF6A285365E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622ABE2-F349-43F8-800A-201881EE9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6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3BDA60B-192A-4D2D-9548-373BBDEAB3F7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920F328-DB71-4916-AA5D-E6DCB667F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8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9BD76DE-D4D4-46C3-A7F1-25ADE500A2E7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832B6EF-84B6-45C8-BA55-30B6BBFA0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19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66E8BB1-BFBC-4C2F-8083-AB1BF5F1E480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35F4D19-A48C-46AB-9DF4-EC2EFB3DB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68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18A11BB-BBA6-439A-AFC1-534D213008CC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F93A57C-911E-400A-9782-CDDF04DF8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5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3207ED6-1974-4AF7-8E2A-DB95DC28E35A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CE732B9-965D-47FE-B095-ADC156786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53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5" descr="cawcrfron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1440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2717800" y="6157913"/>
            <a:ext cx="4813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eaLnBrk="1" hangingPunct="1">
              <a:defRPr/>
            </a:pPr>
            <a:r>
              <a:rPr lang="en-AU" sz="1300" smtClean="0">
                <a:solidFill>
                  <a:srgbClr val="000000"/>
                </a:solidFill>
              </a:rPr>
              <a:t>A partnership between CSIRO and the Bureau of Meteorology</a:t>
            </a:r>
            <a:endParaRPr lang="en-US" sz="1300" smtClean="0">
              <a:solidFill>
                <a:srgbClr val="000000"/>
              </a:solidFill>
            </a:endParaRPr>
          </a:p>
        </p:txBody>
      </p:sp>
      <p:pic>
        <p:nvPicPr>
          <p:cNvPr id="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537200"/>
            <a:ext cx="16192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5934075"/>
            <a:ext cx="663575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3527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2A80C29-6CE7-4F76-A225-EB01F44EC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A1F-7D73-430C-BDB3-61B85F97EE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9250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9FDA155-68E4-436F-808B-F60011825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50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52538"/>
            <a:ext cx="40259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2538"/>
            <a:ext cx="40259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79388D3-A915-48E4-8D8D-8EEE4730C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8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E4BD3DA-59B1-4A23-A4FC-3C07E42A7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8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3F9B77-7224-417B-8BE2-25E076268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40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84CDDB7-5E8A-4ED9-B6A6-123AD4B99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23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B55AE4F-0985-4BDE-82D2-75A912F1B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11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51E6698-FFD3-4B5E-93DE-B99F006FA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52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D0E26A3-AA60-4160-B49E-746A9B049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36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188DF3-B204-4F1C-964A-0D233AC60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64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11125"/>
            <a:ext cx="7234238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9900" y="1252538"/>
            <a:ext cx="8204200" cy="5056187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104EA73-F221-49BB-B6AB-2E9ADA709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7D4D-F209-4EE0-898F-E27923D41B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26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589A-87BD-4154-B30E-F25E6AFEF9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70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701DF-1685-4504-839D-3B2588AFE2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3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AC18B-3B0C-4867-A117-5E9EAB36DF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0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emf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C047D84-EB26-4303-B992-67EE0930ED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CFF994F-B13A-4070-B2DF-F516033FCA50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</p:txBody>
      </p:sp>
      <p:pic>
        <p:nvPicPr>
          <p:cNvPr id="3077" name="Picture 7" descr="logo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t" hangingPunct="0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t" hangingPunct="0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t" hangingPunct="0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t" hangingPunct="0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defRPr/>
            </a:pPr>
            <a:fld id="{309477FB-FBD4-477F-B434-CDDD12FED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DCB7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DCB7"/>
                </a:solidFill>
                <a:latin typeface="Calibri"/>
              </a:defRPr>
            </a:lvl1pPr>
          </a:lstStyle>
          <a:p>
            <a:pPr>
              <a:defRPr/>
            </a:pPr>
            <a:fld id="{95B6B94C-9E67-41CB-BF32-133F03A0ED1A}" type="datetimeFigureOut">
              <a:rPr lang="en-US"/>
              <a:pPr>
                <a:defRPr/>
              </a:pPr>
              <a:t>12/2/2014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1" descr="cawcrcontent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52538"/>
            <a:ext cx="82042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70650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6F93"/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125" name="Picture 4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6262688"/>
            <a:ext cx="4143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4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29338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6F93"/>
                </a:solidFill>
                <a:latin typeface="Arial"/>
              </a:defRPr>
            </a:lvl1pPr>
          </a:lstStyle>
          <a:p>
            <a:pPr>
              <a:defRPr/>
            </a:pPr>
            <a:fld id="{0E93CFA1-9D4E-467D-8A63-81CBD9BE6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.zhang@bom.gov.a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6"/>
          <p:cNvSpPr txBox="1">
            <a:spLocks noChangeArrowheads="1"/>
          </p:cNvSpPr>
          <p:nvPr/>
        </p:nvSpPr>
        <p:spPr bwMode="auto">
          <a:xfrm>
            <a:off x="501650" y="2565400"/>
            <a:ext cx="8208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ea typeface="宋体" pitchFamily="2" charset="-122"/>
              </a:rPr>
              <a:t>Huqiang (Hugh) Zhang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solidFill>
                  <a:schemeClr val="bg1"/>
                </a:solidFill>
                <a:ea typeface="宋体" pitchFamily="2" charset="-122"/>
              </a:rPr>
              <a:t>Bureau of Meteorology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solidFill>
                  <a:schemeClr val="bg1"/>
                </a:solidFill>
                <a:ea typeface="宋体" pitchFamily="2" charset="-122"/>
                <a:hlinkClick r:id="rId2"/>
              </a:rPr>
              <a:t>h.zhang@bom.gov.au</a:t>
            </a:r>
            <a:endParaRPr kumimoji="1" lang="en-US" altLang="zh-CN" sz="2000" b="1" i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723" name="Rectangle 22"/>
          <p:cNvSpPr>
            <a:spLocks noGrp="1" noChangeArrowheads="1"/>
          </p:cNvSpPr>
          <p:nvPr>
            <p:ph type="title"/>
          </p:nvPr>
        </p:nvSpPr>
        <p:spPr>
          <a:xfrm>
            <a:off x="476250" y="333375"/>
            <a:ext cx="8435975" cy="2362200"/>
          </a:xfrm>
        </p:spPr>
        <p:txBody>
          <a:bodyPr/>
          <a:lstStyle/>
          <a:p>
            <a:pPr eaLnBrk="1" hangingPunct="1"/>
            <a:r>
              <a:rPr lang="en-AU" altLang="zh-CN" sz="3200" b="1" smtClean="0">
                <a:solidFill>
                  <a:srgbClr val="FFCC99"/>
                </a:solidFill>
                <a:ea typeface="宋体" pitchFamily="2" charset="-122"/>
              </a:rPr>
              <a:t>ACCESS-CABLE for NWP</a:t>
            </a:r>
            <a:r>
              <a:rPr lang="en-AU" altLang="zh-CN" sz="1600" b="1" smtClean="0">
                <a:solidFill>
                  <a:srgbClr val="FFCC99"/>
                </a:solidFill>
                <a:ea typeface="宋体" pitchFamily="2" charset="-122"/>
              </a:rPr>
              <a:t>(Numerical Weather Prediction)</a:t>
            </a:r>
            <a:r>
              <a:rPr lang="en-AU" altLang="zh-CN" sz="3200" b="1" smtClean="0">
                <a:solidFill>
                  <a:srgbClr val="FFCC99"/>
                </a:solidFill>
                <a:ea typeface="宋体" pitchFamily="2" charset="-122"/>
              </a:rPr>
              <a:t>: </a:t>
            </a:r>
            <a:r>
              <a:rPr lang="en-AU" altLang="zh-CN" sz="3200" i="1" smtClean="0">
                <a:solidFill>
                  <a:schemeClr val="bg1"/>
                </a:solidFill>
                <a:ea typeface="宋体" pitchFamily="2" charset="-122"/>
              </a:rPr>
              <a:t>the needs, current work and next steps</a:t>
            </a:r>
            <a:endParaRPr lang="zh-CN" altLang="en-AU" sz="1600" i="1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647700" y="3860800"/>
            <a:ext cx="784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i="1" u="sng">
                <a:solidFill>
                  <a:srgbClr val="FFCC66"/>
                </a:solidFill>
              </a:rPr>
              <a:t>With contributions and discussions: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chemeClr val="bg1"/>
                </a:solidFill>
              </a:rPr>
              <a:t>Imtiaz Dharssi, Yimin Ma, Vinod Kumar, Greg Roff  (BoM)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chemeClr val="bg1"/>
                </a:solidFill>
              </a:rPr>
              <a:t>Rachel Law, Jhan Srbinovsky, Lauren Stevens, Bernard Pak  (CMAR)   </a:t>
            </a:r>
          </a:p>
        </p:txBody>
      </p:sp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827088" y="5157788"/>
            <a:ext cx="7273925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1800">
                <a:solidFill>
                  <a:srgbClr val="FFCC99"/>
                </a:solidFill>
              </a:rPr>
              <a:t>How NWP system looks like?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z="1800">
                <a:solidFill>
                  <a:srgbClr val="FFCC99"/>
                </a:solidFill>
              </a:rPr>
              <a:t>What are the requirements from operational NWP?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z="1800">
                <a:solidFill>
                  <a:srgbClr val="FFCC99"/>
                </a:solidFill>
              </a:rPr>
              <a:t>What we are doing for ACCESS-CABLE for NWP applications?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z="1800">
                <a:solidFill>
                  <a:srgbClr val="FFCC99"/>
                </a:solidFill>
              </a:rPr>
              <a:t>What are the needs from NWP and operational perspectives?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"/>
          <p:cNvSpPr txBox="1">
            <a:spLocks noChangeArrowheads="1"/>
          </p:cNvSpPr>
          <p:nvPr/>
        </p:nvSpPr>
        <p:spPr bwMode="auto">
          <a:xfrm>
            <a:off x="250825" y="260350"/>
            <a:ext cx="871378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rgbClr val="FFCC99"/>
                </a:solidFill>
              </a:rPr>
              <a:t>At ~1.5km resolution for ACCESS-city, critical components are needed for CABLE itself. </a:t>
            </a:r>
            <a:r>
              <a:rPr lang="en-AU" altLang="en-US" sz="2400" b="1" u="sng">
                <a:solidFill>
                  <a:srgbClr val="FFCC99"/>
                </a:solidFill>
              </a:rPr>
              <a:t>They need commitments from the CABLE community.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>
              <a:solidFill>
                <a:schemeClr val="bg1"/>
              </a:solidFill>
            </a:endParaRP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r>
              <a:rPr lang="en-AU" altLang="en-US" sz="2000">
                <a:solidFill>
                  <a:srgbClr val="FFCC99"/>
                </a:solidFill>
              </a:rPr>
              <a:t>high quality soil/vegetation parameter datasets:</a:t>
            </a:r>
            <a:r>
              <a:rPr lang="en-AU" altLang="en-US" sz="2000">
                <a:solidFill>
                  <a:schemeClr val="bg1"/>
                </a:solidFill>
              </a:rPr>
              <a:t> impacts of tree height demonstrated such a need;</a:t>
            </a: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endParaRPr lang="en-AU" altLang="en-US" sz="2000">
              <a:solidFill>
                <a:schemeClr val="bg1"/>
              </a:solidFill>
            </a:endParaRP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r>
              <a:rPr lang="en-AU" altLang="en-US" sz="2000">
                <a:solidFill>
                  <a:srgbClr val="FFCC99"/>
                </a:solidFill>
              </a:rPr>
              <a:t>An urban model in CABLE:</a:t>
            </a:r>
            <a:r>
              <a:rPr lang="en-AU" altLang="en-US" sz="2000">
                <a:solidFill>
                  <a:schemeClr val="bg1"/>
                </a:solidFill>
              </a:rPr>
              <a:t> the impacts of urban parameters on city temperature forecasts</a:t>
            </a:r>
            <a:r>
              <a:rPr lang="en-AU" altLang="en-US" sz="2000" i="1">
                <a:solidFill>
                  <a:schemeClr val="bg1"/>
                </a:solidFill>
              </a:rPr>
              <a:t> </a:t>
            </a:r>
            <a:r>
              <a:rPr lang="en-AU" altLang="en-US" sz="2000">
                <a:solidFill>
                  <a:schemeClr val="bg1"/>
                </a:solidFill>
              </a:rPr>
              <a:t>demonstrated  such a need;</a:t>
            </a: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endParaRPr lang="en-AU" altLang="en-US" sz="2000">
              <a:solidFill>
                <a:schemeClr val="bg1"/>
              </a:solidFill>
            </a:endParaRP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r>
              <a:rPr lang="en-AU" altLang="en-US" sz="2000">
                <a:solidFill>
                  <a:srgbClr val="FFCC99"/>
                </a:solidFill>
              </a:rPr>
              <a:t>A lake model in CABLE: </a:t>
            </a:r>
            <a:r>
              <a:rPr lang="en-AU" altLang="en-US" sz="2000">
                <a:solidFill>
                  <a:schemeClr val="bg1"/>
                </a:solidFill>
              </a:rPr>
              <a:t>currently forecasting models showed the impacts of unrealistic treatment of lakes;</a:t>
            </a: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endParaRPr lang="en-AU" altLang="en-US" sz="2000">
              <a:solidFill>
                <a:schemeClr val="bg1"/>
              </a:solidFill>
            </a:endParaRPr>
          </a:p>
          <a:p>
            <a:pPr lvl="1" eaLnBrk="1" hangingPunct="1">
              <a:spcBef>
                <a:spcPct val="0"/>
              </a:spcBef>
              <a:buFont typeface="Arial" charset="0"/>
              <a:buAutoNum type="arabicPeriod"/>
            </a:pPr>
            <a:r>
              <a:rPr lang="en-AU" altLang="en-US" sz="2000">
                <a:solidFill>
                  <a:srgbClr val="FFCC99"/>
                </a:solidFill>
              </a:rPr>
              <a:t>A need for considering lateral water movement in soil column.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242888" y="5229225"/>
            <a:ext cx="8721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</a:rPr>
              <a:t>Comments: It would be desirable that modules within JULES and CABLE can be exchangeable so one can pick up the best from the two to form an optimized setup.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288" y="549275"/>
            <a:ext cx="7993062" cy="5099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2800" b="1" dirty="0">
                <a:solidFill>
                  <a:srgbClr val="FFCC99"/>
                </a:solidFill>
              </a:rPr>
              <a:t>(6) Current </a:t>
            </a:r>
            <a:r>
              <a:rPr lang="en-AU" sz="2800" b="1" dirty="0">
                <a:solidFill>
                  <a:srgbClr val="FFCC99"/>
                </a:solidFill>
              </a:rPr>
              <a:t>work plan for testing ACCESS-CABLE for NWP:</a:t>
            </a:r>
          </a:p>
          <a:p>
            <a:pPr>
              <a:defRPr/>
            </a:pPr>
            <a:endParaRPr lang="en-AU" sz="2400" b="1" dirty="0">
              <a:solidFill>
                <a:srgbClr val="FFCC99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AU" sz="2000" dirty="0">
                <a:solidFill>
                  <a:srgbClr val="FFFFFF"/>
                </a:solidFill>
              </a:rPr>
              <a:t>Testing CABLE within JULES wrapper in single-site and global offline experiments (nearly done);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AU" sz="2000" dirty="0">
                <a:solidFill>
                  <a:srgbClr val="FFFFFF"/>
                </a:solidFill>
              </a:rPr>
              <a:t>Testing ACCESS/CABLE climate setup in Transpose-AMIP experiment: </a:t>
            </a:r>
            <a:r>
              <a:rPr lang="en-AU" sz="2000" u="sng" dirty="0">
                <a:solidFill>
                  <a:srgbClr val="FFFFFF"/>
                </a:solidFill>
              </a:rPr>
              <a:t>running climate model with NWP mode</a:t>
            </a:r>
            <a:r>
              <a:rPr lang="en-AU" sz="2000" dirty="0">
                <a:solidFill>
                  <a:srgbClr val="FFFFFF"/>
                </a:solidFill>
              </a:rPr>
              <a:t> (to start soon);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AU" sz="2000" dirty="0">
                <a:solidFill>
                  <a:srgbClr val="FFFFFF"/>
                </a:solidFill>
              </a:rPr>
              <a:t>Testing CABLE within APS surface analysis and DA scheme (following the completion of GSWP2 offline tests);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AU" sz="2000" dirty="0">
                <a:solidFill>
                  <a:srgbClr val="FFFFFF"/>
                </a:solidFill>
              </a:rPr>
              <a:t>ACCESS-G trial based on the experience of Transpose-AMIP.</a:t>
            </a:r>
          </a:p>
          <a:p>
            <a:pPr>
              <a:defRPr/>
            </a:pPr>
            <a:r>
              <a:rPr lang="en-AU" sz="2400" b="1" dirty="0">
                <a:solidFill>
                  <a:srgbClr val="FFCC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41400"/>
            <a:ext cx="7318375" cy="2640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819525"/>
            <a:ext cx="7337425" cy="275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2"/>
          <p:cNvSpPr txBox="1">
            <a:spLocks noChangeArrowheads="1"/>
          </p:cNvSpPr>
          <p:nvPr/>
        </p:nvSpPr>
        <p:spPr bwMode="auto">
          <a:xfrm>
            <a:off x="323850" y="333375"/>
            <a:ext cx="8640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chemeClr val="bg1"/>
                </a:solidFill>
              </a:rPr>
              <a:t>CABLE GSWP2 run  using CABLE (CABLE-CABLE) and JULES (JULES-CABLE) namelists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 descr="C:\Users\hzz\AppData\Local\Microsoft\Windows\Temporary Internet Files\Content.Outlook\L5QL92BJ\amslp_xy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9850"/>
            <a:ext cx="40338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1"/>
          <p:cNvSpPr txBox="1">
            <a:spLocks noChangeArrowheads="1"/>
          </p:cNvSpPr>
          <p:nvPr/>
        </p:nvSpPr>
        <p:spPr bwMode="auto">
          <a:xfrm>
            <a:off x="250825" y="333375"/>
            <a:ext cx="87852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>
                <a:solidFill>
                  <a:srgbClr val="FFCC99"/>
                </a:solidFill>
              </a:rPr>
              <a:t>Transpose-AMIP setup by Greg Roff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chemeClr val="bg1"/>
                </a:solidFill>
              </a:rPr>
              <a:t>Currently running UM GA6 N96L85 (um8.5+JULES)  and  ACCESS1.3 N96L38 (um7.3+CABLE);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chemeClr val="bg1"/>
                </a:solidFill>
              </a:rPr>
              <a:t>5-day hindcast NWP forecasts (16 ensembles) for 15</a:t>
            </a:r>
            <a:r>
              <a:rPr lang="en-AU" altLang="en-US" sz="1800" baseline="30000">
                <a:solidFill>
                  <a:schemeClr val="bg1"/>
                </a:solidFill>
              </a:rPr>
              <a:t>th</a:t>
            </a:r>
            <a:r>
              <a:rPr lang="en-AU" altLang="en-US" sz="1800">
                <a:solidFill>
                  <a:schemeClr val="bg1"/>
                </a:solidFill>
              </a:rPr>
              <a:t> Oct 2008, Jan/Apr/Jul 2009;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chemeClr val="bg1"/>
                </a:solidFill>
              </a:rPr>
              <a:t>The setup and the preliminary results are encouraging!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>
              <a:solidFill>
                <a:schemeClr val="bg1"/>
              </a:solidFill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97150"/>
            <a:ext cx="4052887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288" y="1052513"/>
            <a:ext cx="8280400" cy="5200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3600" b="1" dirty="0">
                <a:solidFill>
                  <a:schemeClr val="bg1"/>
                </a:solidFill>
              </a:rPr>
              <a:t>Summary</a:t>
            </a:r>
          </a:p>
          <a:p>
            <a:pPr>
              <a:defRPr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Testing ACCESS-CABLE for NWP has begun and progresses  have been made through generous collaborations/commitments;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Transpose-AMIP experiments </a:t>
            </a:r>
            <a:r>
              <a:rPr lang="en-AU" sz="2000" dirty="0">
                <a:solidFill>
                  <a:schemeClr val="bg1"/>
                </a:solidFill>
              </a:rPr>
              <a:t>with current setup </a:t>
            </a:r>
            <a:r>
              <a:rPr lang="en-AU" sz="2000" b="1" dirty="0">
                <a:solidFill>
                  <a:srgbClr val="FFCC99"/>
                </a:solidFill>
              </a:rPr>
              <a:t>UM8.5+CABLE (with JULES interface)</a:t>
            </a:r>
            <a:r>
              <a:rPr lang="en-AU" sz="2000" dirty="0">
                <a:solidFill>
                  <a:srgbClr val="FFCC99"/>
                </a:solidFill>
              </a:rPr>
              <a:t> </a:t>
            </a:r>
            <a:r>
              <a:rPr lang="en-AU" sz="2000" dirty="0">
                <a:solidFill>
                  <a:schemeClr val="bg1"/>
                </a:solidFill>
              </a:rPr>
              <a:t>will </a:t>
            </a:r>
            <a:r>
              <a:rPr lang="en-AU" sz="2000" dirty="0">
                <a:solidFill>
                  <a:schemeClr val="bg1"/>
                </a:solidFill>
              </a:rPr>
              <a:t>start soon as a transition for testing ACCESS-CABLE from climate to NWP;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Extra components in CABLE are needed for high resolution NWP applications;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We welcome any potential contribution/involvement from this community.</a:t>
            </a:r>
          </a:p>
          <a:p>
            <a:pPr>
              <a:defRPr/>
            </a:pPr>
            <a:endParaRPr lang="en-AU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 idx="1"/>
          </p:nvPr>
        </p:nvSpPr>
        <p:spPr>
          <a:xfrm>
            <a:off x="-9525" y="33338"/>
            <a:ext cx="8640763" cy="116363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AU" altLang="en-U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/>
            </a:r>
            <a:br>
              <a:rPr lang="en-AU" altLang="en-U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AU" altLang="en-U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ACCESS NWP : (1) </a:t>
            </a:r>
            <a:r>
              <a:rPr lang="en-AU" altLang="en-US" b="1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It continuously evolves and being</a:t>
            </a:r>
          </a:p>
          <a:p>
            <a:pPr>
              <a:lnSpc>
                <a:spcPct val="50000"/>
              </a:lnSpc>
            </a:pPr>
            <a:r>
              <a:rPr lang="en-AU" altLang="en-US" b="1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                  upgraded every 1-2 years!!! </a:t>
            </a:r>
            <a:r>
              <a:rPr lang="en-AU" altLang="en-US" sz="2000" smtClean="0">
                <a:solidFill>
                  <a:srgbClr val="CC3300"/>
                </a:solidFill>
                <a:latin typeface="Arial" charset="0"/>
                <a:ea typeface="ＭＳ Ｐゴシック" pitchFamily="34" charset="-128"/>
                <a:cs typeface="Arial" charset="0"/>
              </a:rPr>
              <a:t>(from Fraser 2013)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5900"/>
            <a:ext cx="5102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 descr="ACCESS_APS1_domain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83063"/>
            <a:ext cx="51022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505450" y="1196975"/>
            <a:ext cx="34766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fontAlgn="t" hangingPunct="0">
              <a:spcBef>
                <a:spcPct val="30000"/>
              </a:spcBef>
              <a:spcAft>
                <a:spcPct val="30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fontAlgn="t" hangingPunct="0">
              <a:spcBef>
                <a:spcPct val="15000"/>
              </a:spcBef>
              <a:spcAft>
                <a:spcPct val="15000"/>
              </a:spcAft>
              <a:buFont typeface="Arial" charset="0"/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fontAlgn="t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fontAlgn="t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1800" b="1">
                <a:solidFill>
                  <a:srgbClr val="FF0000"/>
                </a:solidFill>
              </a:rPr>
              <a:t>APS0: 2009-2013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 b="1">
                <a:solidFill>
                  <a:srgbClr val="3333FF"/>
                </a:solidFill>
              </a:rPr>
              <a:t> Global: </a:t>
            </a:r>
            <a:r>
              <a:rPr lang="en-AU" altLang="en-US" sz="1600" b="1"/>
              <a:t>80km,</a:t>
            </a:r>
            <a:r>
              <a:rPr lang="en-AU" altLang="en-US" sz="1600" b="1">
                <a:solidFill>
                  <a:srgbClr val="996600"/>
                </a:solidFill>
              </a:rPr>
              <a:t> </a:t>
            </a:r>
            <a:r>
              <a:rPr lang="en-AU" altLang="en-US" sz="1600" b="1"/>
              <a:t>50L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 b="1">
                <a:solidFill>
                  <a:srgbClr val="0000FF"/>
                </a:solidFill>
              </a:rPr>
              <a:t> Regional: </a:t>
            </a:r>
            <a:r>
              <a:rPr lang="en-AU" altLang="en-US" sz="1600" b="1"/>
              <a:t>0.375</a:t>
            </a:r>
            <a:r>
              <a:rPr lang="en-US" altLang="en-US" sz="1600" b="1"/>
              <a:t>°</a:t>
            </a:r>
            <a:r>
              <a:rPr lang="en-AU" altLang="en-US" sz="1600" b="1"/>
              <a:t>, 50L</a:t>
            </a:r>
            <a:r>
              <a:rPr lang="en-AU" altLang="en-US" sz="1600" b="1">
                <a:solidFill>
                  <a:srgbClr val="996600"/>
                </a:solidFill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 b="1">
                <a:solidFill>
                  <a:srgbClr val="996600"/>
                </a:solidFill>
              </a:rPr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Australia:</a:t>
            </a:r>
            <a:r>
              <a:rPr lang="en-AU" altLang="en-US" sz="1600" b="1">
                <a:solidFill>
                  <a:srgbClr val="996600"/>
                </a:solidFill>
              </a:rPr>
              <a:t> </a:t>
            </a:r>
            <a:r>
              <a:rPr lang="en-AU" altLang="en-US" sz="1600" b="1"/>
              <a:t>0.11</a:t>
            </a:r>
            <a:r>
              <a:rPr lang="en-US" altLang="en-US" sz="1600" b="1"/>
              <a:t>°(12km)</a:t>
            </a:r>
            <a:r>
              <a:rPr lang="en-AU" altLang="en-US" sz="1600" b="1"/>
              <a:t>, 50L</a:t>
            </a:r>
            <a:endParaRPr lang="en-AU" altLang="en-US" sz="160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/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Tropical: </a:t>
            </a:r>
            <a:r>
              <a:rPr lang="en-AU" altLang="en-US" sz="1600" b="1"/>
              <a:t>0.375</a:t>
            </a:r>
            <a:r>
              <a:rPr lang="en-US" altLang="en-US" sz="1600" b="1"/>
              <a:t>°</a:t>
            </a:r>
            <a:r>
              <a:rPr lang="en-AU" altLang="en-US" sz="1600" b="1"/>
              <a:t>, 50L</a:t>
            </a:r>
            <a:r>
              <a:rPr lang="en-AU" altLang="en-US" sz="1600"/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/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TC</a:t>
            </a:r>
            <a:r>
              <a:rPr lang="en-AU" altLang="en-US" sz="1600" b="1"/>
              <a:t>:</a:t>
            </a:r>
            <a:r>
              <a:rPr lang="en-AU" altLang="en-US" sz="1600"/>
              <a:t> </a:t>
            </a:r>
            <a:r>
              <a:rPr lang="en-AU" altLang="en-US" sz="1600" b="1"/>
              <a:t>0.11</a:t>
            </a:r>
            <a:r>
              <a:rPr lang="en-US" altLang="en-US" sz="1600" b="1"/>
              <a:t>° (12km)</a:t>
            </a:r>
            <a:r>
              <a:rPr lang="en-AU" altLang="en-US" sz="1600" b="1"/>
              <a:t>, 50L</a:t>
            </a:r>
            <a:r>
              <a:rPr lang="en-AU" altLang="en-US" sz="1600"/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/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City: </a:t>
            </a:r>
            <a:r>
              <a:rPr lang="en-AU" altLang="en-US" sz="1600" b="1"/>
              <a:t>0.05</a:t>
            </a:r>
            <a:r>
              <a:rPr lang="en-US" altLang="en-US" sz="1600" b="1"/>
              <a:t>°</a:t>
            </a:r>
            <a:r>
              <a:rPr lang="en-AU" altLang="en-US" sz="1600"/>
              <a:t> </a:t>
            </a:r>
            <a:r>
              <a:rPr lang="en-AU" altLang="en-US" sz="1600" b="1"/>
              <a:t>5km</a:t>
            </a:r>
            <a:r>
              <a:rPr lang="en-AU" altLang="en-US" sz="1600" b="1">
                <a:solidFill>
                  <a:srgbClr val="0000FF"/>
                </a:solidFill>
              </a:rPr>
              <a:t>, </a:t>
            </a:r>
            <a:r>
              <a:rPr lang="en-AU" altLang="en-US" sz="1600" b="1"/>
              <a:t>50L</a:t>
            </a:r>
            <a:endParaRPr lang="en-AU" altLang="en-US" sz="1600" b="1">
              <a:solidFill>
                <a:srgbClr val="80808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71E75"/>
              </a:buClr>
            </a:pPr>
            <a:r>
              <a:rPr lang="en-AU" altLang="en-US" sz="1600" b="1">
                <a:solidFill>
                  <a:srgbClr val="996600"/>
                </a:solidFill>
              </a:rPr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UM6.4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562600" y="3624263"/>
            <a:ext cx="352901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fontAlgn="t" hangingPunct="0">
              <a:spcBef>
                <a:spcPct val="30000"/>
              </a:spcBef>
              <a:spcAft>
                <a:spcPct val="30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fontAlgn="t" hangingPunct="0">
              <a:spcBef>
                <a:spcPct val="15000"/>
              </a:spcBef>
              <a:spcAft>
                <a:spcPct val="15000"/>
              </a:spcAft>
              <a:buFont typeface="Arial" charset="0"/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fontAlgn="t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fontAlgn="t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1600" b="1">
                <a:solidFill>
                  <a:srgbClr val="FF0000"/>
                </a:solidFill>
              </a:rPr>
              <a:t>APS1: 2012/13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3333FF"/>
                </a:solidFill>
              </a:rPr>
              <a:t> Global: </a:t>
            </a:r>
            <a:r>
              <a:rPr lang="en-AU" altLang="en-US" sz="1600" b="1"/>
              <a:t>40km, 70L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0000FF"/>
                </a:solidFill>
              </a:rPr>
              <a:t> Regional: </a:t>
            </a:r>
            <a:r>
              <a:rPr lang="en-AU" altLang="en-US" sz="1600" b="1"/>
              <a:t>12km, 70L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/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TC</a:t>
            </a:r>
            <a:r>
              <a:rPr lang="en-AU" altLang="en-US" sz="1600" b="1"/>
              <a:t>:</a:t>
            </a:r>
            <a:r>
              <a:rPr lang="en-AU" altLang="en-US" sz="1600"/>
              <a:t> </a:t>
            </a:r>
            <a:r>
              <a:rPr lang="en-AU" altLang="en-US" sz="1600" b="1"/>
              <a:t>12km, 50L</a:t>
            </a:r>
            <a:r>
              <a:rPr lang="en-AU" altLang="en-US" sz="1600"/>
              <a:t> </a:t>
            </a:r>
            <a:endParaRPr lang="en-AU" altLang="en-US" sz="1600" b="1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3333FF"/>
                </a:solidFill>
              </a:rPr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City: </a:t>
            </a:r>
            <a:r>
              <a:rPr lang="en-AU" altLang="en-US" sz="1600" b="1"/>
              <a:t>4km, 70L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0000FF"/>
                </a:solidFill>
              </a:rPr>
              <a:t> UM7.5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6867525" y="3201988"/>
            <a:ext cx="0" cy="4270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17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62525"/>
            <a:ext cx="5000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5614988" y="5300663"/>
            <a:ext cx="352901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fontAlgn="t" hangingPunct="0">
              <a:spcBef>
                <a:spcPct val="30000"/>
              </a:spcBef>
              <a:spcAft>
                <a:spcPct val="30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fontAlgn="t" hangingPunct="0">
              <a:spcBef>
                <a:spcPct val="15000"/>
              </a:spcBef>
              <a:spcAft>
                <a:spcPct val="15000"/>
              </a:spcAft>
              <a:buFont typeface="Arial" charset="0"/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fontAlgn="t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fontAlgn="t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1600" b="1">
                <a:solidFill>
                  <a:srgbClr val="FF0000"/>
                </a:solidFill>
              </a:rPr>
              <a:t>APS2: 2014/15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3333FF"/>
                </a:solidFill>
              </a:rPr>
              <a:t> Global: 25</a:t>
            </a:r>
            <a:r>
              <a:rPr lang="en-AU" altLang="en-US" sz="1600" b="1"/>
              <a:t>km, 70L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0000FF"/>
                </a:solidFill>
              </a:rPr>
              <a:t> Regional: </a:t>
            </a:r>
            <a:r>
              <a:rPr lang="en-AU" altLang="en-US" sz="1600" b="1"/>
              <a:t>12km, 70L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/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TC</a:t>
            </a:r>
            <a:r>
              <a:rPr lang="en-AU" altLang="en-US" sz="1600" b="1"/>
              <a:t>:</a:t>
            </a:r>
            <a:r>
              <a:rPr lang="en-AU" altLang="en-US" sz="1600"/>
              <a:t> </a:t>
            </a:r>
            <a:r>
              <a:rPr lang="en-AU" altLang="en-US" sz="1600" b="1"/>
              <a:t>12km, 50L</a:t>
            </a:r>
            <a:r>
              <a:rPr lang="en-AU" altLang="en-US" sz="1600"/>
              <a:t> </a:t>
            </a:r>
            <a:endParaRPr lang="en-AU" altLang="en-US" sz="1600" b="1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3333FF"/>
                </a:solidFill>
              </a:rPr>
              <a:t> </a:t>
            </a:r>
            <a:r>
              <a:rPr lang="en-AU" altLang="en-US" sz="1600" b="1">
                <a:solidFill>
                  <a:srgbClr val="0000FF"/>
                </a:solidFill>
              </a:rPr>
              <a:t>City: 1.5</a:t>
            </a:r>
            <a:r>
              <a:rPr lang="en-AU" altLang="en-US" sz="1600" b="1"/>
              <a:t>km, 70L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</a:pPr>
            <a:r>
              <a:rPr lang="en-AU" altLang="en-US" sz="1600" b="1">
                <a:solidFill>
                  <a:srgbClr val="0000FF"/>
                </a:solidFill>
              </a:rPr>
              <a:t> UM8.x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58763" y="115888"/>
            <a:ext cx="8777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chemeClr val="bg1"/>
                </a:solidFill>
              </a:rPr>
              <a:t>(2) NWP is a highly complex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35050"/>
            <a:ext cx="5929313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1188" y="3217863"/>
            <a:ext cx="3673475" cy="3397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600"/>
              <a:t>Observation Process System (OPS)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3875" y="1177925"/>
            <a:ext cx="210343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600"/>
              <a:t>Observations Data Base (ODB) </a:t>
            </a: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354013" y="4845050"/>
            <a:ext cx="4321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200"/>
              <a:t>(modified from a presentation by Xiao and Naughton 2014)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4356100" y="1762125"/>
            <a:ext cx="1800225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600"/>
              <a:t>Surface Analysis</a:t>
            </a:r>
          </a:p>
        </p:txBody>
      </p:sp>
      <p:sp>
        <p:nvSpPr>
          <p:cNvPr id="32776" name="TextBox 5"/>
          <p:cNvSpPr txBox="1">
            <a:spLocks noChangeArrowheads="1"/>
          </p:cNvSpPr>
          <p:nvPr/>
        </p:nvSpPr>
        <p:spPr bwMode="auto">
          <a:xfrm>
            <a:off x="611188" y="4149725"/>
            <a:ext cx="3600450" cy="3683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A series of forecasting systems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11275" y="1035050"/>
            <a:ext cx="7442200" cy="5715000"/>
            <a:chOff x="1311275" y="1035050"/>
            <a:chExt cx="7442200" cy="5715000"/>
          </a:xfrm>
        </p:grpSpPr>
        <p:grpSp>
          <p:nvGrpSpPr>
            <p:cNvPr id="32778" name="Group 7"/>
            <p:cNvGrpSpPr>
              <a:grpSpLocks/>
            </p:cNvGrpSpPr>
            <p:nvPr/>
          </p:nvGrpSpPr>
          <p:grpSpPr bwMode="auto">
            <a:xfrm>
              <a:off x="1311275" y="1035050"/>
              <a:ext cx="7442200" cy="5715000"/>
              <a:chOff x="1310610" y="1035050"/>
              <a:chExt cx="7442965" cy="5714355"/>
            </a:xfrm>
          </p:grpSpPr>
          <p:pic>
            <p:nvPicPr>
              <p:cNvPr id="32784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610" y="1035050"/>
                <a:ext cx="7442965" cy="5714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785" name="TextBox 6"/>
              <p:cNvSpPr txBox="1">
                <a:spLocks noChangeArrowheads="1"/>
              </p:cNvSpPr>
              <p:nvPr/>
            </p:nvSpPr>
            <p:spPr bwMode="auto">
              <a:xfrm>
                <a:off x="1575762" y="6237312"/>
                <a:ext cx="65966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AU" altLang="en-US" sz="1800">
                    <a:solidFill>
                      <a:srgbClr val="C00000"/>
                    </a:solidFill>
                  </a:rPr>
                  <a:t>a forecasting cascade </a:t>
                </a:r>
                <a:r>
                  <a:rPr lang="en-AU" altLang="en-US" sz="1600">
                    <a:solidFill>
                      <a:srgbClr val="C00000"/>
                    </a:solidFill>
                  </a:rPr>
                  <a:t>(taken from a 2010 WMO document)</a:t>
                </a:r>
              </a:p>
            </p:txBody>
          </p:sp>
        </p:grpSp>
        <p:sp>
          <p:nvSpPr>
            <p:cNvPr id="32779" name="TextBox 1"/>
            <p:cNvSpPr txBox="1">
              <a:spLocks noChangeArrowheads="1"/>
            </p:cNvSpPr>
            <p:nvPr/>
          </p:nvSpPr>
          <p:spPr bwMode="auto">
            <a:xfrm>
              <a:off x="5182016" y="1285359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AU" altLang="en-US" b="1">
                  <a:solidFill>
                    <a:srgbClr val="FF0000"/>
                  </a:solidFill>
                </a:rPr>
                <a:t>OBS</a:t>
              </a:r>
            </a:p>
          </p:txBody>
        </p:sp>
        <p:sp>
          <p:nvSpPr>
            <p:cNvPr id="32780" name="TextBox 2"/>
            <p:cNvSpPr txBox="1">
              <a:spLocks noChangeArrowheads="1"/>
            </p:cNvSpPr>
            <p:nvPr/>
          </p:nvSpPr>
          <p:spPr bwMode="auto">
            <a:xfrm>
              <a:off x="2426668" y="2828171"/>
              <a:ext cx="15480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AU" altLang="en-US" b="1">
                  <a:solidFill>
                    <a:srgbClr val="FF0000"/>
                  </a:solidFill>
                </a:rPr>
                <a:t>ACCESS-R</a:t>
              </a:r>
            </a:p>
          </p:txBody>
        </p:sp>
        <p:sp>
          <p:nvSpPr>
            <p:cNvPr id="32781" name="Rectangle 3"/>
            <p:cNvSpPr>
              <a:spLocks noChangeArrowheads="1"/>
            </p:cNvSpPr>
            <p:nvPr/>
          </p:nvSpPr>
          <p:spPr bwMode="auto">
            <a:xfrm>
              <a:off x="4539779" y="2894290"/>
              <a:ext cx="14029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AU" altLang="en-US" b="1">
                  <a:solidFill>
                    <a:srgbClr val="FF0000"/>
                  </a:solidFill>
                </a:rPr>
                <a:t>ACCESS-G</a:t>
              </a:r>
            </a:p>
          </p:txBody>
        </p:sp>
        <p:sp>
          <p:nvSpPr>
            <p:cNvPr id="32782" name="Rectangle 4"/>
            <p:cNvSpPr>
              <a:spLocks noChangeArrowheads="1"/>
            </p:cNvSpPr>
            <p:nvPr/>
          </p:nvSpPr>
          <p:spPr bwMode="auto">
            <a:xfrm>
              <a:off x="2411413" y="4221088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AU" altLang="en-US" b="1">
                  <a:solidFill>
                    <a:srgbClr val="FF0000"/>
                  </a:solidFill>
                </a:rPr>
                <a:t>ACCESS-C</a:t>
              </a:r>
            </a:p>
          </p:txBody>
        </p:sp>
        <p:sp>
          <p:nvSpPr>
            <p:cNvPr id="32783" name="Rectangle 5"/>
            <p:cNvSpPr>
              <a:spLocks noChangeArrowheads="1"/>
            </p:cNvSpPr>
            <p:nvPr/>
          </p:nvSpPr>
          <p:spPr bwMode="auto">
            <a:xfrm>
              <a:off x="7092280" y="2900362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AU" altLang="en-US" b="1">
                  <a:solidFill>
                    <a:srgbClr val="FF0000"/>
                  </a:solidFill>
                </a:rPr>
                <a:t>ACCESS-T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23850" y="476250"/>
            <a:ext cx="87122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chemeClr val="bg1"/>
                </a:solidFill>
              </a:rPr>
              <a:t>(3) NWP is an </a:t>
            </a:r>
            <a:r>
              <a:rPr lang="en-AU" altLang="en-US" sz="2800" b="1" u="sng">
                <a:solidFill>
                  <a:schemeClr val="bg1"/>
                </a:solidFill>
              </a:rPr>
              <a:t>operational</a:t>
            </a:r>
            <a:r>
              <a:rPr lang="en-AU" altLang="en-US" sz="2800" b="1">
                <a:solidFill>
                  <a:schemeClr val="bg1"/>
                </a:solidFill>
              </a:rPr>
              <a:t> system: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b="1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AU" altLang="en-US" sz="2800" b="1">
                <a:solidFill>
                  <a:srgbClr val="FFCC99"/>
                </a:solidFill>
              </a:rPr>
              <a:t>Demonstrated skill benefits: </a:t>
            </a:r>
            <a:r>
              <a:rPr lang="en-AU" altLang="en-US" sz="2400" i="1">
                <a:solidFill>
                  <a:schemeClr val="bg1"/>
                </a:solidFill>
              </a:rPr>
              <a:t>strict and standard NWP skill scores;</a:t>
            </a:r>
          </a:p>
          <a:p>
            <a:pPr eaLnBrk="1" hangingPunct="1">
              <a:spcBef>
                <a:spcPct val="0"/>
              </a:spcBef>
            </a:pPr>
            <a:endParaRPr lang="en-AU" altLang="en-US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AU" altLang="en-US" sz="2800" b="1">
                <a:solidFill>
                  <a:srgbClr val="FFCC99"/>
                </a:solidFill>
              </a:rPr>
              <a:t>Reliability:</a:t>
            </a:r>
            <a:r>
              <a:rPr lang="en-AU" altLang="en-US" sz="2800" b="1">
                <a:solidFill>
                  <a:schemeClr val="bg1"/>
                </a:solidFill>
              </a:rPr>
              <a:t> </a:t>
            </a:r>
            <a:r>
              <a:rPr lang="en-AU" altLang="en-US" sz="2400" i="1">
                <a:solidFill>
                  <a:schemeClr val="bg1"/>
                </a:solidFill>
              </a:rPr>
              <a:t>system is run under 24/7 environment so stability/reliability is paramount;</a:t>
            </a:r>
          </a:p>
          <a:p>
            <a:pPr eaLnBrk="1" hangingPunct="1">
              <a:spcBef>
                <a:spcPct val="0"/>
              </a:spcBef>
            </a:pPr>
            <a:endParaRPr lang="en-AU" altLang="en-US" sz="2800" b="1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AU" altLang="en-US" sz="2800" b="1">
                <a:solidFill>
                  <a:srgbClr val="FFCC99"/>
                </a:solidFill>
              </a:rPr>
              <a:t>Continuous communications, supports and feedbacks: </a:t>
            </a:r>
            <a:r>
              <a:rPr lang="en-AU" altLang="en-US" sz="2400" i="1">
                <a:solidFill>
                  <a:schemeClr val="bg1"/>
                </a:solidFill>
              </a:rPr>
              <a:t>back to the real word is my personal feeling at moment </a:t>
            </a:r>
            <a:r>
              <a:rPr lang="en-AU" altLang="en-US" sz="2000">
                <a:solidFill>
                  <a:schemeClr val="bg1"/>
                </a:solidFill>
              </a:rPr>
              <a:t>(one example is the high Td reported by forecasters and triggering a series of analysis/experiments to provide responses and potential fixes)</a:t>
            </a:r>
            <a:endParaRPr lang="en-AU" altLang="en-US" sz="2000" b="1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468313" y="836613"/>
            <a:ext cx="842486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b="1">
                <a:solidFill>
                  <a:srgbClr val="FFFFFF"/>
                </a:solidFill>
              </a:rPr>
              <a:t>(4) Land-surface is critical for NWP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rgbClr val="FFFFFF"/>
                </a:solidFill>
              </a:rPr>
              <a:t>Following are some examples of the work by Imtiaz Daharssi  on current operational NWP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1125"/>
            <a:ext cx="7551738" cy="75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/>
              <a:t>Improvement of Urban Parameters and Tree Heights</a:t>
            </a:r>
            <a:br>
              <a:rPr lang="en-AU" dirty="0" smtClean="0"/>
            </a:br>
            <a:r>
              <a:rPr lang="en-AU" dirty="0" smtClean="0"/>
              <a:t>Surface verification over July 2013</a:t>
            </a:r>
            <a:endParaRPr lang="en-AU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1066800"/>
          </a:xfrm>
        </p:spPr>
        <p:txBody>
          <a:bodyPr/>
          <a:lstStyle/>
          <a:p>
            <a:r>
              <a:rPr lang="en-AU" altLang="en-US" smtClean="0"/>
              <a:t>Old=Control	</a:t>
            </a:r>
          </a:p>
          <a:p>
            <a:r>
              <a:rPr lang="en-AU" altLang="en-US" smtClean="0"/>
              <a:t>New=New Urban Parameters and Tree Heights</a:t>
            </a:r>
            <a:endParaRPr lang="en-AU" altLang="en-US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3788" y="1752600"/>
          <a:ext cx="6678611" cy="321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3"/>
                <a:gridCol w="902073"/>
                <a:gridCol w="697555"/>
                <a:gridCol w="775062"/>
                <a:gridCol w="851675"/>
                <a:gridCol w="761978"/>
                <a:gridCol w="802120"/>
                <a:gridCol w="697555"/>
              </a:tblGrid>
              <a:tr h="381075">
                <a:tc gridSpan="8"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RMSD from Observed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640206"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91444" marR="91444" marT="45729" marB="45729"/>
                </a:tc>
                <a:tc gridSpan="3">
                  <a:txBody>
                    <a:bodyPr/>
                    <a:lstStyle/>
                    <a:p>
                      <a:r>
                        <a:rPr lang="en-AU" sz="1800" dirty="0" smtClean="0"/>
                        <a:t>Screen</a:t>
                      </a:r>
                      <a:r>
                        <a:rPr lang="en-AU" sz="1800" baseline="0" dirty="0" smtClean="0"/>
                        <a:t> Temperature (K)</a:t>
                      </a:r>
                      <a:r>
                        <a:rPr lang="en-AU" sz="1800" dirty="0" smtClean="0"/>
                        <a:t> 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800" dirty="0" smtClean="0"/>
                        <a:t>Screen Dew Point (K)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800" dirty="0" smtClean="0"/>
                        <a:t>10m Wind Speed (m/s)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65832">
                <a:tc>
                  <a:txBody>
                    <a:bodyPr/>
                    <a:lstStyle/>
                    <a:p>
                      <a:r>
                        <a:rPr lang="en-AU" sz="1800" dirty="0" err="1" smtClean="0"/>
                        <a:t>Expermnt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Old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New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600" dirty="0" err="1" smtClean="0"/>
                        <a:t>Imprv</a:t>
                      </a:r>
                      <a:endParaRPr lang="en-AU" sz="16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Old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New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Old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New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</a:tr>
              <a:tr h="365832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Sydney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2.09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1.87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rgbClr val="00B050"/>
                          </a:solidFill>
                        </a:rPr>
                        <a:t>11%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2.00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1.98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1.98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1.93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</a:tr>
              <a:tr h="365832">
                <a:tc>
                  <a:txBody>
                    <a:bodyPr/>
                    <a:lstStyle/>
                    <a:p>
                      <a:r>
                        <a:rPr lang="en-AU" sz="1800" dirty="0" err="1" smtClean="0"/>
                        <a:t>VicTas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1.80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1.75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1.67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1.64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2.12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2.04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</a:tr>
              <a:tr h="365832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Adelaide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1.60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1.57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solidFill>
                            <a:srgbClr val="00B050"/>
                          </a:solidFill>
                        </a:rPr>
                        <a:t>2%</a:t>
                      </a:r>
                      <a:endParaRPr lang="en-AU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1.62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1.62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1.75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1.67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</a:tr>
              <a:tr h="365832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Perth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1.70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1.58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solidFill>
                            <a:srgbClr val="00B050"/>
                          </a:solidFill>
                        </a:rPr>
                        <a:t>7%</a:t>
                      </a:r>
                      <a:endParaRPr lang="en-AU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2.06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2.04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1.84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1.79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</a:tr>
              <a:tr h="365832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Brisbane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1.92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1.67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solidFill>
                            <a:srgbClr val="00B050"/>
                          </a:solidFill>
                        </a:rPr>
                        <a:t>13%</a:t>
                      </a:r>
                      <a:endParaRPr lang="en-AU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1.78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1.76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1.66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1.64</a:t>
                      </a:r>
                      <a:endParaRPr lang="en-AU" sz="1800" dirty="0"/>
                    </a:p>
                  </a:txBody>
                  <a:tcPr marL="91444" marR="91444" marT="45729" marB="45729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9900" y="5029200"/>
            <a:ext cx="82042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AU" altLang="en-US" sz="1600" b="1" kern="0" dirty="0"/>
              <a:t>This change went operational in Winter 2014</a:t>
            </a:r>
          </a:p>
          <a:p>
            <a:pPr>
              <a:defRPr/>
            </a:pPr>
            <a:r>
              <a:rPr lang="en-AU" altLang="en-US" sz="1600" kern="0" dirty="0" smtClean="0"/>
              <a:t>We have reduced the urban heat capacity, albedo and roughness length in ACCESS NWP</a:t>
            </a:r>
          </a:p>
          <a:p>
            <a:pPr>
              <a:defRPr/>
            </a:pPr>
            <a:r>
              <a:rPr lang="en-US" altLang="en-US" sz="1600" kern="0" dirty="0" smtClean="0"/>
              <a:t>We have used a global satellite derived dataset of tree heights</a:t>
            </a:r>
          </a:p>
          <a:p>
            <a:pPr>
              <a:defRPr/>
            </a:pPr>
            <a:r>
              <a:rPr lang="en-AU" altLang="en-US" sz="1600" kern="0" dirty="0" smtClean="0"/>
              <a:t>Testing in the ACCESS City models shows a significant improvement to 2m temperature forecasts, both in Winter and Summer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33200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rgbClr val="FF0000"/>
                </a:solidFill>
                <a:latin typeface="Arial"/>
              </a:rPr>
              <a:t>(provided by Imtiaz Dharssi)</a:t>
            </a:r>
            <a:endParaRPr lang="en-AU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549275"/>
            <a:ext cx="5976937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09738"/>
            <a:ext cx="6696075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6015038" y="149225"/>
            <a:ext cx="3055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>
                <a:solidFill>
                  <a:srgbClr val="FF0000"/>
                </a:solidFill>
              </a:rPr>
              <a:t>(provided by Imtiaz Dharssi)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3600" dirty="0" smtClean="0">
                <a:solidFill>
                  <a:schemeClr val="tx1"/>
                </a:solidFill>
              </a:rPr>
              <a:t>Urban Parameters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ACCESS NWP uses the MOSES2/JULES LSM</a:t>
            </a:r>
          </a:p>
          <a:p>
            <a:pPr lvl="1" eaLnBrk="1" hangingPunct="1"/>
            <a:r>
              <a:rPr lang="en-AU" altLang="en-US" smtClean="0"/>
              <a:t>Has an urban tile</a:t>
            </a:r>
          </a:p>
          <a:p>
            <a:pPr lvl="1" eaLnBrk="1" hangingPunct="1"/>
            <a:r>
              <a:rPr lang="en-AU" altLang="en-US" smtClean="0"/>
              <a:t>Uses a simple Urban Canopy model</a:t>
            </a:r>
          </a:p>
          <a:p>
            <a:pPr lvl="1" eaLnBrk="1" hangingPunct="1"/>
            <a:r>
              <a:rPr lang="en-AU" altLang="en-US" smtClean="0"/>
              <a:t>Three parameters; heat capacity, albedo, roughness length</a:t>
            </a:r>
          </a:p>
          <a:p>
            <a:pPr lvl="1" eaLnBrk="1" hangingPunct="1"/>
            <a:r>
              <a:rPr lang="en-AU" altLang="en-US" smtClean="0"/>
              <a:t>Parameters values are same everywhere</a:t>
            </a:r>
          </a:p>
          <a:p>
            <a:pPr lvl="2" eaLnBrk="1" hangingPunct="1"/>
            <a:r>
              <a:rPr lang="en-AU" altLang="en-US" smtClean="0"/>
              <a:t>All cities/towns use exactly the same parameter values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1000" y="4800600"/>
            <a:ext cx="746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>
                <a:solidFill>
                  <a:srgbClr val="2F2B20"/>
                </a:solidFill>
                <a:latin typeface="Calibri" pitchFamily="34" charset="0"/>
              </a:rPr>
              <a:t>We have reduced the urban heat capacity, albedo and roughness length in ACCESS NWP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>
                <a:solidFill>
                  <a:srgbClr val="2F2B20"/>
                </a:solidFill>
                <a:latin typeface="Calibri" pitchFamily="34" charset="0"/>
              </a:rPr>
              <a:t>Testing in the ACCESS City models shows a significant improvement to 2m temperature forecasts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>
                <a:solidFill>
                  <a:srgbClr val="2F2B20"/>
                </a:solidFill>
                <a:latin typeface="Calibri" pitchFamily="34" charset="0"/>
              </a:rPr>
              <a:t>This change went operational in Winter 2014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57200" y="40386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3600">
                <a:solidFill>
                  <a:srgbClr val="2F2B20"/>
                </a:solidFill>
                <a:latin typeface="Calibri" pitchFamily="34" charset="0"/>
              </a:rPr>
              <a:t>New Urban Parameters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867400" y="260350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(provided by Imtiaz Dharssi)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468313" y="333375"/>
            <a:ext cx="8280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b="1">
                <a:solidFill>
                  <a:srgbClr val="FFCC99"/>
                </a:solidFill>
              </a:rPr>
              <a:t>(5) ACCESS-CABLE for NWP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161925" y="1052513"/>
            <a:ext cx="8891588" cy="6124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solidFill>
                  <a:schemeClr val="bg1"/>
                </a:solidFill>
              </a:rPr>
              <a:t>An important step to make ACCESS a truly seamless forecasting system from weather, seasonal, climate to climate change;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solidFill>
                  <a:schemeClr val="bg1"/>
                </a:solidFill>
              </a:rPr>
              <a:t>Producing realistic "weather" in climate models has become an important part of climate model development and assessment;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solidFill>
                  <a:schemeClr val="bg1"/>
                </a:solidFill>
              </a:rPr>
              <a:t>A local model developed by local expertise/knowledge and extensively tested for local environment is a significant advantage 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sz="4000" dirty="0">
                <a:solidFill>
                  <a:schemeClr val="bg1"/>
                </a:solidFill>
              </a:rPr>
              <a:t>BUT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sz="2800" dirty="0">
                <a:solidFill>
                  <a:schemeClr val="bg1"/>
                </a:solidFill>
              </a:rPr>
              <a:t>It needs significant further development, commitment and collaborations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reau_Generic_2012_v2">
  <a:themeElements>
    <a:clrScheme name="Bureau_Generic_2012_v2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_Generic_2012_v2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_Generic_2012_v2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necsiro_powerpoint_080516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970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ＭＳ Ｐゴシック</vt:lpstr>
      <vt:lpstr>Cambria</vt:lpstr>
      <vt:lpstr>Calibri</vt:lpstr>
      <vt:lpstr>宋体</vt:lpstr>
      <vt:lpstr>Default Design</vt:lpstr>
      <vt:lpstr>2_Default Design</vt:lpstr>
      <vt:lpstr>Bureau_Generic_2012_v2</vt:lpstr>
      <vt:lpstr>Adjacency</vt:lpstr>
      <vt:lpstr>2_onecsiro_powerpoint_080516</vt:lpstr>
      <vt:lpstr>ACCESS-CABLE for NWP(Numerical Weather Prediction): the needs, current work and next steps</vt:lpstr>
      <vt:lpstr>PowerPoint Presentation</vt:lpstr>
      <vt:lpstr>PowerPoint Presentation</vt:lpstr>
      <vt:lpstr>PowerPoint Presentation</vt:lpstr>
      <vt:lpstr>PowerPoint Presentation</vt:lpstr>
      <vt:lpstr>Improvement of Urban Parameters and Tree Heights Surface verification over July 2013</vt:lpstr>
      <vt:lpstr>PowerPoint Presentation</vt:lpstr>
      <vt:lpstr>Urban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</dc:title>
  <dc:creator>BOM</dc:creator>
  <cp:lastModifiedBy>Huqiang Zhang</cp:lastModifiedBy>
  <cp:revision>113</cp:revision>
  <dcterms:created xsi:type="dcterms:W3CDTF">2008-10-27T00:20:45Z</dcterms:created>
  <dcterms:modified xsi:type="dcterms:W3CDTF">2014-12-02T02:28:54Z</dcterms:modified>
</cp:coreProperties>
</file>