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79" r:id="rId3"/>
    <p:sldId id="305" r:id="rId4"/>
    <p:sldId id="306" r:id="rId5"/>
    <p:sldId id="319" r:id="rId6"/>
    <p:sldId id="308" r:id="rId7"/>
    <p:sldId id="290" r:id="rId8"/>
    <p:sldId id="316" r:id="rId9"/>
    <p:sldId id="312" r:id="rId10"/>
    <p:sldId id="315" r:id="rId11"/>
    <p:sldId id="280" r:id="rId12"/>
    <p:sldId id="303" r:id="rId13"/>
    <p:sldId id="266" r:id="rId14"/>
    <p:sldId id="281" r:id="rId15"/>
    <p:sldId id="268" r:id="rId16"/>
    <p:sldId id="269" r:id="rId17"/>
    <p:sldId id="282" r:id="rId18"/>
    <p:sldId id="272" r:id="rId19"/>
    <p:sldId id="273" r:id="rId20"/>
    <p:sldId id="275" r:id="rId21"/>
    <p:sldId id="274" r:id="rId22"/>
    <p:sldId id="292" r:id="rId23"/>
    <p:sldId id="295" r:id="rId24"/>
    <p:sldId id="296" r:id="rId25"/>
    <p:sldId id="293" r:id="rId26"/>
    <p:sldId id="265" r:id="rId27"/>
    <p:sldId id="297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3E1"/>
    <a:srgbClr val="FF4343"/>
    <a:srgbClr val="0BE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78" autoAdjust="0"/>
  </p:normalViewPr>
  <p:slideViewPr>
    <p:cSldViewPr snapToGrid="0">
      <p:cViewPr>
        <p:scale>
          <a:sx n="100" d="100"/>
          <a:sy n="100" d="100"/>
        </p:scale>
        <p:origin x="-114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0F4B1-4CBD-4C0E-B38F-96D6084D4FA0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EBE29-9AA6-4101-999A-CE019D813E6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1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Here, </a:t>
            </a:r>
            <a:r>
              <a:rPr lang="en-AU" dirty="0" err="1" smtClean="0"/>
              <a:t>evtl</a:t>
            </a:r>
            <a:r>
              <a:rPr lang="en-AU" dirty="0" smtClean="0"/>
              <a:t>. litter-ladder</a:t>
            </a:r>
            <a:r>
              <a:rPr lang="en-AU" baseline="0" dirty="0" smtClean="0"/>
              <a:t> </a:t>
            </a:r>
            <a:r>
              <a:rPr lang="en-AU" baseline="0" dirty="0" err="1" smtClean="0"/>
              <a:t>weg</a:t>
            </a:r>
            <a:r>
              <a:rPr lang="en-AU" baseline="0" dirty="0" smtClean="0"/>
              <a:t>, </a:t>
            </a:r>
            <a:r>
              <a:rPr lang="en-AU" baseline="0" dirty="0" err="1" smtClean="0"/>
              <a:t>dafuer</a:t>
            </a:r>
            <a:r>
              <a:rPr lang="en-AU" baseline="0" dirty="0" smtClean="0"/>
              <a:t> </a:t>
            </a:r>
            <a:r>
              <a:rPr lang="en-AU" baseline="0" dirty="0" err="1" smtClean="0"/>
              <a:t>sagen</a:t>
            </a:r>
            <a:r>
              <a:rPr lang="en-AU" baseline="0" dirty="0" smtClean="0"/>
              <a:t>, </a:t>
            </a:r>
            <a:r>
              <a:rPr lang="en-AU" baseline="0" dirty="0" err="1" smtClean="0"/>
              <a:t>dass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es</a:t>
            </a:r>
            <a:r>
              <a:rPr lang="en-AU" baseline="0" dirty="0" smtClean="0"/>
              <a:t> </a:t>
            </a:r>
            <a:r>
              <a:rPr lang="en-AU" baseline="0" dirty="0" err="1" smtClean="0"/>
              <a:t>gePESTet</a:t>
            </a:r>
            <a:r>
              <a:rPr lang="en-AU" baseline="0" dirty="0" smtClean="0"/>
              <a:t> </a:t>
            </a:r>
            <a:r>
              <a:rPr lang="en-AU" baseline="0" dirty="0" err="1" smtClean="0"/>
              <a:t>wird</a:t>
            </a:r>
            <a:r>
              <a:rPr lang="en-AU" baseline="0" dirty="0" smtClean="0"/>
              <a:t>!!!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BE29-9AA6-4101-999A-CE019D813E64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Neue</a:t>
            </a:r>
            <a:r>
              <a:rPr lang="en-AU" dirty="0" smtClean="0"/>
              <a:t> pars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BE29-9AA6-4101-999A-CE019D813E64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There are a few more of these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>
                <a:solidFill>
                  <a:prstClr val="black"/>
                </a:solidFill>
              </a:rPr>
              <a:pPr/>
              <a:t>17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POPto,i</a:t>
            </a:r>
            <a:r>
              <a:rPr lang="en-AU" dirty="0" smtClean="0"/>
              <a:t> into </a:t>
            </a:r>
            <a:r>
              <a:rPr lang="en-AU" dirty="0" err="1" smtClean="0"/>
              <a:t>F_POP,i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BE29-9AA6-4101-999A-CE019D813E64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Suravski</a:t>
            </a:r>
            <a:r>
              <a:rPr lang="en-AU" dirty="0" smtClean="0"/>
              <a:t> cite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>
                <a:solidFill>
                  <a:prstClr val="black"/>
                </a:solidFill>
              </a:rPr>
              <a:pPr/>
              <a:t>19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Was </a:t>
            </a:r>
            <a:r>
              <a:rPr lang="en-AU" dirty="0" err="1" smtClean="0"/>
              <a:t>gibt</a:t>
            </a:r>
            <a:r>
              <a:rPr lang="en-AU" dirty="0" smtClean="0"/>
              <a:t> </a:t>
            </a:r>
            <a:r>
              <a:rPr lang="en-AU" dirty="0" err="1" smtClean="0"/>
              <a:t>es</a:t>
            </a:r>
            <a:r>
              <a:rPr lang="en-AU" dirty="0" smtClean="0"/>
              <a:t> </a:t>
            </a:r>
            <a:r>
              <a:rPr lang="en-AU" dirty="0" err="1" smtClean="0"/>
              <a:t>bei</a:t>
            </a:r>
            <a:r>
              <a:rPr lang="en-AU" dirty="0" smtClean="0"/>
              <a:t> CASA ..?</a:t>
            </a:r>
          </a:p>
          <a:p>
            <a:r>
              <a:rPr lang="en-AU" dirty="0" smtClean="0"/>
              <a:t>Das </a:t>
            </a:r>
            <a:r>
              <a:rPr lang="en-AU" dirty="0" err="1" smtClean="0"/>
              <a:t>wir</a:t>
            </a:r>
            <a:r>
              <a:rPr lang="en-AU" dirty="0" smtClean="0"/>
              <a:t> </a:t>
            </a:r>
            <a:r>
              <a:rPr lang="en-AU" dirty="0" err="1" smtClean="0"/>
              <a:t>nur</a:t>
            </a:r>
            <a:r>
              <a:rPr lang="en-AU" dirty="0" smtClean="0"/>
              <a:t> </a:t>
            </a:r>
            <a:r>
              <a:rPr lang="en-AU" dirty="0" err="1" smtClean="0"/>
              <a:t>Fineroots</a:t>
            </a:r>
            <a:r>
              <a:rPr lang="en-AU" dirty="0" smtClean="0"/>
              <a:t> </a:t>
            </a:r>
            <a:r>
              <a:rPr lang="en-AU" dirty="0" err="1" smtClean="0"/>
              <a:t>haben</a:t>
            </a:r>
            <a:r>
              <a:rPr lang="en-AU" dirty="0" smtClean="0"/>
              <a:t> </a:t>
            </a:r>
            <a:r>
              <a:rPr lang="en-AU" dirty="0" err="1" smtClean="0"/>
              <a:t>macht</a:t>
            </a:r>
            <a:r>
              <a:rPr lang="en-AU" dirty="0" smtClean="0"/>
              <a:t> nix, </a:t>
            </a:r>
            <a:r>
              <a:rPr lang="en-AU" dirty="0" err="1" smtClean="0"/>
              <a:t>da</a:t>
            </a:r>
            <a:r>
              <a:rPr lang="en-AU" baseline="0" dirty="0" smtClean="0"/>
              <a:t> die </a:t>
            </a:r>
            <a:r>
              <a:rPr lang="en-AU" baseline="0" dirty="0" err="1" smtClean="0"/>
              <a:t>die</a:t>
            </a:r>
            <a:r>
              <a:rPr lang="en-AU" baseline="0" dirty="0" smtClean="0"/>
              <a:t> </a:t>
            </a:r>
            <a:r>
              <a:rPr lang="en-AU" baseline="0" dirty="0" err="1" smtClean="0"/>
              <a:t>Uebergaenge</a:t>
            </a:r>
            <a:r>
              <a:rPr lang="en-AU" baseline="0" dirty="0" smtClean="0"/>
              <a:t> quasi Null </a:t>
            </a:r>
            <a:r>
              <a:rPr lang="en-AU" baseline="0" dirty="0" err="1" smtClean="0"/>
              <a:t>sind</a:t>
            </a:r>
            <a:endParaRPr lang="en-AU" baseline="0" dirty="0" smtClean="0"/>
          </a:p>
          <a:p>
            <a:r>
              <a:rPr lang="en-AU" baseline="0" dirty="0" err="1" smtClean="0"/>
              <a:t>Unterscheidung</a:t>
            </a:r>
            <a:r>
              <a:rPr lang="en-AU" baseline="0" dirty="0" smtClean="0"/>
              <a:t> CWD/Deadwood?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>
                <a:solidFill>
                  <a:prstClr val="black"/>
                </a:solidFill>
              </a:rPr>
              <a:pPr/>
              <a:t>20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80C-20C8-461D-B496-6831CE2EAEB1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C6BA-6FED-4FF3-8869-465E296C4A8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80C-20C8-461D-B496-6831CE2EAEB1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C6BA-6FED-4FF3-8869-465E296C4A8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80C-20C8-461D-B496-6831CE2EAEB1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C6BA-6FED-4FF3-8869-465E296C4A8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grpSp>
        <p:nvGrpSpPr>
          <p:cNvPr id="4" name="Group 6"/>
          <p:cNvGrpSpPr/>
          <p:nvPr userDrawn="1"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prstClr val="black"/>
                </a:solidFill>
              </a:endParaRPr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 userDrawn="1"/>
        </p:nvGrpSpPr>
        <p:grpSpPr>
          <a:xfrm>
            <a:off x="-26988" y="357188"/>
            <a:ext cx="9199469" cy="6500812"/>
            <a:chOff x="-26988" y="357188"/>
            <a:chExt cx="9199469" cy="6500812"/>
          </a:xfrm>
        </p:grpSpPr>
        <p:grpSp>
          <p:nvGrpSpPr>
            <p:cNvPr id="5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" name="Group 29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7" name="Group 3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47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solidFill>
                      <a:prstClr val="black"/>
                    </a:solidFill>
                  </a:endParaRPr>
                </a:p>
              </p:txBody>
            </p:sp>
          </p:grpSp>
          <p:pic>
            <p:nvPicPr>
              <p:cNvPr id="33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5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 userDrawn="1"/>
        </p:nvGrpSpPr>
        <p:grpSpPr>
          <a:xfrm>
            <a:off x="-26988" y="357188"/>
            <a:ext cx="9195409" cy="6140081"/>
            <a:chOff x="-26988" y="357188"/>
            <a:chExt cx="9195409" cy="6140081"/>
          </a:xfrm>
        </p:grpSpPr>
        <p:grpSp>
          <p:nvGrpSpPr>
            <p:cNvPr id="5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6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8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80C-20C8-461D-B496-6831CE2EAEB1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C6BA-6FED-4FF3-8869-465E296C4A8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 userDrawn="1"/>
        </p:nvGrpSpPr>
        <p:grpSpPr>
          <a:xfrm>
            <a:off x="-7938" y="6056313"/>
            <a:ext cx="9161463" cy="801687"/>
            <a:chOff x="-7938" y="6056313"/>
            <a:chExt cx="9161463" cy="801687"/>
          </a:xfrm>
        </p:grpSpPr>
        <p:sp>
          <p:nvSpPr>
            <p:cNvPr id="3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>
                <a:solidFill>
                  <a:prstClr val="black"/>
                </a:solidFill>
              </a:endParaRPr>
            </a:p>
          </p:txBody>
        </p:sp>
        <p:grpSp>
          <p:nvGrpSpPr>
            <p:cNvPr id="3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35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3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371703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744924"/>
            <a:ext cx="8461374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168860"/>
            <a:ext cx="6121438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80C-20C8-461D-B496-6831CE2EAEB1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C6BA-6FED-4FF3-8869-465E296C4A8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80C-20C8-461D-B496-6831CE2EAEB1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C6BA-6FED-4FF3-8869-465E296C4A8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80C-20C8-461D-B496-6831CE2EAEB1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C6BA-6FED-4FF3-8869-465E296C4A8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80C-20C8-461D-B496-6831CE2EAEB1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C6BA-6FED-4FF3-8869-465E296C4A8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80C-20C8-461D-B496-6831CE2EAEB1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C6BA-6FED-4FF3-8869-465E296C4A8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80C-20C8-461D-B496-6831CE2EAEB1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C6BA-6FED-4FF3-8869-465E296C4A8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80C-20C8-461D-B496-6831CE2EAEB1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C6BA-6FED-4FF3-8869-465E296C4A8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080C-20C8-461D-B496-6831CE2EAEB1}" type="datetimeFigureOut">
              <a:rPr lang="en-AU" smtClean="0"/>
              <a:pPr/>
              <a:t>4/12/2014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C6BA-6FED-4FF3-8869-465E296C4A8C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A fire model for CABLE  |  Lars Nieradzik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‹#›</a:t>
            </a:fld>
            <a:r>
              <a:rPr lang="en-AU" dirty="0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>
              <a:solidFill>
                <a:prstClr val="black"/>
              </a:solidFill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>
              <a:solidFill>
                <a:prstClr val="black"/>
              </a:solidFill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9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8.wmf"/><Relationship Id="rId9" Type="http://schemas.openxmlformats.org/officeDocument/2006/relationships/oleObject" Target="../embeddings/oleObject10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1.jpe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4.jpeg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 descr="ppt_examplephoto"/>
          <p:cNvPicPr>
            <a:picLocks noChangeAspect="1" noChangeArrowheads="1"/>
          </p:cNvPicPr>
          <p:nvPr/>
        </p:nvPicPr>
        <p:blipFill>
          <a:blip r:embed="rId2" cstate="print"/>
          <a:srcRect r="1268"/>
          <a:stretch>
            <a:fillRect/>
          </a:stretch>
        </p:blipFill>
        <p:spPr bwMode="auto">
          <a:xfrm>
            <a:off x="0" y="0"/>
            <a:ext cx="9144000" cy="3133725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 fire model for CABLE	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CSIRO – Oceans &amp; Atmosphere Flagship</a:t>
            </a:r>
          </a:p>
        </p:txBody>
      </p:sp>
      <p:sp>
        <p:nvSpPr>
          <p:cNvPr id="16" name="Footer Placeholder 2"/>
          <p:cNvSpPr txBox="1">
            <a:spLocks/>
          </p:cNvSpPr>
          <p:nvPr/>
        </p:nvSpPr>
        <p:spPr bwMode="auto">
          <a:xfrm>
            <a:off x="360363" y="4700964"/>
            <a:ext cx="8042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b="1" dirty="0" smtClean="0">
                <a:solidFill>
                  <a:schemeClr val="bg1"/>
                </a:solidFill>
                <a:latin typeface="Calibri" pitchFamily="34" charset="0"/>
              </a:rPr>
              <a:t>Lars Nieradzik, Peter Briggs, Vanessa Haverd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Footer Placeholder 2"/>
          <p:cNvSpPr txBox="1">
            <a:spLocks/>
          </p:cNvSpPr>
          <p:nvPr/>
        </p:nvSpPr>
        <p:spPr bwMode="auto">
          <a:xfrm>
            <a:off x="361950" y="4962901"/>
            <a:ext cx="80422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smtClean="0">
                <a:solidFill>
                  <a:schemeClr val="bg1"/>
                </a:solidFill>
                <a:latin typeface="Calibri" pitchFamily="34" charset="0"/>
              </a:rPr>
              <a:t>03 December </a:t>
            </a:r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2014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" name="Picture 4" descr="pho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" t="37153" r="2995" b="13888"/>
          <a:stretch>
            <a:fillRect/>
          </a:stretch>
        </p:blipFill>
        <p:spPr bwMode="auto">
          <a:xfrm>
            <a:off x="0" y="0"/>
            <a:ext cx="9144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72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10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Fire – model (structure)</a:t>
            </a:r>
            <a:endParaRPr kumimoji="0" lang="en-AU" sz="3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5536" y="1124744"/>
          <a:ext cx="8352929" cy="446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456384"/>
                <a:gridCol w="504056"/>
                <a:gridCol w="2880321"/>
              </a:tblGrid>
              <a:tr h="375816">
                <a:tc>
                  <a:txBody>
                    <a:bodyPr/>
                    <a:lstStyle/>
                    <a:p>
                      <a:r>
                        <a:rPr lang="en-AU" dirty="0" smtClean="0"/>
                        <a:t>Component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Specifications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</a:t>
                      </a:r>
                      <a:r>
                        <a:rPr lang="en-AU" dirty="0" smtClean="0"/>
                        <a:t> 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Input</a:t>
                      </a:r>
                      <a:endParaRPr lang="en-AU" dirty="0"/>
                    </a:p>
                  </a:txBody>
                  <a:tcPr/>
                </a:tc>
              </a:tr>
              <a:tr h="818720">
                <a:tc rowSpan="2"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IGNITION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i="1" dirty="0" smtClean="0"/>
                        <a:t>SIMFIRE</a:t>
                      </a:r>
                      <a:r>
                        <a:rPr lang="en-AU" baseline="0" dirty="0" smtClean="0"/>
                        <a:t> (Knorr 2014)</a:t>
                      </a:r>
                    </a:p>
                    <a:p>
                      <a:r>
                        <a:rPr lang="en-AU" baseline="0" dirty="0" smtClean="0"/>
                        <a:t>BA [% grid cell]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pop. dens.,</a:t>
                      </a:r>
                      <a:r>
                        <a:rPr lang="en-AU" baseline="0" dirty="0" smtClean="0"/>
                        <a:t> avg. ann. FAPAR, </a:t>
                      </a:r>
                      <a:r>
                        <a:rPr lang="en-AU" baseline="0" dirty="0" err="1" smtClean="0"/>
                        <a:t>landcover</a:t>
                      </a:r>
                      <a:r>
                        <a:rPr lang="en-AU" baseline="0" dirty="0" smtClean="0"/>
                        <a:t>, Nesterov-Index</a:t>
                      </a:r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/>
                </a:tc>
              </a:tr>
              <a:tr h="81872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Observation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based data sets</a:t>
                      </a:r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(e.g</a:t>
                      </a:r>
                      <a:r>
                        <a:rPr lang="en-AU" i="1" dirty="0" smtClean="0">
                          <a:solidFill>
                            <a:schemeClr val="tx1"/>
                          </a:solidFill>
                        </a:rPr>
                        <a:t>. GFED</a:t>
                      </a:r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) BA [m</a:t>
                      </a:r>
                      <a:r>
                        <a:rPr lang="en-AU" baseline="300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d-a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i="1" dirty="0" smtClean="0"/>
                        <a:t>data set</a:t>
                      </a:r>
                      <a:endParaRPr lang="en-AU" i="1" dirty="0"/>
                    </a:p>
                  </a:txBody>
                  <a:tcPr/>
                </a:tc>
              </a:tr>
              <a:tr h="81872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/>
                          </a:solidFill>
                        </a:rPr>
                        <a:t>FIRE 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Compute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Fire-Line-Intensity</a:t>
                      </a:r>
                    </a:p>
                    <a:p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FLI [W/m], Flame-height...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d-a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litter (</a:t>
                      </a:r>
                      <a:r>
                        <a:rPr lang="en-AU" dirty="0" err="1" smtClean="0"/>
                        <a:t>metb&amp;str</a:t>
                      </a:r>
                      <a:r>
                        <a:rPr lang="en-AU" dirty="0" smtClean="0"/>
                        <a:t>), </a:t>
                      </a:r>
                      <a:r>
                        <a:rPr lang="en-AU" dirty="0" err="1" smtClean="0"/>
                        <a:t>U</a:t>
                      </a:r>
                      <a:r>
                        <a:rPr lang="en-AU" i="0" dirty="0" err="1" smtClean="0"/>
                        <a:t>,T,RH,Precip</a:t>
                      </a:r>
                      <a:endParaRPr lang="en-AU" i="0" dirty="0"/>
                    </a:p>
                  </a:txBody>
                  <a:tcPr/>
                </a:tc>
              </a:tr>
              <a:tr h="818720">
                <a:tc rowSpan="2">
                  <a:txBody>
                    <a:bodyPr/>
                    <a:lstStyle/>
                    <a:p>
                      <a:r>
                        <a:rPr lang="en-AU" dirty="0" smtClean="0"/>
                        <a:t>COMBUSTION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C-Pool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turn-over from </a:t>
                      </a:r>
                      <a:r>
                        <a:rPr lang="en-AU" i="1" baseline="0" dirty="0" err="1" smtClean="0">
                          <a:solidFill>
                            <a:schemeClr val="tx1"/>
                          </a:solidFill>
                        </a:rPr>
                        <a:t>FullCAM</a:t>
                      </a:r>
                      <a:r>
                        <a:rPr lang="en-AU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combustion tables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d-a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tabulated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TO</a:t>
                      </a:r>
                      <a:r>
                        <a:rPr lang="en-AU" baseline="-25000" dirty="0" err="1" smtClean="0"/>
                        <a:t>i,j</a:t>
                      </a:r>
                      <a:r>
                        <a:rPr lang="en-AU" baseline="0" dirty="0" smtClean="0"/>
                        <a:t> (FLI)/g(C)</a:t>
                      </a:r>
                      <a:r>
                        <a:rPr lang="en-AU" baseline="-25000" dirty="0" err="1" smtClean="0"/>
                        <a:t>i</a:t>
                      </a:r>
                      <a:endParaRPr lang="en-AU" baseline="-25000" dirty="0" smtClean="0"/>
                    </a:p>
                    <a:p>
                      <a:r>
                        <a:rPr lang="en-AU" baseline="0" dirty="0" smtClean="0"/>
                        <a:t>from pool </a:t>
                      </a:r>
                      <a:r>
                        <a:rPr lang="en-AU" baseline="0" dirty="0" err="1" smtClean="0"/>
                        <a:t>i</a:t>
                      </a:r>
                      <a:r>
                        <a:rPr lang="en-AU" baseline="0" dirty="0" smtClean="0"/>
                        <a:t> -&gt; j</a:t>
                      </a:r>
                      <a:endParaRPr lang="en-AU" baseline="0" dirty="0"/>
                    </a:p>
                  </a:txBody>
                  <a:tcPr/>
                </a:tc>
              </a:tr>
              <a:tr h="81872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C-Pool turn-over relative</a:t>
                      </a:r>
                      <a:r>
                        <a:rPr lang="en-AU" baseline="0" dirty="0" smtClean="0"/>
                        <a:t> to </a:t>
                      </a:r>
                    </a:p>
                    <a:p>
                      <a:r>
                        <a:rPr lang="en-AU" i="1" dirty="0" smtClean="0"/>
                        <a:t>POP</a:t>
                      </a:r>
                      <a:r>
                        <a:rPr lang="en-AU" dirty="0" smtClean="0"/>
                        <a:t> fire-mortality (Haverd 2014)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as above but acc to </a:t>
                      </a:r>
                      <a:r>
                        <a:rPr lang="en-AU" i="1" dirty="0" smtClean="0"/>
                        <a:t>POP</a:t>
                      </a:r>
                      <a:r>
                        <a:rPr lang="en-AU" dirty="0" smtClean="0"/>
                        <a:t> </a:t>
                      </a:r>
                    </a:p>
                    <a:p>
                      <a:r>
                        <a:rPr lang="en-AU" dirty="0" smtClean="0"/>
                        <a:t>C-TO for life pools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565195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Ignition and combustion can be combined as desired; </a:t>
            </a:r>
            <a:r>
              <a:rPr lang="el-GR" dirty="0" smtClean="0"/>
              <a:t>Δ</a:t>
            </a:r>
            <a:r>
              <a:rPr lang="en-AU" dirty="0" smtClean="0"/>
              <a:t>t set accordingly </a:t>
            </a:r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098" y="3068960"/>
            <a:ext cx="8461374" cy="852487"/>
          </a:xfrm>
        </p:spPr>
        <p:txBody>
          <a:bodyPr/>
          <a:lstStyle/>
          <a:p>
            <a:pPr algn="ctr"/>
            <a:r>
              <a:rPr lang="en-AU" dirty="0" smtClean="0"/>
              <a:t>Ignition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11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SIMFIRE (W. Knorr, Lund University)</a:t>
            </a:r>
            <a:br>
              <a:rPr lang="en-AU" dirty="0" smtClean="0"/>
            </a:br>
            <a:r>
              <a:rPr lang="en-AU" sz="1200" dirty="0" smtClean="0"/>
              <a:t>Knorr et </a:t>
            </a:r>
            <a:r>
              <a:rPr lang="en-AU" sz="1200" dirty="0" err="1" smtClean="0"/>
              <a:t>al.,”Impact</a:t>
            </a:r>
            <a:r>
              <a:rPr lang="en-AU" sz="1200" dirty="0" smtClean="0"/>
              <a:t> of human population density on fire frequency at the global scale”, </a:t>
            </a:r>
            <a:r>
              <a:rPr lang="en-AU" sz="1200" dirty="0" err="1" smtClean="0"/>
              <a:t>Biogeosciences</a:t>
            </a:r>
            <a:r>
              <a:rPr lang="en-AU" sz="1200" dirty="0" smtClean="0"/>
              <a:t>, 11, 1085–1102, 2014</a:t>
            </a:r>
            <a:br>
              <a:rPr lang="en-AU" sz="1200" dirty="0" smtClean="0"/>
            </a:br>
            <a:r>
              <a:rPr lang="en-AU" sz="1200" dirty="0" smtClean="0"/>
              <a:t>doi:10.5194/bg-11-1085-2014</a:t>
            </a:r>
            <a:br>
              <a:rPr lang="en-AU" sz="1200" dirty="0" smtClean="0"/>
            </a:br>
            <a:r>
              <a:rPr lang="en-AU" sz="1200" dirty="0" smtClean="0"/>
              <a:t/>
            </a:r>
            <a:br>
              <a:rPr lang="en-AU" sz="1200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AU" dirty="0" err="1" smtClean="0"/>
              <a:t>SIMple</a:t>
            </a:r>
            <a:r>
              <a:rPr lang="en-AU" dirty="0" smtClean="0"/>
              <a:t> global FIRE model: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f		fire “frequency” [</a:t>
            </a:r>
            <a:r>
              <a:rPr lang="en-AU" dirty="0" err="1" smtClean="0"/>
              <a:t>frac</a:t>
            </a:r>
            <a:r>
              <a:rPr lang="en-AU" dirty="0" smtClean="0"/>
              <a:t>. area burnt (AB)/a]</a:t>
            </a:r>
          </a:p>
          <a:p>
            <a:pPr>
              <a:buNone/>
            </a:pPr>
            <a:r>
              <a:rPr lang="en-AU" i="1" dirty="0" smtClean="0"/>
              <a:t>t		year</a:t>
            </a:r>
          </a:p>
          <a:p>
            <a:pPr>
              <a:buNone/>
            </a:pPr>
            <a:r>
              <a:rPr lang="en-AU" i="1" dirty="0" err="1" smtClean="0"/>
              <a:t>i</a:t>
            </a:r>
            <a:r>
              <a:rPr lang="en-AU" i="1" dirty="0" smtClean="0"/>
              <a:t>		pixel </a:t>
            </a:r>
          </a:p>
          <a:p>
            <a:pPr>
              <a:buNone/>
            </a:pPr>
            <a:r>
              <a:rPr lang="en-AU" i="1" dirty="0" smtClean="0"/>
              <a:t>a-e	global parameters optimised using PEST</a:t>
            </a:r>
          </a:p>
          <a:p>
            <a:pPr>
              <a:buNone/>
            </a:pPr>
            <a:r>
              <a:rPr lang="en-AU" dirty="0" smtClean="0"/>
              <a:t>l 		</a:t>
            </a:r>
            <a:r>
              <a:rPr lang="en-AU" dirty="0" smtClean="0">
                <a:solidFill>
                  <a:schemeClr val="accent4"/>
                </a:solidFill>
              </a:rPr>
              <a:t>dominant land cover type</a:t>
            </a:r>
          </a:p>
          <a:p>
            <a:pPr>
              <a:buNone/>
            </a:pPr>
            <a:r>
              <a:rPr lang="en-AU" dirty="0" smtClean="0"/>
              <a:t>F		</a:t>
            </a:r>
            <a:r>
              <a:rPr lang="en-AU" dirty="0" smtClean="0">
                <a:solidFill>
                  <a:schemeClr val="accent4"/>
                </a:solidFill>
              </a:rPr>
              <a:t>multi-year average of annual max. FAPAR (2000-2010)</a:t>
            </a:r>
          </a:p>
          <a:p>
            <a:pPr>
              <a:buNone/>
            </a:pPr>
            <a:r>
              <a:rPr lang="en-AU" dirty="0" smtClean="0"/>
              <a:t>N	</a:t>
            </a:r>
            <a:r>
              <a:rPr lang="en-AU" dirty="0" smtClean="0">
                <a:solidFill>
                  <a:srgbClr val="FC8604"/>
                </a:solidFill>
              </a:rPr>
              <a:t>	</a:t>
            </a:r>
            <a:r>
              <a:rPr lang="en-AU" dirty="0" smtClean="0">
                <a:solidFill>
                  <a:schemeClr val="accent4"/>
                </a:solidFill>
              </a:rPr>
              <a:t>max. annual </a:t>
            </a:r>
            <a:r>
              <a:rPr lang="en-AU" dirty="0" err="1" smtClean="0">
                <a:solidFill>
                  <a:schemeClr val="accent4"/>
                </a:solidFill>
              </a:rPr>
              <a:t>Nesterov</a:t>
            </a:r>
            <a:r>
              <a:rPr lang="en-AU" dirty="0" smtClean="0">
                <a:solidFill>
                  <a:schemeClr val="accent4"/>
                </a:solidFill>
              </a:rPr>
              <a:t> index</a:t>
            </a:r>
          </a:p>
          <a:p>
            <a:pPr>
              <a:buNone/>
            </a:pPr>
            <a:r>
              <a:rPr lang="en-AU" dirty="0" smtClean="0"/>
              <a:t>P		</a:t>
            </a:r>
            <a:r>
              <a:rPr lang="en-AU" dirty="0" smtClean="0">
                <a:solidFill>
                  <a:schemeClr val="accent4"/>
                </a:solidFill>
              </a:rPr>
              <a:t>population density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12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1825" y="1773238"/>
          <a:ext cx="43783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5" imgW="1815840" imgH="253800" progId="Equation.3">
                  <p:embed/>
                </p:oleObj>
              </mc:Choice>
              <mc:Fallback>
                <p:oleObj name="Equation" r:id="rId5" imgW="18158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1773238"/>
                        <a:ext cx="43783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13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9098" y="3068960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Fire Characteristics</a:t>
            </a:r>
            <a:endParaRPr kumimoji="0" lang="en-AU" sz="3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14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60786" y="1059458"/>
          <a:ext cx="34353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4" imgW="952200" imgH="177480" progId="Equation.3">
                  <p:embed/>
                </p:oleObj>
              </mc:Choice>
              <mc:Fallback>
                <p:oleObj name="Equation" r:id="rId4" imgW="95220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786" y="1059458"/>
                        <a:ext cx="343535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8775" y="1268413"/>
            <a:ext cx="8461375" cy="45728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 err="1" smtClean="0"/>
              <a:t>Byram’s</a:t>
            </a:r>
            <a:r>
              <a:rPr lang="en-AU" dirty="0" smtClean="0"/>
              <a:t> Law: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I		Fire-Line Intensity</a:t>
            </a:r>
          </a:p>
          <a:p>
            <a:pPr>
              <a:buNone/>
            </a:pPr>
            <a:r>
              <a:rPr lang="en-AU" i="1" dirty="0" smtClean="0"/>
              <a:t>H		heat yield (~ 20MJ/kg; </a:t>
            </a:r>
            <a:r>
              <a:rPr lang="en-AU" i="1" dirty="0" err="1" smtClean="0"/>
              <a:t>Byram</a:t>
            </a:r>
            <a:r>
              <a:rPr lang="en-AU" i="1" dirty="0" smtClean="0"/>
              <a:t> 1959; </a:t>
            </a:r>
            <a:r>
              <a:rPr lang="en-AU" i="1" dirty="0" smtClean="0">
                <a:solidFill>
                  <a:srgbClr val="E4631C"/>
                </a:solidFill>
              </a:rPr>
              <a:t>dep. on Fuel Moisture</a:t>
            </a:r>
            <a:r>
              <a:rPr lang="en-AU" i="1" dirty="0" smtClean="0"/>
              <a:t>; </a:t>
            </a:r>
          </a:p>
          <a:p>
            <a:pPr>
              <a:buNone/>
            </a:pPr>
            <a:r>
              <a:rPr lang="en-AU" i="1" dirty="0" smtClean="0"/>
              <a:t>			constant as in </a:t>
            </a:r>
            <a:r>
              <a:rPr lang="en-AU" i="1" dirty="0" err="1" smtClean="0"/>
              <a:t>Liedloff</a:t>
            </a:r>
            <a:r>
              <a:rPr lang="en-AU" i="1" dirty="0" smtClean="0"/>
              <a:t> 2007)</a:t>
            </a:r>
          </a:p>
          <a:p>
            <a:pPr>
              <a:buNone/>
            </a:pPr>
            <a:r>
              <a:rPr lang="en-AU" i="1" dirty="0" smtClean="0"/>
              <a:t>w	</a:t>
            </a:r>
            <a:r>
              <a:rPr lang="en-AU" i="1" dirty="0" smtClean="0">
                <a:solidFill>
                  <a:srgbClr val="FF0000"/>
                </a:solidFill>
              </a:rPr>
              <a:t>available</a:t>
            </a:r>
            <a:r>
              <a:rPr lang="en-AU" i="1" dirty="0" smtClean="0"/>
              <a:t> fuel [kg/m</a:t>
            </a:r>
            <a:r>
              <a:rPr lang="en-AU" i="1" baseline="30000" dirty="0" smtClean="0"/>
              <a:t>2</a:t>
            </a:r>
            <a:r>
              <a:rPr lang="en-AU" i="1" dirty="0" smtClean="0"/>
              <a:t>]</a:t>
            </a:r>
          </a:p>
          <a:p>
            <a:pPr>
              <a:buNone/>
            </a:pPr>
            <a:r>
              <a:rPr lang="en-AU" i="1" dirty="0" smtClean="0"/>
              <a:t>			use ~60% of litter, PEST optimised</a:t>
            </a:r>
          </a:p>
          <a:p>
            <a:pPr>
              <a:buNone/>
            </a:pPr>
            <a:r>
              <a:rPr lang="en-AU" i="1" dirty="0" smtClean="0"/>
              <a:t>ROS	Rate-of-spread [m/s] 	</a:t>
            </a:r>
          </a:p>
          <a:p>
            <a:pPr>
              <a:buNone/>
            </a:pPr>
            <a:r>
              <a:rPr lang="en-AU" i="1" dirty="0" smtClean="0"/>
              <a:t>			computed from </a:t>
            </a:r>
            <a:r>
              <a:rPr lang="en-AU" i="1" dirty="0" err="1" smtClean="0"/>
              <a:t>U,T,RH,Precip</a:t>
            </a:r>
            <a:r>
              <a:rPr lang="en-AU" i="1" dirty="0" smtClean="0"/>
              <a:t> (following McArthur </a:t>
            </a:r>
          </a:p>
          <a:p>
            <a:pPr>
              <a:buNone/>
            </a:pPr>
            <a:r>
              <a:rPr lang="en-AU" i="1" dirty="0" smtClean="0"/>
              <a:t>			1967)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</p:spPr>
        <p:txBody>
          <a:bodyPr/>
          <a:lstStyle/>
          <a:p>
            <a:r>
              <a:rPr lang="en-AU" dirty="0" smtClean="0"/>
              <a:t>Fire characteristics</a:t>
            </a:r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8775" y="1268413"/>
            <a:ext cx="8461375" cy="45728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AU" dirty="0" smtClean="0"/>
              <a:t>Rate of spread: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F		Mc Arthur Fire Index (Empirical function)</a:t>
            </a:r>
          </a:p>
          <a:p>
            <a:pPr>
              <a:buNone/>
            </a:pPr>
            <a:r>
              <a:rPr lang="en-AU" dirty="0" smtClean="0"/>
              <a:t>KBDI	</a:t>
            </a:r>
            <a:r>
              <a:rPr lang="en-AU" dirty="0" err="1" smtClean="0"/>
              <a:t>Keetch</a:t>
            </a:r>
            <a:r>
              <a:rPr lang="en-AU" dirty="0" smtClean="0"/>
              <a:t>-</a:t>
            </a:r>
            <a:r>
              <a:rPr lang="en-AU" dirty="0" err="1" smtClean="0"/>
              <a:t>Byram</a:t>
            </a:r>
            <a:r>
              <a:rPr lang="en-AU" dirty="0" smtClean="0"/>
              <a:t>-Drought index (assumes top soil layer water 	capacity of 200mm and estimates total rainfall needed for 	saturation)</a:t>
            </a:r>
          </a:p>
          <a:p>
            <a:pPr>
              <a:buNone/>
            </a:pPr>
            <a:r>
              <a:rPr lang="en-AU" dirty="0" smtClean="0"/>
              <a:t>(DS)LR	(Days Since) Last Rainfall </a:t>
            </a:r>
            <a:r>
              <a:rPr lang="en-AU" smtClean="0"/>
              <a:t>(LR(24h))</a:t>
            </a:r>
            <a:endParaRPr lang="en-AU" dirty="0" smtClean="0"/>
          </a:p>
          <a:p>
            <a:pPr>
              <a:buNone/>
            </a:pPr>
            <a:r>
              <a:rPr lang="en-AU" dirty="0" smtClean="0"/>
              <a:t>RH	rel. hum. </a:t>
            </a:r>
          </a:p>
          <a:p>
            <a:pPr>
              <a:buNone/>
            </a:pPr>
            <a:r>
              <a:rPr lang="en-AU" dirty="0" smtClean="0"/>
              <a:t>T		Temperature</a:t>
            </a:r>
          </a:p>
          <a:p>
            <a:pPr>
              <a:buNone/>
            </a:pPr>
            <a:r>
              <a:rPr lang="en-AU" dirty="0" smtClean="0"/>
              <a:t>U		Wind speed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15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520" y="1744663"/>
          <a:ext cx="8784976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3530520" imgH="203040" progId="Equation.3">
                  <p:embed/>
                </p:oleObj>
              </mc:Choice>
              <mc:Fallback>
                <p:oleObj name="Equation" r:id="rId4" imgW="35305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44663"/>
                        <a:ext cx="8784976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</p:spPr>
        <p:txBody>
          <a:bodyPr/>
          <a:lstStyle/>
          <a:p>
            <a:r>
              <a:rPr lang="en-AU" dirty="0" smtClean="0"/>
              <a:t>Fire characteristics</a:t>
            </a:r>
            <a:endParaRPr lang="en-AU" dirty="0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4283968" y="620688"/>
          <a:ext cx="34369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6" imgW="952200" imgH="177480" progId="Equation.3">
                  <p:embed/>
                </p:oleObj>
              </mc:Choice>
              <mc:Fallback>
                <p:oleObj name="Equation" r:id="rId6" imgW="9522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620688"/>
                        <a:ext cx="3436937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16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9098" y="3068960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Combustion</a:t>
            </a:r>
            <a:endParaRPr kumimoji="0" lang="en-AU" sz="3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Fire disturbance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17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2100" y="1226504"/>
            <a:ext cx="8507413" cy="421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altLang="de-DE" sz="28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Arial" charset="0"/>
              </a:rPr>
              <a:t>Fire – </a:t>
            </a:r>
            <a:r>
              <a:rPr lang="sv-SE" altLang="de-DE" sz="2800" dirty="0" smtClean="0">
                <a:solidFill>
                  <a:srgbClr val="000000"/>
                </a:solidFill>
                <a:latin typeface="Calibri"/>
                <a:ea typeface="ＭＳ Ｐゴシック" pitchFamily="34" charset="-128"/>
                <a:cs typeface="Arial" charset="0"/>
              </a:rPr>
              <a:t>Disturbance treatment in </a:t>
            </a:r>
            <a:r>
              <a:rPr lang="sv-SE" altLang="de-DE" sz="2800" dirty="0" smtClean="0">
                <a:solidFill>
                  <a:schemeClr val="accent4"/>
                </a:solidFill>
                <a:latin typeface="Calibri"/>
                <a:ea typeface="ＭＳ Ｐゴシック" pitchFamily="34" charset="-128"/>
                <a:cs typeface="Arial" charset="0"/>
              </a:rPr>
              <a:t>POP</a:t>
            </a:r>
            <a:r>
              <a:rPr lang="sv-SE" altLang="de-DE" sz="2800" baseline="30000" dirty="0" smtClean="0">
                <a:solidFill>
                  <a:schemeClr val="accent4"/>
                </a:solidFill>
                <a:latin typeface="Calibri"/>
                <a:ea typeface="ＭＳ Ｐゴシック" pitchFamily="34" charset="-128"/>
                <a:cs typeface="Arial" charset="0"/>
              </a:rPr>
              <a:t>*</a:t>
            </a:r>
            <a:r>
              <a:rPr lang="sv-SE" altLang="de-DE" sz="2800" dirty="0" smtClean="0">
                <a:solidFill>
                  <a:srgbClr val="000000"/>
                </a:solidFill>
                <a:latin typeface="Calibri"/>
                <a:ea typeface="ＭＳ Ｐゴシック" pitchFamily="34" charset="-128"/>
                <a:cs typeface="Arial" charset="0"/>
              </a:rPr>
              <a:t> ↔ </a:t>
            </a:r>
            <a:r>
              <a:rPr lang="sv-SE" altLang="de-DE" sz="2800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Arial" charset="0"/>
              </a:rPr>
              <a:t>FireModel</a:t>
            </a:r>
            <a:endParaRPr lang="sv-SE" altLang="de-DE" sz="2800" dirty="0">
              <a:solidFill>
                <a:srgbClr val="FF0000"/>
              </a:solidFill>
              <a:latin typeface="Calibri"/>
              <a:ea typeface="ＭＳ Ｐゴシック" pitchFamily="34" charset="-128"/>
              <a:cs typeface="Arial" charset="0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v-SE" altLang="de-DE" sz="2400" dirty="0" smtClean="0">
                <a:solidFill>
                  <a:schemeClr val="accent4"/>
                </a:solidFill>
                <a:latin typeface="Calibri"/>
                <a:ea typeface="ＭＳ Ｐゴシック" pitchFamily="34" charset="-128"/>
                <a:cs typeface="Arial" charset="0"/>
              </a:rPr>
              <a:t>POP uses fire-frequencies (BA</a:t>
            </a:r>
            <a:r>
              <a:rPr lang="sv-SE" altLang="de-DE" sz="2400" baseline="30000" dirty="0" smtClean="0">
                <a:solidFill>
                  <a:schemeClr val="accent4"/>
                </a:solidFill>
                <a:latin typeface="Calibri"/>
                <a:ea typeface="ＭＳ Ｐゴシック" pitchFamily="34" charset="-128"/>
                <a:cs typeface="Arial" charset="0"/>
              </a:rPr>
              <a:t>-1</a:t>
            </a:r>
            <a:r>
              <a:rPr lang="sv-SE" altLang="de-DE" sz="2400" dirty="0" smtClean="0">
                <a:solidFill>
                  <a:schemeClr val="accent4"/>
                </a:solidFill>
                <a:latin typeface="Calibri"/>
                <a:ea typeface="ＭＳ Ｐゴシック" pitchFamily="34" charset="-128"/>
                <a:cs typeface="Arial" charset="0"/>
              </a:rPr>
              <a:t>) to distr. around normalized </a:t>
            </a:r>
            <a:r>
              <a:rPr lang="sv-SE" altLang="de-DE" sz="2400" i="1" dirty="0" smtClean="0">
                <a:solidFill>
                  <a:schemeClr val="accent4"/>
                </a:solidFill>
                <a:latin typeface="Calibri"/>
                <a:ea typeface="ＭＳ Ｐゴシック" pitchFamily="34" charset="-128"/>
                <a:cs typeface="Arial" charset="0"/>
              </a:rPr>
              <a:t>return-interval / randomize patches burnt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v-SE" altLang="de-DE" sz="2400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Arial" charset="0"/>
              </a:rPr>
              <a:t>Compute </a:t>
            </a:r>
            <a:r>
              <a:rPr lang="sv-SE" altLang="de-DE" sz="2400" i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Arial" charset="0"/>
              </a:rPr>
              <a:t>Available Fuel </a:t>
            </a:r>
            <a:r>
              <a:rPr lang="sv-SE" altLang="de-DE" sz="2400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Arial" charset="0"/>
              </a:rPr>
              <a:t>from C-pools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v-SE" altLang="de-DE" sz="2400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Arial" charset="0"/>
              </a:rPr>
              <a:t>Determine </a:t>
            </a:r>
            <a:r>
              <a:rPr lang="sv-SE" altLang="de-DE" sz="2400" i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Arial" charset="0"/>
              </a:rPr>
              <a:t>Fire-Line Intensity</a:t>
            </a:r>
            <a:endParaRPr lang="sv-SE" altLang="de-DE" sz="2400" i="1" dirty="0">
              <a:solidFill>
                <a:srgbClr val="FF0000"/>
              </a:solidFill>
              <a:latin typeface="Calibri"/>
              <a:ea typeface="ＭＳ Ｐゴシック" pitchFamily="34" charset="-128"/>
              <a:cs typeface="Arial" charset="0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v-SE" altLang="de-DE" sz="2400" dirty="0">
                <a:solidFill>
                  <a:schemeClr val="accent4"/>
                </a:solidFill>
                <a:latin typeface="Calibri"/>
                <a:ea typeface="ＭＳ Ｐゴシック" pitchFamily="34" charset="-128"/>
                <a:cs typeface="Arial" charset="0"/>
              </a:rPr>
              <a:t>Compute P</a:t>
            </a:r>
            <a:r>
              <a:rPr lang="sv-SE" altLang="de-DE" sz="2400" baseline="-25000" dirty="0">
                <a:solidFill>
                  <a:schemeClr val="accent4"/>
                </a:solidFill>
                <a:latin typeface="Calibri"/>
                <a:ea typeface="ＭＳ Ｐゴシック" pitchFamily="34" charset="-128"/>
                <a:cs typeface="Arial" charset="0"/>
              </a:rPr>
              <a:t>survival</a:t>
            </a:r>
            <a:r>
              <a:rPr lang="sv-SE" altLang="de-DE" sz="2400" dirty="0">
                <a:solidFill>
                  <a:schemeClr val="accent4"/>
                </a:solidFill>
                <a:latin typeface="Calibri"/>
                <a:ea typeface="ＭＳ Ｐゴシック" pitchFamily="34" charset="-128"/>
                <a:cs typeface="Arial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v-SE" altLang="de-DE" sz="2400" dirty="0" smtClean="0">
                <a:solidFill>
                  <a:schemeClr val="accent4"/>
                </a:solidFill>
                <a:latin typeface="Calibri"/>
                <a:ea typeface="ＭＳ Ｐゴシック" pitchFamily="34" charset="-128"/>
                <a:cs typeface="Arial" charset="0"/>
              </a:rPr>
              <a:t>Compute loss of Stem-Biomass</a:t>
            </a:r>
            <a:endParaRPr lang="sv-SE" altLang="de-DE" sz="2400" dirty="0">
              <a:solidFill>
                <a:schemeClr val="accent4"/>
              </a:solidFill>
              <a:latin typeface="Calibri"/>
              <a:ea typeface="ＭＳ Ｐゴシック" pitchFamily="34" charset="-128"/>
              <a:cs typeface="Arial" charset="0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v-SE" altLang="de-DE" sz="2400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Arial" charset="0"/>
              </a:rPr>
              <a:t>Compute Fluxes</a:t>
            </a:r>
            <a:endParaRPr lang="sv-SE" altLang="de-DE" sz="2400" dirty="0">
              <a:solidFill>
                <a:srgbClr val="FF0000"/>
              </a:solidFill>
              <a:latin typeface="Calibri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6" r="18781"/>
          <a:stretch>
            <a:fillRect/>
          </a:stretch>
        </p:blipFill>
        <p:spPr bwMode="auto">
          <a:xfrm>
            <a:off x="5139205" y="3194050"/>
            <a:ext cx="3904781" cy="27813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59500" y="2908300"/>
            <a:ext cx="2932113" cy="36988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de-DE" dirty="0">
                <a:solidFill>
                  <a:prstClr val="black"/>
                </a:solidFill>
              </a:rPr>
              <a:t>G. Cook, </a:t>
            </a:r>
            <a:r>
              <a:rPr lang="en-AU" altLang="de-DE" dirty="0" smtClean="0">
                <a:solidFill>
                  <a:prstClr val="black"/>
                </a:solidFill>
              </a:rPr>
              <a:t>pers. comm.</a:t>
            </a:r>
            <a:endParaRPr lang="en-AU" altLang="de-DE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70" y="5584722"/>
            <a:ext cx="482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prstClr val="black"/>
                </a:solidFill>
              </a:rPr>
              <a:t>*Haverd et al., “A stand-alone tree demography and landscape structure module for Earth system models”, GRL, 2013 </a:t>
            </a:r>
            <a:endParaRPr lang="en-AU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OUTPUT: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	Flux </a:t>
            </a:r>
            <a:r>
              <a:rPr lang="en-AU" dirty="0" smtClean="0">
                <a:solidFill>
                  <a:schemeClr val="accent4"/>
                </a:solidFill>
              </a:rPr>
              <a:t>Above-ground biomass -&gt; “Killed” biomass</a:t>
            </a:r>
          </a:p>
          <a:p>
            <a:pPr>
              <a:buNone/>
            </a:pPr>
            <a:endParaRPr lang="en-AU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AU" dirty="0" smtClean="0"/>
              <a:t>								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NEEDED:</a:t>
            </a:r>
          </a:p>
          <a:p>
            <a:pPr>
              <a:buNone/>
            </a:pPr>
            <a:r>
              <a:rPr lang="en-AU" dirty="0" smtClean="0"/>
              <a:t>	</a:t>
            </a:r>
          </a:p>
          <a:p>
            <a:pPr>
              <a:buNone/>
            </a:pPr>
            <a:r>
              <a:rPr lang="en-AU" dirty="0" smtClean="0"/>
              <a:t>	Fluxes between all affected pools.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18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55738" y="2663825"/>
          <a:ext cx="4700587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4" imgW="2019240" imgH="469800" progId="Equation.3">
                  <p:embed/>
                </p:oleObj>
              </mc:Choice>
              <mc:Fallback>
                <p:oleObj name="Equation" r:id="rId4" imgW="201924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663825"/>
                        <a:ext cx="4700587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</p:spPr>
        <p:txBody>
          <a:bodyPr/>
          <a:lstStyle/>
          <a:p>
            <a:r>
              <a:rPr lang="en-AU" dirty="0" smtClean="0"/>
              <a:t>C-Pool flux delivered by POP</a:t>
            </a:r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v_eventtype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1404" t="30578" r="1715"/>
          <a:stretch>
            <a:fillRect/>
          </a:stretch>
        </p:blipFill>
        <p:spPr>
          <a:xfrm>
            <a:off x="3909406" y="270342"/>
            <a:ext cx="5234594" cy="392415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19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4225739"/>
            <a:ext cx="522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Revised FLI-dependent </a:t>
            </a:r>
            <a:r>
              <a:rPr lang="en-AU" dirty="0" err="1" smtClean="0">
                <a:solidFill>
                  <a:prstClr val="black"/>
                </a:solidFill>
              </a:rPr>
              <a:t>FullCAM</a:t>
            </a:r>
            <a:r>
              <a:rPr lang="en-AU" dirty="0" smtClean="0">
                <a:solidFill>
                  <a:prstClr val="black"/>
                </a:solidFill>
              </a:rPr>
              <a:t> parameters, </a:t>
            </a:r>
          </a:p>
          <a:p>
            <a:r>
              <a:rPr lang="en-AU" dirty="0" smtClean="0">
                <a:solidFill>
                  <a:prstClr val="black"/>
                </a:solidFill>
              </a:rPr>
              <a:t>Surawski et al., “</a:t>
            </a:r>
            <a:r>
              <a:rPr lang="en-AU" dirty="0" smtClean="0"/>
              <a:t>Combustion factors in fire affected Australian forests and woodlands: a review on research from 1966-2013”, 2014</a:t>
            </a:r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</p:spPr>
        <p:txBody>
          <a:bodyPr/>
          <a:lstStyle/>
          <a:p>
            <a:r>
              <a:rPr lang="en-AU" dirty="0" smtClean="0"/>
              <a:t>C-fluxes</a:t>
            </a:r>
            <a:endParaRPr lang="en-AU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0" y="4198513"/>
          <a:ext cx="385424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857"/>
                <a:gridCol w="875071"/>
                <a:gridCol w="776749"/>
                <a:gridCol w="904567"/>
              </a:tblGrid>
              <a:tr h="563160">
                <a:tc>
                  <a:txBody>
                    <a:bodyPr/>
                    <a:lstStyle/>
                    <a:p>
                      <a:r>
                        <a:rPr lang="en-AU" dirty="0" smtClean="0"/>
                        <a:t>Flux        TO</a:t>
                      </a:r>
                    </a:p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ATM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Litter</a:t>
                      </a:r>
                    </a:p>
                    <a:p>
                      <a:r>
                        <a:rPr lang="en-AU" dirty="0" err="1" smtClean="0"/>
                        <a:t>str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CWD</a:t>
                      </a:r>
                      <a:endParaRPr lang="en-AU" dirty="0"/>
                    </a:p>
                  </a:txBody>
                  <a:tcPr/>
                </a:tc>
              </a:tr>
              <a:tr h="351675">
                <a:tc>
                  <a:txBody>
                    <a:bodyPr/>
                    <a:lstStyle/>
                    <a:p>
                      <a:r>
                        <a:rPr lang="en-AU" dirty="0" smtClean="0"/>
                        <a:t>Live Leaf</a:t>
                      </a:r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</a:tr>
              <a:tr h="351675">
                <a:tc>
                  <a:txBody>
                    <a:bodyPr/>
                    <a:lstStyle/>
                    <a:p>
                      <a:r>
                        <a:rPr lang="en-AU" dirty="0" smtClean="0"/>
                        <a:t>Live Wood</a:t>
                      </a:r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1-3</a:t>
                      </a:r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5,6</a:t>
                      </a:r>
                      <a:endParaRPr lang="en-A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51675">
                <a:tc>
                  <a:txBody>
                    <a:bodyPr/>
                    <a:lstStyle/>
                    <a:p>
                      <a:r>
                        <a:rPr lang="en-AU" dirty="0" smtClean="0"/>
                        <a:t>Lit </a:t>
                      </a:r>
                      <a:r>
                        <a:rPr lang="en-AU" dirty="0" err="1" smtClean="0"/>
                        <a:t>metb</a:t>
                      </a:r>
                      <a:endParaRPr lang="en-AU" dirty="0"/>
                    </a:p>
                  </a:txBody>
                  <a:tcPr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51675">
                <a:tc>
                  <a:txBody>
                    <a:bodyPr/>
                    <a:lstStyle/>
                    <a:p>
                      <a:r>
                        <a:rPr lang="en-AU" dirty="0" smtClean="0"/>
                        <a:t>Lit </a:t>
                      </a:r>
                      <a:r>
                        <a:rPr lang="en-AU" dirty="0" err="1" smtClean="0"/>
                        <a:t>str</a:t>
                      </a:r>
                      <a:endParaRPr lang="en-AU" dirty="0"/>
                    </a:p>
                  </a:txBody>
                  <a:tcPr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51675">
                <a:tc>
                  <a:txBody>
                    <a:bodyPr/>
                    <a:lstStyle/>
                    <a:p>
                      <a:r>
                        <a:rPr lang="en-AU" dirty="0" smtClean="0"/>
                        <a:t>CWD</a:t>
                      </a:r>
                      <a:endParaRPr lang="en-AU" dirty="0"/>
                    </a:p>
                  </a:txBody>
                  <a:tcPr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77264" y="1002891"/>
            <a:ext cx="26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1</a:t>
            </a:r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52684" y="1843548"/>
            <a:ext cx="26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5</a:t>
            </a:r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0619" y="3416710"/>
            <a:ext cx="43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10</a:t>
            </a:r>
            <a:endParaRPr lang="en-AU" dirty="0">
              <a:solidFill>
                <a:prstClr val="black"/>
              </a:solidFill>
            </a:endParaRPr>
          </a:p>
        </p:txBody>
      </p:sp>
      <p:grpSp>
        <p:nvGrpSpPr>
          <p:cNvPr id="29" name="Group 13"/>
          <p:cNvGrpSpPr/>
          <p:nvPr/>
        </p:nvGrpSpPr>
        <p:grpSpPr>
          <a:xfrm>
            <a:off x="323528" y="3086472"/>
            <a:ext cx="2376264" cy="990600"/>
            <a:chOff x="139700" y="2743200"/>
            <a:chExt cx="2088232" cy="990600"/>
          </a:xfrm>
        </p:grpSpPr>
        <p:sp>
          <p:nvSpPr>
            <p:cNvPr id="30" name="Rectangle 29"/>
            <p:cNvSpPr/>
            <p:nvPr/>
          </p:nvSpPr>
          <p:spPr>
            <a:xfrm>
              <a:off x="139700" y="2743200"/>
              <a:ext cx="2088232" cy="990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1450" y="2774950"/>
              <a:ext cx="196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prstClr val="black"/>
                  </a:solidFill>
                </a:rPr>
                <a:t>Burn grass by</a:t>
              </a:r>
              <a:endParaRPr lang="en-AU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32" name="Object 2"/>
            <p:cNvGraphicFramePr>
              <a:graphicFrameLocks noChangeAspect="1"/>
            </p:cNvGraphicFramePr>
            <p:nvPr/>
          </p:nvGraphicFramePr>
          <p:xfrm>
            <a:off x="523629" y="3160886"/>
            <a:ext cx="620808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Equation" r:id="rId5" imgW="266400" imgH="228600" progId="Equation.3">
                    <p:embed/>
                  </p:oleObj>
                </mc:Choice>
                <mc:Fallback>
                  <p:oleObj name="Equation" r:id="rId5" imgW="26640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629" y="3160886"/>
                          <a:ext cx="620808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35"/>
          <p:cNvGrpSpPr/>
          <p:nvPr/>
        </p:nvGrpSpPr>
        <p:grpSpPr>
          <a:xfrm>
            <a:off x="306389" y="908720"/>
            <a:ext cx="5658981" cy="1845365"/>
            <a:chOff x="306389" y="908720"/>
            <a:chExt cx="5658981" cy="1845365"/>
          </a:xfrm>
        </p:grpSpPr>
        <p:grpSp>
          <p:nvGrpSpPr>
            <p:cNvPr id="17" name="Group 13"/>
            <p:cNvGrpSpPr/>
            <p:nvPr/>
          </p:nvGrpSpPr>
          <p:grpSpPr>
            <a:xfrm>
              <a:off x="306389" y="908720"/>
              <a:ext cx="2393404" cy="990600"/>
              <a:chOff x="124638" y="2743200"/>
              <a:chExt cx="2103294" cy="9906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39700" y="2743200"/>
                <a:ext cx="2088232" cy="9906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1450" y="2774950"/>
                <a:ext cx="196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prstClr val="black"/>
                    </a:solidFill>
                  </a:rPr>
                  <a:t>Scale live fluxes by</a:t>
                </a:r>
                <a:endParaRPr lang="en-AU" dirty="0">
                  <a:solidFill>
                    <a:prstClr val="black"/>
                  </a:solidFill>
                </a:endParaRPr>
              </a:p>
            </p:txBody>
          </p:sp>
          <p:graphicFrame>
            <p:nvGraphicFramePr>
              <p:cNvPr id="20" name="Object 2"/>
              <p:cNvGraphicFramePr>
                <a:graphicFrameLocks noChangeAspect="1"/>
              </p:cNvGraphicFramePr>
              <p:nvPr/>
            </p:nvGraphicFramePr>
            <p:xfrm>
              <a:off x="124638" y="3161060"/>
              <a:ext cx="1420187" cy="531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1" name="Equation" r:id="rId7" imgW="609480" imgH="228600" progId="Equation.3">
                      <p:embed/>
                    </p:oleObj>
                  </mc:Choice>
                  <mc:Fallback>
                    <p:oleObj name="Equation" r:id="rId7" imgW="609480" imgH="22860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638" y="3161060"/>
                            <a:ext cx="1420187" cy="5318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Rectangle 23"/>
            <p:cNvSpPr/>
            <p:nvPr/>
          </p:nvSpPr>
          <p:spPr>
            <a:xfrm>
              <a:off x="3951513" y="1110342"/>
              <a:ext cx="2013857" cy="1643743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3528" y="1988840"/>
            <a:ext cx="5640234" cy="2115073"/>
            <a:chOff x="323528" y="1988840"/>
            <a:chExt cx="5640234" cy="2115073"/>
          </a:xfrm>
        </p:grpSpPr>
        <p:grpSp>
          <p:nvGrpSpPr>
            <p:cNvPr id="25" name="Group 13"/>
            <p:cNvGrpSpPr/>
            <p:nvPr/>
          </p:nvGrpSpPr>
          <p:grpSpPr>
            <a:xfrm>
              <a:off x="323528" y="1988840"/>
              <a:ext cx="2376264" cy="990600"/>
              <a:chOff x="139700" y="2743200"/>
              <a:chExt cx="2088232" cy="9906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39700" y="2743200"/>
                <a:ext cx="2088232" cy="990600"/>
              </a:xfrm>
              <a:prstGeom prst="rect">
                <a:avLst/>
              </a:prstGeom>
              <a:solidFill>
                <a:srgbClr val="FF434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71450" y="2774950"/>
                <a:ext cx="196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prstClr val="black"/>
                    </a:solidFill>
                  </a:rPr>
                  <a:t>Scale litter fluxes by</a:t>
                </a:r>
                <a:endParaRPr lang="en-AU" dirty="0">
                  <a:solidFill>
                    <a:prstClr val="black"/>
                  </a:solidFill>
                </a:endParaRPr>
              </a:p>
            </p:txBody>
          </p:sp>
          <p:graphicFrame>
            <p:nvGraphicFramePr>
              <p:cNvPr id="28" name="Object 2"/>
              <p:cNvGraphicFramePr>
                <a:graphicFrameLocks noChangeAspect="1"/>
              </p:cNvGraphicFramePr>
              <p:nvPr/>
            </p:nvGraphicFramePr>
            <p:xfrm>
              <a:off x="523629" y="3160886"/>
              <a:ext cx="620808" cy="530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2" name="Equation" r:id="rId9" imgW="266400" imgH="228600" progId="Equation.3">
                      <p:embed/>
                    </p:oleObj>
                  </mc:Choice>
                  <mc:Fallback>
                    <p:oleObj name="Equation" r:id="rId9" imgW="266400" imgH="22860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629" y="3160886"/>
                            <a:ext cx="620808" cy="530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" name="Rectangle 32"/>
            <p:cNvSpPr/>
            <p:nvPr/>
          </p:nvSpPr>
          <p:spPr>
            <a:xfrm>
              <a:off x="3940628" y="3538330"/>
              <a:ext cx="2013857" cy="56558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49905" y="3157993"/>
              <a:ext cx="2013857" cy="18155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2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6872" t="7303" r="2805" b="24236"/>
          <a:stretch>
            <a:fillRect/>
          </a:stretch>
        </p:blipFill>
        <p:spPr bwMode="auto">
          <a:xfrm>
            <a:off x="57150" y="57150"/>
            <a:ext cx="5938175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" name="Picture 6" descr="title_bgc.jpg"/>
          <p:cNvPicPr>
            <a:picLocks noChangeAspect="1"/>
          </p:cNvPicPr>
          <p:nvPr/>
        </p:nvPicPr>
        <p:blipFill>
          <a:blip r:embed="rId3" cstate="print"/>
          <a:srcRect l="3217" t="2693" r="1958" b="2927"/>
          <a:stretch>
            <a:fillRect/>
          </a:stretch>
        </p:blipFill>
        <p:spPr>
          <a:xfrm>
            <a:off x="4170295" y="3095625"/>
            <a:ext cx="4935605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20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734392" y="2276872"/>
            <a:ext cx="1440160" cy="2880320"/>
            <a:chOff x="611560" y="1700808"/>
            <a:chExt cx="1440160" cy="2880320"/>
          </a:xfrm>
        </p:grpSpPr>
        <p:sp>
          <p:nvSpPr>
            <p:cNvPr id="12" name="Rectangle 11"/>
            <p:cNvSpPr/>
            <p:nvPr/>
          </p:nvSpPr>
          <p:spPr>
            <a:xfrm>
              <a:off x="611560" y="1700808"/>
              <a:ext cx="1440160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7469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rgbClr val="FFFFFF"/>
                  </a:solidFill>
                </a:rPr>
                <a:t>LEAF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1560" y="3933056"/>
              <a:ext cx="1440160" cy="648072"/>
            </a:xfrm>
            <a:prstGeom prst="rect">
              <a:avLst/>
            </a:prstGeom>
            <a:solidFill>
              <a:srgbClr val="9A8B54"/>
            </a:solidFill>
            <a:ln>
              <a:solidFill>
                <a:srgbClr val="7469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rgbClr val="FFFFFF"/>
                  </a:solidFill>
                </a:rPr>
                <a:t>ROOT</a:t>
              </a:r>
              <a:endParaRPr lang="en-AU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1560" y="2780928"/>
              <a:ext cx="1440160" cy="648072"/>
            </a:xfrm>
            <a:prstGeom prst="rect">
              <a:avLst/>
            </a:prstGeom>
            <a:solidFill>
              <a:srgbClr val="805A4E"/>
            </a:solidFill>
            <a:ln>
              <a:solidFill>
                <a:srgbClr val="7469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rgbClr val="FFFFFF"/>
                  </a:solidFill>
                </a:rPr>
                <a:t>WOOD</a:t>
              </a:r>
            </a:p>
            <a:p>
              <a:pPr algn="ctr"/>
              <a:r>
                <a:rPr lang="en-AU" sz="1100" dirty="0" smtClean="0">
                  <a:solidFill>
                    <a:srgbClr val="FFFFFF"/>
                  </a:solidFill>
                </a:rPr>
                <a:t>Stems &amp; Branches</a:t>
              </a:r>
              <a:endParaRPr lang="en-AU" sz="11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3059832" y="980728"/>
            <a:ext cx="266429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FF"/>
                </a:solidFill>
              </a:rPr>
              <a:t>Atmosphere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050" y="2302272"/>
            <a:ext cx="1270000" cy="3329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FF"/>
                </a:solidFill>
              </a:rPr>
              <a:t>met. Litter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660232" y="4437112"/>
            <a:ext cx="1440160" cy="648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FF"/>
                </a:solidFill>
              </a:rPr>
              <a:t>Soil</a:t>
            </a:r>
          </a:p>
          <a:p>
            <a:pPr algn="ctr"/>
            <a:r>
              <a:rPr lang="en-AU" sz="1100" dirty="0" smtClean="0">
                <a:solidFill>
                  <a:srgbClr val="FFFFFF"/>
                </a:solidFill>
              </a:rPr>
              <a:t>Dead roots</a:t>
            </a:r>
            <a:endParaRPr lang="en-AU" sz="1100" dirty="0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</p:spPr>
        <p:txBody>
          <a:bodyPr/>
          <a:lstStyle/>
          <a:p>
            <a:r>
              <a:rPr lang="en-AU" dirty="0" smtClean="0"/>
              <a:t>C-fluxes delivered by fire model</a:t>
            </a:r>
            <a:endParaRPr lang="en-AU" dirty="0"/>
          </a:p>
        </p:txBody>
      </p:sp>
      <p:cxnSp>
        <p:nvCxnSpPr>
          <p:cNvPr id="20" name="Straight Arrow Connector 19"/>
          <p:cNvCxnSpPr>
            <a:endCxn id="26" idx="1"/>
          </p:cNvCxnSpPr>
          <p:nvPr/>
        </p:nvCxnSpPr>
        <p:spPr>
          <a:xfrm>
            <a:off x="2178050" y="2673351"/>
            <a:ext cx="4572000" cy="21451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90750" y="1772816"/>
            <a:ext cx="941090" cy="89418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195736" y="1916832"/>
            <a:ext cx="1224136" cy="1728192"/>
          </a:xfrm>
          <a:prstGeom prst="straightConnector1">
            <a:avLst/>
          </a:prstGeom>
          <a:ln>
            <a:solidFill>
              <a:srgbClr val="805A4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2195736" y="3664688"/>
            <a:ext cx="4460498" cy="3153"/>
          </a:xfrm>
          <a:prstGeom prst="straightConnector1">
            <a:avLst/>
          </a:prstGeom>
          <a:ln>
            <a:solidFill>
              <a:srgbClr val="805A4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95736" y="4797152"/>
            <a:ext cx="4392488" cy="0"/>
          </a:xfrm>
          <a:prstGeom prst="straightConnector1">
            <a:avLst/>
          </a:prstGeom>
          <a:ln>
            <a:solidFill>
              <a:srgbClr val="9A8B5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219700" y="1981200"/>
            <a:ext cx="1446571" cy="12831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689600" y="1733550"/>
            <a:ext cx="984250" cy="5334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716016" y="2060848"/>
            <a:ext cx="1983234" cy="240955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 flipV="1">
            <a:off x="2195736" y="2887861"/>
            <a:ext cx="4554314" cy="757165"/>
          </a:xfrm>
          <a:prstGeom prst="straightConnector1">
            <a:avLst/>
          </a:prstGeom>
          <a:ln>
            <a:solidFill>
              <a:srgbClr val="805A4E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67944" y="3166368"/>
            <a:ext cx="648072" cy="216024"/>
          </a:xfrm>
          <a:prstGeom prst="rect">
            <a:avLst/>
          </a:prstGeom>
          <a:solidFill>
            <a:srgbClr val="805A4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FFFFFF"/>
                </a:solidFill>
              </a:rPr>
              <a:t>Bark</a:t>
            </a:r>
            <a:endParaRPr lang="en-AU" sz="1600" dirty="0">
              <a:solidFill>
                <a:srgbClr val="FFFF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50050" y="2721372"/>
            <a:ext cx="1263650" cy="3329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805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FF"/>
                </a:solidFill>
              </a:rPr>
              <a:t>str. Litter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661150" y="2203450"/>
            <a:ext cx="1447800" cy="9525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744929" y="3283250"/>
            <a:ext cx="1268361" cy="325189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rgbClr val="805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FF"/>
                </a:solidFill>
              </a:rPr>
              <a:t>CWD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744929" y="3720778"/>
            <a:ext cx="1268361" cy="325189"/>
          </a:xfrm>
          <a:prstGeom prst="roundRect">
            <a:avLst/>
          </a:prstGeom>
          <a:solidFill>
            <a:srgbClr val="FF0000">
              <a:alpha val="6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FFFF"/>
                </a:solidFill>
              </a:rPr>
              <a:t>Deadwood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656234" y="3191591"/>
            <a:ext cx="1447800" cy="952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>
              <a:solidFill>
                <a:srgbClr val="FFFFFF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16200000">
            <a:off x="7339783" y="3554358"/>
            <a:ext cx="88489" cy="19664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Test-case (BIOS2)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b="1" dirty="0" smtClean="0"/>
              <a:t>RECCAP – regions</a:t>
            </a:r>
            <a:r>
              <a:rPr lang="en-AU" dirty="0" smtClean="0"/>
              <a:t>: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- 	1000 random points</a:t>
            </a:r>
          </a:p>
          <a:p>
            <a:pPr>
              <a:buNone/>
            </a:pPr>
            <a:endParaRPr lang="en-AU" dirty="0" smtClean="0"/>
          </a:p>
          <a:p>
            <a:pPr>
              <a:buFontTx/>
              <a:buChar char="-"/>
            </a:pPr>
            <a:r>
              <a:rPr lang="en-AU" dirty="0" smtClean="0"/>
              <a:t>1900 – 2012</a:t>
            </a:r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r>
              <a:rPr lang="en-AU" dirty="0" smtClean="0"/>
              <a:t>Rising CO</a:t>
            </a:r>
            <a:r>
              <a:rPr lang="en-AU" baseline="-25000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21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6" name="Picture 8" descr="reccap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052736"/>
            <a:ext cx="5544616" cy="4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RECCAP 1000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22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9" name="Content Placeholder 8" descr="30a_cplant2_w_a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8829" y="1486128"/>
            <a:ext cx="6413210" cy="4573587"/>
          </a:xfrm>
        </p:spPr>
      </p:pic>
      <p:pic>
        <p:nvPicPr>
          <p:cNvPr id="6" name="Picture 8" descr="recca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332656"/>
            <a:ext cx="2232248" cy="188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921828" y="4419605"/>
            <a:ext cx="174171" cy="152400"/>
          </a:xfrm>
          <a:prstGeom prst="rect">
            <a:avLst/>
          </a:prstGeom>
          <a:solidFill>
            <a:srgbClr val="FFFF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5889171" y="3276606"/>
            <a:ext cx="174171" cy="152400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5900057" y="1839686"/>
            <a:ext cx="174171" cy="152400"/>
          </a:xfrm>
          <a:prstGeom prst="rect">
            <a:avLst/>
          </a:prstGeom>
          <a:solidFill>
            <a:srgbClr val="FF4343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494314" y="3265721"/>
            <a:ext cx="174171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3483428" y="4441377"/>
            <a:ext cx="174171" cy="152400"/>
          </a:xfrm>
          <a:prstGeom prst="rect">
            <a:avLst/>
          </a:prstGeom>
          <a:solidFill>
            <a:srgbClr val="E0A3E1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94314" y="1839686"/>
            <a:ext cx="174171" cy="152400"/>
          </a:xfrm>
          <a:prstGeom prst="rect">
            <a:avLst/>
          </a:prstGeom>
          <a:solidFill>
            <a:srgbClr val="FFC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957944" y="3407620"/>
            <a:ext cx="3722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[g(C)/m</a:t>
            </a:r>
            <a:r>
              <a:rPr lang="en-AU" baseline="30000" dirty="0" smtClean="0"/>
              <a:t>2</a:t>
            </a:r>
            <a:r>
              <a:rPr lang="en-AU" dirty="0" smtClean="0"/>
              <a:t>]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111829" y="1143393"/>
            <a:ext cx="3722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Woody Biomass (POP-FIRE)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5693621"/>
            <a:ext cx="3722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year</a:t>
            </a:r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23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10a_cplant2_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1496" y="4107267"/>
            <a:ext cx="7138254" cy="1823590"/>
          </a:xfrm>
        </p:spPr>
      </p:pic>
      <p:pic>
        <p:nvPicPr>
          <p:cNvPr id="10" name="Picture 9" descr="30a_cplant2_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027" y="2355054"/>
            <a:ext cx="7298716" cy="1788901"/>
          </a:xfrm>
          <a:prstGeom prst="rect">
            <a:avLst/>
          </a:prstGeom>
        </p:spPr>
      </p:pic>
      <p:pic>
        <p:nvPicPr>
          <p:cNvPr id="6" name="Picture 8" descr="reccap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332656"/>
            <a:ext cx="2232248" cy="188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6640306" y="2688784"/>
            <a:ext cx="174171" cy="152400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690263" y="2677899"/>
            <a:ext cx="174171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6672963" y="4343412"/>
            <a:ext cx="174171" cy="152400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3722920" y="4332527"/>
            <a:ext cx="174171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397719" y="2977634"/>
            <a:ext cx="15131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[g(C)/m</a:t>
            </a:r>
            <a:r>
              <a:rPr lang="en-AU" baseline="30000" dirty="0" smtClean="0"/>
              <a:t>2</a:t>
            </a:r>
            <a:r>
              <a:rPr lang="en-AU" dirty="0" smtClean="0"/>
              <a:t>]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2525493" y="1763885"/>
            <a:ext cx="3722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Woody Biomass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397719" y="4664921"/>
            <a:ext cx="15131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[g(C)/m</a:t>
            </a:r>
            <a:r>
              <a:rPr lang="en-AU" baseline="30000" dirty="0" smtClean="0"/>
              <a:t>2</a:t>
            </a:r>
            <a:r>
              <a:rPr lang="en-AU" dirty="0" smtClean="0"/>
              <a:t>]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3461656" y="3483828"/>
            <a:ext cx="18179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BIOS2- POP-FIRE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3733809" y="4757457"/>
            <a:ext cx="12845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BIOS2</a:t>
            </a:r>
            <a:endParaRPr lang="en-AU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</p:spPr>
        <p:txBody>
          <a:bodyPr/>
          <a:lstStyle/>
          <a:p>
            <a:r>
              <a:rPr lang="en-AU" dirty="0" smtClean="0"/>
              <a:t>RECCAP 1000</a:t>
            </a:r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40a_WOOD2AT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241" b="36939"/>
          <a:stretch>
            <a:fillRect/>
          </a:stretch>
        </p:blipFill>
        <p:spPr>
          <a:xfrm>
            <a:off x="664517" y="1792635"/>
            <a:ext cx="7486945" cy="3569940"/>
          </a:xfr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24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6" name="Picture 8" descr="recca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332656"/>
            <a:ext cx="2232248" cy="188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 rot="16200000">
            <a:off x="-859970" y="3407620"/>
            <a:ext cx="3722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[g(C)/m</a:t>
            </a:r>
            <a:r>
              <a:rPr lang="en-AU" baseline="30000" dirty="0" smtClean="0"/>
              <a:t>2</a:t>
            </a:r>
            <a:r>
              <a:rPr lang="en-AU" dirty="0" smtClean="0"/>
              <a:t>d]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2110472" y="1825110"/>
            <a:ext cx="4506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Fire-induced flux Wood → Atmosphere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6936921" y="4020911"/>
            <a:ext cx="174171" cy="152400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6928757" y="2506436"/>
            <a:ext cx="174171" cy="152400"/>
          </a:xfrm>
          <a:prstGeom prst="rect">
            <a:avLst/>
          </a:prstGeom>
          <a:solidFill>
            <a:srgbClr val="FF4343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980089" y="4010026"/>
            <a:ext cx="174171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951514" y="2487386"/>
            <a:ext cx="174171" cy="152400"/>
          </a:xfrm>
          <a:prstGeom prst="rect">
            <a:avLst/>
          </a:prstGeom>
          <a:solidFill>
            <a:srgbClr val="FFC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2676525" y="5609255"/>
            <a:ext cx="3722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year</a:t>
            </a:r>
            <a:endParaRPr lang="en-AU" dirty="0"/>
          </a:p>
        </p:txBody>
      </p:sp>
      <p:pic>
        <p:nvPicPr>
          <p:cNvPr id="17" name="Content Placeholder 6" descr="40a_WOOD2ATM.jpg"/>
          <p:cNvPicPr>
            <a:picLocks noChangeAspect="1"/>
          </p:cNvPicPr>
          <p:nvPr/>
        </p:nvPicPr>
        <p:blipFill>
          <a:blip r:embed="rId2" cstate="print"/>
          <a:srcRect t="90150" r="1241" b="6485"/>
          <a:stretch>
            <a:fillRect/>
          </a:stretch>
        </p:blipFill>
        <p:spPr>
          <a:xfrm>
            <a:off x="664517" y="5391150"/>
            <a:ext cx="7486945" cy="190500"/>
          </a:xfrm>
          <a:prstGeom prst="rect">
            <a:avLst/>
          </a:prstGeom>
          <a:noFill/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</p:spPr>
        <p:txBody>
          <a:bodyPr/>
          <a:lstStyle/>
          <a:p>
            <a:r>
              <a:rPr lang="en-AU" dirty="0" smtClean="0"/>
              <a:t>RECCAP 1000</a:t>
            </a:r>
            <a:endParaRPr lang="en-A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 smtClean="0"/>
              <a:t>Fire – model (laugh test)</a:t>
            </a: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1259632" y="0"/>
            <a:ext cx="6858000" cy="6858000"/>
            <a:chOff x="1143000" y="0"/>
            <a:chExt cx="6858000" cy="6858000"/>
          </a:xfrm>
        </p:grpSpPr>
        <p:pic>
          <p:nvPicPr>
            <p:cNvPr id="4" name="Picture 3" descr="fire_emis_scatt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0"/>
              <a:ext cx="6858000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051720" y="980728"/>
              <a:ext cx="208823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Size:    Area Burnt</a:t>
              </a:r>
            </a:p>
            <a:p>
              <a:r>
                <a:rPr lang="en-AU" dirty="0" err="1" smtClean="0"/>
                <a:t>Color</a:t>
              </a:r>
              <a:r>
                <a:rPr lang="en-AU" dirty="0" smtClean="0"/>
                <a:t>: Site</a:t>
              </a:r>
              <a:endParaRPr lang="en-AU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4138" y="3316341"/>
              <a:ext cx="31683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Fire Model Emissions [g(C)/m</a:t>
              </a:r>
              <a:r>
                <a:rPr lang="en-AU" baseline="30000" dirty="0" smtClean="0"/>
                <a:t>2</a:t>
              </a:r>
              <a:r>
                <a:rPr lang="en-AU" dirty="0" smtClean="0"/>
                <a:t>]</a:t>
              </a:r>
              <a:endParaRPr lang="en-A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840" y="6309320"/>
              <a:ext cx="31683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GFED3 Emissions [g(C)/m</a:t>
              </a:r>
              <a:r>
                <a:rPr lang="en-AU" baseline="30000" dirty="0" smtClean="0"/>
                <a:t>2</a:t>
              </a:r>
              <a:r>
                <a:rPr lang="en-AU" dirty="0" smtClean="0"/>
                <a:t>]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74714" y="308562"/>
            <a:ext cx="3904751" cy="5010766"/>
            <a:chOff x="3074714" y="308562"/>
            <a:chExt cx="3904751" cy="5010766"/>
          </a:xfrm>
        </p:grpSpPr>
        <p:sp>
          <p:nvSpPr>
            <p:cNvPr id="10" name="Oval 9"/>
            <p:cNvSpPr/>
            <p:nvPr/>
          </p:nvSpPr>
          <p:spPr>
            <a:xfrm rot="2900936">
              <a:off x="4513107" y="3566376"/>
              <a:ext cx="936104" cy="256979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/>
            <p:cNvSpPr/>
            <p:nvPr/>
          </p:nvSpPr>
          <p:spPr>
            <a:xfrm rot="3146888">
              <a:off x="4695459" y="1797819"/>
              <a:ext cx="663261" cy="39047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/>
            <p:cNvSpPr/>
            <p:nvPr/>
          </p:nvSpPr>
          <p:spPr>
            <a:xfrm rot="2605315">
              <a:off x="5137535" y="308562"/>
              <a:ext cx="585928" cy="4216091"/>
            </a:xfrm>
            <a:prstGeom prst="ellipse">
              <a:avLst/>
            </a:prstGeom>
            <a:noFill/>
            <a:ln>
              <a:solidFill>
                <a:srgbClr val="0BE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41244" y="1988840"/>
            <a:ext cx="2879228" cy="2008501"/>
            <a:chOff x="5941244" y="1988840"/>
            <a:chExt cx="2879228" cy="2008501"/>
          </a:xfrm>
        </p:grpSpPr>
        <p:sp>
          <p:nvSpPr>
            <p:cNvPr id="14" name="TextBox 13"/>
            <p:cNvSpPr txBox="1"/>
            <p:nvPr/>
          </p:nvSpPr>
          <p:spPr>
            <a:xfrm>
              <a:off x="7092280" y="2564904"/>
              <a:ext cx="172819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Significant deviations in NPP </a:t>
              </a:r>
              <a:endParaRPr lang="en-AU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6228184" y="1988840"/>
              <a:ext cx="864096" cy="576064"/>
            </a:xfrm>
            <a:prstGeom prst="straightConnector1">
              <a:avLst/>
            </a:prstGeom>
            <a:ln w="44450">
              <a:solidFill>
                <a:srgbClr val="0BE5A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1"/>
              <a:endCxn id="11" idx="7"/>
            </p:cNvCxnSpPr>
            <p:nvPr/>
          </p:nvCxnSpPr>
          <p:spPr>
            <a:xfrm flipH="1">
              <a:off x="6264505" y="3026569"/>
              <a:ext cx="827775" cy="68127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0" idx="0"/>
            </p:cNvCxnSpPr>
            <p:nvPr/>
          </p:nvCxnSpPr>
          <p:spPr>
            <a:xfrm flipH="1">
              <a:off x="5941244" y="3501008"/>
              <a:ext cx="1151036" cy="496333"/>
            </a:xfrm>
            <a:prstGeom prst="straightConnector1">
              <a:avLst/>
            </a:prstGeom>
            <a:ln w="444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Summary</a:t>
            </a:r>
            <a:br>
              <a:rPr lang="en-AU" dirty="0" smtClean="0"/>
            </a:br>
            <a:r>
              <a:rPr lang="en-AU" sz="1200" dirty="0" smtClean="0"/>
              <a:t/>
            </a:r>
            <a:br>
              <a:rPr lang="en-AU" sz="1200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r>
              <a:rPr lang="en-AU" dirty="0" smtClean="0"/>
              <a:t>Fire Model capable of reproducing fire emissions (GFED3.1)</a:t>
            </a:r>
          </a:p>
          <a:p>
            <a:pPr>
              <a:buFontTx/>
              <a:buChar char="-"/>
            </a:pPr>
            <a:r>
              <a:rPr lang="en-AU" dirty="0" smtClean="0"/>
              <a:t>Direct feedback via POP allowing assessment of impact on forest structure</a:t>
            </a:r>
          </a:p>
          <a:p>
            <a:pPr>
              <a:buNone/>
            </a:pPr>
            <a:endParaRPr lang="en-AU" smtClean="0"/>
          </a:p>
          <a:p>
            <a:pPr>
              <a:buNone/>
            </a:pPr>
            <a:endParaRPr lang="en-AU" dirty="0" smtClean="0"/>
          </a:p>
          <a:p>
            <a:pPr>
              <a:buFontTx/>
              <a:buChar char="-"/>
            </a:pPr>
            <a:r>
              <a:rPr lang="en-AU" dirty="0" smtClean="0"/>
              <a:t>Fine tuning (PEST) needs to be done for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available Fuel</a:t>
            </a:r>
          </a:p>
          <a:p>
            <a:pPr>
              <a:buFontTx/>
              <a:buChar char="-"/>
            </a:pPr>
            <a:r>
              <a:rPr lang="en-AU" dirty="0" smtClean="0"/>
              <a:t>Validation and tuning against</a:t>
            </a:r>
            <a:r>
              <a:rPr lang="en-AU" dirty="0" smtClean="0">
                <a:solidFill>
                  <a:schemeClr val="accent1"/>
                </a:solidFill>
              </a:rPr>
              <a:t>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fuel load observations</a:t>
            </a:r>
            <a:endParaRPr lang="en-AU" dirty="0" smtClean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Seasonality of fires</a:t>
            </a:r>
            <a:r>
              <a:rPr lang="en-AU" dirty="0" smtClean="0"/>
              <a:t> (fire management)</a:t>
            </a:r>
          </a:p>
          <a:p>
            <a:pPr>
              <a:buFontTx/>
              <a:buChar char="-"/>
            </a:pPr>
            <a:r>
              <a:rPr lang="en-AU" dirty="0" smtClean="0"/>
              <a:t>Assessment of uncertainties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26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358774" y="3717032"/>
            <a:ext cx="7566026" cy="1539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1500" dirty="0" smtClean="0"/>
              <a:t>CSIRO Oceans &amp; Atmosphere Flagship</a:t>
            </a:r>
          </a:p>
          <a:p>
            <a:pPr lvl="1">
              <a:lnSpc>
                <a:spcPct val="80000"/>
              </a:lnSpc>
              <a:tabLst>
                <a:tab pos="355600" algn="l"/>
              </a:tabLst>
              <a:defRPr/>
            </a:pPr>
            <a:r>
              <a:rPr lang="en-US" sz="1500" dirty="0" smtClean="0"/>
              <a:t>Lars Nieradzik</a:t>
            </a:r>
            <a:br>
              <a:rPr lang="en-US" sz="1500" dirty="0" smtClean="0"/>
            </a:br>
            <a:endParaRPr lang="en-US" sz="1500" dirty="0" smtClean="0"/>
          </a:p>
          <a:p>
            <a:pPr marL="270000" lvl="2" indent="-270000">
              <a:lnSpc>
                <a:spcPct val="80000"/>
              </a:lnSpc>
              <a:defRPr/>
            </a:pPr>
            <a:r>
              <a:rPr lang="en-US" sz="1500" b="1" dirty="0" smtClean="0"/>
              <a:t>t</a:t>
            </a:r>
            <a:r>
              <a:rPr lang="en-US" sz="1500" dirty="0" smtClean="0"/>
              <a:t>	+61 2 6281 8243</a:t>
            </a:r>
          </a:p>
          <a:p>
            <a:pPr marL="270000" lvl="2" indent="-270000">
              <a:lnSpc>
                <a:spcPct val="80000"/>
              </a:lnSpc>
              <a:defRPr/>
            </a:pPr>
            <a:r>
              <a:rPr lang="en-US" sz="1500" b="1" dirty="0" smtClean="0"/>
              <a:t>e</a:t>
            </a:r>
            <a:r>
              <a:rPr lang="en-US" sz="1500" dirty="0" smtClean="0"/>
              <a:t>	lars.nieradzik@csiro.au</a:t>
            </a:r>
          </a:p>
          <a:p>
            <a:pPr marL="270000" lvl="2" indent="-270000">
              <a:lnSpc>
                <a:spcPct val="80000"/>
              </a:lnSpc>
              <a:defRPr/>
            </a:pPr>
            <a:endParaRPr lang="en-US" sz="1500" dirty="0" smtClean="0"/>
          </a:p>
          <a:p>
            <a:pPr>
              <a:lnSpc>
                <a:spcPct val="80000"/>
              </a:lnSpc>
              <a:defRPr/>
            </a:pP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60363" y="5626100"/>
            <a:ext cx="4751387" cy="144463"/>
          </a:xfrm>
        </p:spPr>
        <p:txBody>
          <a:bodyPr/>
          <a:lstStyle/>
          <a:p>
            <a:pPr eaLnBrk="1" hangingPunct="1">
              <a:defRPr/>
            </a:pPr>
            <a:r>
              <a:rPr lang="en-AU" kern="1200" dirty="0" smtClean="0"/>
              <a:t>CSIRO – Oceans &amp; Atmosphere Flagship</a:t>
            </a:r>
            <a:endParaRPr lang="en-AU" dirty="0"/>
          </a:p>
        </p:txBody>
      </p:sp>
      <p:sp>
        <p:nvSpPr>
          <p:cNvPr id="60420" name="Title 3"/>
          <p:cNvSpPr>
            <a:spLocks noGrp="1"/>
          </p:cNvSpPr>
          <p:nvPr>
            <p:ph type="title"/>
          </p:nvPr>
        </p:nvSpPr>
        <p:spPr>
          <a:xfrm>
            <a:off x="358775" y="2744788"/>
            <a:ext cx="8461375" cy="852487"/>
          </a:xfrm>
        </p:spPr>
        <p:txBody>
          <a:bodyPr/>
          <a:lstStyle/>
          <a:p>
            <a:pPr eaLnBrk="1" hangingPunct="1"/>
            <a:r>
              <a:rPr lang="en-US" dirty="0" smtClean="0"/>
              <a:t>Thank you very much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3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8201" t="3837" r="7447" b="9531"/>
          <a:stretch>
            <a:fillRect/>
          </a:stretch>
        </p:blipFill>
        <p:spPr bwMode="auto">
          <a:xfrm>
            <a:off x="615944" y="296883"/>
            <a:ext cx="7815526" cy="565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631375" y="2042556"/>
            <a:ext cx="486889" cy="4868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6519339" y="1994845"/>
            <a:ext cx="486889" cy="486888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Fluxes</a:t>
            </a:r>
            <a:endParaRPr lang="en-AU" dirty="0"/>
          </a:p>
        </p:txBody>
      </p:sp>
      <p:pic>
        <p:nvPicPr>
          <p:cNvPr id="6" name="Content Placeholder 5" descr="C-flux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0300" y="923955"/>
            <a:ext cx="5783390" cy="49180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4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75280" y="1619474"/>
            <a:ext cx="3832865" cy="1494489"/>
            <a:chOff x="2775280" y="1619474"/>
            <a:chExt cx="3832865" cy="1494489"/>
          </a:xfrm>
        </p:grpSpPr>
        <p:sp>
          <p:nvSpPr>
            <p:cNvPr id="7" name="Oval 6"/>
            <p:cNvSpPr/>
            <p:nvPr/>
          </p:nvSpPr>
          <p:spPr>
            <a:xfrm>
              <a:off x="2775280" y="1619474"/>
              <a:ext cx="486889" cy="1464919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6121256" y="1649044"/>
              <a:ext cx="486889" cy="1464919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5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358775" y="274638"/>
            <a:ext cx="8334375" cy="12588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Gross Fire emissions of C-CO2 by region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8193" t="7977" r="6863" b="17474"/>
          <a:stretch>
            <a:fillRect/>
          </a:stretch>
        </p:blipFill>
        <p:spPr bwMode="auto">
          <a:xfrm>
            <a:off x="0" y="1793183"/>
            <a:ext cx="4630698" cy="286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498975" y="874713"/>
            <a:ext cx="46450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buFontTx/>
              <a:buChar char="•"/>
            </a:pPr>
            <a:r>
              <a:rPr lang="en-AU"/>
              <a:t>Tropics and savanna account for 80% of the total emissions </a:t>
            </a:r>
          </a:p>
          <a:p>
            <a:pPr marL="342900" indent="-342900">
              <a:buFontTx/>
              <a:buChar char="•"/>
            </a:pPr>
            <a:endParaRPr lang="en-AU"/>
          </a:p>
          <a:p>
            <a:pPr marL="342900" indent="-342900">
              <a:buFontTx/>
              <a:buChar char="•"/>
            </a:pPr>
            <a:r>
              <a:rPr lang="en-AU"/>
              <a:t>South-eastern temperate region contributes significantly in years with extreme fire events such as 2003 (28 %) and 2006 (15 %).</a:t>
            </a:r>
          </a:p>
          <a:p>
            <a:pPr marL="342900" indent="-342900">
              <a:buFontTx/>
              <a:buChar char="•"/>
            </a:pPr>
            <a:endParaRPr lang="en-AU"/>
          </a:p>
          <a:p>
            <a:pPr marL="342900" indent="-342900">
              <a:buFontTx/>
              <a:buChar char="•"/>
            </a:pPr>
            <a:r>
              <a:rPr lang="en-AU"/>
              <a:t>Total gross fire emissions (127 Tg C y</a:t>
            </a:r>
            <a:r>
              <a:rPr lang="en-AU" baseline="30000"/>
              <a:t>-1</a:t>
            </a:r>
            <a:r>
              <a:rPr lang="en-AU"/>
              <a:t>) are comparable to Australian territorial emissions from the burning of fossil fuels  (96 Tg Cy</a:t>
            </a:r>
            <a:r>
              <a:rPr lang="en-AU" baseline="30000"/>
              <a:t>-1</a:t>
            </a:r>
            <a:r>
              <a:rPr lang="en-AU"/>
              <a:t>)</a:t>
            </a:r>
          </a:p>
          <a:p>
            <a:pPr marL="342900" indent="-342900">
              <a:buFontTx/>
              <a:buChar char="•"/>
            </a:pPr>
            <a:endParaRPr lang="en-AU"/>
          </a:p>
          <a:p>
            <a:pPr marL="342900" indent="-342900">
              <a:buFontTx/>
              <a:buChar char="•"/>
            </a:pPr>
            <a:r>
              <a:rPr lang="en-AU"/>
              <a:t>The net C-CO2 emissions from biomass burning are much smaller (26 TgCy</a:t>
            </a:r>
            <a:r>
              <a:rPr lang="en-AU" baseline="30000"/>
              <a:t>1, </a:t>
            </a:r>
            <a:r>
              <a:rPr lang="en-AU"/>
              <a:t>mainly from clearing fires)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5513388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But what is the impact of changing fire regime on net emissions from fires???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Requirements for a fire model</a:t>
            </a:r>
            <a:br>
              <a:rPr lang="en-AU" dirty="0" smtClean="0"/>
            </a:br>
            <a:r>
              <a:rPr lang="en-AU" sz="1200" dirty="0" smtClean="0"/>
              <a:t/>
            </a:r>
            <a:br>
              <a:rPr lang="en-AU" sz="1200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	- operate in concert with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vegetation dynamics </a:t>
            </a:r>
            <a:r>
              <a:rPr lang="en-AU" dirty="0" smtClean="0"/>
              <a:t>(POP)</a:t>
            </a:r>
          </a:p>
          <a:p>
            <a:pPr>
              <a:buNone/>
            </a:pPr>
            <a:r>
              <a:rPr lang="en-AU" dirty="0" smtClean="0"/>
              <a:t>	</a:t>
            </a:r>
          </a:p>
          <a:p>
            <a:pPr>
              <a:buNone/>
            </a:pPr>
            <a:r>
              <a:rPr lang="en-AU" dirty="0" smtClean="0"/>
              <a:t>	- go along with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inter-annual variations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	- without putting too much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computational burden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AU" dirty="0" smtClean="0"/>
              <a:t>	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6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098" y="3068959"/>
            <a:ext cx="8461374" cy="1120903"/>
          </a:xfrm>
        </p:spPr>
        <p:txBody>
          <a:bodyPr>
            <a:normAutofit/>
          </a:bodyPr>
          <a:lstStyle/>
          <a:p>
            <a:pPr algn="ctr"/>
            <a:r>
              <a:rPr lang="en-AU" dirty="0" smtClean="0"/>
              <a:t>The Population-Order-Physiology model</a:t>
            </a:r>
            <a:br>
              <a:rPr lang="en-AU" dirty="0" smtClean="0"/>
            </a:br>
            <a:r>
              <a:rPr lang="en-AU" dirty="0" smtClean="0"/>
              <a:t>POP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7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8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1550" y="2755895"/>
            <a:ext cx="73453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sv-SE" sz="1600" dirty="0">
                <a:solidFill>
                  <a:schemeClr val="hlink"/>
                </a:solidFill>
                <a:cs typeface="Arial" charset="0"/>
              </a:rPr>
              <a:t>Stand-alone sub-model</a:t>
            </a:r>
            <a:r>
              <a:rPr lang="sv-SE" sz="1600" dirty="0">
                <a:cs typeface="Arial" charset="0"/>
              </a:rPr>
              <a:t> for coupling to CABLE or other land surface models</a:t>
            </a:r>
            <a:endParaRPr lang="sv-SE" sz="1600" u="sng" dirty="0">
              <a:cs typeface="Ari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71550" y="3116258"/>
            <a:ext cx="7345363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sv-SE" sz="1600" dirty="0">
                <a:cs typeface="Arial" charset="0"/>
              </a:rPr>
              <a:t>Forcing by </a:t>
            </a:r>
            <a:r>
              <a:rPr lang="sv-SE" sz="1600" dirty="0">
                <a:solidFill>
                  <a:schemeClr val="hlink"/>
                </a:solidFill>
                <a:cs typeface="Arial" charset="0"/>
              </a:rPr>
              <a:t>whole-ecosystem stem biomass increment</a:t>
            </a:r>
            <a:r>
              <a:rPr lang="sv-SE" sz="1600" dirty="0">
                <a:cs typeface="Arial" charset="0"/>
              </a:rPr>
              <a:t> (fixed fraction of NPP) from CABLE</a:t>
            </a:r>
          </a:p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sv-SE" sz="1600" dirty="0">
                <a:cs typeface="Arial" charset="0"/>
              </a:rPr>
              <a:t>Simulate </a:t>
            </a:r>
            <a:r>
              <a:rPr lang="sv-SE" sz="1600" dirty="0">
                <a:solidFill>
                  <a:schemeClr val="hlink"/>
                </a:solidFill>
                <a:cs typeface="Arial" charset="0"/>
              </a:rPr>
              <a:t>recruitment, allometric growth</a:t>
            </a:r>
            <a:r>
              <a:rPr lang="sv-SE" sz="1600" dirty="0">
                <a:cs typeface="Arial" charset="0"/>
              </a:rPr>
              <a:t> and </a:t>
            </a:r>
            <a:r>
              <a:rPr lang="sv-SE" sz="1600" dirty="0">
                <a:solidFill>
                  <a:schemeClr val="hlink"/>
                </a:solidFill>
                <a:cs typeface="Arial" charset="0"/>
              </a:rPr>
              <a:t>mortality</a:t>
            </a:r>
            <a:r>
              <a:rPr lang="sv-SE" sz="1600" dirty="0">
                <a:cs typeface="Arial" charset="0"/>
              </a:rPr>
              <a:t> of age-size cohorts of </a:t>
            </a:r>
            <a:r>
              <a:rPr lang="sv-SE" sz="1600" dirty="0">
                <a:solidFill>
                  <a:schemeClr val="hlink"/>
                </a:solidFill>
                <a:cs typeface="Arial" charset="0"/>
              </a:rPr>
              <a:t>generic trees</a:t>
            </a:r>
            <a:r>
              <a:rPr lang="sv-SE" sz="1600" dirty="0">
                <a:cs typeface="Arial" charset="0"/>
              </a:rPr>
              <a:t> in local stands</a:t>
            </a:r>
          </a:p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sv-SE" sz="1600" dirty="0">
                <a:solidFill>
                  <a:schemeClr val="hlink"/>
                </a:solidFill>
                <a:cs typeface="Arial" charset="0"/>
              </a:rPr>
              <a:t>Mortality</a:t>
            </a:r>
            <a:r>
              <a:rPr lang="sv-SE" sz="1600" dirty="0">
                <a:cs typeface="Arial" charset="0"/>
              </a:rPr>
              <a:t> influenced by </a:t>
            </a:r>
            <a:r>
              <a:rPr lang="sv-SE" sz="1600" dirty="0">
                <a:solidFill>
                  <a:schemeClr val="hlink"/>
                </a:solidFill>
                <a:cs typeface="Arial" charset="0"/>
              </a:rPr>
              <a:t>declining growth efficiency</a:t>
            </a:r>
            <a:r>
              <a:rPr lang="sv-SE" sz="1600" dirty="0">
                <a:cs typeface="Arial" charset="0"/>
              </a:rPr>
              <a:t> under crowding and with increased </a:t>
            </a:r>
            <a:r>
              <a:rPr lang="sv-SE" sz="1600" dirty="0" smtClean="0">
                <a:cs typeface="Arial" charset="0"/>
              </a:rPr>
              <a:t>size</a:t>
            </a:r>
            <a:endParaRPr lang="sv-SE" sz="1600" dirty="0">
              <a:cs typeface="Arial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177403"/>
            <a:ext cx="7956550" cy="2508250"/>
          </a:xfrm>
          <a:prstGeom prst="rect">
            <a:avLst/>
          </a:prstGeom>
          <a:noFill/>
          <a:ln>
            <a:noFill/>
          </a:ln>
          <a:effectLst>
            <a:outerShdw blurRad="241300" dist="355600" dir="2700000" sx="97000" sy="97000" algn="ctr" rotWithShape="0">
              <a:schemeClr val="bg2">
                <a:alpha val="7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74050" y="5007670"/>
            <a:ext cx="734536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sv-SE" sz="1600" dirty="0" smtClean="0">
                <a:solidFill>
                  <a:schemeClr val="hlink"/>
                </a:solidFill>
                <a:cs typeface="Arial" charset="0"/>
              </a:rPr>
              <a:t>Fire Mortality</a:t>
            </a:r>
            <a:r>
              <a:rPr lang="sv-SE" sz="1600" dirty="0" smtClean="0">
                <a:cs typeface="Arial" charset="0"/>
              </a:rPr>
              <a:t> based on tree-height and fire-line intensity (FLI)</a:t>
            </a:r>
            <a:endParaRPr lang="sv-SE" sz="1600" u="sng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098" y="3068960"/>
            <a:ext cx="8461374" cy="852487"/>
          </a:xfrm>
        </p:spPr>
        <p:txBody>
          <a:bodyPr/>
          <a:lstStyle/>
          <a:p>
            <a:pPr algn="ctr"/>
            <a:r>
              <a:rPr lang="en-AU" dirty="0" smtClean="0"/>
              <a:t>The Fire - Model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 fire model for CABLE  |  Lars Nieradzik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9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IRO_PowerPoint_120322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1090</Words>
  <Application>Microsoft Macintosh PowerPoint</Application>
  <PresentationFormat>On-screen Show (4:3)</PresentationFormat>
  <Paragraphs>272</Paragraphs>
  <Slides>27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CSIRO_PowerPoint_120322</vt:lpstr>
      <vt:lpstr>Equation</vt:lpstr>
      <vt:lpstr>A fire model for CABLE </vt:lpstr>
      <vt:lpstr>PowerPoint Presentation</vt:lpstr>
      <vt:lpstr>PowerPoint Presentation</vt:lpstr>
      <vt:lpstr>Fluxes</vt:lpstr>
      <vt:lpstr>PowerPoint Presentation</vt:lpstr>
      <vt:lpstr>Requirements for a fire model  </vt:lpstr>
      <vt:lpstr>The Population-Order-Physiology model POP</vt:lpstr>
      <vt:lpstr>PowerPoint Presentation</vt:lpstr>
      <vt:lpstr>The Fire - Model</vt:lpstr>
      <vt:lpstr>PowerPoint Presentation</vt:lpstr>
      <vt:lpstr>Ignition</vt:lpstr>
      <vt:lpstr>SIMFIRE (W. Knorr, Lund University) Knorr et al.,”Impact of human population density on fire frequency at the global scale”, Biogeosciences, 11, 1085–1102, 2014 doi:10.5194/bg-11-1085-2014  </vt:lpstr>
      <vt:lpstr>PowerPoint Presentation</vt:lpstr>
      <vt:lpstr>Fire characteristics</vt:lpstr>
      <vt:lpstr>Fire characteristics</vt:lpstr>
      <vt:lpstr>PowerPoint Presentation</vt:lpstr>
      <vt:lpstr>Fire disturbance</vt:lpstr>
      <vt:lpstr>C-Pool flux delivered by POP</vt:lpstr>
      <vt:lpstr>C-fluxes</vt:lpstr>
      <vt:lpstr>C-fluxes delivered by fire model</vt:lpstr>
      <vt:lpstr>Test-case (BIOS2)</vt:lpstr>
      <vt:lpstr>RECCAP 1000</vt:lpstr>
      <vt:lpstr>RECCAP 1000</vt:lpstr>
      <vt:lpstr>RECCAP 1000</vt:lpstr>
      <vt:lpstr>Fire – model (laugh test)</vt:lpstr>
      <vt:lpstr>Summary  </vt:lpstr>
      <vt:lpstr>Thank you very much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Nieradzik, Lars (CMAR, Black Mountain)</dc:creator>
  <cp:lastModifiedBy>Claire Carouge</cp:lastModifiedBy>
  <cp:revision>190</cp:revision>
  <dcterms:created xsi:type="dcterms:W3CDTF">2014-06-24T06:20:22Z</dcterms:created>
  <dcterms:modified xsi:type="dcterms:W3CDTF">2014-12-04T01:23:34Z</dcterms:modified>
</cp:coreProperties>
</file>