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35" r:id="rId2"/>
    <p:sldId id="451" r:id="rId3"/>
    <p:sldId id="457" r:id="rId4"/>
    <p:sldId id="458" r:id="rId5"/>
    <p:sldId id="461" r:id="rId6"/>
    <p:sldId id="452" r:id="rId7"/>
    <p:sldId id="436" r:id="rId8"/>
    <p:sldId id="445" r:id="rId9"/>
    <p:sldId id="446" r:id="rId10"/>
    <p:sldId id="440" r:id="rId11"/>
    <p:sldId id="439" r:id="rId12"/>
    <p:sldId id="454" r:id="rId13"/>
    <p:sldId id="462" r:id="rId14"/>
    <p:sldId id="463" r:id="rId15"/>
    <p:sldId id="465" r:id="rId16"/>
    <p:sldId id="447" r:id="rId17"/>
    <p:sldId id="449" r:id="rId18"/>
    <p:sldId id="448" r:id="rId19"/>
    <p:sldId id="467" r:id="rId20"/>
    <p:sldId id="468" r:id="rId21"/>
    <p:sldId id="469" r:id="rId22"/>
    <p:sldId id="460" r:id="rId23"/>
    <p:sldId id="456" r:id="rId24"/>
    <p:sldId id="466" r:id="rId25"/>
    <p:sldId id="45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4" autoAdjust="0"/>
    <p:restoredTop sz="93891" autoAdjust="0"/>
  </p:normalViewPr>
  <p:slideViewPr>
    <p:cSldViewPr showGuides="1">
      <p:cViewPr>
        <p:scale>
          <a:sx n="114" d="100"/>
          <a:sy n="114" d="100"/>
        </p:scale>
        <p:origin x="-1744" y="-296"/>
      </p:cViewPr>
      <p:guideLst>
        <p:guide orient="horz" pos="1116"/>
        <p:guide orient="horz" pos="3565"/>
        <p:guide pos="2926"/>
        <p:guide pos="3697"/>
        <p:guide pos="21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FA697C-5849-4DDF-A6C8-08E6893940F4}" type="datetimeFigureOut">
              <a:rPr lang="en-AU" smtClean="0"/>
              <a:pPr/>
              <a:t>24/10/16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992BC2-9435-4D31-AEB3-5D5877AD6447}" type="datetimeFigureOut">
              <a:rPr lang="en-AU" smtClean="0"/>
              <a:pPr/>
              <a:t>24/10/16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essential coupling elements are transfer of stem biomass increment of host LSM to POP and transfer of biomass turnover rate from POP to host LSM.</a:t>
            </a:r>
          </a:p>
          <a:p>
            <a:pPr marL="174625" indent="-174625">
              <a:spcBef>
                <a:spcPct val="50000"/>
              </a:spcBef>
              <a:buFontTx/>
              <a:buChar char="•"/>
            </a:pPr>
            <a:r>
              <a:rPr lang="sv-SE" sz="1200" dirty="0" err="1" smtClean="0">
                <a:cs typeface="Arial" charset="0"/>
              </a:rPr>
              <a:t>Forcing</a:t>
            </a:r>
            <a:r>
              <a:rPr lang="sv-SE" sz="1200" dirty="0" smtClean="0">
                <a:cs typeface="Arial" charset="0"/>
              </a:rPr>
              <a:t> by </a:t>
            </a:r>
            <a:r>
              <a:rPr lang="sv-SE" sz="1200" dirty="0" err="1" smtClean="0">
                <a:solidFill>
                  <a:schemeClr val="hlink"/>
                </a:solidFill>
                <a:cs typeface="Arial" charset="0"/>
              </a:rPr>
              <a:t>whole-ecosystem</a:t>
            </a:r>
            <a:r>
              <a:rPr lang="sv-SE" sz="1200" dirty="0" smtClean="0">
                <a:solidFill>
                  <a:schemeClr val="hlink"/>
                </a:solidFill>
                <a:cs typeface="Arial" charset="0"/>
              </a:rPr>
              <a:t> </a:t>
            </a:r>
            <a:r>
              <a:rPr lang="sv-SE" sz="1200" dirty="0" err="1" smtClean="0">
                <a:solidFill>
                  <a:schemeClr val="hlink"/>
                </a:solidFill>
                <a:cs typeface="Arial" charset="0"/>
              </a:rPr>
              <a:t>stem</a:t>
            </a:r>
            <a:r>
              <a:rPr lang="sv-SE" sz="1200" dirty="0" smtClean="0">
                <a:solidFill>
                  <a:schemeClr val="hlink"/>
                </a:solidFill>
                <a:cs typeface="Arial" charset="0"/>
              </a:rPr>
              <a:t> </a:t>
            </a:r>
            <a:r>
              <a:rPr lang="sv-SE" sz="1200" dirty="0" err="1" smtClean="0">
                <a:solidFill>
                  <a:schemeClr val="hlink"/>
                </a:solidFill>
                <a:cs typeface="Arial" charset="0"/>
              </a:rPr>
              <a:t>biomass</a:t>
            </a:r>
            <a:r>
              <a:rPr lang="sv-SE" sz="1200" dirty="0" smtClean="0">
                <a:solidFill>
                  <a:schemeClr val="hlink"/>
                </a:solidFill>
                <a:cs typeface="Arial" charset="0"/>
              </a:rPr>
              <a:t> </a:t>
            </a:r>
            <a:r>
              <a:rPr lang="sv-SE" sz="1200" dirty="0" err="1" smtClean="0">
                <a:solidFill>
                  <a:schemeClr val="hlink"/>
                </a:solidFill>
                <a:cs typeface="Arial" charset="0"/>
              </a:rPr>
              <a:t>increment</a:t>
            </a:r>
            <a:r>
              <a:rPr lang="sv-SE" sz="1200" dirty="0" smtClean="0">
                <a:cs typeface="Arial" charset="0"/>
              </a:rPr>
              <a:t> (</a:t>
            </a:r>
            <a:r>
              <a:rPr lang="sv-SE" sz="1200" dirty="0" err="1" smtClean="0">
                <a:cs typeface="Arial" charset="0"/>
              </a:rPr>
              <a:t>fixed</a:t>
            </a:r>
            <a:r>
              <a:rPr lang="sv-SE" sz="1200" dirty="0" smtClean="0">
                <a:cs typeface="Arial" charset="0"/>
              </a:rPr>
              <a:t> </a:t>
            </a:r>
            <a:r>
              <a:rPr lang="sv-SE" sz="1200" dirty="0" err="1" smtClean="0">
                <a:cs typeface="Arial" charset="0"/>
              </a:rPr>
              <a:t>fraction</a:t>
            </a:r>
            <a:r>
              <a:rPr lang="sv-SE" sz="1200" dirty="0" smtClean="0">
                <a:cs typeface="Arial" charset="0"/>
              </a:rPr>
              <a:t> </a:t>
            </a:r>
            <a:r>
              <a:rPr lang="sv-SE" sz="1200" dirty="0" err="1" smtClean="0">
                <a:cs typeface="Arial" charset="0"/>
              </a:rPr>
              <a:t>of</a:t>
            </a:r>
            <a:r>
              <a:rPr lang="sv-SE" sz="1200" dirty="0" smtClean="0">
                <a:cs typeface="Arial" charset="0"/>
              </a:rPr>
              <a:t> NPP) from CABLE</a:t>
            </a:r>
          </a:p>
          <a:p>
            <a:pPr marL="174625" indent="-174625">
              <a:spcBef>
                <a:spcPct val="50000"/>
              </a:spcBef>
              <a:buFontTx/>
              <a:buChar char="•"/>
            </a:pPr>
            <a:r>
              <a:rPr lang="sv-SE" sz="1200" dirty="0" err="1" smtClean="0">
                <a:cs typeface="Arial" charset="0"/>
              </a:rPr>
              <a:t>Simulate</a:t>
            </a:r>
            <a:r>
              <a:rPr lang="sv-SE" sz="1200" dirty="0" smtClean="0">
                <a:cs typeface="Arial" charset="0"/>
              </a:rPr>
              <a:t> </a:t>
            </a:r>
            <a:r>
              <a:rPr lang="sv-SE" sz="1200" dirty="0" err="1" smtClean="0">
                <a:solidFill>
                  <a:schemeClr val="hlink"/>
                </a:solidFill>
                <a:cs typeface="Arial" charset="0"/>
              </a:rPr>
              <a:t>recruitment</a:t>
            </a:r>
            <a:r>
              <a:rPr lang="sv-SE" sz="1200" dirty="0" smtClean="0">
                <a:solidFill>
                  <a:schemeClr val="hlink"/>
                </a:solidFill>
                <a:cs typeface="Arial" charset="0"/>
              </a:rPr>
              <a:t>, </a:t>
            </a:r>
            <a:r>
              <a:rPr lang="sv-SE" sz="1200" dirty="0" err="1" smtClean="0">
                <a:solidFill>
                  <a:schemeClr val="hlink"/>
                </a:solidFill>
                <a:cs typeface="Arial" charset="0"/>
              </a:rPr>
              <a:t>allometric</a:t>
            </a:r>
            <a:r>
              <a:rPr lang="sv-SE" sz="1200" dirty="0" smtClean="0">
                <a:solidFill>
                  <a:schemeClr val="hlink"/>
                </a:solidFill>
                <a:cs typeface="Arial" charset="0"/>
              </a:rPr>
              <a:t> </a:t>
            </a:r>
            <a:r>
              <a:rPr lang="sv-SE" sz="1200" dirty="0" err="1" smtClean="0">
                <a:solidFill>
                  <a:schemeClr val="hlink"/>
                </a:solidFill>
                <a:cs typeface="Arial" charset="0"/>
              </a:rPr>
              <a:t>growth</a:t>
            </a:r>
            <a:r>
              <a:rPr lang="sv-SE" sz="1200" dirty="0" smtClean="0">
                <a:cs typeface="Arial" charset="0"/>
              </a:rPr>
              <a:t> and </a:t>
            </a:r>
            <a:r>
              <a:rPr lang="sv-SE" sz="1200" dirty="0" err="1" smtClean="0">
                <a:solidFill>
                  <a:schemeClr val="hlink"/>
                </a:solidFill>
                <a:cs typeface="Arial" charset="0"/>
              </a:rPr>
              <a:t>mortality</a:t>
            </a:r>
            <a:r>
              <a:rPr lang="sv-SE" sz="1200" dirty="0" smtClean="0">
                <a:cs typeface="Arial" charset="0"/>
              </a:rPr>
              <a:t> </a:t>
            </a:r>
            <a:r>
              <a:rPr lang="sv-SE" sz="1200" dirty="0" err="1" smtClean="0">
                <a:cs typeface="Arial" charset="0"/>
              </a:rPr>
              <a:t>of</a:t>
            </a:r>
            <a:r>
              <a:rPr lang="sv-SE" sz="1200" dirty="0" smtClean="0">
                <a:cs typeface="Arial" charset="0"/>
              </a:rPr>
              <a:t> age-</a:t>
            </a:r>
            <a:r>
              <a:rPr lang="sv-SE" sz="1200" dirty="0" err="1" smtClean="0">
                <a:cs typeface="Arial" charset="0"/>
              </a:rPr>
              <a:t>size</a:t>
            </a:r>
            <a:r>
              <a:rPr lang="sv-SE" sz="1200" dirty="0" smtClean="0">
                <a:cs typeface="Arial" charset="0"/>
              </a:rPr>
              <a:t> </a:t>
            </a:r>
            <a:r>
              <a:rPr lang="sv-SE" sz="1200" dirty="0" err="1" smtClean="0">
                <a:cs typeface="Arial" charset="0"/>
              </a:rPr>
              <a:t>cohorts</a:t>
            </a:r>
            <a:r>
              <a:rPr lang="sv-SE" sz="1200" dirty="0" smtClean="0">
                <a:cs typeface="Arial" charset="0"/>
              </a:rPr>
              <a:t> </a:t>
            </a:r>
            <a:r>
              <a:rPr lang="sv-SE" sz="1200" dirty="0" err="1" smtClean="0">
                <a:cs typeface="Arial" charset="0"/>
              </a:rPr>
              <a:t>of</a:t>
            </a:r>
            <a:r>
              <a:rPr lang="sv-SE" sz="1200" dirty="0" smtClean="0">
                <a:cs typeface="Arial" charset="0"/>
              </a:rPr>
              <a:t> </a:t>
            </a:r>
            <a:r>
              <a:rPr lang="sv-SE" sz="1200" dirty="0" err="1" smtClean="0">
                <a:solidFill>
                  <a:schemeClr val="hlink"/>
                </a:solidFill>
                <a:cs typeface="Arial" charset="0"/>
              </a:rPr>
              <a:t>generic</a:t>
            </a:r>
            <a:r>
              <a:rPr lang="sv-SE" sz="1200" dirty="0" smtClean="0">
                <a:solidFill>
                  <a:schemeClr val="hlink"/>
                </a:solidFill>
                <a:cs typeface="Arial" charset="0"/>
              </a:rPr>
              <a:t> </a:t>
            </a:r>
            <a:r>
              <a:rPr lang="sv-SE" sz="1200" dirty="0" err="1" smtClean="0">
                <a:solidFill>
                  <a:schemeClr val="hlink"/>
                </a:solidFill>
                <a:cs typeface="Arial" charset="0"/>
              </a:rPr>
              <a:t>trees</a:t>
            </a:r>
            <a:r>
              <a:rPr lang="sv-SE" sz="1200" dirty="0" smtClean="0">
                <a:cs typeface="Arial" charset="0"/>
              </a:rPr>
              <a:t> in </a:t>
            </a:r>
            <a:r>
              <a:rPr lang="sv-SE" sz="1200" dirty="0" err="1" smtClean="0">
                <a:cs typeface="Arial" charset="0"/>
              </a:rPr>
              <a:t>local</a:t>
            </a:r>
            <a:r>
              <a:rPr lang="sv-SE" sz="1200" dirty="0" smtClean="0">
                <a:cs typeface="Arial" charset="0"/>
              </a:rPr>
              <a:t> </a:t>
            </a:r>
            <a:r>
              <a:rPr lang="sv-SE" sz="1200" dirty="0" err="1" smtClean="0">
                <a:cs typeface="Arial" charset="0"/>
              </a:rPr>
              <a:t>stands</a:t>
            </a:r>
            <a:endParaRPr lang="sv-SE" sz="1200" dirty="0" smtClean="0">
              <a:cs typeface="Arial" charset="0"/>
            </a:endParaRPr>
          </a:p>
          <a:p>
            <a:pPr marL="174625" indent="-174625">
              <a:spcBef>
                <a:spcPct val="50000"/>
              </a:spcBef>
              <a:buFontTx/>
              <a:buChar char="•"/>
            </a:pPr>
            <a:r>
              <a:rPr lang="sv-SE" sz="1200" dirty="0" smtClean="0">
                <a:solidFill>
                  <a:schemeClr val="hlink"/>
                </a:solidFill>
                <a:cs typeface="Arial" charset="0"/>
              </a:rPr>
              <a:t>Partition total </a:t>
            </a:r>
            <a:r>
              <a:rPr lang="sv-SE" sz="1200" dirty="0" err="1" smtClean="0">
                <a:solidFill>
                  <a:schemeClr val="hlink"/>
                </a:solidFill>
                <a:cs typeface="Arial" charset="0"/>
              </a:rPr>
              <a:t>stem</a:t>
            </a:r>
            <a:r>
              <a:rPr lang="sv-SE" sz="1200" dirty="0" smtClean="0">
                <a:solidFill>
                  <a:schemeClr val="hlink"/>
                </a:solidFill>
                <a:cs typeface="Arial" charset="0"/>
              </a:rPr>
              <a:t> </a:t>
            </a:r>
            <a:r>
              <a:rPr lang="sv-SE" sz="1200" dirty="0" err="1" smtClean="0">
                <a:solidFill>
                  <a:schemeClr val="hlink"/>
                </a:solidFill>
                <a:cs typeface="Arial" charset="0"/>
              </a:rPr>
              <a:t>biomass</a:t>
            </a:r>
            <a:r>
              <a:rPr lang="sv-SE" sz="1200" dirty="0" smtClean="0">
                <a:solidFill>
                  <a:schemeClr val="hlink"/>
                </a:solidFill>
                <a:cs typeface="Arial" charset="0"/>
              </a:rPr>
              <a:t> </a:t>
            </a:r>
            <a:r>
              <a:rPr lang="sv-SE" sz="1200" dirty="0" err="1" smtClean="0">
                <a:solidFill>
                  <a:schemeClr val="hlink"/>
                </a:solidFill>
                <a:cs typeface="Arial" charset="0"/>
              </a:rPr>
              <a:t>increment</a:t>
            </a:r>
            <a:r>
              <a:rPr lang="sv-SE" sz="1200" dirty="0" smtClean="0">
                <a:cs typeface="Arial" charset="0"/>
              </a:rPr>
              <a:t> </a:t>
            </a:r>
            <a:r>
              <a:rPr lang="sv-SE" sz="1200" dirty="0" err="1" smtClean="0">
                <a:cs typeface="Arial" charset="0"/>
              </a:rPr>
              <a:t>among</a:t>
            </a:r>
            <a:r>
              <a:rPr lang="sv-SE" sz="1200" dirty="0" smtClean="0">
                <a:cs typeface="Arial" charset="0"/>
              </a:rPr>
              <a:t> </a:t>
            </a:r>
            <a:r>
              <a:rPr lang="sv-SE" sz="1200" dirty="0" err="1" smtClean="0">
                <a:cs typeface="Arial" charset="0"/>
              </a:rPr>
              <a:t>stands</a:t>
            </a:r>
            <a:r>
              <a:rPr lang="sv-SE" sz="1200" dirty="0" smtClean="0">
                <a:cs typeface="Arial" charset="0"/>
              </a:rPr>
              <a:t> and </a:t>
            </a:r>
            <a:r>
              <a:rPr lang="sv-SE" sz="1200" dirty="0" err="1" smtClean="0">
                <a:cs typeface="Arial" charset="0"/>
              </a:rPr>
              <a:t>cohorts</a:t>
            </a:r>
            <a:r>
              <a:rPr lang="sv-SE" sz="1200" dirty="0" smtClean="0">
                <a:cs typeface="Arial" charset="0"/>
              </a:rPr>
              <a:t> as a </a:t>
            </a:r>
            <a:r>
              <a:rPr lang="sv-SE" sz="1200" dirty="0" err="1" smtClean="0">
                <a:cs typeface="Arial" charset="0"/>
              </a:rPr>
              <a:t>declining</a:t>
            </a:r>
            <a:r>
              <a:rPr lang="sv-SE" sz="1200" dirty="0" smtClean="0">
                <a:cs typeface="Arial" charset="0"/>
              </a:rPr>
              <a:t> proportion </a:t>
            </a:r>
            <a:r>
              <a:rPr lang="sv-SE" sz="1200" dirty="0" err="1" smtClean="0">
                <a:cs typeface="Arial" charset="0"/>
              </a:rPr>
              <a:t>of</a:t>
            </a:r>
            <a:r>
              <a:rPr lang="sv-SE" sz="1200" dirty="0" smtClean="0">
                <a:cs typeface="Arial" charset="0"/>
              </a:rPr>
              <a:t> </a:t>
            </a:r>
            <a:r>
              <a:rPr lang="sv-SE" sz="1200" dirty="0" err="1" smtClean="0">
                <a:cs typeface="Arial" charset="0"/>
              </a:rPr>
              <a:t>current</a:t>
            </a:r>
            <a:r>
              <a:rPr lang="sv-SE" sz="1200" dirty="0" smtClean="0">
                <a:cs typeface="Arial" charset="0"/>
              </a:rPr>
              <a:t> </a:t>
            </a:r>
            <a:r>
              <a:rPr lang="sv-SE" sz="1200" dirty="0" err="1" smtClean="0">
                <a:cs typeface="Arial" charset="0"/>
              </a:rPr>
              <a:t>size</a:t>
            </a:r>
            <a:endParaRPr lang="sv-SE" sz="1200" dirty="0" smtClean="0">
              <a:cs typeface="Arial" charset="0"/>
            </a:endParaRPr>
          </a:p>
          <a:p>
            <a:pPr marL="174625" indent="-174625">
              <a:spcBef>
                <a:spcPct val="50000"/>
              </a:spcBef>
              <a:buFontTx/>
              <a:buChar char="•"/>
            </a:pPr>
            <a:r>
              <a:rPr lang="sv-SE" sz="1200" dirty="0" err="1" smtClean="0">
                <a:solidFill>
                  <a:schemeClr val="hlink"/>
                </a:solidFill>
                <a:cs typeface="Arial" charset="0"/>
              </a:rPr>
              <a:t>Mortality</a:t>
            </a:r>
            <a:r>
              <a:rPr lang="sv-SE" sz="1200" dirty="0" smtClean="0">
                <a:cs typeface="Arial" charset="0"/>
              </a:rPr>
              <a:t> </a:t>
            </a:r>
            <a:r>
              <a:rPr lang="sv-SE" sz="1200" dirty="0" err="1" smtClean="0">
                <a:cs typeface="Arial" charset="0"/>
              </a:rPr>
              <a:t>influenced</a:t>
            </a:r>
            <a:r>
              <a:rPr lang="sv-SE" sz="1200" dirty="0" smtClean="0">
                <a:cs typeface="Arial" charset="0"/>
              </a:rPr>
              <a:t> by </a:t>
            </a:r>
            <a:r>
              <a:rPr lang="sv-SE" sz="1200" dirty="0" err="1" smtClean="0">
                <a:solidFill>
                  <a:schemeClr val="hlink"/>
                </a:solidFill>
                <a:cs typeface="Arial" charset="0"/>
              </a:rPr>
              <a:t>declining</a:t>
            </a:r>
            <a:r>
              <a:rPr lang="sv-SE" sz="1200" dirty="0" smtClean="0">
                <a:solidFill>
                  <a:schemeClr val="hlink"/>
                </a:solidFill>
                <a:cs typeface="Arial" charset="0"/>
              </a:rPr>
              <a:t> </a:t>
            </a:r>
            <a:r>
              <a:rPr lang="sv-SE" sz="1200" dirty="0" err="1" smtClean="0">
                <a:solidFill>
                  <a:schemeClr val="hlink"/>
                </a:solidFill>
                <a:cs typeface="Arial" charset="0"/>
              </a:rPr>
              <a:t>growth</a:t>
            </a:r>
            <a:r>
              <a:rPr lang="sv-SE" sz="1200" dirty="0" smtClean="0">
                <a:solidFill>
                  <a:schemeClr val="hlink"/>
                </a:solidFill>
                <a:cs typeface="Arial" charset="0"/>
              </a:rPr>
              <a:t> </a:t>
            </a:r>
            <a:r>
              <a:rPr lang="sv-SE" sz="1200" dirty="0" err="1" smtClean="0">
                <a:solidFill>
                  <a:schemeClr val="hlink"/>
                </a:solidFill>
                <a:cs typeface="Arial" charset="0"/>
              </a:rPr>
              <a:t>efficiency</a:t>
            </a:r>
            <a:r>
              <a:rPr lang="sv-SE" sz="1200" dirty="0" smtClean="0">
                <a:cs typeface="Arial" charset="0"/>
              </a:rPr>
              <a:t> under </a:t>
            </a:r>
            <a:r>
              <a:rPr lang="sv-SE" sz="1200" dirty="0" err="1" smtClean="0">
                <a:cs typeface="Arial" charset="0"/>
              </a:rPr>
              <a:t>crowding</a:t>
            </a:r>
            <a:r>
              <a:rPr lang="sv-SE" sz="1200" dirty="0" smtClean="0">
                <a:cs typeface="Arial" charset="0"/>
              </a:rPr>
              <a:t> and </a:t>
            </a:r>
            <a:r>
              <a:rPr lang="sv-SE" sz="1200" dirty="0" err="1" smtClean="0">
                <a:cs typeface="Arial" charset="0"/>
              </a:rPr>
              <a:t>with</a:t>
            </a:r>
            <a:r>
              <a:rPr lang="sv-SE" sz="1200" dirty="0" smtClean="0">
                <a:cs typeface="Arial" charset="0"/>
              </a:rPr>
              <a:t> </a:t>
            </a:r>
            <a:r>
              <a:rPr lang="sv-SE" sz="1200" dirty="0" err="1" smtClean="0">
                <a:cs typeface="Arial" charset="0"/>
              </a:rPr>
              <a:t>increased</a:t>
            </a:r>
            <a:r>
              <a:rPr lang="sv-SE" sz="1200" dirty="0" smtClean="0">
                <a:cs typeface="Arial" charset="0"/>
              </a:rPr>
              <a:t> </a:t>
            </a:r>
            <a:r>
              <a:rPr lang="sv-SE" sz="1200" dirty="0" err="1" smtClean="0">
                <a:cs typeface="Arial" charset="0"/>
              </a:rPr>
              <a:t>size</a:t>
            </a:r>
            <a:endParaRPr lang="sv-SE" sz="1200" dirty="0" smtClean="0">
              <a:cs typeface="Arial" charset="0"/>
            </a:endParaRPr>
          </a:p>
          <a:p>
            <a:pPr marL="174625" indent="-174625">
              <a:spcBef>
                <a:spcPct val="50000"/>
              </a:spcBef>
              <a:buFontTx/>
              <a:buChar char="•"/>
            </a:pPr>
            <a:r>
              <a:rPr lang="sv-SE" sz="1200" dirty="0" err="1" smtClean="0">
                <a:solidFill>
                  <a:schemeClr val="hlink"/>
                </a:solidFill>
                <a:cs typeface="Arial" charset="0"/>
              </a:rPr>
              <a:t>Upscaling</a:t>
            </a:r>
            <a:r>
              <a:rPr lang="sv-SE" sz="1200" dirty="0" smtClean="0">
                <a:solidFill>
                  <a:schemeClr val="hlink"/>
                </a:solidFill>
                <a:cs typeface="Arial" charset="0"/>
              </a:rPr>
              <a:t> </a:t>
            </a:r>
            <a:r>
              <a:rPr lang="sv-SE" sz="1200" dirty="0" err="1" smtClean="0">
                <a:solidFill>
                  <a:schemeClr val="hlink"/>
                </a:solidFill>
                <a:cs typeface="Arial" charset="0"/>
              </a:rPr>
              <a:t>to</a:t>
            </a:r>
            <a:r>
              <a:rPr lang="sv-SE" sz="1200" dirty="0" smtClean="0">
                <a:solidFill>
                  <a:schemeClr val="hlink"/>
                </a:solidFill>
                <a:cs typeface="Arial" charset="0"/>
              </a:rPr>
              <a:t> landscape</a:t>
            </a:r>
            <a:r>
              <a:rPr lang="sv-SE" sz="1200" dirty="0" smtClean="0">
                <a:cs typeface="Arial" charset="0"/>
              </a:rPr>
              <a:t> (</a:t>
            </a:r>
            <a:r>
              <a:rPr lang="sv-SE" sz="1200" dirty="0" err="1" smtClean="0">
                <a:cs typeface="Arial" charset="0"/>
              </a:rPr>
              <a:t>grid</a:t>
            </a:r>
            <a:r>
              <a:rPr lang="sv-SE" sz="1200" dirty="0" smtClean="0">
                <a:cs typeface="Arial" charset="0"/>
              </a:rPr>
              <a:t> cell) by interpolation </a:t>
            </a:r>
            <a:r>
              <a:rPr lang="sv-SE" sz="1200" dirty="0" err="1" smtClean="0">
                <a:cs typeface="Arial" charset="0"/>
              </a:rPr>
              <a:t>among</a:t>
            </a:r>
            <a:r>
              <a:rPr lang="sv-SE" sz="1200" dirty="0" smtClean="0">
                <a:cs typeface="Arial" charset="0"/>
              </a:rPr>
              <a:t> </a:t>
            </a:r>
            <a:r>
              <a:rPr lang="sv-SE" sz="1200" dirty="0" err="1" smtClean="0">
                <a:cs typeface="Arial" charset="0"/>
              </a:rPr>
              <a:t>stands</a:t>
            </a:r>
            <a:r>
              <a:rPr lang="sv-SE" sz="1200" dirty="0" smtClean="0">
                <a:cs typeface="Arial" charset="0"/>
              </a:rPr>
              <a:t> </a:t>
            </a:r>
            <a:r>
              <a:rPr lang="sv-SE" sz="1200" dirty="0" err="1" smtClean="0">
                <a:cs typeface="Arial" charset="0"/>
              </a:rPr>
              <a:t>of</a:t>
            </a:r>
            <a:r>
              <a:rPr lang="sv-SE" sz="1200" dirty="0" smtClean="0">
                <a:cs typeface="Arial" charset="0"/>
              </a:rPr>
              <a:t> different age-</a:t>
            </a:r>
            <a:r>
              <a:rPr lang="sv-SE" sz="1200" dirty="0" err="1" smtClean="0">
                <a:cs typeface="Arial" charset="0"/>
              </a:rPr>
              <a:t>since</a:t>
            </a:r>
            <a:r>
              <a:rPr lang="sv-SE" sz="1200" dirty="0" smtClean="0">
                <a:cs typeface="Arial" charset="0"/>
              </a:rPr>
              <a:t>-</a:t>
            </a:r>
            <a:r>
              <a:rPr lang="sv-SE" sz="1200" dirty="0" err="1" smtClean="0">
                <a:cs typeface="Arial" charset="0"/>
              </a:rPr>
              <a:t>disturbance</a:t>
            </a:r>
            <a:endParaRPr lang="sv-SE" sz="1200" dirty="0" smtClean="0">
              <a:cs typeface="Arial" charset="0"/>
            </a:endParaRPr>
          </a:p>
          <a:p>
            <a:pPr marL="174625" indent="-174625">
              <a:spcBef>
                <a:spcPct val="50000"/>
              </a:spcBef>
              <a:buFontTx/>
              <a:buChar char="•"/>
            </a:pPr>
            <a:r>
              <a:rPr lang="sv-SE" sz="1200" dirty="0" err="1" smtClean="0">
                <a:cs typeface="Arial" charset="0"/>
              </a:rPr>
              <a:t>Two</a:t>
            </a:r>
            <a:r>
              <a:rPr lang="sv-SE" sz="1200" dirty="0" smtClean="0">
                <a:cs typeface="Arial" charset="0"/>
              </a:rPr>
              <a:t> </a:t>
            </a:r>
            <a:r>
              <a:rPr lang="sv-SE" sz="1200" dirty="0" err="1" smtClean="0">
                <a:solidFill>
                  <a:schemeClr val="hlink"/>
                </a:solidFill>
                <a:cs typeface="Arial" charset="0"/>
              </a:rPr>
              <a:t>disturbance</a:t>
            </a:r>
            <a:r>
              <a:rPr lang="sv-SE" sz="1200" dirty="0" smtClean="0">
                <a:solidFill>
                  <a:schemeClr val="hlink"/>
                </a:solidFill>
                <a:cs typeface="Arial" charset="0"/>
              </a:rPr>
              <a:t> </a:t>
            </a:r>
            <a:r>
              <a:rPr lang="sv-SE" sz="1200" dirty="0" err="1" smtClean="0">
                <a:solidFill>
                  <a:schemeClr val="hlink"/>
                </a:solidFill>
                <a:cs typeface="Arial" charset="0"/>
              </a:rPr>
              <a:t>types</a:t>
            </a:r>
            <a:r>
              <a:rPr lang="sv-SE" sz="1200" dirty="0" smtClean="0">
                <a:cs typeface="Arial" charset="0"/>
              </a:rPr>
              <a:t>:</a:t>
            </a:r>
          </a:p>
          <a:p>
            <a:pPr marL="174625" indent="-174625">
              <a:spcBef>
                <a:spcPct val="50000"/>
              </a:spcBef>
              <a:buFontTx/>
              <a:buChar char="•"/>
            </a:pPr>
            <a:r>
              <a:rPr lang="sv-SE" sz="1200" dirty="0" err="1" smtClean="0">
                <a:solidFill>
                  <a:schemeClr val="hlink"/>
                </a:solidFill>
                <a:cs typeface="Arial" charset="0"/>
              </a:rPr>
              <a:t>catastrophic</a:t>
            </a:r>
            <a:r>
              <a:rPr lang="sv-SE" sz="1200" dirty="0" smtClean="0">
                <a:cs typeface="Arial" charset="0"/>
              </a:rPr>
              <a:t> (</a:t>
            </a:r>
            <a:r>
              <a:rPr lang="sv-SE" sz="1200" dirty="0" err="1" smtClean="0">
                <a:cs typeface="Arial" charset="0"/>
              </a:rPr>
              <a:t>e.g</a:t>
            </a:r>
            <a:r>
              <a:rPr lang="sv-SE" sz="1200" dirty="0" smtClean="0">
                <a:cs typeface="Arial" charset="0"/>
              </a:rPr>
              <a:t>. </a:t>
            </a:r>
            <a:r>
              <a:rPr lang="sv-SE" sz="1200" dirty="0" err="1" smtClean="0">
                <a:cs typeface="Arial" charset="0"/>
              </a:rPr>
              <a:t>cyclone</a:t>
            </a:r>
            <a:r>
              <a:rPr lang="sv-SE" sz="1200" dirty="0" smtClean="0">
                <a:cs typeface="Arial" charset="0"/>
              </a:rPr>
              <a:t>), </a:t>
            </a:r>
            <a:r>
              <a:rPr lang="sv-SE" sz="1200" dirty="0" err="1" smtClean="0">
                <a:cs typeface="Arial" charset="0"/>
              </a:rPr>
              <a:t>fixed</a:t>
            </a:r>
            <a:r>
              <a:rPr lang="sv-SE" sz="1200" dirty="0" smtClean="0">
                <a:cs typeface="Arial" charset="0"/>
              </a:rPr>
              <a:t> </a:t>
            </a:r>
            <a:r>
              <a:rPr lang="sv-SE" sz="1200" dirty="0" err="1" smtClean="0">
                <a:cs typeface="Arial" charset="0"/>
              </a:rPr>
              <a:t>longish</a:t>
            </a:r>
            <a:r>
              <a:rPr lang="sv-SE" sz="1200" dirty="0" smtClean="0">
                <a:cs typeface="Arial" charset="0"/>
              </a:rPr>
              <a:t> </a:t>
            </a:r>
            <a:r>
              <a:rPr lang="sv-SE" sz="1200" dirty="0" err="1" smtClean="0">
                <a:cs typeface="Arial" charset="0"/>
              </a:rPr>
              <a:t>return</a:t>
            </a:r>
            <a:r>
              <a:rPr lang="sv-SE" sz="1200" dirty="0" smtClean="0">
                <a:cs typeface="Arial" charset="0"/>
              </a:rPr>
              <a:t> </a:t>
            </a:r>
            <a:r>
              <a:rPr lang="sv-SE" sz="1200" dirty="0" err="1" smtClean="0">
                <a:cs typeface="Arial" charset="0"/>
              </a:rPr>
              <a:t>time</a:t>
            </a:r>
            <a:r>
              <a:rPr lang="sv-SE" sz="1200" dirty="0" smtClean="0">
                <a:cs typeface="Arial" charset="0"/>
              </a:rPr>
              <a:t> (200 yr)</a:t>
            </a:r>
          </a:p>
          <a:p>
            <a:pPr marL="174625" indent="-174625">
              <a:spcBef>
                <a:spcPct val="50000"/>
              </a:spcBef>
              <a:buFontTx/>
              <a:buChar char="•"/>
            </a:pPr>
            <a:r>
              <a:rPr lang="sv-SE" sz="1200" dirty="0" smtClean="0">
                <a:solidFill>
                  <a:schemeClr val="hlink"/>
                </a:solidFill>
                <a:cs typeface="Arial" charset="0"/>
              </a:rPr>
              <a:t>partial</a:t>
            </a:r>
            <a:r>
              <a:rPr lang="sv-SE" sz="1200" dirty="0" smtClean="0">
                <a:cs typeface="Arial" charset="0"/>
              </a:rPr>
              <a:t> (</a:t>
            </a:r>
            <a:r>
              <a:rPr lang="sv-SE" sz="1200" dirty="0" err="1" smtClean="0">
                <a:cs typeface="Arial" charset="0"/>
              </a:rPr>
              <a:t>wildfire</a:t>
            </a:r>
            <a:r>
              <a:rPr lang="sv-SE" sz="1200" dirty="0" smtClean="0">
                <a:cs typeface="Arial" charset="0"/>
              </a:rPr>
              <a:t>), </a:t>
            </a:r>
            <a:r>
              <a:rPr lang="sv-SE" sz="1200" dirty="0" err="1" smtClean="0">
                <a:cs typeface="Arial" charset="0"/>
              </a:rPr>
              <a:t>variable</a:t>
            </a:r>
            <a:r>
              <a:rPr lang="sv-SE" sz="1200" dirty="0" smtClean="0">
                <a:cs typeface="Arial" charset="0"/>
              </a:rPr>
              <a:t> </a:t>
            </a:r>
            <a:r>
              <a:rPr lang="sv-SE" sz="1200" dirty="0" err="1" smtClean="0">
                <a:cs typeface="Arial" charset="0"/>
              </a:rPr>
              <a:t>return</a:t>
            </a:r>
            <a:r>
              <a:rPr lang="sv-SE" sz="1200" dirty="0" smtClean="0">
                <a:cs typeface="Arial" charset="0"/>
              </a:rPr>
              <a:t> </a:t>
            </a:r>
            <a:r>
              <a:rPr lang="sv-SE" sz="1200" dirty="0" err="1" smtClean="0">
                <a:cs typeface="Arial" charset="0"/>
              </a:rPr>
              <a:t>time</a:t>
            </a:r>
            <a:r>
              <a:rPr lang="sv-SE" sz="1200" smtClean="0">
                <a:cs typeface="Arial" charset="0"/>
              </a:rPr>
              <a:t> (1-10 yr)</a:t>
            </a:r>
            <a:endParaRPr lang="sv-SE" sz="1200" u="sng" smtClean="0">
              <a:cs typeface="Arial" charset="0"/>
            </a:endParaRPr>
          </a:p>
          <a:p>
            <a:endParaRPr lang="en-US"/>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29711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356369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917DD-D2EB-41F6-9BDB-1336F840CEC2}" type="slidenum">
              <a:rPr lang="en-US"/>
              <a:pPr/>
              <a:t>8</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dirty="0" smtClean="0"/>
              <a:t>Structure-function relation: emerges </a:t>
            </a:r>
          </a:p>
          <a:p>
            <a:endParaRPr lang="en-US" dirty="0" smtClean="0"/>
          </a:p>
          <a:p>
            <a:r>
              <a:rPr lang="en-US" dirty="0" smtClean="0"/>
              <a:t>Ecological defensible way, based on known</a:t>
            </a:r>
            <a:r>
              <a:rPr lang="en-US" baseline="0" dirty="0" smtClean="0"/>
              <a:t> </a:t>
            </a:r>
            <a:r>
              <a:rPr lang="en-US" baseline="0" dirty="0" err="1" smtClean="0"/>
              <a:t>physilogy</a:t>
            </a:r>
            <a:r>
              <a:rPr lang="en-US" baseline="0" dirty="0" smtClean="0"/>
              <a:t> and demography</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First age and biomass jumbled.</a:t>
            </a:r>
          </a:p>
          <a:p>
            <a:r>
              <a:rPr lang="en-AU" dirty="0" smtClean="0"/>
              <a:t>Then separate</a:t>
            </a:r>
            <a:r>
              <a:rPr lang="en-AU" baseline="0" dirty="0" smtClean="0"/>
              <a:t> effects.</a:t>
            </a:r>
          </a:p>
          <a:p>
            <a:r>
              <a:rPr lang="en-AU" baseline="0" dirty="0" smtClean="0"/>
              <a:t>There is a direct control of climate on NPP: effect is modulated by the lagged </a:t>
            </a:r>
            <a:r>
              <a:rPr lang="en-AU" baseline="0" dirty="0" err="1" smtClean="0"/>
              <a:t>sturcutal</a:t>
            </a:r>
            <a:r>
              <a:rPr lang="en-AU" baseline="0" dirty="0" smtClean="0"/>
              <a:t> effects as </a:t>
            </a:r>
            <a:r>
              <a:rPr lang="en-AU" baseline="0" dirty="0" err="1" smtClean="0"/>
              <a:t>reperesented</a:t>
            </a:r>
            <a:r>
              <a:rPr lang="en-AU" baseline="0" dirty="0" smtClean="0"/>
              <a:t> by age and biomass</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9</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Physiological effect of CO2 </a:t>
            </a:r>
            <a:r>
              <a:rPr lang="en-US" dirty="0" err="1" smtClean="0"/>
              <a:t>fertilisation</a:t>
            </a:r>
            <a:r>
              <a:rPr lang="en-US" dirty="0" smtClean="0"/>
              <a:t> and climate change, mostly through</a:t>
            </a:r>
            <a:r>
              <a:rPr lang="en-US" baseline="0" dirty="0" smtClean="0"/>
              <a:t> changes in photosynthesis.</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16</a:t>
            </a:fld>
            <a:endParaRPr lang="en-AU"/>
          </a:p>
        </p:txBody>
      </p:sp>
    </p:spTree>
    <p:extLst>
      <p:ext uri="{BB962C8B-B14F-4D97-AF65-F5344CB8AC3E}">
        <p14:creationId xmlns:p14="http://schemas.microsoft.com/office/powerpoint/2010/main" val="268921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Forest</a:t>
            </a:r>
            <a:r>
              <a:rPr lang="en-US" baseline="0" dirty="0" smtClean="0"/>
              <a:t> regrowth: abandoned agricultural lands and intensified forestry, which produces a greater proportion of stands with younger trees still accumulating carbon through stem growth.</a:t>
            </a:r>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17</a:t>
            </a:fld>
            <a:endParaRPr lang="en-AU"/>
          </a:p>
        </p:txBody>
      </p:sp>
    </p:spTree>
    <p:extLst>
      <p:ext uri="{BB962C8B-B14F-4D97-AF65-F5344CB8AC3E}">
        <p14:creationId xmlns:p14="http://schemas.microsoft.com/office/powerpoint/2010/main" val="255082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a:t>
            </a:r>
            <a:r>
              <a:rPr lang="en-US" baseline="0" dirty="0" smtClean="0"/>
              <a:t> now extended globally: for example we can look at boreal forest around the globe. Kim was </a:t>
            </a:r>
            <a:r>
              <a:rPr lang="en-US" baseline="0" dirty="0" err="1" smtClean="0"/>
              <a:t>hypothesising</a:t>
            </a:r>
            <a:r>
              <a:rPr lang="en-US" baseline="0" dirty="0" smtClean="0"/>
              <a:t> there could be both a climate effect due to a longer growing season, and a CO2 </a:t>
            </a:r>
            <a:r>
              <a:rPr lang="en-US" baseline="0" dirty="0" err="1" smtClean="0"/>
              <a:t>fertilisation</a:t>
            </a:r>
            <a:r>
              <a:rPr lang="en-US" baseline="0" dirty="0" smtClean="0"/>
              <a:t> component. Indeed that’s what we see in our model for the whole boreal forest zone. Land use has no net effect on NPP after 1930, but deforestation and forest management still produces an increased decomposition of forest residues.</a:t>
            </a:r>
          </a:p>
          <a:p>
            <a:endParaRPr lang="en-US"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22</a:t>
            </a:fld>
            <a:endParaRPr lang="en-AU"/>
          </a:p>
        </p:txBody>
      </p:sp>
    </p:spTree>
    <p:extLst>
      <p:ext uri="{BB962C8B-B14F-4D97-AF65-F5344CB8AC3E}">
        <p14:creationId xmlns:p14="http://schemas.microsoft.com/office/powerpoint/2010/main" val="116219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520713351"/>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CABLE video con, Oct 26 2016</a:t>
            </a:r>
            <a:endParaRPr lang="en-AU" dirty="0"/>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CABLE video con, Oct 26 2016</a:t>
            </a:r>
            <a:endParaRPr lang="en-AU" dirty="0"/>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CABLE video con, Oct 26 2016</a:t>
            </a:r>
            <a:endParaRPr lang="en-AU" dirty="0"/>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CABLE video con, Oct 26 2016</a:t>
            </a:r>
            <a:endParaRPr lang="en-AU" dirty="0"/>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CABLE video con, Oct 26 2016</a:t>
            </a:r>
            <a:endParaRPr lang="en-AU" dirty="0"/>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CABLE video con, Oct 26 2016</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CABLE video con, Oct 26 2016</a:t>
            </a:r>
            <a:endParaRPr lang="en-AU" dirty="0"/>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CABLE video con, Oct 26 2016</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smtClean="0"/>
              <a:t>CABLE video con, Oct 26 2016</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xmlns:p14="http://schemas.microsoft.com/office/powerpoint/2010/main" id="1" dur="indefinite" restart="never" nodeType="tmRoot"/>
      </p:par>
    </p:tnLst>
  </p:timing>
  <p:hf sldNum="0"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4.png"/><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emf"/><Relationship Id="rId6" Type="http://schemas.openxmlformats.org/officeDocument/2006/relationships/image" Target="../media/image7.jpeg"/><Relationship Id="rId7" Type="http://schemas.openxmlformats.org/officeDocument/2006/relationships/image" Target="../media/image8.jpe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A new land-use enabled Dynamic Global Vegetation Model (DGVM) version of the CABLE land surface model </a:t>
            </a:r>
            <a:endParaRPr lang="en-US" dirty="0"/>
          </a:p>
        </p:txBody>
      </p:sp>
      <p:sp>
        <p:nvSpPr>
          <p:cNvPr id="3" name="Subtitle 2"/>
          <p:cNvSpPr>
            <a:spLocks noGrp="1"/>
          </p:cNvSpPr>
          <p:nvPr>
            <p:ph type="subTitle" idx="1"/>
          </p:nvPr>
        </p:nvSpPr>
        <p:spPr/>
        <p:txBody>
          <a:bodyPr/>
          <a:lstStyle/>
          <a:p>
            <a:r>
              <a:rPr lang="en-US" dirty="0" smtClean="0"/>
              <a:t>Contribution to GCP 2016 and TRENDY-v5</a:t>
            </a:r>
            <a:endParaRPr lang="en-US" dirty="0"/>
          </a:p>
        </p:txBody>
      </p:sp>
      <p:sp>
        <p:nvSpPr>
          <p:cNvPr id="4" name="Text Placeholder 3"/>
          <p:cNvSpPr>
            <a:spLocks noGrp="1"/>
          </p:cNvSpPr>
          <p:nvPr>
            <p:ph type="body" sz="quarter" idx="17"/>
          </p:nvPr>
        </p:nvSpPr>
        <p:spPr>
          <a:xfrm>
            <a:off x="360000" y="5625958"/>
            <a:ext cx="6444248" cy="179306"/>
          </a:xfrm>
        </p:spPr>
        <p:txBody>
          <a:bodyPr/>
          <a:lstStyle/>
          <a:p>
            <a:r>
              <a:rPr lang="en-US" dirty="0" smtClean="0"/>
              <a:t>Vanessa Haverd, Ben Smith, </a:t>
            </a:r>
            <a:r>
              <a:rPr lang="en-US" dirty="0" err="1" smtClean="0"/>
              <a:t>lars</a:t>
            </a:r>
            <a:r>
              <a:rPr lang="en-US" dirty="0" smtClean="0"/>
              <a:t> </a:t>
            </a:r>
            <a:r>
              <a:rPr lang="en-US" dirty="0" err="1" smtClean="0"/>
              <a:t>Nieradzik</a:t>
            </a:r>
            <a:r>
              <a:rPr lang="en-US" dirty="0" smtClean="0"/>
              <a:t>, peter Briggs, </a:t>
            </a:r>
            <a:r>
              <a:rPr lang="en-US" dirty="0" smtClean="0"/>
              <a:t>Cathy </a:t>
            </a:r>
            <a:r>
              <a:rPr lang="en-US" dirty="0" err="1" smtClean="0"/>
              <a:t>Trudinger</a:t>
            </a:r>
            <a:r>
              <a:rPr lang="en-US" dirty="0" smtClean="0"/>
              <a:t>, pep </a:t>
            </a:r>
            <a:r>
              <a:rPr lang="en-US" dirty="0" err="1" smtClean="0"/>
              <a:t>canadell</a:t>
            </a:r>
            <a:endParaRPr lang="en-US" dirty="0"/>
          </a:p>
        </p:txBody>
      </p:sp>
    </p:spTree>
    <p:extLst>
      <p:ext uri="{BB962C8B-B14F-4D97-AF65-F5344CB8AC3E}">
        <p14:creationId xmlns:p14="http://schemas.microsoft.com/office/powerpoint/2010/main" val="3787670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Evapotranspiration and GPP: comparison with </a:t>
            </a:r>
            <a:r>
              <a:rPr lang="en-US" dirty="0" err="1" smtClean="0"/>
              <a:t>obs</a:t>
            </a:r>
            <a:r>
              <a:rPr lang="en-US" dirty="0" smtClean="0"/>
              <a:t>-based products</a:t>
            </a:r>
            <a:endParaRPr lang="en-US" dirty="0"/>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pic>
        <p:nvPicPr>
          <p:cNvPr id="5" name="Picture 4" descr="ET_GPP_maps.png"/>
          <p:cNvPicPr>
            <a:picLocks noChangeAspect="1"/>
          </p:cNvPicPr>
          <p:nvPr/>
        </p:nvPicPr>
        <p:blipFill rotWithShape="1">
          <a:blip r:embed="rId2">
            <a:extLst>
              <a:ext uri="{28A0092B-C50C-407E-A947-70E740481C1C}">
                <a14:useLocalDpi xmlns:a14="http://schemas.microsoft.com/office/drawing/2010/main" val="0"/>
              </a:ext>
            </a:extLst>
          </a:blip>
          <a:srcRect r="1447" b="36026"/>
          <a:stretch/>
        </p:blipFill>
        <p:spPr>
          <a:xfrm>
            <a:off x="-180528" y="1556792"/>
            <a:ext cx="7344816" cy="3889881"/>
          </a:xfrm>
          <a:prstGeom prst="rect">
            <a:avLst/>
          </a:prstGeom>
        </p:spPr>
      </p:pic>
      <p:pic>
        <p:nvPicPr>
          <p:cNvPr id="4" name="Picture 3" descr="ET_GPP_profiles.png"/>
          <p:cNvPicPr>
            <a:picLocks noChangeAspect="1"/>
          </p:cNvPicPr>
          <p:nvPr/>
        </p:nvPicPr>
        <p:blipFill rotWithShape="1">
          <a:blip r:embed="rId3">
            <a:extLst>
              <a:ext uri="{28A0092B-C50C-407E-A947-70E740481C1C}">
                <a14:useLocalDpi xmlns:a14="http://schemas.microsoft.com/office/drawing/2010/main" val="0"/>
              </a:ext>
            </a:extLst>
          </a:blip>
          <a:srcRect l="3681" r="49946" b="46368"/>
          <a:stretch/>
        </p:blipFill>
        <p:spPr>
          <a:xfrm>
            <a:off x="6444208" y="1701032"/>
            <a:ext cx="2292807" cy="2016000"/>
          </a:xfrm>
          <a:prstGeom prst="rect">
            <a:avLst/>
          </a:prstGeom>
        </p:spPr>
      </p:pic>
      <p:pic>
        <p:nvPicPr>
          <p:cNvPr id="6" name="Picture 5" descr="ET_GPP_profiles.png"/>
          <p:cNvPicPr>
            <a:picLocks noChangeAspect="1"/>
          </p:cNvPicPr>
          <p:nvPr/>
        </p:nvPicPr>
        <p:blipFill rotWithShape="1">
          <a:blip r:embed="rId3">
            <a:extLst>
              <a:ext uri="{28A0092B-C50C-407E-A947-70E740481C1C}">
                <a14:useLocalDpi xmlns:a14="http://schemas.microsoft.com/office/drawing/2010/main" val="0"/>
              </a:ext>
            </a:extLst>
          </a:blip>
          <a:srcRect l="48945" b="48010"/>
          <a:stretch/>
        </p:blipFill>
        <p:spPr>
          <a:xfrm>
            <a:off x="6444208" y="3715916"/>
            <a:ext cx="2605302" cy="2016968"/>
          </a:xfrm>
          <a:prstGeom prst="rect">
            <a:avLst/>
          </a:prstGeom>
        </p:spPr>
      </p:pic>
    </p:spTree>
    <p:extLst>
      <p:ext uri="{BB962C8B-B14F-4D97-AF65-F5344CB8AC3E}">
        <p14:creationId xmlns:p14="http://schemas.microsoft.com/office/powerpoint/2010/main" val="221836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Fraction forested area and above-ground biomass:</a:t>
            </a:r>
            <a:r>
              <a:rPr lang="en-US" dirty="0"/>
              <a:t> </a:t>
            </a:r>
            <a:r>
              <a:rPr lang="en-US" dirty="0" smtClean="0"/>
              <a:t>comparison </a:t>
            </a:r>
            <a:r>
              <a:rPr lang="en-US" dirty="0"/>
              <a:t>with GEOCARBON global forest biomass </a:t>
            </a:r>
            <a:r>
              <a:rPr lang="en-US" dirty="0" smtClean="0"/>
              <a:t>map (</a:t>
            </a:r>
            <a:r>
              <a:rPr lang="en-US" dirty="0" err="1" smtClean="0"/>
              <a:t>Avatabile</a:t>
            </a:r>
            <a:r>
              <a:rPr lang="en-US" dirty="0" smtClean="0"/>
              <a:t> et a. GCB 2016). </a:t>
            </a:r>
            <a:r>
              <a:rPr lang="en-US" dirty="0"/>
              <a:t>Forest areas according to the GLC2000 map.</a:t>
            </a:r>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grpSp>
        <p:nvGrpSpPr>
          <p:cNvPr id="8" name="Group 7"/>
          <p:cNvGrpSpPr/>
          <p:nvPr/>
        </p:nvGrpSpPr>
        <p:grpSpPr>
          <a:xfrm>
            <a:off x="-396552" y="2340620"/>
            <a:ext cx="10081120" cy="4472756"/>
            <a:chOff x="-396552" y="1404516"/>
            <a:chExt cx="10081120" cy="4472756"/>
          </a:xfrm>
        </p:grpSpPr>
        <p:pic>
          <p:nvPicPr>
            <p:cNvPr id="6" name="Picture 5" descr="biomass.png"/>
            <p:cNvPicPr>
              <a:picLocks noChangeAspect="1"/>
            </p:cNvPicPr>
            <p:nvPr/>
          </p:nvPicPr>
          <p:blipFill rotWithShape="1">
            <a:blip r:embed="rId2">
              <a:extLst>
                <a:ext uri="{28A0092B-C50C-407E-A947-70E740481C1C}">
                  <a14:useLocalDpi xmlns:a14="http://schemas.microsoft.com/office/drawing/2010/main" val="0"/>
                </a:ext>
              </a:extLst>
            </a:blip>
            <a:srcRect l="49649" t="63889"/>
            <a:stretch/>
          </p:blipFill>
          <p:spPr>
            <a:xfrm>
              <a:off x="6192568" y="3601116"/>
              <a:ext cx="3492000" cy="2276156"/>
            </a:xfrm>
            <a:prstGeom prst="rect">
              <a:avLst/>
            </a:prstGeom>
          </p:spPr>
        </p:pic>
        <p:pic>
          <p:nvPicPr>
            <p:cNvPr id="7" name="Picture 6" descr="biomass.png"/>
            <p:cNvPicPr>
              <a:picLocks noChangeAspect="1"/>
            </p:cNvPicPr>
            <p:nvPr/>
          </p:nvPicPr>
          <p:blipFill rotWithShape="1">
            <a:blip r:embed="rId2">
              <a:extLst>
                <a:ext uri="{28A0092B-C50C-407E-A947-70E740481C1C}">
                  <a14:useLocalDpi xmlns:a14="http://schemas.microsoft.com/office/drawing/2010/main" val="0"/>
                </a:ext>
              </a:extLst>
            </a:blip>
            <a:srcRect l="-450" t="61667" r="49958" b="2222"/>
            <a:stretch/>
          </p:blipFill>
          <p:spPr>
            <a:xfrm>
              <a:off x="5797550" y="1528564"/>
              <a:ext cx="3477655" cy="2260476"/>
            </a:xfrm>
            <a:prstGeom prst="rect">
              <a:avLst/>
            </a:prstGeom>
          </p:spPr>
        </p:pic>
        <p:pic>
          <p:nvPicPr>
            <p:cNvPr id="5" name="Picture 4" descr="biomass.png"/>
            <p:cNvPicPr>
              <a:picLocks noChangeAspect="1"/>
            </p:cNvPicPr>
            <p:nvPr/>
          </p:nvPicPr>
          <p:blipFill rotWithShape="1">
            <a:blip r:embed="rId2">
              <a:extLst>
                <a:ext uri="{28A0092B-C50C-407E-A947-70E740481C1C}">
                  <a14:useLocalDpi xmlns:a14="http://schemas.microsoft.com/office/drawing/2010/main" val="0"/>
                </a:ext>
              </a:extLst>
            </a:blip>
            <a:srcRect r="7956" b="36026"/>
            <a:stretch/>
          </p:blipFill>
          <p:spPr>
            <a:xfrm>
              <a:off x="-396552" y="1404516"/>
              <a:ext cx="6624736" cy="4184724"/>
            </a:xfrm>
            <a:prstGeom prst="rect">
              <a:avLst/>
            </a:prstGeom>
          </p:spPr>
        </p:pic>
      </p:grpSp>
    </p:spTree>
    <p:extLst>
      <p:ext uri="{BB962C8B-B14F-4D97-AF65-F5344CB8AC3E}">
        <p14:creationId xmlns:p14="http://schemas.microsoft.com/office/powerpoint/2010/main" val="182809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CABLE global Net Biome Productivity: results for GCP 2016 – TRENDY-v5</a:t>
            </a:r>
            <a:endParaRPr lang="en-US" dirty="0"/>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pic>
        <p:nvPicPr>
          <p:cNvPr id="4" name="Picture 3" descr="Global_NB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464351"/>
            <a:ext cx="5310909" cy="3980873"/>
          </a:xfrm>
          <a:prstGeom prst="rect">
            <a:avLst/>
          </a:prstGeom>
        </p:spPr>
      </p:pic>
    </p:spTree>
    <p:extLst>
      <p:ext uri="{BB962C8B-B14F-4D97-AF65-F5344CB8AC3E}">
        <p14:creationId xmlns:p14="http://schemas.microsoft.com/office/powerpoint/2010/main" val="352141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Land Sink Inferred from Global Carbon Budget and CABLE TRENDY S3 (dynamic land-use) simulation</a:t>
            </a:r>
            <a:endParaRPr lang="en-US" dirty="0"/>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pic>
        <p:nvPicPr>
          <p:cNvPr id="5" name="Picture 4" descr="land_sin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772816"/>
            <a:ext cx="6408712" cy="4809310"/>
          </a:xfrm>
          <a:prstGeom prst="rect">
            <a:avLst/>
          </a:prstGeom>
        </p:spPr>
      </p:pic>
    </p:spTree>
    <p:extLst>
      <p:ext uri="{BB962C8B-B14F-4D97-AF65-F5344CB8AC3E}">
        <p14:creationId xmlns:p14="http://schemas.microsoft.com/office/powerpoint/2010/main" val="202120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GPP, NPP and Carbon Use Efficiency</a:t>
            </a:r>
            <a:endParaRPr lang="en-US" dirty="0"/>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pic>
        <p:nvPicPr>
          <p:cNvPr id="4" name="Picture 3" descr="global_N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14" y="908720"/>
            <a:ext cx="4317986" cy="3240360"/>
          </a:xfrm>
          <a:prstGeom prst="rect">
            <a:avLst/>
          </a:prstGeom>
        </p:spPr>
      </p:pic>
      <p:pic>
        <p:nvPicPr>
          <p:cNvPr id="5" name="Picture 4" descr="global_g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836712"/>
            <a:ext cx="4542398" cy="3404824"/>
          </a:xfrm>
          <a:prstGeom prst="rect">
            <a:avLst/>
          </a:prstGeom>
        </p:spPr>
      </p:pic>
      <p:pic>
        <p:nvPicPr>
          <p:cNvPr id="6" name="Picture 5" descr="global_C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4183524"/>
            <a:ext cx="3600400" cy="2701860"/>
          </a:xfrm>
          <a:prstGeom prst="rect">
            <a:avLst/>
          </a:prstGeom>
        </p:spPr>
      </p:pic>
    </p:spTree>
    <p:extLst>
      <p:ext uri="{BB962C8B-B14F-4D97-AF65-F5344CB8AC3E}">
        <p14:creationId xmlns:p14="http://schemas.microsoft.com/office/powerpoint/2010/main" val="305431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58220" y="0"/>
            <a:ext cx="8586532" cy="1184467"/>
          </a:xfrm>
          <a:prstGeom prst="rect">
            <a:avLst/>
          </a:prstGeom>
        </p:spPr>
        <p:txBody>
          <a:bodyPr/>
          <a:lstStyle>
            <a:lvl1pPr algn="l" defTabSz="914400" rtl="0" eaLnBrk="1" latinLnBrk="0" hangingPunct="1">
              <a:lnSpc>
                <a:spcPct val="90000"/>
              </a:lnSpc>
              <a:spcBef>
                <a:spcPct val="0"/>
              </a:spcBef>
              <a:buNone/>
              <a:defRPr sz="3400" b="1" kern="1200">
                <a:solidFill>
                  <a:srgbClr val="7F7F7F"/>
                </a:solidFill>
                <a:latin typeface="Arial" charset="0"/>
                <a:ea typeface="Arial" charset="0"/>
                <a:cs typeface="Arial" charset="0"/>
              </a:defRPr>
            </a:lvl1pPr>
          </a:lstStyle>
          <a:p>
            <a:pPr marL="0" lvl="1">
              <a:lnSpc>
                <a:spcPct val="90000"/>
              </a:lnSpc>
              <a:spcBef>
                <a:spcPct val="0"/>
              </a:spcBef>
            </a:pPr>
            <a:r>
              <a:rPr lang="en-AU" sz="3200" dirty="0"/>
              <a:t>CABLE global land-use emissions, driven by </a:t>
            </a:r>
            <a:r>
              <a:rPr lang="en-AU" sz="3200" dirty="0" smtClean="0"/>
              <a:t>LUH2 land</a:t>
            </a:r>
            <a:r>
              <a:rPr lang="en-AU" sz="3200" dirty="0"/>
              <a:t>-use forcing</a:t>
            </a:r>
            <a:endParaRPr lang="en-US" sz="3200" dirty="0"/>
          </a:p>
          <a:p>
            <a:endParaRPr lang="en-AU" dirty="0"/>
          </a:p>
        </p:txBody>
      </p:sp>
      <p:pic>
        <p:nvPicPr>
          <p:cNvPr id="4" name="Picture 3" descr="LUC_TS_1609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268760"/>
            <a:ext cx="4717189" cy="3307670"/>
          </a:xfrm>
          <a:prstGeom prst="rect">
            <a:avLst/>
          </a:prstGeom>
        </p:spPr>
      </p:pic>
      <p:sp>
        <p:nvSpPr>
          <p:cNvPr id="8" name="TextBox 7"/>
          <p:cNvSpPr txBox="1"/>
          <p:nvPr/>
        </p:nvSpPr>
        <p:spPr>
          <a:xfrm>
            <a:off x="323528" y="4797152"/>
            <a:ext cx="3545696" cy="1200329"/>
          </a:xfrm>
          <a:prstGeom prst="rect">
            <a:avLst/>
          </a:prstGeom>
          <a:noFill/>
        </p:spPr>
        <p:txBody>
          <a:bodyPr wrap="square" rtlCol="0">
            <a:spAutoFit/>
          </a:bodyPr>
          <a:lstStyle/>
          <a:p>
            <a:r>
              <a:rPr lang="en-US" dirty="0" smtClean="0">
                <a:latin typeface="Comic Sans MS"/>
                <a:cs typeface="Comic Sans MS"/>
              </a:rPr>
              <a:t>Regrowth on abandoned </a:t>
            </a:r>
            <a:r>
              <a:rPr lang="en-US" dirty="0">
                <a:latin typeface="Comic Sans MS"/>
                <a:cs typeface="Comic Sans MS"/>
              </a:rPr>
              <a:t>agricultural lands and intensified </a:t>
            </a:r>
            <a:r>
              <a:rPr lang="en-US" dirty="0" smtClean="0">
                <a:latin typeface="Comic Sans MS"/>
                <a:cs typeface="Comic Sans MS"/>
              </a:rPr>
              <a:t>forestry</a:t>
            </a:r>
            <a:endParaRPr lang="en-US" dirty="0">
              <a:latin typeface="Comic Sans MS"/>
              <a:cs typeface="Comic Sans MS"/>
            </a:endParaRPr>
          </a:p>
          <a:p>
            <a:endParaRPr lang="en-US" dirty="0"/>
          </a:p>
        </p:txBody>
      </p:sp>
      <p:sp>
        <p:nvSpPr>
          <p:cNvPr id="9" name="TextBox 8"/>
          <p:cNvSpPr txBox="1"/>
          <p:nvPr/>
        </p:nvSpPr>
        <p:spPr>
          <a:xfrm>
            <a:off x="5364088" y="3356992"/>
            <a:ext cx="3545696" cy="923330"/>
          </a:xfrm>
          <a:prstGeom prst="rect">
            <a:avLst/>
          </a:prstGeom>
          <a:noFill/>
        </p:spPr>
        <p:txBody>
          <a:bodyPr wrap="square" rtlCol="0">
            <a:spAutoFit/>
          </a:bodyPr>
          <a:lstStyle/>
          <a:p>
            <a:r>
              <a:rPr lang="en-US" dirty="0" smtClean="0">
                <a:solidFill>
                  <a:srgbClr val="38E1FF"/>
                </a:solidFill>
                <a:latin typeface="Comic Sans MS"/>
                <a:cs typeface="Comic Sans MS"/>
              </a:rPr>
              <a:t>Net land-use flux (~1.5 </a:t>
            </a:r>
            <a:r>
              <a:rPr lang="en-US" dirty="0" err="1" smtClean="0">
                <a:solidFill>
                  <a:srgbClr val="38E1FF"/>
                </a:solidFill>
                <a:latin typeface="Comic Sans MS"/>
                <a:cs typeface="Comic Sans MS"/>
              </a:rPr>
              <a:t>PgC</a:t>
            </a:r>
            <a:r>
              <a:rPr lang="en-US" dirty="0" smtClean="0">
                <a:solidFill>
                  <a:srgbClr val="38E1FF"/>
                </a:solidFill>
                <a:latin typeface="Comic Sans MS"/>
                <a:cs typeface="Comic Sans MS"/>
              </a:rPr>
              <a:t> y</a:t>
            </a:r>
            <a:r>
              <a:rPr lang="en-US" baseline="30000" dirty="0" smtClean="0">
                <a:solidFill>
                  <a:srgbClr val="38E1FF"/>
                </a:solidFill>
                <a:latin typeface="Comic Sans MS"/>
                <a:cs typeface="Comic Sans MS"/>
              </a:rPr>
              <a:t>-1</a:t>
            </a:r>
            <a:r>
              <a:rPr lang="en-US" dirty="0" smtClean="0">
                <a:solidFill>
                  <a:srgbClr val="38E1FF"/>
                </a:solidFill>
                <a:latin typeface="Comic Sans MS"/>
                <a:cs typeface="Comic Sans MS"/>
              </a:rPr>
              <a:t>) is  large compared to residual land sink (~2.4 </a:t>
            </a:r>
            <a:r>
              <a:rPr lang="en-US" dirty="0" err="1" smtClean="0">
                <a:solidFill>
                  <a:srgbClr val="38E1FF"/>
                </a:solidFill>
                <a:latin typeface="Comic Sans MS"/>
                <a:cs typeface="Comic Sans MS"/>
              </a:rPr>
              <a:t>PgC</a:t>
            </a:r>
            <a:r>
              <a:rPr lang="en-US" dirty="0" smtClean="0">
                <a:solidFill>
                  <a:srgbClr val="38E1FF"/>
                </a:solidFill>
                <a:latin typeface="Comic Sans MS"/>
                <a:cs typeface="Comic Sans MS"/>
              </a:rPr>
              <a:t> y</a:t>
            </a:r>
            <a:r>
              <a:rPr lang="en-US" baseline="30000" dirty="0" smtClean="0">
                <a:solidFill>
                  <a:srgbClr val="38E1FF"/>
                </a:solidFill>
                <a:latin typeface="Comic Sans MS"/>
                <a:cs typeface="Comic Sans MS"/>
              </a:rPr>
              <a:t>-1</a:t>
            </a:r>
            <a:r>
              <a:rPr lang="en-US" dirty="0" smtClean="0">
                <a:solidFill>
                  <a:srgbClr val="38E1FF"/>
                </a:solidFill>
                <a:latin typeface="Comic Sans MS"/>
                <a:cs typeface="Comic Sans MS"/>
              </a:rPr>
              <a:t>)</a:t>
            </a:r>
            <a:endParaRPr lang="en-US" dirty="0">
              <a:solidFill>
                <a:srgbClr val="38E1FF"/>
              </a:solidFill>
              <a:latin typeface="Comic Sans MS"/>
              <a:cs typeface="Comic Sans MS"/>
            </a:endParaRPr>
          </a:p>
        </p:txBody>
      </p:sp>
      <p:cxnSp>
        <p:nvCxnSpPr>
          <p:cNvPr id="11" name="Straight Arrow Connector 10"/>
          <p:cNvCxnSpPr/>
          <p:nvPr/>
        </p:nvCxnSpPr>
        <p:spPr>
          <a:xfrm flipV="1">
            <a:off x="2699792" y="3717032"/>
            <a:ext cx="1131606" cy="10296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4519942" y="2204864"/>
            <a:ext cx="1357926" cy="1002664"/>
          </a:xfrm>
          <a:prstGeom prst="straightConnector1">
            <a:avLst/>
          </a:prstGeom>
          <a:ln>
            <a:solidFill>
              <a:srgbClr val="38E1FF"/>
            </a:solidFill>
            <a:tailEnd type="arrow"/>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16049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Forest Carbon Sink 1990-2000</a:t>
            </a:r>
            <a:endParaRPr lang="en-US" dirty="0"/>
          </a:p>
        </p:txBody>
      </p:sp>
      <p:sp>
        <p:nvSpPr>
          <p:cNvPr id="3" name="Content Placeholder 2"/>
          <p:cNvSpPr>
            <a:spLocks noGrp="1"/>
          </p:cNvSpPr>
          <p:nvPr>
            <p:ph idx="1"/>
          </p:nvPr>
        </p:nvSpPr>
        <p:spPr/>
        <p:txBody>
          <a:bodyPr/>
          <a:lstStyle/>
          <a:p>
            <a:endParaRPr lang="en-US"/>
          </a:p>
        </p:txBody>
      </p:sp>
      <p:pic>
        <p:nvPicPr>
          <p:cNvPr id="5" name="Picture 4" descr="map_sink_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21" y="764704"/>
            <a:ext cx="9996042" cy="4853766"/>
          </a:xfrm>
          <a:prstGeom prst="rect">
            <a:avLst/>
          </a:prstGeom>
        </p:spPr>
      </p:pic>
      <p:sp>
        <p:nvSpPr>
          <p:cNvPr id="6" name="TextBox 5"/>
          <p:cNvSpPr txBox="1"/>
          <p:nvPr/>
        </p:nvSpPr>
        <p:spPr>
          <a:xfrm>
            <a:off x="0" y="5086132"/>
            <a:ext cx="8936816" cy="935156"/>
          </a:xfrm>
          <a:prstGeom prst="rect">
            <a:avLst/>
          </a:prstGeom>
          <a:noFill/>
        </p:spPr>
        <p:txBody>
          <a:bodyPr wrap="square" rtlCol="0">
            <a:spAutoFit/>
          </a:bodyPr>
          <a:lstStyle/>
          <a:p>
            <a:r>
              <a:rPr lang="en-US" dirty="0">
                <a:solidFill>
                  <a:srgbClr val="FF0000"/>
                </a:solidFill>
                <a:latin typeface="Comic Sans MS"/>
                <a:cs typeface="Comic Sans MS"/>
              </a:rPr>
              <a:t>Physiological </a:t>
            </a:r>
            <a:r>
              <a:rPr lang="en-US" dirty="0" smtClean="0">
                <a:solidFill>
                  <a:srgbClr val="FF0000"/>
                </a:solidFill>
                <a:latin typeface="Comic Sans MS"/>
                <a:cs typeface="Comic Sans MS"/>
              </a:rPr>
              <a:t>effects </a:t>
            </a:r>
            <a:r>
              <a:rPr lang="en-US" dirty="0">
                <a:solidFill>
                  <a:srgbClr val="FF0000"/>
                </a:solidFill>
                <a:latin typeface="Comic Sans MS"/>
                <a:cs typeface="Comic Sans MS"/>
              </a:rPr>
              <a:t>of </a:t>
            </a:r>
            <a:r>
              <a:rPr lang="en-US" dirty="0" smtClean="0">
                <a:solidFill>
                  <a:srgbClr val="FF0000"/>
                </a:solidFill>
                <a:latin typeface="Comic Sans MS"/>
                <a:cs typeface="Comic Sans MS"/>
              </a:rPr>
              <a:t>rising CO</a:t>
            </a:r>
            <a:r>
              <a:rPr lang="en-US" baseline="-25000" dirty="0" smtClean="0">
                <a:solidFill>
                  <a:srgbClr val="FF0000"/>
                </a:solidFill>
                <a:latin typeface="Comic Sans MS"/>
                <a:cs typeface="Comic Sans MS"/>
              </a:rPr>
              <a:t>2</a:t>
            </a:r>
            <a:r>
              <a:rPr lang="en-US" dirty="0" smtClean="0">
                <a:solidFill>
                  <a:srgbClr val="FF0000"/>
                </a:solidFill>
                <a:latin typeface="Comic Sans MS"/>
                <a:cs typeface="Comic Sans MS"/>
              </a:rPr>
              <a:t> and </a:t>
            </a:r>
            <a:r>
              <a:rPr lang="en-US" dirty="0">
                <a:solidFill>
                  <a:srgbClr val="FF0000"/>
                </a:solidFill>
                <a:latin typeface="Comic Sans MS"/>
                <a:cs typeface="Comic Sans MS"/>
              </a:rPr>
              <a:t>climate change, mostly through changes in photosynthesis.</a:t>
            </a:r>
          </a:p>
          <a:p>
            <a:endParaRPr lang="en-US" dirty="0"/>
          </a:p>
        </p:txBody>
      </p:sp>
      <p:sp>
        <p:nvSpPr>
          <p:cNvPr id="7" name="Footer Placeholder 6"/>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15531750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Forest Sink 1990-2000</a:t>
            </a:r>
            <a:endParaRPr lang="en-US" dirty="0"/>
          </a:p>
        </p:txBody>
      </p:sp>
      <p:sp>
        <p:nvSpPr>
          <p:cNvPr id="3" name="Content Placeholder 2"/>
          <p:cNvSpPr>
            <a:spLocks noGrp="1"/>
          </p:cNvSpPr>
          <p:nvPr>
            <p:ph idx="1"/>
          </p:nvPr>
        </p:nvSpPr>
        <p:spPr/>
        <p:txBody>
          <a:bodyPr/>
          <a:lstStyle/>
          <a:p>
            <a:endParaRPr lang="en-US"/>
          </a:p>
        </p:txBody>
      </p:sp>
      <p:pic>
        <p:nvPicPr>
          <p:cNvPr id="4" name="Picture 3" descr="map_sink_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10" y="764704"/>
            <a:ext cx="9856038" cy="4823167"/>
          </a:xfrm>
          <a:prstGeom prst="rect">
            <a:avLst/>
          </a:prstGeom>
        </p:spPr>
      </p:pic>
      <p:sp>
        <p:nvSpPr>
          <p:cNvPr id="5" name="TextBox 4"/>
          <p:cNvSpPr txBox="1"/>
          <p:nvPr/>
        </p:nvSpPr>
        <p:spPr>
          <a:xfrm>
            <a:off x="-17282" y="5229200"/>
            <a:ext cx="9649072" cy="1200329"/>
          </a:xfrm>
          <a:prstGeom prst="rect">
            <a:avLst/>
          </a:prstGeom>
          <a:noFill/>
        </p:spPr>
        <p:txBody>
          <a:bodyPr wrap="square" rtlCol="0">
            <a:spAutoFit/>
          </a:bodyPr>
          <a:lstStyle/>
          <a:p>
            <a:r>
              <a:rPr lang="en-US" dirty="0">
                <a:solidFill>
                  <a:srgbClr val="FF0000"/>
                </a:solidFill>
                <a:latin typeface="Comic Sans MS"/>
                <a:cs typeface="Comic Sans MS"/>
              </a:rPr>
              <a:t>Forest regrowth: abandoned agricultural lands and intensified forestry, which produces a greater proportion of stands with younger trees still accumulating carbon through stem growth.</a:t>
            </a:r>
          </a:p>
          <a:p>
            <a:endParaRPr lang="en-US" dirty="0"/>
          </a:p>
        </p:txBody>
      </p:sp>
      <p:sp>
        <p:nvSpPr>
          <p:cNvPr id="6" name="Footer Placeholder 5"/>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23707917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Primary Forest Harvest and Clearing 1930-1960</a:t>
            </a:r>
            <a:endParaRPr lang="en-US" dirty="0"/>
          </a:p>
        </p:txBody>
      </p:sp>
      <p:pic>
        <p:nvPicPr>
          <p:cNvPr id="4" name="Content Placeholder 3" descr="map_deforest_p.png"/>
          <p:cNvPicPr>
            <a:picLocks noGrp="1" noChangeAspect="1"/>
          </p:cNvPicPr>
          <p:nvPr>
            <p:ph idx="1"/>
          </p:nvPr>
        </p:nvPicPr>
        <p:blipFill>
          <a:blip r:embed="rId2">
            <a:extLst>
              <a:ext uri="{28A0092B-C50C-407E-A947-70E740481C1C}">
                <a14:useLocalDpi xmlns:a14="http://schemas.microsoft.com/office/drawing/2010/main" val="0"/>
              </a:ext>
            </a:extLst>
          </a:blip>
          <a:srcRect l="5821" r="5821"/>
          <a:stretch>
            <a:fillRect/>
          </a:stretch>
        </p:blipFill>
        <p:spPr>
          <a:xfrm>
            <a:off x="261" y="836712"/>
            <a:ext cx="9108243" cy="5009183"/>
          </a:xfrm>
        </p:spPr>
      </p:pic>
      <p:sp>
        <p:nvSpPr>
          <p:cNvPr id="3" name="Footer Placeholder 2"/>
          <p:cNvSpPr>
            <a:spLocks noGrp="1"/>
          </p:cNvSpPr>
          <p:nvPr>
            <p:ph type="ftr" sz="quarter" idx="11"/>
          </p:nvPr>
        </p:nvSpPr>
        <p:spPr/>
        <p:txBody>
          <a:bodyPr/>
          <a:lstStyle/>
          <a:p>
            <a:r>
              <a:rPr lang="en-AU" smtClean="0"/>
              <a:t>CABLE video con, Oct 26 2016</a:t>
            </a:r>
            <a:endParaRPr lang="en-AU" dirty="0"/>
          </a:p>
        </p:txBody>
      </p:sp>
      <p:sp>
        <p:nvSpPr>
          <p:cNvPr id="5" name="TextBox 4"/>
          <p:cNvSpPr txBox="1"/>
          <p:nvPr/>
        </p:nvSpPr>
        <p:spPr>
          <a:xfrm>
            <a:off x="683568" y="5589240"/>
            <a:ext cx="3612212" cy="369332"/>
          </a:xfrm>
          <a:prstGeom prst="rect">
            <a:avLst/>
          </a:prstGeom>
          <a:noFill/>
        </p:spPr>
        <p:txBody>
          <a:bodyPr wrap="none" rtlCol="0">
            <a:spAutoFit/>
          </a:bodyPr>
          <a:lstStyle/>
          <a:p>
            <a:r>
              <a:rPr lang="en-US" dirty="0" smtClean="0">
                <a:solidFill>
                  <a:srgbClr val="FF0000"/>
                </a:solidFill>
                <a:latin typeface="Comic Sans MS"/>
                <a:cs typeface="Comic Sans MS"/>
              </a:rPr>
              <a:t>Land-use change: Deforestation</a:t>
            </a:r>
            <a:endParaRPr lang="en-US" dirty="0">
              <a:solidFill>
                <a:srgbClr val="FF0000"/>
              </a:solidFill>
              <a:latin typeface="Comic Sans MS"/>
              <a:cs typeface="Comic Sans MS"/>
            </a:endParaRPr>
          </a:p>
        </p:txBody>
      </p:sp>
    </p:spTree>
    <p:extLst>
      <p:ext uri="{BB962C8B-B14F-4D97-AF65-F5344CB8AC3E}">
        <p14:creationId xmlns:p14="http://schemas.microsoft.com/office/powerpoint/2010/main" val="179238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Tropical Net Biome Productivity</a:t>
            </a:r>
            <a:endParaRPr lang="en-US" dirty="0"/>
          </a:p>
        </p:txBody>
      </p:sp>
      <p:sp>
        <p:nvSpPr>
          <p:cNvPr id="4" name="Footer Placeholder 3"/>
          <p:cNvSpPr>
            <a:spLocks noGrp="1"/>
          </p:cNvSpPr>
          <p:nvPr>
            <p:ph type="ftr" sz="quarter" idx="11"/>
          </p:nvPr>
        </p:nvSpPr>
        <p:spPr/>
        <p:txBody>
          <a:bodyPr/>
          <a:lstStyle/>
          <a:p>
            <a:r>
              <a:rPr lang="en-AU" smtClean="0"/>
              <a:t>CABLE video con, Oct 26 2016</a:t>
            </a:r>
            <a:endParaRPr lang="en-AU" dirty="0"/>
          </a:p>
        </p:txBody>
      </p:sp>
      <p:pic>
        <p:nvPicPr>
          <p:cNvPr id="7" name="Picture 6" descr="Tropical_NB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18049"/>
            <a:ext cx="5904656" cy="4431050"/>
          </a:xfrm>
          <a:prstGeom prst="rect">
            <a:avLst/>
          </a:prstGeom>
        </p:spPr>
      </p:pic>
    </p:spTree>
    <p:extLst>
      <p:ext uri="{BB962C8B-B14F-4D97-AF65-F5344CB8AC3E}">
        <p14:creationId xmlns:p14="http://schemas.microsoft.com/office/powerpoint/2010/main" val="190173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New CABLE components</a:t>
            </a:r>
          </a:p>
          <a:p>
            <a:r>
              <a:rPr lang="en-US" dirty="0" smtClean="0"/>
              <a:t>Evaluation of new model configuration</a:t>
            </a:r>
          </a:p>
          <a:p>
            <a:r>
              <a:rPr lang="en-US" dirty="0" smtClean="0"/>
              <a:t>Application for </a:t>
            </a:r>
            <a:r>
              <a:rPr lang="en-US" dirty="0"/>
              <a:t>G</a:t>
            </a:r>
            <a:r>
              <a:rPr lang="en-US" dirty="0" smtClean="0"/>
              <a:t>lobal Carbon Budget 2016 and TRENDY-v5</a:t>
            </a:r>
            <a:endParaRPr lang="en-US" dirty="0"/>
          </a:p>
        </p:txBody>
      </p:sp>
      <p:sp>
        <p:nvSpPr>
          <p:cNvPr id="4" name="Footer Placeholder 3"/>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3065567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Tropical NPP, Carbon-Use Efficiency</a:t>
            </a:r>
            <a:endParaRPr lang="en-US" dirty="0"/>
          </a:p>
        </p:txBody>
      </p:sp>
      <p:sp>
        <p:nvSpPr>
          <p:cNvPr id="4" name="Footer Placeholder 3"/>
          <p:cNvSpPr>
            <a:spLocks noGrp="1"/>
          </p:cNvSpPr>
          <p:nvPr>
            <p:ph type="ftr" sz="quarter" idx="11"/>
          </p:nvPr>
        </p:nvSpPr>
        <p:spPr/>
        <p:txBody>
          <a:bodyPr/>
          <a:lstStyle/>
          <a:p>
            <a:r>
              <a:rPr lang="en-AU" smtClean="0"/>
              <a:t>CABLE video con, Oct 26 2016</a:t>
            </a:r>
            <a:endParaRPr lang="en-AU" dirty="0"/>
          </a:p>
        </p:txBody>
      </p:sp>
      <p:pic>
        <p:nvPicPr>
          <p:cNvPr id="5" name="Picture 4" descr="tropical_N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1196753"/>
            <a:ext cx="4419052" cy="3312368"/>
          </a:xfrm>
          <a:prstGeom prst="rect">
            <a:avLst/>
          </a:prstGeom>
        </p:spPr>
      </p:pic>
      <p:pic>
        <p:nvPicPr>
          <p:cNvPr id="6" name="Picture 5" descr="tropical_CU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196753"/>
            <a:ext cx="4317986" cy="3240360"/>
          </a:xfrm>
          <a:prstGeom prst="rect">
            <a:avLst/>
          </a:prstGeom>
        </p:spPr>
      </p:pic>
    </p:spTree>
    <p:extLst>
      <p:ext uri="{BB962C8B-B14F-4D97-AF65-F5344CB8AC3E}">
        <p14:creationId xmlns:p14="http://schemas.microsoft.com/office/powerpoint/2010/main" val="1099398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CO</a:t>
            </a:r>
            <a:r>
              <a:rPr lang="en-US" baseline="-25000" dirty="0" smtClean="0"/>
              <a:t>2</a:t>
            </a:r>
            <a:r>
              <a:rPr lang="en-US" dirty="0" smtClean="0"/>
              <a:t> Flux Attribution: Tropics</a:t>
            </a:r>
            <a:endParaRPr lang="en-US" dirty="0"/>
          </a:p>
        </p:txBody>
      </p:sp>
      <p:sp>
        <p:nvSpPr>
          <p:cNvPr id="4" name="Footer Placeholder 3"/>
          <p:cNvSpPr>
            <a:spLocks noGrp="1"/>
          </p:cNvSpPr>
          <p:nvPr>
            <p:ph type="ftr" sz="quarter" idx="11"/>
          </p:nvPr>
        </p:nvSpPr>
        <p:spPr/>
        <p:txBody>
          <a:bodyPr/>
          <a:lstStyle/>
          <a:p>
            <a:r>
              <a:rPr lang="en-AU" smtClean="0"/>
              <a:t>CABLE video con, Oct 26 2016</a:t>
            </a:r>
            <a:endParaRPr lang="en-AU" dirty="0"/>
          </a:p>
        </p:txBody>
      </p:sp>
      <p:pic>
        <p:nvPicPr>
          <p:cNvPr id="3" name="Picture 2" descr="Net_flux_break_down_trop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54" y="980728"/>
            <a:ext cx="6593850" cy="5212026"/>
          </a:xfrm>
          <a:prstGeom prst="rect">
            <a:avLst/>
          </a:prstGeom>
        </p:spPr>
      </p:pic>
    </p:spTree>
    <p:extLst>
      <p:ext uri="{BB962C8B-B14F-4D97-AF65-F5344CB8AC3E}">
        <p14:creationId xmlns:p14="http://schemas.microsoft.com/office/powerpoint/2010/main" val="400431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noAutofit/>
          </a:bodyPr>
          <a:lstStyle/>
          <a:p>
            <a:r>
              <a:rPr lang="en-US" sz="2800" dirty="0" smtClean="0"/>
              <a:t>Boreal forest around the globe: Trends in Productivity </a:t>
            </a:r>
            <a:endParaRPr lang="en-US" sz="2800" dirty="0"/>
          </a:p>
        </p:txBody>
      </p:sp>
      <p:sp>
        <p:nvSpPr>
          <p:cNvPr id="3" name="Content Placeholder 2"/>
          <p:cNvSpPr>
            <a:spLocks noGrp="1"/>
          </p:cNvSpPr>
          <p:nvPr>
            <p:ph idx="1"/>
          </p:nvPr>
        </p:nvSpPr>
        <p:spPr/>
        <p:txBody>
          <a:bodyPr/>
          <a:lstStyle/>
          <a:p>
            <a:endParaRPr lang="en-US" dirty="0"/>
          </a:p>
        </p:txBody>
      </p:sp>
      <p:pic>
        <p:nvPicPr>
          <p:cNvPr id="4" name="Picture 3" descr="NBP_ts_bore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349229"/>
            <a:ext cx="4114800" cy="3087883"/>
          </a:xfrm>
          <a:prstGeom prst="rect">
            <a:avLst/>
          </a:prstGeom>
        </p:spPr>
      </p:pic>
      <p:pic>
        <p:nvPicPr>
          <p:cNvPr id="6" name="Picture 5" descr="NPP_ts_bore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286152"/>
            <a:ext cx="4463995" cy="3222968"/>
          </a:xfrm>
          <a:prstGeom prst="rect">
            <a:avLst/>
          </a:prstGeom>
        </p:spPr>
      </p:pic>
      <p:sp>
        <p:nvSpPr>
          <p:cNvPr id="5" name="TextBox 4"/>
          <p:cNvSpPr txBox="1"/>
          <p:nvPr/>
        </p:nvSpPr>
        <p:spPr>
          <a:xfrm>
            <a:off x="1066596" y="4714326"/>
            <a:ext cx="4373801" cy="1569660"/>
          </a:xfrm>
          <a:prstGeom prst="rect">
            <a:avLst/>
          </a:prstGeom>
          <a:noFill/>
        </p:spPr>
        <p:txBody>
          <a:bodyPr wrap="none" rtlCol="0">
            <a:spAutoFit/>
          </a:bodyPr>
          <a:lstStyle/>
          <a:p>
            <a:r>
              <a:rPr lang="en-US" dirty="0" smtClean="0">
                <a:solidFill>
                  <a:srgbClr val="FF0000"/>
                </a:solidFill>
              </a:rPr>
              <a:t>GPP Trends 1996:2015 </a:t>
            </a:r>
            <a:endParaRPr lang="en-US" dirty="0" smtClean="0">
              <a:solidFill>
                <a:srgbClr val="FF0000"/>
              </a:solidFill>
              <a:latin typeface="Comic Sans MS"/>
              <a:cs typeface="Comic Sans MS"/>
            </a:endParaRPr>
          </a:p>
          <a:p>
            <a:r>
              <a:rPr lang="en-US" b="1" dirty="0" smtClean="0">
                <a:solidFill>
                  <a:srgbClr val="00A9CE"/>
                </a:solidFill>
              </a:rPr>
              <a:t>Boreal Forest: 2.5 g C m</a:t>
            </a:r>
            <a:r>
              <a:rPr lang="en-US" b="1" baseline="30000" dirty="0" smtClean="0">
                <a:solidFill>
                  <a:srgbClr val="00A9CE"/>
                </a:solidFill>
              </a:rPr>
              <a:t>-2</a:t>
            </a:r>
            <a:r>
              <a:rPr lang="en-US" b="1" dirty="0" smtClean="0">
                <a:solidFill>
                  <a:srgbClr val="00A9CE"/>
                </a:solidFill>
              </a:rPr>
              <a:t> y</a:t>
            </a:r>
            <a:r>
              <a:rPr lang="en-US" b="1" baseline="30000" dirty="0" smtClean="0">
                <a:solidFill>
                  <a:srgbClr val="00A9CE"/>
                </a:solidFill>
              </a:rPr>
              <a:t>-1</a:t>
            </a:r>
          </a:p>
          <a:p>
            <a:r>
              <a:rPr lang="en-US" dirty="0" smtClean="0">
                <a:solidFill>
                  <a:srgbClr val="00A9CE"/>
                </a:solidFill>
              </a:rPr>
              <a:t>Cool Mixed Forest</a:t>
            </a:r>
            <a:r>
              <a:rPr lang="en-US" dirty="0">
                <a:solidFill>
                  <a:srgbClr val="00A9CE"/>
                </a:solidFill>
              </a:rPr>
              <a:t>: </a:t>
            </a:r>
            <a:r>
              <a:rPr lang="en-US" dirty="0" smtClean="0">
                <a:solidFill>
                  <a:srgbClr val="00A9CE"/>
                </a:solidFill>
              </a:rPr>
              <a:t>3.5 </a:t>
            </a:r>
            <a:r>
              <a:rPr lang="en-US" dirty="0">
                <a:solidFill>
                  <a:srgbClr val="00A9CE"/>
                </a:solidFill>
              </a:rPr>
              <a:t>g C m</a:t>
            </a:r>
            <a:r>
              <a:rPr lang="en-US" baseline="30000" dirty="0">
                <a:solidFill>
                  <a:srgbClr val="00A9CE"/>
                </a:solidFill>
              </a:rPr>
              <a:t>-2</a:t>
            </a:r>
            <a:r>
              <a:rPr lang="en-US" dirty="0">
                <a:solidFill>
                  <a:srgbClr val="00A9CE"/>
                </a:solidFill>
              </a:rPr>
              <a:t> y</a:t>
            </a:r>
            <a:r>
              <a:rPr lang="en-US" baseline="30000" dirty="0">
                <a:solidFill>
                  <a:srgbClr val="00A9CE"/>
                </a:solidFill>
              </a:rPr>
              <a:t>-1</a:t>
            </a:r>
          </a:p>
          <a:p>
            <a:r>
              <a:rPr lang="en-US" dirty="0" smtClean="0">
                <a:solidFill>
                  <a:srgbClr val="00A9CE"/>
                </a:solidFill>
              </a:rPr>
              <a:t>Temperate Deciduous Forest: 4.0 </a:t>
            </a:r>
            <a:r>
              <a:rPr lang="en-US" dirty="0">
                <a:solidFill>
                  <a:srgbClr val="00A9CE"/>
                </a:solidFill>
              </a:rPr>
              <a:t>g C m</a:t>
            </a:r>
            <a:r>
              <a:rPr lang="en-US" baseline="30000" dirty="0">
                <a:solidFill>
                  <a:srgbClr val="00A9CE"/>
                </a:solidFill>
              </a:rPr>
              <a:t>-2</a:t>
            </a:r>
            <a:r>
              <a:rPr lang="en-US" dirty="0">
                <a:solidFill>
                  <a:srgbClr val="00A9CE"/>
                </a:solidFill>
              </a:rPr>
              <a:t> y</a:t>
            </a:r>
            <a:r>
              <a:rPr lang="en-US" baseline="30000" dirty="0">
                <a:solidFill>
                  <a:srgbClr val="00A9CE"/>
                </a:solidFill>
              </a:rPr>
              <a:t>-1</a:t>
            </a:r>
          </a:p>
          <a:p>
            <a:endParaRPr lang="en-US" baseline="30000" dirty="0" smtClean="0"/>
          </a:p>
          <a:p>
            <a:endParaRPr lang="en-US" baseline="30000" dirty="0"/>
          </a:p>
        </p:txBody>
      </p:sp>
      <p:sp>
        <p:nvSpPr>
          <p:cNvPr id="7" name="Footer Placeholder 6"/>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13902874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global carbon terrestrial carbon balance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33605875"/>
              </p:ext>
            </p:extLst>
          </p:nvPr>
        </p:nvGraphicFramePr>
        <p:xfrm>
          <a:off x="395536" y="980728"/>
          <a:ext cx="8461374" cy="3571240"/>
        </p:xfrm>
        <a:graphic>
          <a:graphicData uri="http://schemas.openxmlformats.org/drawingml/2006/table">
            <a:tbl>
              <a:tblPr firstRow="1" bandRow="1">
                <a:tableStyleId>{5940675A-B579-460E-94D1-54222C63F5DA}</a:tableStyleId>
              </a:tblPr>
              <a:tblGrid>
                <a:gridCol w="2820458"/>
                <a:gridCol w="2820458"/>
                <a:gridCol w="2820458"/>
              </a:tblGrid>
              <a:tr h="370840">
                <a:tc>
                  <a:txBody>
                    <a:bodyPr/>
                    <a:lstStyle/>
                    <a:p>
                      <a:endParaRPr lang="en-US" dirty="0"/>
                    </a:p>
                  </a:txBody>
                  <a:tcPr/>
                </a:tc>
                <a:tc>
                  <a:txBody>
                    <a:bodyPr/>
                    <a:lstStyle/>
                    <a:p>
                      <a:r>
                        <a:rPr lang="en-US" dirty="0" smtClean="0"/>
                        <a:t>Global</a:t>
                      </a:r>
                      <a:r>
                        <a:rPr lang="en-US" baseline="0" dirty="0" smtClean="0"/>
                        <a:t> Synthesis by </a:t>
                      </a:r>
                      <a:r>
                        <a:rPr lang="en-US" dirty="0" err="1" smtClean="0"/>
                        <a:t>Schimel</a:t>
                      </a:r>
                      <a:r>
                        <a:rPr lang="en-US" dirty="0" smtClean="0"/>
                        <a:t> et al. 2015*</a:t>
                      </a:r>
                      <a:r>
                        <a:rPr lang="en-US" baseline="0" dirty="0" smtClean="0"/>
                        <a:t> (</a:t>
                      </a:r>
                      <a:r>
                        <a:rPr lang="en-US" dirty="0" smtClean="0"/>
                        <a:t>2000-2007)</a:t>
                      </a:r>
                      <a:endParaRPr lang="en-US" dirty="0"/>
                    </a:p>
                  </a:txBody>
                  <a:tcPr/>
                </a:tc>
                <a:tc>
                  <a:txBody>
                    <a:bodyPr/>
                    <a:lstStyle/>
                    <a:p>
                      <a:r>
                        <a:rPr lang="en-US" dirty="0" smtClean="0"/>
                        <a:t>CABLE (1990-2000)</a:t>
                      </a:r>
                      <a:endParaRPr lang="en-US" dirty="0"/>
                    </a:p>
                  </a:txBody>
                  <a:tcPr/>
                </a:tc>
              </a:tr>
              <a:tr h="370840">
                <a:tc>
                  <a:txBody>
                    <a:bodyPr/>
                    <a:lstStyle/>
                    <a:p>
                      <a:r>
                        <a:rPr lang="en-US" dirty="0" smtClean="0"/>
                        <a:t>Tropical Gross Deforestation</a:t>
                      </a:r>
                      <a:endParaRPr lang="en-US" dirty="0"/>
                    </a:p>
                  </a:txBody>
                  <a:tcPr/>
                </a:tc>
                <a:tc>
                  <a:txBody>
                    <a:bodyPr/>
                    <a:lstStyle/>
                    <a:p>
                      <a:r>
                        <a:rPr lang="en-US" dirty="0" smtClean="0"/>
                        <a:t>2.9±0.5</a:t>
                      </a:r>
                      <a:endParaRPr lang="en-US" dirty="0"/>
                    </a:p>
                  </a:txBody>
                  <a:tcPr/>
                </a:tc>
                <a:tc>
                  <a:txBody>
                    <a:bodyPr/>
                    <a:lstStyle/>
                    <a:p>
                      <a:r>
                        <a:rPr lang="en-US" dirty="0" smtClean="0"/>
                        <a:t>2.0</a:t>
                      </a:r>
                      <a:endParaRPr lang="en-US" dirty="0"/>
                    </a:p>
                  </a:txBody>
                  <a:tcPr/>
                </a:tc>
              </a:tr>
              <a:tr h="370840">
                <a:tc>
                  <a:txBody>
                    <a:bodyPr/>
                    <a:lstStyle/>
                    <a:p>
                      <a:r>
                        <a:rPr lang="en-US" dirty="0" smtClean="0"/>
                        <a:t>Tropical Regrowth after</a:t>
                      </a:r>
                      <a:r>
                        <a:rPr lang="en-US" baseline="0" dirty="0" smtClean="0"/>
                        <a:t> deforestation</a:t>
                      </a:r>
                      <a:endParaRPr lang="en-US" dirty="0"/>
                    </a:p>
                  </a:txBody>
                  <a:tcPr/>
                </a:tc>
                <a:tc>
                  <a:txBody>
                    <a:bodyPr/>
                    <a:lstStyle/>
                    <a:p>
                      <a:r>
                        <a:rPr lang="en-US" dirty="0" smtClean="0"/>
                        <a:t>-1.6</a:t>
                      </a:r>
                      <a:r>
                        <a:rPr lang="en-US" dirty="0" smtClean="0"/>
                        <a:t>±0.5</a:t>
                      </a:r>
                      <a:endParaRPr lang="en-US" dirty="0"/>
                    </a:p>
                  </a:txBody>
                  <a:tcPr/>
                </a:tc>
                <a:tc>
                  <a:txBody>
                    <a:bodyPr/>
                    <a:lstStyle/>
                    <a:p>
                      <a:r>
                        <a:rPr lang="en-US" dirty="0" smtClean="0"/>
                        <a:t>-1.0</a:t>
                      </a:r>
                      <a:endParaRPr lang="en-US" dirty="0"/>
                    </a:p>
                  </a:txBody>
                  <a:tcPr/>
                </a:tc>
              </a:tr>
              <a:tr h="370840">
                <a:tc>
                  <a:txBody>
                    <a:bodyPr/>
                    <a:lstStyle/>
                    <a:p>
                      <a:r>
                        <a:rPr lang="en-US" dirty="0" smtClean="0"/>
                        <a:t>Northern Extra-tropical</a:t>
                      </a:r>
                      <a:r>
                        <a:rPr lang="en-US" baseline="0" dirty="0" smtClean="0"/>
                        <a:t> uptake</a:t>
                      </a:r>
                      <a:endParaRPr lang="en-US" dirty="0"/>
                    </a:p>
                  </a:txBody>
                  <a:tcPr/>
                </a:tc>
                <a:tc>
                  <a:txBody>
                    <a:bodyPr/>
                    <a:lstStyle/>
                    <a:p>
                      <a:r>
                        <a:rPr lang="en-US" dirty="0" smtClean="0"/>
                        <a:t>-1.2</a:t>
                      </a:r>
                      <a:r>
                        <a:rPr lang="en-US" dirty="0" smtClean="0"/>
                        <a:t>±0.1</a:t>
                      </a:r>
                      <a:endParaRPr lang="en-US" dirty="0"/>
                    </a:p>
                  </a:txBody>
                  <a:tcPr/>
                </a:tc>
                <a:tc>
                  <a:txBody>
                    <a:bodyPr/>
                    <a:lstStyle/>
                    <a:p>
                      <a:r>
                        <a:rPr lang="en-US" dirty="0" smtClean="0"/>
                        <a:t>-0.7</a:t>
                      </a:r>
                      <a:endParaRPr lang="en-US" dirty="0"/>
                    </a:p>
                  </a:txBody>
                  <a:tcPr/>
                </a:tc>
              </a:tr>
              <a:tr h="370840">
                <a:tc>
                  <a:txBody>
                    <a:bodyPr/>
                    <a:lstStyle/>
                    <a:p>
                      <a:r>
                        <a:rPr lang="en-US" dirty="0" smtClean="0"/>
                        <a:t>Tropical plus southern CO2 effect uptake</a:t>
                      </a:r>
                      <a:endParaRPr lang="en-US" dirty="0"/>
                    </a:p>
                  </a:txBody>
                  <a:tcPr/>
                </a:tc>
                <a:tc>
                  <a:txBody>
                    <a:bodyPr/>
                    <a:lstStyle/>
                    <a:p>
                      <a:r>
                        <a:rPr lang="en-US" dirty="0" smtClean="0"/>
                        <a:t>-1.4</a:t>
                      </a:r>
                      <a:r>
                        <a:rPr lang="en-US" dirty="0" smtClean="0"/>
                        <a:t>±0.4</a:t>
                      </a:r>
                      <a:endParaRPr lang="en-US" dirty="0"/>
                    </a:p>
                  </a:txBody>
                  <a:tcPr/>
                </a:tc>
                <a:tc>
                  <a:txBody>
                    <a:bodyPr/>
                    <a:lstStyle/>
                    <a:p>
                      <a:r>
                        <a:rPr lang="en-US" dirty="0" smtClean="0"/>
                        <a:t>-1.0</a:t>
                      </a:r>
                      <a:endParaRPr lang="en-US" dirty="0"/>
                    </a:p>
                  </a:txBody>
                  <a:tcPr/>
                </a:tc>
              </a:tr>
              <a:tr h="370840">
                <a:tc>
                  <a:txBody>
                    <a:bodyPr/>
                    <a:lstStyle/>
                    <a:p>
                      <a:r>
                        <a:rPr lang="en-US" dirty="0" smtClean="0"/>
                        <a:t>Net land flux</a:t>
                      </a:r>
                      <a:endParaRPr lang="en-US" dirty="0"/>
                    </a:p>
                  </a:txBody>
                  <a:tcPr/>
                </a:tc>
                <a:tc>
                  <a:txBody>
                    <a:bodyPr/>
                    <a:lstStyle/>
                    <a:p>
                      <a:r>
                        <a:rPr lang="en-US" dirty="0" smtClean="0"/>
                        <a:t>-1.3</a:t>
                      </a:r>
                      <a:endParaRPr lang="en-US" dirty="0"/>
                    </a:p>
                  </a:txBody>
                  <a:tcPr/>
                </a:tc>
                <a:tc>
                  <a:txBody>
                    <a:bodyPr/>
                    <a:lstStyle/>
                    <a:p>
                      <a:r>
                        <a:rPr lang="en-US" dirty="0" smtClean="0"/>
                        <a:t>-0.7</a:t>
                      </a:r>
                      <a:endParaRPr lang="en-US" dirty="0"/>
                    </a:p>
                  </a:txBody>
                  <a:tcPr/>
                </a:tc>
              </a:tr>
            </a:tbl>
          </a:graphicData>
        </a:graphic>
      </p:graphicFrame>
      <p:sp>
        <p:nvSpPr>
          <p:cNvPr id="4" name="Footer Placeholder 3"/>
          <p:cNvSpPr>
            <a:spLocks noGrp="1"/>
          </p:cNvSpPr>
          <p:nvPr>
            <p:ph type="ftr" sz="quarter" idx="11"/>
          </p:nvPr>
        </p:nvSpPr>
        <p:spPr/>
        <p:txBody>
          <a:bodyPr/>
          <a:lstStyle/>
          <a:p>
            <a:r>
              <a:rPr lang="en-AU" smtClean="0"/>
              <a:t>CABLE video con, Oct 26 2016</a:t>
            </a:r>
            <a:endParaRPr lang="en-AU" dirty="0"/>
          </a:p>
        </p:txBody>
      </p:sp>
      <p:sp>
        <p:nvSpPr>
          <p:cNvPr id="7" name="Rectangle 6"/>
          <p:cNvSpPr/>
          <p:nvPr/>
        </p:nvSpPr>
        <p:spPr>
          <a:xfrm>
            <a:off x="4032448" y="5169966"/>
            <a:ext cx="4860032" cy="923330"/>
          </a:xfrm>
          <a:prstGeom prst="rect">
            <a:avLst/>
          </a:prstGeom>
        </p:spPr>
        <p:txBody>
          <a:bodyPr wrap="square">
            <a:spAutoFit/>
          </a:bodyPr>
          <a:lstStyle/>
          <a:p>
            <a:r>
              <a:rPr lang="en-GB" dirty="0" err="1"/>
              <a:t>Schimel</a:t>
            </a:r>
            <a:r>
              <a:rPr lang="en-GB" dirty="0"/>
              <a:t>, </a:t>
            </a:r>
            <a:r>
              <a:rPr lang="en-GB" dirty="0" smtClean="0"/>
              <a:t>D. et al.</a:t>
            </a:r>
            <a:r>
              <a:rPr lang="en-GB" dirty="0"/>
              <a:t>: Effect of increasing CO2 on the terrestrial carbon cycle, Proceedings of the National Academy of Sciences, 112, 436-441, 2015</a:t>
            </a:r>
            <a:r>
              <a:rPr lang="en-AU" dirty="0"/>
              <a:t> </a:t>
            </a:r>
            <a:endParaRPr lang="en-US" dirty="0"/>
          </a:p>
        </p:txBody>
      </p:sp>
    </p:spTree>
    <p:extLst>
      <p:ext uri="{BB962C8B-B14F-4D97-AF65-F5344CB8AC3E}">
        <p14:creationId xmlns:p14="http://schemas.microsoft.com/office/powerpoint/2010/main" val="265637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Work</a:t>
            </a:r>
            <a:endParaRPr lang="en-US" dirty="0"/>
          </a:p>
        </p:txBody>
      </p:sp>
      <p:sp>
        <p:nvSpPr>
          <p:cNvPr id="3" name="Content Placeholder 2"/>
          <p:cNvSpPr>
            <a:spLocks noGrp="1"/>
          </p:cNvSpPr>
          <p:nvPr>
            <p:ph idx="1"/>
          </p:nvPr>
        </p:nvSpPr>
        <p:spPr/>
        <p:txBody>
          <a:bodyPr/>
          <a:lstStyle/>
          <a:p>
            <a:r>
              <a:rPr lang="en-US" dirty="0" smtClean="0"/>
              <a:t>Repeat TRENDY simulations with</a:t>
            </a:r>
          </a:p>
          <a:p>
            <a:pPr lvl="1"/>
            <a:r>
              <a:rPr lang="en-US" dirty="0" smtClean="0"/>
              <a:t>Updated LUH2 forcing</a:t>
            </a:r>
          </a:p>
          <a:p>
            <a:pPr lvl="1"/>
            <a:r>
              <a:rPr lang="en-US" dirty="0" smtClean="0"/>
              <a:t>Lower biomass in boreal forest (increased stem respiration)</a:t>
            </a:r>
          </a:p>
          <a:p>
            <a:pPr lvl="1"/>
            <a:r>
              <a:rPr lang="en-US" dirty="0" smtClean="0"/>
              <a:t>Simple biome migration scheme to allow for climate effects on potential vegetation cover</a:t>
            </a:r>
            <a:endParaRPr lang="en-US" dirty="0"/>
          </a:p>
        </p:txBody>
      </p:sp>
      <p:sp>
        <p:nvSpPr>
          <p:cNvPr id="4" name="Footer Placeholder 3"/>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251631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Climate-derived Potential Vegetation</a:t>
            </a:r>
            <a:endParaRPr lang="en-US" dirty="0"/>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pic>
        <p:nvPicPr>
          <p:cNvPr id="4" name="Picture 3"/>
          <p:cNvPicPr>
            <a:picLocks noChangeAspect="1"/>
          </p:cNvPicPr>
          <p:nvPr/>
        </p:nvPicPr>
        <p:blipFill rotWithShape="1">
          <a:blip r:embed="rId2"/>
          <a:srcRect b="21655"/>
          <a:stretch/>
        </p:blipFill>
        <p:spPr>
          <a:xfrm>
            <a:off x="3779912" y="1412776"/>
            <a:ext cx="6016424" cy="2880320"/>
          </a:xfrm>
          <a:prstGeom prst="rect">
            <a:avLst/>
          </a:prstGeom>
        </p:spPr>
      </p:pic>
      <p:pic>
        <p:nvPicPr>
          <p:cNvPr id="5" name="Picture 4" descr="Potential_ve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36" y="1268760"/>
            <a:ext cx="4693023" cy="3092512"/>
          </a:xfrm>
          <a:prstGeom prst="rect">
            <a:avLst/>
          </a:prstGeom>
        </p:spPr>
      </p:pic>
      <p:sp>
        <p:nvSpPr>
          <p:cNvPr id="6" name="TextBox 5"/>
          <p:cNvSpPr txBox="1"/>
          <p:nvPr/>
        </p:nvSpPr>
        <p:spPr>
          <a:xfrm>
            <a:off x="1475656" y="980728"/>
            <a:ext cx="1563461" cy="369332"/>
          </a:xfrm>
          <a:prstGeom prst="rect">
            <a:avLst/>
          </a:prstGeom>
          <a:noFill/>
        </p:spPr>
        <p:txBody>
          <a:bodyPr wrap="none" rtlCol="0">
            <a:spAutoFit/>
          </a:bodyPr>
          <a:lstStyle/>
          <a:p>
            <a:r>
              <a:rPr lang="en-US" dirty="0" smtClean="0"/>
              <a:t>CABLE-Climate</a:t>
            </a:r>
            <a:endParaRPr lang="en-US" dirty="0"/>
          </a:p>
        </p:txBody>
      </p:sp>
      <p:sp>
        <p:nvSpPr>
          <p:cNvPr id="7" name="TextBox 6"/>
          <p:cNvSpPr txBox="1"/>
          <p:nvPr/>
        </p:nvSpPr>
        <p:spPr>
          <a:xfrm>
            <a:off x="5216505" y="1043444"/>
            <a:ext cx="2955895" cy="369332"/>
          </a:xfrm>
          <a:prstGeom prst="rect">
            <a:avLst/>
          </a:prstGeom>
          <a:noFill/>
        </p:spPr>
        <p:txBody>
          <a:bodyPr wrap="none" rtlCol="0">
            <a:spAutoFit/>
          </a:bodyPr>
          <a:lstStyle/>
          <a:p>
            <a:r>
              <a:rPr lang="en-US" dirty="0" smtClean="0"/>
              <a:t>BIOME1 (Prentice et al. 1992) </a:t>
            </a:r>
            <a:endParaRPr lang="en-US" dirty="0"/>
          </a:p>
        </p:txBody>
      </p:sp>
      <p:pic>
        <p:nvPicPr>
          <p:cNvPr id="8" name="Picture 7"/>
          <p:cNvPicPr>
            <a:picLocks noChangeAspect="1"/>
          </p:cNvPicPr>
          <p:nvPr/>
        </p:nvPicPr>
        <p:blipFill rotWithShape="1">
          <a:blip r:embed="rId2"/>
          <a:srcRect t="76128"/>
          <a:stretch/>
        </p:blipFill>
        <p:spPr>
          <a:xfrm>
            <a:off x="539552" y="4581128"/>
            <a:ext cx="8402446" cy="1225698"/>
          </a:xfrm>
          <a:prstGeom prst="rect">
            <a:avLst/>
          </a:prstGeom>
        </p:spPr>
      </p:pic>
    </p:spTree>
    <p:extLst>
      <p:ext uri="{BB962C8B-B14F-4D97-AF65-F5344CB8AC3E}">
        <p14:creationId xmlns:p14="http://schemas.microsoft.com/office/powerpoint/2010/main" val="5478260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94493"/>
            <a:ext cx="4310033" cy="427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p:cNvSpPr txBox="1">
            <a:spLocks noChangeArrowheads="1"/>
          </p:cNvSpPr>
          <p:nvPr/>
        </p:nvSpPr>
        <p:spPr bwMode="auto">
          <a:xfrm>
            <a:off x="611560" y="6505599"/>
            <a:ext cx="30243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sv-SE" sz="1400" dirty="0">
                <a:solidFill>
                  <a:srgbClr val="FFFFFF"/>
                </a:solidFill>
              </a:rPr>
              <a:t>*</a:t>
            </a:r>
            <a:r>
              <a:rPr lang="sv-SE" sz="1400" dirty="0" err="1">
                <a:solidFill>
                  <a:srgbClr val="FFFFFF"/>
                </a:solidFill>
              </a:rPr>
              <a:t>Ciais</a:t>
            </a:r>
            <a:r>
              <a:rPr lang="sv-SE" sz="1400" dirty="0">
                <a:solidFill>
                  <a:srgbClr val="FFFFFF"/>
                </a:solidFill>
              </a:rPr>
              <a:t> </a:t>
            </a:r>
            <a:r>
              <a:rPr lang="sv-SE" sz="1400" i="1" dirty="0">
                <a:solidFill>
                  <a:srgbClr val="FFFFFF"/>
                </a:solidFill>
              </a:rPr>
              <a:t>et al. </a:t>
            </a:r>
            <a:r>
              <a:rPr lang="sv-SE" sz="1400" dirty="0">
                <a:solidFill>
                  <a:srgbClr val="FFFFFF"/>
                </a:solidFill>
              </a:rPr>
              <a:t>2013</a:t>
            </a:r>
            <a:r>
              <a:rPr lang="sv-SE" sz="1400" dirty="0" smtClean="0">
                <a:solidFill>
                  <a:srgbClr val="FFFFFF"/>
                </a:solidFill>
              </a:rPr>
              <a:t>.</a:t>
            </a:r>
            <a:r>
              <a:rPr lang="sv-SE" sz="1400" baseline="30000" dirty="0" smtClean="0">
                <a:solidFill>
                  <a:srgbClr val="FFFFFF"/>
                </a:solidFill>
              </a:rPr>
              <a:t> </a:t>
            </a:r>
            <a:r>
              <a:rPr lang="sv-SE" sz="1400" dirty="0" smtClean="0">
                <a:solidFill>
                  <a:srgbClr val="FFFFFF"/>
                </a:solidFill>
              </a:rPr>
              <a:t>IPCC</a:t>
            </a:r>
            <a:r>
              <a:rPr lang="sv-SE" sz="1400" dirty="0">
                <a:solidFill>
                  <a:srgbClr val="FFFFFF"/>
                </a:solidFill>
              </a:rPr>
              <a:t>-AR5</a:t>
            </a:r>
          </a:p>
        </p:txBody>
      </p:sp>
      <p:sp>
        <p:nvSpPr>
          <p:cNvPr id="17412" name="Text Box 12"/>
          <p:cNvSpPr txBox="1">
            <a:spLocks noChangeArrowheads="1"/>
          </p:cNvSpPr>
          <p:nvPr/>
        </p:nvSpPr>
        <p:spPr bwMode="auto">
          <a:xfrm rot="-5400000">
            <a:off x="-974546" y="2422818"/>
            <a:ext cx="23586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sv-SE" sz="1600" dirty="0"/>
              <a:t>Global C flux (Pg C </a:t>
            </a:r>
            <a:r>
              <a:rPr lang="sv-SE" sz="1600" dirty="0" smtClean="0"/>
              <a:t>yr</a:t>
            </a:r>
            <a:r>
              <a:rPr lang="sv-SE" sz="1600" baseline="30000" dirty="0" smtClean="0">
                <a:sym typeface="Symbol" charset="0"/>
              </a:rPr>
              <a:t>-1</a:t>
            </a:r>
            <a:r>
              <a:rPr lang="sv-SE" sz="1600" dirty="0"/>
              <a:t>)</a:t>
            </a:r>
          </a:p>
        </p:txBody>
      </p:sp>
      <p:sp>
        <p:nvSpPr>
          <p:cNvPr id="17413" name="Text Box 33"/>
          <p:cNvSpPr txBox="1">
            <a:spLocks noChangeArrowheads="1"/>
          </p:cNvSpPr>
          <p:nvPr/>
        </p:nvSpPr>
        <p:spPr bwMode="auto">
          <a:xfrm>
            <a:off x="4788024" y="2564904"/>
            <a:ext cx="238197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sv-SE" sz="1400" dirty="0" err="1" smtClean="0">
                <a:solidFill>
                  <a:srgbClr val="FF0000"/>
                </a:solidFill>
                <a:latin typeface="Comic Sans MS" charset="0"/>
              </a:rPr>
              <a:t>Residual</a:t>
            </a:r>
            <a:r>
              <a:rPr lang="sv-SE" sz="1400" dirty="0" smtClean="0">
                <a:solidFill>
                  <a:srgbClr val="FF0000"/>
                </a:solidFill>
                <a:latin typeface="Comic Sans MS" charset="0"/>
              </a:rPr>
              <a:t> Land Sink: </a:t>
            </a:r>
          </a:p>
          <a:p>
            <a:pPr eaLnBrk="1" hangingPunct="1"/>
            <a:r>
              <a:rPr lang="sv-SE" sz="1400" dirty="0" smtClean="0">
                <a:solidFill>
                  <a:srgbClr val="FF0000"/>
                </a:solidFill>
                <a:latin typeface="Comic Sans MS" charset="0"/>
              </a:rPr>
              <a:t>25</a:t>
            </a:r>
            <a:r>
              <a:rPr lang="sv-SE" sz="1400" dirty="0">
                <a:solidFill>
                  <a:srgbClr val="FF0000"/>
                </a:solidFill>
                <a:latin typeface="Comic Sans MS" charset="0"/>
              </a:rPr>
              <a:t>% </a:t>
            </a:r>
            <a:r>
              <a:rPr lang="sv-SE" sz="1400" dirty="0" err="1">
                <a:solidFill>
                  <a:srgbClr val="FF0000"/>
                </a:solidFill>
                <a:latin typeface="Comic Sans MS" charset="0"/>
              </a:rPr>
              <a:t>of</a:t>
            </a:r>
            <a:r>
              <a:rPr lang="sv-SE" sz="1400" dirty="0">
                <a:solidFill>
                  <a:srgbClr val="FF0000"/>
                </a:solidFill>
                <a:latin typeface="Comic Sans MS" charset="0"/>
              </a:rPr>
              <a:t> C emissions </a:t>
            </a:r>
            <a:r>
              <a:rPr lang="sv-SE" sz="1400" dirty="0" err="1">
                <a:solidFill>
                  <a:srgbClr val="FF0000"/>
                </a:solidFill>
                <a:latin typeface="Comic Sans MS" charset="0"/>
              </a:rPr>
              <a:t>are</a:t>
            </a:r>
            <a:endParaRPr lang="sv-SE" sz="1400" dirty="0">
              <a:solidFill>
                <a:srgbClr val="FF0000"/>
              </a:solidFill>
              <a:latin typeface="Comic Sans MS" charset="0"/>
            </a:endParaRPr>
          </a:p>
          <a:p>
            <a:pPr eaLnBrk="1" hangingPunct="1"/>
            <a:r>
              <a:rPr lang="sv-SE" sz="1400" dirty="0">
                <a:solidFill>
                  <a:srgbClr val="FF0000"/>
                </a:solidFill>
                <a:latin typeface="Comic Sans MS" charset="0"/>
              </a:rPr>
              <a:t>taken </a:t>
            </a:r>
            <a:r>
              <a:rPr lang="sv-SE" sz="1400" dirty="0" err="1">
                <a:solidFill>
                  <a:srgbClr val="FF0000"/>
                </a:solidFill>
                <a:latin typeface="Comic Sans MS" charset="0"/>
              </a:rPr>
              <a:t>up</a:t>
            </a:r>
            <a:r>
              <a:rPr lang="sv-SE" sz="1400" dirty="0">
                <a:solidFill>
                  <a:srgbClr val="FF0000"/>
                </a:solidFill>
                <a:latin typeface="Comic Sans MS" charset="0"/>
              </a:rPr>
              <a:t> by </a:t>
            </a:r>
            <a:r>
              <a:rPr lang="sv-SE" sz="1400" dirty="0" err="1">
                <a:solidFill>
                  <a:srgbClr val="FF0000"/>
                </a:solidFill>
                <a:latin typeface="Comic Sans MS" charset="0"/>
              </a:rPr>
              <a:t>terrestrial</a:t>
            </a:r>
            <a:endParaRPr lang="sv-SE" sz="1400" dirty="0">
              <a:solidFill>
                <a:srgbClr val="FF0000"/>
              </a:solidFill>
              <a:latin typeface="Comic Sans MS" charset="0"/>
            </a:endParaRPr>
          </a:p>
          <a:p>
            <a:pPr eaLnBrk="1" hangingPunct="1"/>
            <a:r>
              <a:rPr lang="sv-SE" sz="1400" dirty="0" err="1">
                <a:solidFill>
                  <a:srgbClr val="FF0000"/>
                </a:solidFill>
                <a:latin typeface="Comic Sans MS" charset="0"/>
              </a:rPr>
              <a:t>ecosystems</a:t>
            </a:r>
            <a:r>
              <a:rPr lang="sv-SE" sz="1400" dirty="0">
                <a:solidFill>
                  <a:srgbClr val="FF0000"/>
                </a:solidFill>
                <a:latin typeface="Comic Sans MS" charset="0"/>
              </a:rPr>
              <a:t> </a:t>
            </a:r>
            <a:r>
              <a:rPr lang="sv-SE" sz="1400" dirty="0" err="1">
                <a:solidFill>
                  <a:srgbClr val="FF0000"/>
                </a:solidFill>
                <a:latin typeface="Comic Sans MS" charset="0"/>
              </a:rPr>
              <a:t>due</a:t>
            </a:r>
            <a:r>
              <a:rPr lang="sv-SE" sz="1400" dirty="0">
                <a:solidFill>
                  <a:srgbClr val="FF0000"/>
                </a:solidFill>
                <a:latin typeface="Comic Sans MS" charset="0"/>
              </a:rPr>
              <a:t> </a:t>
            </a:r>
            <a:r>
              <a:rPr lang="sv-SE" sz="1400" dirty="0" err="1">
                <a:solidFill>
                  <a:srgbClr val="FF0000"/>
                </a:solidFill>
                <a:latin typeface="Comic Sans MS" charset="0"/>
              </a:rPr>
              <a:t>to</a:t>
            </a:r>
            <a:endParaRPr lang="sv-SE" sz="1400" dirty="0">
              <a:solidFill>
                <a:srgbClr val="FF0000"/>
              </a:solidFill>
              <a:latin typeface="Comic Sans MS" charset="0"/>
            </a:endParaRPr>
          </a:p>
          <a:p>
            <a:pPr eaLnBrk="1" hangingPunct="1"/>
            <a:r>
              <a:rPr lang="sv-SE" sz="1400" dirty="0" err="1">
                <a:solidFill>
                  <a:srgbClr val="FF0000"/>
                </a:solidFill>
                <a:latin typeface="Comic Sans MS" charset="0"/>
              </a:rPr>
              <a:t>surplus</a:t>
            </a:r>
            <a:r>
              <a:rPr lang="sv-SE" sz="1400" dirty="0">
                <a:solidFill>
                  <a:srgbClr val="FF0000"/>
                </a:solidFill>
                <a:latin typeface="Comic Sans MS" charset="0"/>
              </a:rPr>
              <a:t> </a:t>
            </a:r>
            <a:r>
              <a:rPr lang="sv-SE" sz="1400" dirty="0" err="1">
                <a:solidFill>
                  <a:srgbClr val="FF0000"/>
                </a:solidFill>
                <a:latin typeface="Comic Sans MS" charset="0"/>
              </a:rPr>
              <a:t>of</a:t>
            </a:r>
            <a:r>
              <a:rPr lang="sv-SE" sz="1400" dirty="0">
                <a:solidFill>
                  <a:srgbClr val="FF0000"/>
                </a:solidFill>
                <a:latin typeface="Comic Sans MS" charset="0"/>
              </a:rPr>
              <a:t> </a:t>
            </a:r>
            <a:r>
              <a:rPr lang="sv-SE" sz="1400" dirty="0" err="1">
                <a:solidFill>
                  <a:srgbClr val="FF0000"/>
                </a:solidFill>
                <a:latin typeface="Comic Sans MS" charset="0"/>
              </a:rPr>
              <a:t>photosynthesis</a:t>
            </a:r>
            <a:endParaRPr lang="sv-SE" sz="1400" dirty="0">
              <a:solidFill>
                <a:srgbClr val="FF0000"/>
              </a:solidFill>
              <a:latin typeface="Comic Sans MS" charset="0"/>
            </a:endParaRPr>
          </a:p>
          <a:p>
            <a:pPr eaLnBrk="1" hangingPunct="1"/>
            <a:r>
              <a:rPr lang="sv-SE" sz="1400" dirty="0">
                <a:solidFill>
                  <a:srgbClr val="FF0000"/>
                </a:solidFill>
                <a:latin typeface="Comic Sans MS" charset="0"/>
              </a:rPr>
              <a:t>relative </a:t>
            </a:r>
            <a:r>
              <a:rPr lang="sv-SE" sz="1400" dirty="0" err="1">
                <a:solidFill>
                  <a:srgbClr val="FF0000"/>
                </a:solidFill>
                <a:latin typeface="Comic Sans MS" charset="0"/>
              </a:rPr>
              <a:t>to</a:t>
            </a:r>
            <a:r>
              <a:rPr lang="sv-SE" sz="1400" dirty="0">
                <a:solidFill>
                  <a:srgbClr val="FF0000"/>
                </a:solidFill>
                <a:latin typeface="Comic Sans MS" charset="0"/>
              </a:rPr>
              <a:t> respiration and</a:t>
            </a:r>
          </a:p>
          <a:p>
            <a:pPr eaLnBrk="1" hangingPunct="1"/>
            <a:r>
              <a:rPr lang="sv-SE" sz="1400" dirty="0">
                <a:solidFill>
                  <a:srgbClr val="FF0000"/>
                </a:solidFill>
                <a:latin typeface="Comic Sans MS" charset="0"/>
              </a:rPr>
              <a:t>emissions from </a:t>
            </a:r>
            <a:r>
              <a:rPr lang="sv-SE" sz="1400" dirty="0" err="1">
                <a:solidFill>
                  <a:srgbClr val="FF0000"/>
                </a:solidFill>
                <a:latin typeface="Comic Sans MS" charset="0"/>
              </a:rPr>
              <a:t>wildfires</a:t>
            </a:r>
            <a:endParaRPr lang="sv-SE" sz="1400" dirty="0">
              <a:solidFill>
                <a:srgbClr val="FF0000"/>
              </a:solidFill>
              <a:latin typeface="Comic Sans MS" charset="0"/>
            </a:endParaRPr>
          </a:p>
        </p:txBody>
      </p:sp>
      <p:sp>
        <p:nvSpPr>
          <p:cNvPr id="7" name="Right Brace 6"/>
          <p:cNvSpPr/>
          <p:nvPr/>
        </p:nvSpPr>
        <p:spPr>
          <a:xfrm>
            <a:off x="4535959" y="2636912"/>
            <a:ext cx="180057" cy="672008"/>
          </a:xfrm>
          <a:prstGeom prst="rightBrace">
            <a:avLst>
              <a:gd name="adj1" fmla="val 21561"/>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17415" name="Text Box 8"/>
          <p:cNvSpPr txBox="1">
            <a:spLocks noChangeArrowheads="1"/>
          </p:cNvSpPr>
          <p:nvPr/>
        </p:nvSpPr>
        <p:spPr bwMode="auto">
          <a:xfrm>
            <a:off x="0" y="1164"/>
            <a:ext cx="93245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b="1" dirty="0" smtClean="0"/>
              <a:t>Land Use Change and Residual Land Sink are important to global carbon balance*. </a:t>
            </a:r>
            <a:endParaRPr lang="en-US" b="1" dirty="0"/>
          </a:p>
        </p:txBody>
      </p:sp>
      <p:sp>
        <p:nvSpPr>
          <p:cNvPr id="8" name="Right Brace 7"/>
          <p:cNvSpPr/>
          <p:nvPr/>
        </p:nvSpPr>
        <p:spPr>
          <a:xfrm>
            <a:off x="4499992" y="2276872"/>
            <a:ext cx="144016" cy="288032"/>
          </a:xfrm>
          <a:prstGeom prst="rightBrace">
            <a:avLst>
              <a:gd name="adj1" fmla="val 21561"/>
              <a:gd name="adj2" fmla="val 50000"/>
            </a:avLst>
          </a:prstGeom>
          <a:ln/>
        </p:spPr>
        <p:style>
          <a:lnRef idx="3">
            <a:schemeClr val="accent1"/>
          </a:lnRef>
          <a:fillRef idx="0">
            <a:schemeClr val="accent1"/>
          </a:fillRef>
          <a:effectRef idx="2">
            <a:schemeClr val="accent1"/>
          </a:effectRef>
          <a:fontRef idx="minor">
            <a:schemeClr val="tx1"/>
          </a:fontRef>
        </p:style>
        <p:txBody>
          <a:bodyPr anchor="ctr"/>
          <a:lstStyle/>
          <a:p>
            <a:pPr algn="ctr" eaLnBrk="1" hangingPunct="1">
              <a:defRPr/>
            </a:pPr>
            <a:endParaRPr lang="en-GB"/>
          </a:p>
        </p:txBody>
      </p:sp>
      <p:sp>
        <p:nvSpPr>
          <p:cNvPr id="9" name="Text Box 33"/>
          <p:cNvSpPr txBox="1">
            <a:spLocks noChangeArrowheads="1"/>
          </p:cNvSpPr>
          <p:nvPr/>
        </p:nvSpPr>
        <p:spPr bwMode="auto">
          <a:xfrm>
            <a:off x="4716016" y="1124744"/>
            <a:ext cx="23272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sv-SE" sz="1400" dirty="0" smtClean="0">
                <a:solidFill>
                  <a:schemeClr val="accent1"/>
                </a:solidFill>
                <a:latin typeface="Comic Sans MS" charset="0"/>
              </a:rPr>
              <a:t>LUC source ~ 10% </a:t>
            </a:r>
            <a:r>
              <a:rPr lang="sv-SE" sz="1400" dirty="0" err="1">
                <a:solidFill>
                  <a:schemeClr val="accent1"/>
                </a:solidFill>
                <a:latin typeface="Comic Sans MS" charset="0"/>
              </a:rPr>
              <a:t>of</a:t>
            </a:r>
            <a:r>
              <a:rPr lang="sv-SE" sz="1400" dirty="0">
                <a:solidFill>
                  <a:schemeClr val="accent1"/>
                </a:solidFill>
                <a:latin typeface="Comic Sans MS" charset="0"/>
              </a:rPr>
              <a:t> C </a:t>
            </a:r>
            <a:r>
              <a:rPr lang="sv-SE" sz="1400" dirty="0" smtClean="0">
                <a:solidFill>
                  <a:schemeClr val="accent1"/>
                </a:solidFill>
                <a:latin typeface="Comic Sans MS" charset="0"/>
              </a:rPr>
              <a:t>emissions: the </a:t>
            </a:r>
            <a:r>
              <a:rPr lang="sv-SE" sz="1400" dirty="0" err="1" smtClean="0">
                <a:solidFill>
                  <a:schemeClr val="accent1"/>
                </a:solidFill>
                <a:latin typeface="Comic Sans MS" charset="0"/>
              </a:rPr>
              <a:t>balance</a:t>
            </a:r>
            <a:r>
              <a:rPr lang="sv-SE" sz="1400" dirty="0" smtClean="0">
                <a:solidFill>
                  <a:schemeClr val="accent1"/>
                </a:solidFill>
                <a:latin typeface="Comic Sans MS" charset="0"/>
              </a:rPr>
              <a:t> </a:t>
            </a:r>
            <a:r>
              <a:rPr lang="sv-SE" sz="1400" dirty="0" err="1" smtClean="0">
                <a:solidFill>
                  <a:schemeClr val="accent1"/>
                </a:solidFill>
                <a:latin typeface="Comic Sans MS" charset="0"/>
              </a:rPr>
              <a:t>between</a:t>
            </a:r>
            <a:r>
              <a:rPr lang="sv-SE" sz="1400" dirty="0" smtClean="0">
                <a:solidFill>
                  <a:schemeClr val="accent1"/>
                </a:solidFill>
                <a:latin typeface="Comic Sans MS" charset="0"/>
              </a:rPr>
              <a:t> </a:t>
            </a:r>
            <a:r>
              <a:rPr lang="sv-SE" sz="1400" dirty="0" err="1" smtClean="0">
                <a:solidFill>
                  <a:schemeClr val="accent1"/>
                </a:solidFill>
                <a:latin typeface="Comic Sans MS" charset="0"/>
              </a:rPr>
              <a:t>two</a:t>
            </a:r>
            <a:r>
              <a:rPr lang="sv-SE" sz="1400" dirty="0" smtClean="0">
                <a:solidFill>
                  <a:schemeClr val="accent1"/>
                </a:solidFill>
                <a:latin typeface="Comic Sans MS" charset="0"/>
              </a:rPr>
              <a:t> </a:t>
            </a:r>
            <a:r>
              <a:rPr lang="sv-SE" sz="1400" dirty="0" err="1" smtClean="0">
                <a:solidFill>
                  <a:schemeClr val="accent1"/>
                </a:solidFill>
                <a:latin typeface="Comic Sans MS" charset="0"/>
              </a:rPr>
              <a:t>large</a:t>
            </a:r>
            <a:r>
              <a:rPr lang="sv-SE" sz="1400" dirty="0" smtClean="0">
                <a:solidFill>
                  <a:schemeClr val="accent1"/>
                </a:solidFill>
                <a:latin typeface="Comic Sans MS" charset="0"/>
              </a:rPr>
              <a:t> and </a:t>
            </a:r>
            <a:r>
              <a:rPr lang="sv-SE" sz="1400" dirty="0" err="1" smtClean="0">
                <a:solidFill>
                  <a:schemeClr val="accent1"/>
                </a:solidFill>
                <a:latin typeface="Comic Sans MS" charset="0"/>
              </a:rPr>
              <a:t>uncertain</a:t>
            </a:r>
            <a:r>
              <a:rPr lang="sv-SE" sz="1400" dirty="0" smtClean="0">
                <a:solidFill>
                  <a:schemeClr val="accent1"/>
                </a:solidFill>
                <a:latin typeface="Comic Sans MS" charset="0"/>
              </a:rPr>
              <a:t> gross </a:t>
            </a:r>
            <a:r>
              <a:rPr lang="sv-SE" sz="1400" dirty="0" err="1" smtClean="0">
                <a:solidFill>
                  <a:schemeClr val="accent1"/>
                </a:solidFill>
                <a:latin typeface="Comic Sans MS" charset="0"/>
              </a:rPr>
              <a:t>fluxes</a:t>
            </a:r>
            <a:r>
              <a:rPr lang="sv-SE" sz="1400" dirty="0" smtClean="0">
                <a:solidFill>
                  <a:schemeClr val="accent1"/>
                </a:solidFill>
                <a:latin typeface="Comic Sans MS" charset="0"/>
              </a:rPr>
              <a:t>: </a:t>
            </a:r>
            <a:r>
              <a:rPr lang="sv-SE" sz="1400" dirty="0" err="1" smtClean="0">
                <a:solidFill>
                  <a:schemeClr val="accent1"/>
                </a:solidFill>
                <a:latin typeface="Comic Sans MS" charset="0"/>
              </a:rPr>
              <a:t>forest</a:t>
            </a:r>
            <a:r>
              <a:rPr lang="sv-SE" sz="1400" dirty="0" smtClean="0">
                <a:solidFill>
                  <a:schemeClr val="accent1"/>
                </a:solidFill>
                <a:latin typeface="Comic Sans MS" charset="0"/>
              </a:rPr>
              <a:t> clearing and </a:t>
            </a:r>
            <a:r>
              <a:rPr lang="sv-SE" sz="1400" dirty="0" err="1" smtClean="0">
                <a:solidFill>
                  <a:schemeClr val="accent1"/>
                </a:solidFill>
                <a:latin typeface="Comic Sans MS" charset="0"/>
              </a:rPr>
              <a:t>forest</a:t>
            </a:r>
            <a:r>
              <a:rPr lang="sv-SE" sz="1400" dirty="0" smtClean="0">
                <a:solidFill>
                  <a:schemeClr val="accent1"/>
                </a:solidFill>
                <a:latin typeface="Comic Sans MS" charset="0"/>
              </a:rPr>
              <a:t> </a:t>
            </a:r>
            <a:r>
              <a:rPr lang="sv-SE" sz="1400" dirty="0" err="1" smtClean="0">
                <a:solidFill>
                  <a:schemeClr val="accent1"/>
                </a:solidFill>
                <a:latin typeface="Comic Sans MS" charset="0"/>
              </a:rPr>
              <a:t>regrowth</a:t>
            </a:r>
            <a:endParaRPr lang="sv-SE" sz="1400" dirty="0">
              <a:solidFill>
                <a:schemeClr val="accent1"/>
              </a:solidFill>
              <a:latin typeface="Comic Sans MS" charset="0"/>
            </a:endParaRPr>
          </a:p>
        </p:txBody>
      </p:sp>
      <p:sp>
        <p:nvSpPr>
          <p:cNvPr id="2" name="TextBox 1"/>
          <p:cNvSpPr txBox="1"/>
          <p:nvPr/>
        </p:nvSpPr>
        <p:spPr>
          <a:xfrm>
            <a:off x="179512" y="4869160"/>
            <a:ext cx="7272808" cy="1477328"/>
          </a:xfrm>
          <a:prstGeom prst="rect">
            <a:avLst/>
          </a:prstGeom>
          <a:noFill/>
        </p:spPr>
        <p:txBody>
          <a:bodyPr wrap="square" rtlCol="0">
            <a:spAutoFit/>
          </a:bodyPr>
          <a:lstStyle/>
          <a:p>
            <a:r>
              <a:rPr lang="en-US" dirty="0"/>
              <a:t>ACCESS is </a:t>
            </a:r>
            <a:r>
              <a:rPr lang="en-US" dirty="0" smtClean="0"/>
              <a:t>currently missing </a:t>
            </a:r>
            <a:r>
              <a:rPr lang="en-US" dirty="0"/>
              <a:t>LUC, and vegetation processes happening at time-scales &gt; 1 year (i.e. dynamic mortality, establishment and disturbance). </a:t>
            </a:r>
            <a:r>
              <a:rPr lang="en-US" dirty="0" smtClean="0"/>
              <a:t>However recent </a:t>
            </a:r>
            <a:r>
              <a:rPr lang="en-US" dirty="0"/>
              <a:t>developments have brought CABLE up to international state-of-the-art with dynamic vegetation and land-use functionality. </a:t>
            </a:r>
          </a:p>
          <a:p>
            <a:endParaRPr lang="en-US" dirty="0"/>
          </a:p>
        </p:txBody>
      </p:sp>
      <p:sp>
        <p:nvSpPr>
          <p:cNvPr id="3" name="Footer Placeholder 2"/>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14082583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the Secondary Vegetation Sink</a:t>
            </a:r>
            <a:endParaRPr lang="en-US" dirty="0"/>
          </a:p>
        </p:txBody>
      </p:sp>
      <p:pic>
        <p:nvPicPr>
          <p:cNvPr id="7" name="Picture 6"/>
          <p:cNvPicPr>
            <a:picLocks noChangeAspect="1"/>
          </p:cNvPicPr>
          <p:nvPr/>
        </p:nvPicPr>
        <p:blipFill>
          <a:blip r:embed="rId2"/>
          <a:stretch>
            <a:fillRect/>
          </a:stretch>
        </p:blipFill>
        <p:spPr>
          <a:xfrm>
            <a:off x="-324544" y="2150616"/>
            <a:ext cx="10217459" cy="3150592"/>
          </a:xfrm>
          <a:prstGeom prst="rect">
            <a:avLst/>
          </a:prstGeom>
        </p:spPr>
      </p:pic>
      <p:sp>
        <p:nvSpPr>
          <p:cNvPr id="8" name="TextBox 7"/>
          <p:cNvSpPr txBox="1"/>
          <p:nvPr/>
        </p:nvSpPr>
        <p:spPr>
          <a:xfrm>
            <a:off x="467544" y="5518973"/>
            <a:ext cx="4695441" cy="646331"/>
          </a:xfrm>
          <a:prstGeom prst="rect">
            <a:avLst/>
          </a:prstGeom>
          <a:noFill/>
        </p:spPr>
        <p:txBody>
          <a:bodyPr wrap="none" rtlCol="0">
            <a:spAutoFit/>
          </a:bodyPr>
          <a:lstStyle/>
          <a:p>
            <a:r>
              <a:rPr lang="en-US" dirty="0"/>
              <a:t>Secondary Forest Sink of 0.3-0.6 GT C y</a:t>
            </a:r>
            <a:r>
              <a:rPr lang="en-US" baseline="30000" dirty="0"/>
              <a:t>-1 </a:t>
            </a:r>
            <a:r>
              <a:rPr lang="en-US" dirty="0"/>
              <a:t>(1990s)</a:t>
            </a:r>
            <a:endParaRPr lang="en-US" dirty="0" smtClean="0"/>
          </a:p>
          <a:p>
            <a:r>
              <a:rPr lang="en-US" dirty="0" err="1" smtClean="0"/>
              <a:t>Shevliakova</a:t>
            </a:r>
            <a:r>
              <a:rPr lang="en-US" dirty="0" smtClean="0"/>
              <a:t> et al. 2009, GBC, 23</a:t>
            </a:r>
            <a:endParaRPr lang="en-US" dirty="0"/>
          </a:p>
        </p:txBody>
      </p:sp>
      <p:sp>
        <p:nvSpPr>
          <p:cNvPr id="3" name="TextBox 2"/>
          <p:cNvSpPr txBox="1"/>
          <p:nvPr/>
        </p:nvSpPr>
        <p:spPr>
          <a:xfrm>
            <a:off x="755576" y="692696"/>
            <a:ext cx="4248472" cy="1477328"/>
          </a:xfrm>
          <a:prstGeom prst="rect">
            <a:avLst/>
          </a:prstGeom>
          <a:noFill/>
        </p:spPr>
        <p:txBody>
          <a:bodyPr wrap="square" rtlCol="0">
            <a:spAutoFit/>
          </a:bodyPr>
          <a:lstStyle/>
          <a:p>
            <a:r>
              <a:rPr lang="en-US" dirty="0">
                <a:solidFill>
                  <a:srgbClr val="FF0000"/>
                </a:solidFill>
                <a:latin typeface="Comic Sans MS"/>
                <a:cs typeface="Comic Sans MS"/>
              </a:rPr>
              <a:t>abandoned agricultural lands and intensified forestry, which produces a greater proportion of stands with younger trees still accumulating carbon through stem growth.</a:t>
            </a:r>
            <a:endParaRPr lang="en-US" dirty="0"/>
          </a:p>
        </p:txBody>
      </p:sp>
      <p:sp>
        <p:nvSpPr>
          <p:cNvPr id="6" name="TextBox 5"/>
          <p:cNvSpPr txBox="1"/>
          <p:nvPr/>
        </p:nvSpPr>
        <p:spPr>
          <a:xfrm>
            <a:off x="5004048" y="908720"/>
            <a:ext cx="4139952" cy="1200329"/>
          </a:xfrm>
          <a:prstGeom prst="rect">
            <a:avLst/>
          </a:prstGeom>
          <a:noFill/>
        </p:spPr>
        <p:txBody>
          <a:bodyPr wrap="square" rtlCol="0">
            <a:spAutoFit/>
          </a:bodyPr>
          <a:lstStyle/>
          <a:p>
            <a:r>
              <a:rPr lang="en-US" dirty="0">
                <a:solidFill>
                  <a:srgbClr val="FF0000"/>
                </a:solidFill>
                <a:latin typeface="Comic Sans MS"/>
                <a:cs typeface="Comic Sans MS"/>
              </a:rPr>
              <a:t>Physiological </a:t>
            </a:r>
            <a:r>
              <a:rPr lang="en-US" dirty="0" smtClean="0">
                <a:solidFill>
                  <a:srgbClr val="FF0000"/>
                </a:solidFill>
                <a:latin typeface="Comic Sans MS"/>
                <a:cs typeface="Comic Sans MS"/>
              </a:rPr>
              <a:t>effects </a:t>
            </a:r>
            <a:r>
              <a:rPr lang="en-US" dirty="0">
                <a:solidFill>
                  <a:srgbClr val="FF0000"/>
                </a:solidFill>
                <a:latin typeface="Comic Sans MS"/>
                <a:cs typeface="Comic Sans MS"/>
              </a:rPr>
              <a:t>of </a:t>
            </a:r>
            <a:r>
              <a:rPr lang="en-US" dirty="0" smtClean="0">
                <a:solidFill>
                  <a:srgbClr val="FF0000"/>
                </a:solidFill>
                <a:latin typeface="Comic Sans MS"/>
                <a:cs typeface="Comic Sans MS"/>
              </a:rPr>
              <a:t>rising CO</a:t>
            </a:r>
            <a:r>
              <a:rPr lang="en-US" baseline="-25000" dirty="0" smtClean="0">
                <a:solidFill>
                  <a:srgbClr val="FF0000"/>
                </a:solidFill>
                <a:latin typeface="Comic Sans MS"/>
                <a:cs typeface="Comic Sans MS"/>
              </a:rPr>
              <a:t>2</a:t>
            </a:r>
            <a:r>
              <a:rPr lang="en-US" dirty="0" smtClean="0">
                <a:solidFill>
                  <a:srgbClr val="FF0000"/>
                </a:solidFill>
                <a:latin typeface="Comic Sans MS"/>
                <a:cs typeface="Comic Sans MS"/>
              </a:rPr>
              <a:t> and </a:t>
            </a:r>
            <a:r>
              <a:rPr lang="en-US" dirty="0">
                <a:solidFill>
                  <a:srgbClr val="FF0000"/>
                </a:solidFill>
                <a:latin typeface="Comic Sans MS"/>
                <a:cs typeface="Comic Sans MS"/>
              </a:rPr>
              <a:t>climate change, mostly through changes in photosynthesis.</a:t>
            </a:r>
          </a:p>
          <a:p>
            <a:endParaRPr lang="en-US" dirty="0"/>
          </a:p>
        </p:txBody>
      </p:sp>
      <p:sp>
        <p:nvSpPr>
          <p:cNvPr id="4" name="Footer Placeholder 3"/>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10706955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LUC-enabled CABLE builds on Multiple </a:t>
            </a:r>
            <a:r>
              <a:rPr lang="en-US" dirty="0" smtClean="0"/>
              <a:t>Developments, all now in Trunk:</a:t>
            </a:r>
            <a:endParaRPr lang="en-US" dirty="0"/>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sp>
        <p:nvSpPr>
          <p:cNvPr id="4" name="TextBox 3"/>
          <p:cNvSpPr txBox="1"/>
          <p:nvPr/>
        </p:nvSpPr>
        <p:spPr>
          <a:xfrm>
            <a:off x="612775" y="1268760"/>
            <a:ext cx="8496944" cy="5724644"/>
          </a:xfrm>
          <a:prstGeom prst="rect">
            <a:avLst/>
          </a:prstGeom>
          <a:noFill/>
        </p:spPr>
        <p:txBody>
          <a:bodyPr wrap="square" rtlCol="0">
            <a:spAutoFit/>
          </a:bodyPr>
          <a:lstStyle/>
          <a:p>
            <a:pPr marL="285750" indent="-285750">
              <a:buFont typeface="Arial"/>
              <a:buChar char="•"/>
            </a:pPr>
            <a:r>
              <a:rPr lang="en-US" sz="2400" dirty="0" smtClean="0"/>
              <a:t>POP </a:t>
            </a:r>
            <a:r>
              <a:rPr lang="en-US" sz="2400" dirty="0" smtClean="0"/>
              <a:t>module for tree demography and disturbance-mediated landscape heterogeneity (</a:t>
            </a:r>
            <a:r>
              <a:rPr lang="en-US" sz="2400" dirty="0" smtClean="0">
                <a:solidFill>
                  <a:srgbClr val="FF0000"/>
                </a:solidFill>
              </a:rPr>
              <a:t># 61</a:t>
            </a:r>
            <a:r>
              <a:rPr lang="en-US" sz="2400" dirty="0" smtClean="0"/>
              <a:t>)</a:t>
            </a:r>
          </a:p>
          <a:p>
            <a:pPr marL="285750" indent="-285750">
              <a:buFont typeface="Arial"/>
              <a:buChar char="•"/>
            </a:pPr>
            <a:r>
              <a:rPr lang="en-US" sz="2400" dirty="0"/>
              <a:t>LUC module (</a:t>
            </a:r>
            <a:r>
              <a:rPr lang="en-US" sz="2400" dirty="0">
                <a:solidFill>
                  <a:srgbClr val="FF0000"/>
                </a:solidFill>
              </a:rPr>
              <a:t># 109</a:t>
            </a:r>
            <a:r>
              <a:rPr lang="en-US" sz="2400" dirty="0" smtClean="0"/>
              <a:t>)</a:t>
            </a:r>
            <a:endParaRPr lang="en-US" sz="2400" dirty="0" smtClean="0"/>
          </a:p>
          <a:p>
            <a:pPr marL="285750" indent="-285750">
              <a:buFont typeface="Arial"/>
              <a:buChar char="•"/>
            </a:pPr>
            <a:r>
              <a:rPr lang="en-US" sz="2400" dirty="0" smtClean="0"/>
              <a:t>Improved representations</a:t>
            </a:r>
            <a:r>
              <a:rPr lang="en-US" sz="2400" dirty="0"/>
              <a:t> </a:t>
            </a:r>
            <a:r>
              <a:rPr lang="en-US" sz="2400" dirty="0" smtClean="0"/>
              <a:t>of</a:t>
            </a:r>
            <a:r>
              <a:rPr lang="en-US" sz="2400" dirty="0"/>
              <a:t> </a:t>
            </a:r>
            <a:r>
              <a:rPr lang="en-US" sz="2400" dirty="0" smtClean="0"/>
              <a:t>coupled</a:t>
            </a:r>
            <a:r>
              <a:rPr lang="en-US" sz="2400" dirty="0"/>
              <a:t> </a:t>
            </a:r>
            <a:r>
              <a:rPr lang="en-US" sz="2400" dirty="0" smtClean="0"/>
              <a:t>soil-canopy processes  (drought response and effect of litter on soil evaporation) (</a:t>
            </a:r>
            <a:r>
              <a:rPr lang="en-US" sz="2400" dirty="0" smtClean="0">
                <a:solidFill>
                  <a:srgbClr val="FF0000"/>
                </a:solidFill>
              </a:rPr>
              <a:t># 93</a:t>
            </a:r>
            <a:r>
              <a:rPr lang="en-US" sz="2400" dirty="0" smtClean="0"/>
              <a:t>)</a:t>
            </a:r>
          </a:p>
          <a:p>
            <a:pPr marL="285750" indent="-285750">
              <a:buFont typeface="Arial"/>
              <a:buChar char="•"/>
            </a:pPr>
            <a:r>
              <a:rPr lang="en-US" sz="2400" dirty="0" smtClean="0"/>
              <a:t>Climate module for tracking climate drivers of (</a:t>
            </a:r>
            <a:r>
              <a:rPr lang="en-US" sz="2400" dirty="0" smtClean="0">
                <a:solidFill>
                  <a:srgbClr val="FF0000"/>
                </a:solidFill>
              </a:rPr>
              <a:t>#110</a:t>
            </a:r>
            <a:r>
              <a:rPr lang="en-US" sz="2400" dirty="0" smtClean="0"/>
              <a:t>)</a:t>
            </a:r>
          </a:p>
          <a:p>
            <a:pPr marL="742950" lvl="1" indent="-285750">
              <a:buFont typeface="Arial"/>
              <a:buChar char="•"/>
            </a:pPr>
            <a:r>
              <a:rPr lang="en-US" sz="2400" dirty="0" smtClean="0"/>
              <a:t>Potential vegetation </a:t>
            </a:r>
            <a:r>
              <a:rPr lang="en-US" sz="2400" dirty="0" smtClean="0"/>
              <a:t>cover (required for LUC and biome migration)</a:t>
            </a:r>
            <a:endParaRPr lang="en-US" sz="2400" dirty="0" smtClean="0"/>
          </a:p>
          <a:p>
            <a:pPr marL="742950" lvl="1" indent="-285750">
              <a:buFont typeface="Arial"/>
              <a:buChar char="•"/>
            </a:pPr>
            <a:r>
              <a:rPr lang="en-US" sz="2400" dirty="0" smtClean="0"/>
              <a:t>Acclimation of autotrophic respiration</a:t>
            </a:r>
          </a:p>
          <a:p>
            <a:pPr marL="742950" lvl="1" indent="-285750">
              <a:buFont typeface="Arial"/>
              <a:buChar char="•"/>
            </a:pPr>
            <a:r>
              <a:rPr lang="en-US" sz="2400" dirty="0" smtClean="0"/>
              <a:t>Phenology</a:t>
            </a:r>
          </a:p>
          <a:p>
            <a:pPr marL="285750" indent="-285750">
              <a:buFont typeface="Arial"/>
              <a:buChar char="•"/>
            </a:pPr>
            <a:r>
              <a:rPr lang="en-US" sz="2400" dirty="0" smtClean="0"/>
              <a:t>Module for forcing with daily CRU-NCEP met (also annual N-deposition) (</a:t>
            </a:r>
            <a:r>
              <a:rPr lang="en-US" sz="2400" dirty="0" smtClean="0">
                <a:solidFill>
                  <a:srgbClr val="FF0000"/>
                </a:solidFill>
              </a:rPr>
              <a:t># 111, #94</a:t>
            </a:r>
            <a:r>
              <a:rPr lang="en-US" sz="2400" dirty="0" smtClean="0"/>
              <a:t>) </a:t>
            </a:r>
          </a:p>
          <a:p>
            <a:pPr marL="285750" indent="-285750">
              <a:buFont typeface="Arial"/>
              <a:buChar char="•"/>
            </a:pPr>
            <a:r>
              <a:rPr lang="en-US" sz="2400" dirty="0" smtClean="0"/>
              <a:t>Multiple bug fixes (</a:t>
            </a:r>
            <a:r>
              <a:rPr lang="en-US" sz="2400" dirty="0" smtClean="0">
                <a:solidFill>
                  <a:srgbClr val="FF0000"/>
                </a:solidFill>
              </a:rPr>
              <a:t>#108, #107, #73, #</a:t>
            </a:r>
            <a:r>
              <a:rPr lang="en-US" sz="2400" dirty="0" smtClean="0">
                <a:solidFill>
                  <a:srgbClr val="FF0000"/>
                </a:solidFill>
              </a:rPr>
              <a:t>90</a:t>
            </a:r>
            <a:r>
              <a:rPr lang="en-US" sz="2400" dirty="0" smtClean="0"/>
              <a:t>)</a:t>
            </a:r>
            <a:endParaRPr lang="en-US" dirty="0" smtClean="0"/>
          </a:p>
          <a:p>
            <a:pPr marL="285750" indent="-285750">
              <a:buFont typeface="Arial"/>
              <a:buChar char="•"/>
            </a:pPr>
            <a:endParaRPr lang="en-US" dirty="0" smtClean="0"/>
          </a:p>
          <a:p>
            <a:pPr marL="742950" lvl="1" indent="-285750">
              <a:buFont typeface="Arial"/>
              <a:buChar char="•"/>
            </a:pPr>
            <a:endParaRPr lang="en-US" dirty="0" smtClean="0"/>
          </a:p>
          <a:p>
            <a:endParaRPr lang="en-US" dirty="0"/>
          </a:p>
        </p:txBody>
      </p:sp>
    </p:spTree>
    <p:extLst>
      <p:ext uri="{BB962C8B-B14F-4D97-AF65-F5344CB8AC3E}">
        <p14:creationId xmlns:p14="http://schemas.microsoft.com/office/powerpoint/2010/main" val="18781961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52536" y="1052736"/>
            <a:ext cx="6078479" cy="4330115"/>
            <a:chOff x="-252536" y="1052736"/>
            <a:chExt cx="6078479" cy="4330115"/>
          </a:xfrm>
        </p:grpSpPr>
        <p:pic>
          <p:nvPicPr>
            <p:cNvPr id="3" name="Picture 2"/>
            <p:cNvPicPr>
              <a:picLocks noChangeAspect="1"/>
            </p:cNvPicPr>
            <p:nvPr/>
          </p:nvPicPr>
          <p:blipFill>
            <a:blip r:embed="rId3"/>
            <a:stretch>
              <a:fillRect/>
            </a:stretch>
          </p:blipFill>
          <p:spPr>
            <a:xfrm>
              <a:off x="-252536" y="1052736"/>
              <a:ext cx="6078479" cy="4330115"/>
            </a:xfrm>
            <a:prstGeom prst="rect">
              <a:avLst/>
            </a:prstGeom>
          </p:spPr>
        </p:pic>
        <p:pic>
          <p:nvPicPr>
            <p:cNvPr id="18" name="Picture 1"/>
            <p:cNvPicPr>
              <a:picLocks noChangeAspect="1" noChangeArrowheads="1"/>
            </p:cNvPicPr>
            <p:nvPr/>
          </p:nvPicPr>
          <p:blipFill rotWithShape="1">
            <a:blip r:embed="rId4" cstate="print"/>
            <a:srcRect l="29378" t="57406" r="51222" b="30039"/>
            <a:stretch/>
          </p:blipFill>
          <p:spPr bwMode="auto">
            <a:xfrm>
              <a:off x="971600" y="3356991"/>
              <a:ext cx="1296144" cy="580125"/>
            </a:xfrm>
            <a:prstGeom prst="rect">
              <a:avLst/>
            </a:prstGeom>
            <a:noFill/>
            <a:ln w="9525">
              <a:noFill/>
              <a:miter lim="800000"/>
              <a:headEnd/>
              <a:tailEnd/>
            </a:ln>
          </p:spPr>
        </p:pic>
      </p:grpSp>
      <p:sp>
        <p:nvSpPr>
          <p:cNvPr id="2" name="Footer Placeholder 1"/>
          <p:cNvSpPr>
            <a:spLocks noGrp="1"/>
          </p:cNvSpPr>
          <p:nvPr>
            <p:ph type="ftr" sz="quarter" idx="11"/>
          </p:nvPr>
        </p:nvSpPr>
        <p:spPr>
          <a:xfrm>
            <a:off x="579536" y="6533866"/>
            <a:ext cx="6083845" cy="124274"/>
          </a:xfrm>
        </p:spPr>
        <p:txBody>
          <a:bodyPr/>
          <a:lstStyle/>
          <a:p>
            <a:r>
              <a:rPr lang="en-AU" smtClean="0"/>
              <a:t>CABLE video con, Oct 26 2016</a:t>
            </a:r>
            <a:endParaRPr lang="en-AU" dirty="0"/>
          </a:p>
        </p:txBody>
      </p:sp>
      <p:grpSp>
        <p:nvGrpSpPr>
          <p:cNvPr id="4" name="Group 3"/>
          <p:cNvGrpSpPr/>
          <p:nvPr/>
        </p:nvGrpSpPr>
        <p:grpSpPr>
          <a:xfrm>
            <a:off x="5759624" y="2104110"/>
            <a:ext cx="3384376" cy="2649780"/>
            <a:chOff x="5076056" y="3356992"/>
            <a:chExt cx="3384376" cy="2649780"/>
          </a:xfrm>
        </p:grpSpPr>
        <p:grpSp>
          <p:nvGrpSpPr>
            <p:cNvPr id="5" name="Group 4"/>
            <p:cNvGrpSpPr/>
            <p:nvPr/>
          </p:nvGrpSpPr>
          <p:grpSpPr>
            <a:xfrm>
              <a:off x="5364088" y="3356992"/>
              <a:ext cx="2642168" cy="819401"/>
              <a:chOff x="5580112" y="4221088"/>
              <a:chExt cx="2642168" cy="819401"/>
            </a:xfrm>
          </p:grpSpPr>
          <p:pic>
            <p:nvPicPr>
              <p:cNvPr id="8" name="Picture 2"/>
              <p:cNvPicPr>
                <a:picLocks noChangeAspect="1" noChangeArrowheads="1"/>
              </p:cNvPicPr>
              <p:nvPr/>
            </p:nvPicPr>
            <p:blipFill>
              <a:blip r:embed="rId5" cstate="print"/>
              <a:srcRect/>
              <a:stretch>
                <a:fillRect/>
              </a:stretch>
            </p:blipFill>
            <p:spPr bwMode="auto">
              <a:xfrm>
                <a:off x="5580112" y="4221088"/>
                <a:ext cx="728094" cy="819401"/>
              </a:xfrm>
              <a:prstGeom prst="rect">
                <a:avLst/>
              </a:prstGeom>
              <a:noFill/>
              <a:ln w="9525">
                <a:noFill/>
                <a:miter lim="800000"/>
                <a:headEnd/>
                <a:tailEnd/>
              </a:ln>
              <a:effectLst/>
            </p:spPr>
          </p:pic>
          <p:pic>
            <p:nvPicPr>
              <p:cNvPr id="9" name="Picture 8" descr="patches.jpg"/>
              <p:cNvPicPr>
                <a:picLocks noChangeAspect="1"/>
              </p:cNvPicPr>
              <p:nvPr/>
            </p:nvPicPr>
            <p:blipFill>
              <a:blip r:embed="rId6" cstate="print"/>
              <a:stretch>
                <a:fillRect/>
              </a:stretch>
            </p:blipFill>
            <p:spPr>
              <a:xfrm>
                <a:off x="6727965" y="4252603"/>
                <a:ext cx="540137" cy="756370"/>
              </a:xfrm>
              <a:prstGeom prst="rect">
                <a:avLst/>
              </a:prstGeom>
            </p:spPr>
          </p:pic>
          <p:pic>
            <p:nvPicPr>
              <p:cNvPr id="10" name="Picture 9" descr="stand.jpg"/>
              <p:cNvPicPr>
                <a:picLocks noChangeAspect="1"/>
              </p:cNvPicPr>
              <p:nvPr/>
            </p:nvPicPr>
            <p:blipFill>
              <a:blip r:embed="rId7" cstate="print"/>
              <a:stretch>
                <a:fillRect/>
              </a:stretch>
            </p:blipFill>
            <p:spPr>
              <a:xfrm>
                <a:off x="7650699" y="4236846"/>
                <a:ext cx="571581" cy="800402"/>
              </a:xfrm>
              <a:prstGeom prst="rect">
                <a:avLst/>
              </a:prstGeom>
            </p:spPr>
          </p:pic>
          <p:cxnSp>
            <p:nvCxnSpPr>
              <p:cNvPr id="11" name="Straight Arrow Connector 10"/>
              <p:cNvCxnSpPr/>
              <p:nvPr/>
            </p:nvCxnSpPr>
            <p:spPr>
              <a:xfrm>
                <a:off x="7200585" y="4347150"/>
                <a:ext cx="416356"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87828" y="4788365"/>
                <a:ext cx="416356" cy="0"/>
              </a:xfrm>
              <a:prstGeom prst="straightConnector1">
                <a:avLst/>
              </a:prstGeom>
              <a:ln w="12700">
                <a:solidFill>
                  <a:schemeClr val="tx1"/>
                </a:solidFill>
                <a:headEnd w="sm" len="sm"/>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5076056" y="4437112"/>
              <a:ext cx="1656184" cy="1569660"/>
            </a:xfrm>
            <a:prstGeom prst="rect">
              <a:avLst/>
            </a:prstGeom>
            <a:noFill/>
          </p:spPr>
          <p:txBody>
            <a:bodyPr wrap="square" rtlCol="0">
              <a:spAutoFit/>
            </a:bodyPr>
            <a:lstStyle/>
            <a:p>
              <a:r>
                <a:rPr lang="en-AU" sz="1600" dirty="0" smtClean="0"/>
                <a:t>Grid-cell (tile) represented by patches distinguished by time since last disturbance</a:t>
              </a:r>
              <a:endParaRPr lang="en-AU" sz="1600" dirty="0"/>
            </a:p>
          </p:txBody>
        </p:sp>
        <p:sp>
          <p:nvSpPr>
            <p:cNvPr id="7" name="TextBox 6"/>
            <p:cNvSpPr txBox="1"/>
            <p:nvPr/>
          </p:nvSpPr>
          <p:spPr>
            <a:xfrm>
              <a:off x="7164288" y="4293096"/>
              <a:ext cx="1296144" cy="1077218"/>
            </a:xfrm>
            <a:prstGeom prst="rect">
              <a:avLst/>
            </a:prstGeom>
            <a:noFill/>
          </p:spPr>
          <p:txBody>
            <a:bodyPr wrap="square" rtlCol="0">
              <a:spAutoFit/>
            </a:bodyPr>
            <a:lstStyle/>
            <a:p>
              <a:r>
                <a:rPr lang="en-AU" sz="1600" dirty="0" smtClean="0"/>
                <a:t>Recruitment, Growth, Mortality in each patch</a:t>
              </a:r>
              <a:endParaRPr lang="en-AU" sz="1600" dirty="0"/>
            </a:p>
          </p:txBody>
        </p:sp>
      </p:grpSp>
      <p:sp>
        <p:nvSpPr>
          <p:cNvPr id="13" name="Oval 12"/>
          <p:cNvSpPr/>
          <p:nvPr/>
        </p:nvSpPr>
        <p:spPr>
          <a:xfrm>
            <a:off x="5543600" y="980728"/>
            <a:ext cx="3600400" cy="489654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364088" y="116632"/>
            <a:ext cx="3528392" cy="1384995"/>
          </a:xfrm>
          <a:prstGeom prst="rect">
            <a:avLst/>
          </a:prstGeom>
          <a:noFill/>
        </p:spPr>
        <p:txBody>
          <a:bodyPr wrap="square" rtlCol="0">
            <a:spAutoFit/>
          </a:bodyPr>
          <a:lstStyle/>
          <a:p>
            <a:r>
              <a:rPr lang="sv-SE" dirty="0">
                <a:solidFill>
                  <a:schemeClr val="hlink"/>
                </a:solidFill>
                <a:latin typeface="Comic Sans MS"/>
                <a:cs typeface="Comic Sans MS"/>
              </a:rPr>
              <a:t>Populations</a:t>
            </a:r>
            <a:r>
              <a:rPr lang="sv-SE" dirty="0" smtClean="0">
                <a:solidFill>
                  <a:schemeClr val="hlink"/>
                </a:solidFill>
                <a:latin typeface="Comic Sans MS"/>
                <a:cs typeface="Comic Sans MS"/>
              </a:rPr>
              <a:t>-Order-</a:t>
            </a:r>
            <a:r>
              <a:rPr lang="sv-SE" dirty="0" err="1" smtClean="0">
                <a:solidFill>
                  <a:schemeClr val="hlink"/>
                </a:solidFill>
                <a:latin typeface="Comic Sans MS"/>
                <a:cs typeface="Comic Sans MS"/>
              </a:rPr>
              <a:t>Physiology</a:t>
            </a:r>
            <a:r>
              <a:rPr lang="sv-SE" dirty="0" smtClean="0">
                <a:solidFill>
                  <a:schemeClr val="hlink"/>
                </a:solidFill>
                <a:latin typeface="Comic Sans MS"/>
                <a:cs typeface="Comic Sans MS"/>
              </a:rPr>
              <a:t> (</a:t>
            </a:r>
            <a:r>
              <a:rPr lang="en-US" sz="1600" dirty="0" smtClean="0">
                <a:solidFill>
                  <a:schemeClr val="accent1"/>
                </a:solidFill>
                <a:latin typeface="Comic Sans MS"/>
                <a:cs typeface="Comic Sans MS"/>
              </a:rPr>
              <a:t>POP)  is a module for tree demography and disturbance-mediated landscape heterogeneity.*</a:t>
            </a:r>
            <a:endParaRPr lang="en-US" sz="1600" dirty="0">
              <a:solidFill>
                <a:schemeClr val="accent1"/>
              </a:solidFill>
              <a:latin typeface="Comic Sans MS"/>
              <a:cs typeface="Comic Sans MS"/>
            </a:endParaRPr>
          </a:p>
        </p:txBody>
      </p:sp>
      <p:sp>
        <p:nvSpPr>
          <p:cNvPr id="15" name="Text Box 47"/>
          <p:cNvSpPr txBox="1">
            <a:spLocks noChangeArrowheads="1"/>
          </p:cNvSpPr>
          <p:nvPr/>
        </p:nvSpPr>
        <p:spPr bwMode="auto">
          <a:xfrm>
            <a:off x="6228184" y="4725144"/>
            <a:ext cx="2520280" cy="738664"/>
          </a:xfrm>
          <a:prstGeom prst="rect">
            <a:avLst/>
          </a:prstGeom>
          <a:noFill/>
          <a:ln w="9525">
            <a:noFill/>
            <a:miter lim="800000"/>
            <a:headEnd/>
            <a:tailEnd/>
          </a:ln>
        </p:spPr>
        <p:txBody>
          <a:bodyPr wrap="square">
            <a:spAutoFit/>
          </a:bodyPr>
          <a:lstStyle/>
          <a:p>
            <a:r>
              <a:rPr lang="sv-SE" sz="1400" dirty="0">
                <a:solidFill>
                  <a:schemeClr val="hlink"/>
                </a:solidFill>
              </a:rPr>
              <a:t>*Haverd et al. 2013</a:t>
            </a:r>
          </a:p>
          <a:p>
            <a:r>
              <a:rPr lang="sv-SE" sz="1400" i="1" dirty="0">
                <a:solidFill>
                  <a:schemeClr val="hlink"/>
                </a:solidFill>
              </a:rPr>
              <a:t>Geophysical Research Letters </a:t>
            </a:r>
            <a:r>
              <a:rPr lang="sv-SE" sz="1400" dirty="0">
                <a:solidFill>
                  <a:schemeClr val="hlink"/>
                </a:solidFill>
              </a:rPr>
              <a:t>40: 5234-5239</a:t>
            </a:r>
            <a:endParaRPr lang="en-US" sz="1400" dirty="0">
              <a:solidFill>
                <a:schemeClr val="hlink"/>
              </a:solidFill>
            </a:endParaRPr>
          </a:p>
        </p:txBody>
      </p:sp>
      <p:sp>
        <p:nvSpPr>
          <p:cNvPr id="16" name="Text Box 2"/>
          <p:cNvSpPr txBox="1">
            <a:spLocks noChangeArrowheads="1"/>
          </p:cNvSpPr>
          <p:nvPr/>
        </p:nvSpPr>
        <p:spPr bwMode="auto">
          <a:xfrm>
            <a:off x="35496" y="188640"/>
            <a:ext cx="7200800" cy="646331"/>
          </a:xfrm>
          <a:prstGeom prst="rect">
            <a:avLst/>
          </a:prstGeom>
          <a:noFill/>
          <a:ln w="9525">
            <a:noFill/>
            <a:miter lim="800000"/>
            <a:headEnd/>
            <a:tailEnd/>
          </a:ln>
        </p:spPr>
        <p:txBody>
          <a:bodyPr wrap="square">
            <a:spAutoFit/>
          </a:bodyPr>
          <a:lstStyle/>
          <a:p>
            <a:r>
              <a:rPr lang="en-AU" dirty="0" smtClean="0">
                <a:solidFill>
                  <a:schemeClr val="tx2"/>
                </a:solidFill>
              </a:rPr>
              <a:t>CABLE – POP Coupling</a:t>
            </a:r>
            <a:endParaRPr lang="en-AU" dirty="0">
              <a:solidFill>
                <a:schemeClr val="tx2"/>
              </a:solidFill>
            </a:endParaRPr>
          </a:p>
          <a:p>
            <a:pPr algn="ctr"/>
            <a:endParaRPr lang="sv-SE" b="1" dirty="0">
              <a:solidFill>
                <a:schemeClr val="hlink"/>
              </a:solidFill>
            </a:endParaRPr>
          </a:p>
        </p:txBody>
      </p:sp>
      <p:sp>
        <p:nvSpPr>
          <p:cNvPr id="20" name="TextBox 19"/>
          <p:cNvSpPr txBox="1"/>
          <p:nvPr/>
        </p:nvSpPr>
        <p:spPr>
          <a:xfrm>
            <a:off x="2051720" y="5157192"/>
            <a:ext cx="3024336" cy="923330"/>
          </a:xfrm>
          <a:prstGeom prst="rect">
            <a:avLst/>
          </a:prstGeom>
          <a:noFill/>
        </p:spPr>
        <p:txBody>
          <a:bodyPr wrap="square" rtlCol="0">
            <a:spAutoFit/>
          </a:bodyPr>
          <a:lstStyle/>
          <a:p>
            <a:r>
              <a:rPr lang="en-US" dirty="0" smtClean="0">
                <a:solidFill>
                  <a:schemeClr val="accent1"/>
                </a:solidFill>
                <a:latin typeface="Comic Sans MS"/>
                <a:cs typeface="Comic Sans MS"/>
              </a:rPr>
              <a:t>Sapwood area and biomass dictate demographic effects on NPP</a:t>
            </a:r>
            <a:endParaRPr lang="en-US" dirty="0">
              <a:solidFill>
                <a:schemeClr val="accent1"/>
              </a:solidFill>
              <a:latin typeface="Comic Sans MS"/>
              <a:cs typeface="Comic Sans MS"/>
            </a:endParaRPr>
          </a:p>
        </p:txBody>
      </p:sp>
      <p:cxnSp>
        <p:nvCxnSpPr>
          <p:cNvPr id="21" name="Curved Connector 20"/>
          <p:cNvCxnSpPr/>
          <p:nvPr/>
        </p:nvCxnSpPr>
        <p:spPr>
          <a:xfrm rot="16200000" flipV="1">
            <a:off x="2538028" y="4382852"/>
            <a:ext cx="864096" cy="8286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04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03848" y="951548"/>
            <a:ext cx="1800200"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LAND USE MODULE</a:t>
            </a:r>
            <a:endParaRPr lang="en-US" dirty="0"/>
          </a:p>
        </p:txBody>
      </p:sp>
      <p:pic>
        <p:nvPicPr>
          <p:cNvPr id="4" name="Picture 3" descr="FigA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276871"/>
            <a:ext cx="4824536" cy="4013909"/>
          </a:xfrm>
          <a:prstGeom prst="rect">
            <a:avLst/>
          </a:prstGeom>
        </p:spPr>
      </p:pic>
      <p:sp>
        <p:nvSpPr>
          <p:cNvPr id="2" name="Title 1"/>
          <p:cNvSpPr>
            <a:spLocks noGrp="1"/>
          </p:cNvSpPr>
          <p:nvPr>
            <p:ph type="title"/>
          </p:nvPr>
        </p:nvSpPr>
        <p:spPr/>
        <p:txBody>
          <a:bodyPr/>
          <a:lstStyle/>
          <a:p>
            <a:r>
              <a:rPr lang="en-US" dirty="0" smtClean="0"/>
              <a:t>Interaction of Land Use with CABLE</a:t>
            </a:r>
            <a:endParaRPr lang="en-US" dirty="0"/>
          </a:p>
        </p:txBody>
      </p:sp>
      <p:sp>
        <p:nvSpPr>
          <p:cNvPr id="7" name="TextBox 6"/>
          <p:cNvSpPr txBox="1"/>
          <p:nvPr/>
        </p:nvSpPr>
        <p:spPr>
          <a:xfrm>
            <a:off x="2267744" y="4365104"/>
            <a:ext cx="1152774" cy="412783"/>
          </a:xfrm>
          <a:prstGeom prst="rect">
            <a:avLst/>
          </a:prstGeom>
          <a:solidFill>
            <a:schemeClr val="bg1">
              <a:lumMod val="85000"/>
            </a:schemeClr>
          </a:solidFill>
        </p:spPr>
        <p:txBody>
          <a:bodyPr wrap="square" rtlCol="0">
            <a:spAutoFit/>
            <a:scene3d>
              <a:camera prst="orthographicFront">
                <a:rot lat="0" lon="0" rev="600000"/>
              </a:camera>
              <a:lightRig rig="threePt" dir="t"/>
            </a:scene3d>
          </a:bodyPr>
          <a:lstStyle/>
          <a:p>
            <a:r>
              <a:rPr lang="en-US" dirty="0" smtClean="0"/>
              <a:t>CABLE</a:t>
            </a:r>
            <a:endParaRPr lang="en-US" dirty="0"/>
          </a:p>
        </p:txBody>
      </p:sp>
      <p:cxnSp>
        <p:nvCxnSpPr>
          <p:cNvPr id="12" name="Elbow Connector 11"/>
          <p:cNvCxnSpPr/>
          <p:nvPr/>
        </p:nvCxnSpPr>
        <p:spPr>
          <a:xfrm>
            <a:off x="5004048" y="1700808"/>
            <a:ext cx="1296144" cy="1980220"/>
          </a:xfrm>
          <a:prstGeom prst="bentConnector3">
            <a:avLst>
              <a:gd name="adj1" fmla="val 11763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004048" y="1556792"/>
            <a:ext cx="19442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803976" y="910439"/>
            <a:ext cx="2340024" cy="923330"/>
          </a:xfrm>
          <a:prstGeom prst="rect">
            <a:avLst/>
          </a:prstGeom>
          <a:noFill/>
        </p:spPr>
        <p:txBody>
          <a:bodyPr wrap="square" rtlCol="0">
            <a:spAutoFit/>
          </a:bodyPr>
          <a:lstStyle/>
          <a:p>
            <a:pPr marL="285750" indent="-285750">
              <a:buFont typeface="Arial"/>
              <a:buChar char="•"/>
            </a:pPr>
            <a:r>
              <a:rPr lang="en-US" dirty="0" smtClean="0"/>
              <a:t>Land-use transition matrix</a:t>
            </a:r>
          </a:p>
          <a:p>
            <a:pPr marL="285750" indent="-285750">
              <a:buFont typeface="Arial"/>
              <a:buChar char="•"/>
            </a:pPr>
            <a:r>
              <a:rPr lang="en-US" dirty="0" smtClean="0"/>
              <a:t> wood harvest area</a:t>
            </a:r>
            <a:endParaRPr lang="en-US" dirty="0"/>
          </a:p>
        </p:txBody>
      </p:sp>
      <p:sp>
        <p:nvSpPr>
          <p:cNvPr id="18" name="TextBox 17"/>
          <p:cNvSpPr txBox="1"/>
          <p:nvPr/>
        </p:nvSpPr>
        <p:spPr>
          <a:xfrm>
            <a:off x="6443936" y="2025433"/>
            <a:ext cx="1368152" cy="1200329"/>
          </a:xfrm>
          <a:prstGeom prst="rect">
            <a:avLst/>
          </a:prstGeom>
          <a:noFill/>
          <a:ln>
            <a:solidFill>
              <a:srgbClr val="00A9CE"/>
            </a:solidFill>
          </a:ln>
        </p:spPr>
        <p:txBody>
          <a:bodyPr wrap="square" rtlCol="0">
            <a:spAutoFit/>
          </a:bodyPr>
          <a:lstStyle/>
          <a:p>
            <a:r>
              <a:rPr lang="en-US" dirty="0" smtClean="0"/>
              <a:t>Area weights for each forest age class</a:t>
            </a:r>
            <a:endParaRPr lang="en-US" dirty="0"/>
          </a:p>
        </p:txBody>
      </p:sp>
      <p:cxnSp>
        <p:nvCxnSpPr>
          <p:cNvPr id="24" name="Elbow Connector 23"/>
          <p:cNvCxnSpPr/>
          <p:nvPr/>
        </p:nvCxnSpPr>
        <p:spPr>
          <a:xfrm rot="10800000" flipV="1">
            <a:off x="1331640" y="1988840"/>
            <a:ext cx="1872208" cy="1980220"/>
          </a:xfrm>
          <a:prstGeom prst="bentConnector3">
            <a:avLst>
              <a:gd name="adj1" fmla="val 112210"/>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95536" y="2276873"/>
            <a:ext cx="1944216" cy="1477328"/>
          </a:xfrm>
          <a:prstGeom prst="rect">
            <a:avLst/>
          </a:prstGeom>
          <a:noFill/>
        </p:spPr>
        <p:txBody>
          <a:bodyPr wrap="square" rtlCol="0">
            <a:spAutoFit/>
          </a:bodyPr>
          <a:lstStyle/>
          <a:p>
            <a:pPr marL="285750" indent="-285750">
              <a:buFont typeface="Arial"/>
              <a:buChar char="•"/>
            </a:pPr>
            <a:r>
              <a:rPr lang="en-US" dirty="0" smtClean="0"/>
              <a:t>PFT Area Fractions</a:t>
            </a:r>
          </a:p>
          <a:p>
            <a:pPr marL="285750" indent="-285750">
              <a:buFont typeface="Arial"/>
              <a:buChar char="•"/>
            </a:pPr>
            <a:r>
              <a:rPr lang="en-US" dirty="0" smtClean="0"/>
              <a:t>Carbon Redistribution</a:t>
            </a:r>
          </a:p>
          <a:p>
            <a:endParaRPr lang="en-US" dirty="0"/>
          </a:p>
        </p:txBody>
      </p:sp>
      <p:pic>
        <p:nvPicPr>
          <p:cNvPr id="29" name="Picture 28" descr="poland.png"/>
          <p:cNvPicPr>
            <a:picLocks noChangeAspect="1"/>
          </p:cNvPicPr>
          <p:nvPr/>
        </p:nvPicPr>
        <p:blipFill rotWithShape="1">
          <a:blip r:embed="rId4">
            <a:extLst>
              <a:ext uri="{28A0092B-C50C-407E-A947-70E740481C1C}">
                <a14:useLocalDpi xmlns:a14="http://schemas.microsoft.com/office/drawing/2010/main" val="0"/>
              </a:ext>
            </a:extLst>
          </a:blip>
          <a:srcRect l="6521" t="26704" r="50000" b="28031"/>
          <a:stretch/>
        </p:blipFill>
        <p:spPr>
          <a:xfrm>
            <a:off x="6748851" y="3356992"/>
            <a:ext cx="2367376" cy="1872208"/>
          </a:xfrm>
          <a:prstGeom prst="rect">
            <a:avLst/>
          </a:prstGeom>
        </p:spPr>
      </p:pic>
      <p:sp>
        <p:nvSpPr>
          <p:cNvPr id="30" name="TextBox 29"/>
          <p:cNvSpPr txBox="1"/>
          <p:nvPr/>
        </p:nvSpPr>
        <p:spPr>
          <a:xfrm>
            <a:off x="7871575" y="3174484"/>
            <a:ext cx="917288" cy="369332"/>
          </a:xfrm>
          <a:prstGeom prst="rect">
            <a:avLst/>
          </a:prstGeom>
          <a:noFill/>
        </p:spPr>
        <p:txBody>
          <a:bodyPr wrap="none" rtlCol="0">
            <a:spAutoFit/>
          </a:bodyPr>
          <a:lstStyle/>
          <a:p>
            <a:r>
              <a:rPr lang="en-US" dirty="0" smtClean="0"/>
              <a:t>Primary</a:t>
            </a:r>
            <a:endParaRPr lang="en-US" dirty="0"/>
          </a:p>
        </p:txBody>
      </p:sp>
      <p:sp>
        <p:nvSpPr>
          <p:cNvPr id="31" name="TextBox 30"/>
          <p:cNvSpPr txBox="1"/>
          <p:nvPr/>
        </p:nvSpPr>
        <p:spPr>
          <a:xfrm>
            <a:off x="7596336" y="4365104"/>
            <a:ext cx="1162999" cy="369332"/>
          </a:xfrm>
          <a:prstGeom prst="rect">
            <a:avLst/>
          </a:prstGeom>
          <a:noFill/>
        </p:spPr>
        <p:txBody>
          <a:bodyPr wrap="none" rtlCol="0">
            <a:spAutoFit/>
          </a:bodyPr>
          <a:lstStyle/>
          <a:p>
            <a:r>
              <a:rPr lang="en-US" dirty="0" smtClean="0"/>
              <a:t>Secondary</a:t>
            </a:r>
            <a:endParaRPr lang="en-US" dirty="0"/>
          </a:p>
        </p:txBody>
      </p:sp>
      <p:sp>
        <p:nvSpPr>
          <p:cNvPr id="19" name="TextBox 18"/>
          <p:cNvSpPr txBox="1"/>
          <p:nvPr/>
        </p:nvSpPr>
        <p:spPr>
          <a:xfrm>
            <a:off x="5076056" y="4365105"/>
            <a:ext cx="1224136" cy="307777"/>
          </a:xfrm>
          <a:prstGeom prst="rect">
            <a:avLst/>
          </a:prstGeom>
          <a:solidFill>
            <a:schemeClr val="bg1">
              <a:lumMod val="85000"/>
            </a:schemeClr>
          </a:solidFill>
        </p:spPr>
        <p:txBody>
          <a:bodyPr wrap="square" rtlCol="0">
            <a:spAutoFit/>
            <a:scene3d>
              <a:camera prst="orthographicFront">
                <a:rot lat="0" lon="0" rev="600000"/>
              </a:camera>
              <a:lightRig rig="threePt" dir="t"/>
            </a:scene3d>
          </a:bodyPr>
          <a:lstStyle/>
          <a:p>
            <a:r>
              <a:rPr lang="en-US" sz="1400" dirty="0" smtClean="0"/>
              <a:t>demography</a:t>
            </a:r>
            <a:endParaRPr lang="en-US" sz="1400" dirty="0"/>
          </a:p>
        </p:txBody>
      </p:sp>
      <p:sp>
        <p:nvSpPr>
          <p:cNvPr id="3" name="Footer Placeholder 2"/>
          <p:cNvSpPr>
            <a:spLocks noGrp="1"/>
          </p:cNvSpPr>
          <p:nvPr>
            <p:ph type="ftr" sz="quarter" idx="11"/>
          </p:nvPr>
        </p:nvSpPr>
        <p:spPr/>
        <p:txBody>
          <a:bodyPr/>
          <a:lstStyle/>
          <a:p>
            <a:r>
              <a:rPr lang="en-AU" smtClean="0"/>
              <a:t>CABLE video con, Oct 26 2016</a:t>
            </a:r>
            <a:endParaRPr lang="en-AU"/>
          </a:p>
        </p:txBody>
      </p:sp>
    </p:spTree>
    <p:extLst>
      <p:ext uri="{BB962C8B-B14F-4D97-AF65-F5344CB8AC3E}">
        <p14:creationId xmlns:p14="http://schemas.microsoft.com/office/powerpoint/2010/main" val="15993199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58"/>
          <p:cNvSpPr txBox="1">
            <a:spLocks noChangeArrowheads="1"/>
          </p:cNvSpPr>
          <p:nvPr/>
        </p:nvSpPr>
        <p:spPr bwMode="auto">
          <a:xfrm>
            <a:off x="323528" y="188640"/>
            <a:ext cx="8458813" cy="646331"/>
          </a:xfrm>
          <a:prstGeom prst="rect">
            <a:avLst/>
          </a:prstGeom>
          <a:noFill/>
          <a:ln w="9525">
            <a:noFill/>
            <a:miter lim="800000"/>
            <a:headEnd/>
            <a:tailEnd/>
          </a:ln>
          <a:effectLst/>
        </p:spPr>
        <p:txBody>
          <a:bodyPr wrap="square">
            <a:spAutoFit/>
          </a:bodyPr>
          <a:lstStyle/>
          <a:p>
            <a:pPr algn="ctr"/>
            <a:r>
              <a:rPr lang="sv-SE" b="1" dirty="0" smtClean="0">
                <a:solidFill>
                  <a:schemeClr val="hlink"/>
                </a:solidFill>
                <a:cs typeface="Arial" charset="0"/>
              </a:rPr>
              <a:t>CABLE-POP reproduces observation-based  leaf-stem </a:t>
            </a:r>
            <a:r>
              <a:rPr lang="sv-SE" b="1" dirty="0" err="1" smtClean="0">
                <a:solidFill>
                  <a:schemeClr val="hlink"/>
                </a:solidFill>
                <a:cs typeface="Arial" charset="0"/>
              </a:rPr>
              <a:t>allometry</a:t>
            </a:r>
            <a:r>
              <a:rPr lang="sv-SE" b="1" dirty="0" smtClean="0">
                <a:solidFill>
                  <a:schemeClr val="hlink"/>
                </a:solidFill>
                <a:cs typeface="Arial" charset="0"/>
              </a:rPr>
              <a:t> relation in boreal and </a:t>
            </a:r>
            <a:r>
              <a:rPr lang="sv-SE" b="1" dirty="0" err="1" smtClean="0">
                <a:solidFill>
                  <a:schemeClr val="hlink"/>
                </a:solidFill>
                <a:cs typeface="Arial" charset="0"/>
              </a:rPr>
              <a:t>temperate</a:t>
            </a:r>
            <a:r>
              <a:rPr lang="sv-SE" b="1" dirty="0" smtClean="0">
                <a:solidFill>
                  <a:schemeClr val="hlink"/>
                </a:solidFill>
                <a:cs typeface="Arial" charset="0"/>
              </a:rPr>
              <a:t> </a:t>
            </a:r>
            <a:r>
              <a:rPr lang="sv-SE" b="1" dirty="0" err="1" smtClean="0">
                <a:solidFill>
                  <a:schemeClr val="hlink"/>
                </a:solidFill>
                <a:cs typeface="Arial" charset="0"/>
              </a:rPr>
              <a:t>forests</a:t>
            </a:r>
            <a:r>
              <a:rPr lang="sv-SE" b="1" dirty="0" smtClean="0">
                <a:solidFill>
                  <a:schemeClr val="hlink"/>
                </a:solidFill>
                <a:cs typeface="Arial" charset="0"/>
              </a:rPr>
              <a:t>*</a:t>
            </a:r>
            <a:endParaRPr lang="sv-SE" b="1" dirty="0">
              <a:solidFill>
                <a:schemeClr val="hlink"/>
              </a:solidFill>
              <a:cs typeface="Arial" charset="0"/>
            </a:endParaRPr>
          </a:p>
        </p:txBody>
      </p:sp>
      <p:pic>
        <p:nvPicPr>
          <p:cNvPr id="35" name="Picture 9"/>
          <p:cNvPicPr>
            <a:picLocks noChangeAspect="1" noChangeArrowheads="1"/>
          </p:cNvPicPr>
          <p:nvPr/>
        </p:nvPicPr>
        <p:blipFill>
          <a:blip r:embed="rId3" cstate="print"/>
          <a:srcRect r="49520" b="50326"/>
          <a:stretch>
            <a:fillRect/>
          </a:stretch>
        </p:blipFill>
        <p:spPr bwMode="auto">
          <a:xfrm>
            <a:off x="1708562" y="1268760"/>
            <a:ext cx="4519622" cy="3239690"/>
          </a:xfrm>
          <a:prstGeom prst="rect">
            <a:avLst/>
          </a:prstGeom>
          <a:noFill/>
          <a:ln w="9525">
            <a:noFill/>
            <a:miter lim="800000"/>
            <a:headEnd/>
            <a:tailEnd/>
          </a:ln>
          <a:effectLst/>
        </p:spPr>
      </p:pic>
      <p:sp>
        <p:nvSpPr>
          <p:cNvPr id="36" name="Text Box 47"/>
          <p:cNvSpPr txBox="1">
            <a:spLocks noChangeArrowheads="1"/>
          </p:cNvSpPr>
          <p:nvPr/>
        </p:nvSpPr>
        <p:spPr bwMode="auto">
          <a:xfrm>
            <a:off x="6444208" y="2996952"/>
            <a:ext cx="1516063" cy="1384995"/>
          </a:xfrm>
          <a:prstGeom prst="rect">
            <a:avLst/>
          </a:prstGeom>
          <a:noFill/>
          <a:ln w="9525">
            <a:noFill/>
            <a:miter lim="800000"/>
            <a:headEnd/>
            <a:tailEnd/>
          </a:ln>
          <a:effectLst/>
        </p:spPr>
        <p:txBody>
          <a:bodyPr>
            <a:spAutoFit/>
          </a:bodyPr>
          <a:lstStyle/>
          <a:p>
            <a:r>
              <a:rPr lang="sv-SE" sz="1400" b="1" dirty="0" smtClean="0">
                <a:solidFill>
                  <a:schemeClr val="hlink"/>
                </a:solidFill>
              </a:rPr>
              <a:t>Curve </a:t>
            </a:r>
            <a:r>
              <a:rPr lang="sv-SE" sz="1400" b="1" dirty="0">
                <a:solidFill>
                  <a:schemeClr val="hlink"/>
                </a:solidFill>
              </a:rPr>
              <a:t>fits for</a:t>
            </a:r>
          </a:p>
          <a:p>
            <a:r>
              <a:rPr lang="sv-SE" sz="1400" b="1" dirty="0">
                <a:solidFill>
                  <a:schemeClr val="hlink"/>
                </a:solidFill>
              </a:rPr>
              <a:t>other LSMs:</a:t>
            </a:r>
          </a:p>
          <a:p>
            <a:r>
              <a:rPr lang="sv-SE" sz="1400" dirty="0">
                <a:solidFill>
                  <a:schemeClr val="hlink"/>
                </a:solidFill>
              </a:rPr>
              <a:t>Wolf et al. 2011</a:t>
            </a:r>
          </a:p>
          <a:p>
            <a:r>
              <a:rPr lang="sv-SE" sz="1400" dirty="0">
                <a:solidFill>
                  <a:schemeClr val="hlink"/>
                </a:solidFill>
              </a:rPr>
              <a:t>Global Biogeochem</a:t>
            </a:r>
          </a:p>
          <a:p>
            <a:r>
              <a:rPr lang="sv-SE" sz="1400" dirty="0">
                <a:solidFill>
                  <a:schemeClr val="hlink"/>
                </a:solidFill>
              </a:rPr>
              <a:t>Cycles 25</a:t>
            </a:r>
          </a:p>
        </p:txBody>
      </p:sp>
      <p:sp>
        <p:nvSpPr>
          <p:cNvPr id="40" name="TextBox 39"/>
          <p:cNvSpPr txBox="1"/>
          <p:nvPr/>
        </p:nvSpPr>
        <p:spPr>
          <a:xfrm>
            <a:off x="3491880" y="4581128"/>
            <a:ext cx="1452642" cy="369332"/>
          </a:xfrm>
          <a:prstGeom prst="rect">
            <a:avLst/>
          </a:prstGeom>
          <a:noFill/>
        </p:spPr>
        <p:txBody>
          <a:bodyPr wrap="none" rtlCol="0">
            <a:spAutoFit/>
          </a:bodyPr>
          <a:lstStyle/>
          <a:p>
            <a:r>
              <a:rPr lang="en-AU" dirty="0" smtClean="0">
                <a:solidFill>
                  <a:srgbClr val="FF0000"/>
                </a:solidFill>
                <a:latin typeface="Comic Sans MS" pitchFamily="66" charset="0"/>
              </a:rPr>
              <a:t>“Structure”</a:t>
            </a:r>
            <a:endParaRPr lang="en-AU" dirty="0">
              <a:solidFill>
                <a:srgbClr val="FF0000"/>
              </a:solidFill>
              <a:latin typeface="Comic Sans MS" pitchFamily="66" charset="0"/>
            </a:endParaRPr>
          </a:p>
        </p:txBody>
      </p:sp>
      <p:sp>
        <p:nvSpPr>
          <p:cNvPr id="41" name="TextBox 40"/>
          <p:cNvSpPr txBox="1"/>
          <p:nvPr/>
        </p:nvSpPr>
        <p:spPr>
          <a:xfrm>
            <a:off x="1043608" y="2060848"/>
            <a:ext cx="461665" cy="1188787"/>
          </a:xfrm>
          <a:prstGeom prst="rect">
            <a:avLst/>
          </a:prstGeom>
          <a:noFill/>
        </p:spPr>
        <p:txBody>
          <a:bodyPr vert="vert270" wrap="none" rtlCol="0">
            <a:spAutoFit/>
          </a:bodyPr>
          <a:lstStyle/>
          <a:p>
            <a:r>
              <a:rPr lang="en-AU" dirty="0" smtClean="0">
                <a:solidFill>
                  <a:srgbClr val="FF0000"/>
                </a:solidFill>
                <a:latin typeface="Comic Sans MS" pitchFamily="66" charset="0"/>
              </a:rPr>
              <a:t>“Function”</a:t>
            </a:r>
            <a:endParaRPr lang="en-AU" dirty="0">
              <a:solidFill>
                <a:srgbClr val="FF0000"/>
              </a:solidFill>
              <a:latin typeface="Comic Sans MS" pitchFamily="66" charset="0"/>
            </a:endParaRPr>
          </a:p>
        </p:txBody>
      </p:sp>
      <p:sp>
        <p:nvSpPr>
          <p:cNvPr id="15" name="Rectangle 14"/>
          <p:cNvSpPr/>
          <p:nvPr/>
        </p:nvSpPr>
        <p:spPr>
          <a:xfrm>
            <a:off x="1691680" y="4221088"/>
            <a:ext cx="57606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2987824" y="1484784"/>
            <a:ext cx="576064"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3419872" y="6093296"/>
            <a:ext cx="3935757" cy="307777"/>
          </a:xfrm>
          <a:prstGeom prst="rect">
            <a:avLst/>
          </a:prstGeom>
        </p:spPr>
        <p:txBody>
          <a:bodyPr wrap="none">
            <a:spAutoFit/>
          </a:bodyPr>
          <a:lstStyle/>
          <a:p>
            <a:r>
              <a:rPr lang="en-AU" sz="1400" dirty="0" smtClean="0">
                <a:solidFill>
                  <a:schemeClr val="bg1"/>
                </a:solidFill>
              </a:rPr>
              <a:t>*Haverd et al., 2014 </a:t>
            </a:r>
            <a:r>
              <a:rPr lang="en-AU" sz="1400" dirty="0" err="1" smtClean="0">
                <a:solidFill>
                  <a:schemeClr val="bg1"/>
                </a:solidFill>
              </a:rPr>
              <a:t>Biogeosciences</a:t>
            </a:r>
            <a:r>
              <a:rPr lang="en-AU" sz="1400" dirty="0" smtClean="0">
                <a:solidFill>
                  <a:schemeClr val="bg1"/>
                </a:solidFill>
              </a:rPr>
              <a:t> </a:t>
            </a:r>
            <a:r>
              <a:rPr lang="en-AU" sz="1400" b="1" dirty="0" smtClean="0">
                <a:solidFill>
                  <a:schemeClr val="bg1"/>
                </a:solidFill>
              </a:rPr>
              <a:t>11</a:t>
            </a:r>
            <a:r>
              <a:rPr lang="en-AU" sz="1400" dirty="0" smtClean="0">
                <a:solidFill>
                  <a:schemeClr val="bg1"/>
                </a:solidFill>
              </a:rPr>
              <a:t>: 4039-4055</a:t>
            </a:r>
            <a:endParaRPr lang="en-AU" sz="1400" dirty="0">
              <a:solidFill>
                <a:schemeClr val="bg1"/>
              </a:solidFill>
            </a:endParaRPr>
          </a:p>
        </p:txBody>
      </p:sp>
      <p:sp>
        <p:nvSpPr>
          <p:cNvPr id="2" name="TextBox 1"/>
          <p:cNvSpPr txBox="1"/>
          <p:nvPr/>
        </p:nvSpPr>
        <p:spPr>
          <a:xfrm>
            <a:off x="467544" y="5445224"/>
            <a:ext cx="8606442" cy="369332"/>
          </a:xfrm>
          <a:prstGeom prst="rect">
            <a:avLst/>
          </a:prstGeom>
          <a:noFill/>
        </p:spPr>
        <p:txBody>
          <a:bodyPr wrap="none" rtlCol="0">
            <a:spAutoFit/>
          </a:bodyPr>
          <a:lstStyle/>
          <a:p>
            <a:r>
              <a:rPr lang="en-US" dirty="0" smtClean="0"/>
              <a:t>Relationship emerges because of known demographic effects on productivity and turnover</a:t>
            </a:r>
            <a:endParaRPr lang="en-US" dirty="0"/>
          </a:p>
        </p:txBody>
      </p:sp>
      <p:pic>
        <p:nvPicPr>
          <p:cNvPr id="12" name="Picture 3"/>
          <p:cNvPicPr>
            <a:picLocks noChangeAspect="1" noChangeArrowheads="1"/>
          </p:cNvPicPr>
          <p:nvPr/>
        </p:nvPicPr>
        <p:blipFill>
          <a:blip r:embed="rId4" cstate="print"/>
          <a:srcRect/>
          <a:stretch>
            <a:fillRect/>
          </a:stretch>
        </p:blipFill>
        <p:spPr bwMode="auto">
          <a:xfrm>
            <a:off x="6053290" y="835025"/>
            <a:ext cx="3112910" cy="1996862"/>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33092402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58776" y="274638"/>
            <a:ext cx="8461374" cy="8524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AU" sz="3600" b="1" i="0" u="none" strike="noStrike" kern="1200" cap="none" spc="0" normalizeH="0" baseline="0" noProof="0" dirty="0">
              <a:ln>
                <a:noFill/>
              </a:ln>
              <a:solidFill>
                <a:schemeClr val="accent2"/>
              </a:solidFill>
              <a:effectLst/>
              <a:uLnTx/>
              <a:uFillTx/>
              <a:latin typeface="+mj-lt"/>
              <a:ea typeface="+mj-ea"/>
              <a:cs typeface="+mj-cs"/>
            </a:endParaRPr>
          </a:p>
        </p:txBody>
      </p:sp>
      <p:pic>
        <p:nvPicPr>
          <p:cNvPr id="10" name="Picture 2"/>
          <p:cNvPicPr>
            <a:picLocks noChangeAspect="1" noChangeArrowheads="1"/>
          </p:cNvPicPr>
          <p:nvPr/>
        </p:nvPicPr>
        <p:blipFill>
          <a:blip r:embed="rId3" cstate="print"/>
          <a:srcRect/>
          <a:stretch>
            <a:fillRect/>
          </a:stretch>
        </p:blipFill>
        <p:spPr bwMode="auto">
          <a:xfrm>
            <a:off x="971600" y="2347978"/>
            <a:ext cx="3528392" cy="3241262"/>
          </a:xfrm>
          <a:prstGeom prst="rect">
            <a:avLst/>
          </a:prstGeom>
          <a:noFill/>
          <a:ln w="9525">
            <a:noFill/>
            <a:miter lim="800000"/>
            <a:headEnd/>
            <a:tailEnd/>
          </a:ln>
          <a:effectLst/>
        </p:spPr>
      </p:pic>
      <p:sp>
        <p:nvSpPr>
          <p:cNvPr id="11" name="TextBox 1"/>
          <p:cNvSpPr txBox="1">
            <a:spLocks noChangeArrowheads="1"/>
          </p:cNvSpPr>
          <p:nvPr/>
        </p:nvSpPr>
        <p:spPr bwMode="auto">
          <a:xfrm>
            <a:off x="2267744" y="5559623"/>
            <a:ext cx="4824536" cy="461665"/>
          </a:xfrm>
          <a:prstGeom prst="rect">
            <a:avLst/>
          </a:prstGeom>
          <a:noFill/>
          <a:ln w="9525">
            <a:noFill/>
            <a:miter lim="800000"/>
            <a:headEnd/>
            <a:tailEnd/>
          </a:ln>
        </p:spPr>
        <p:txBody>
          <a:bodyPr wrap="square">
            <a:spAutoFit/>
          </a:bodyPr>
          <a:lstStyle/>
          <a:p>
            <a:r>
              <a:rPr lang="en-US" sz="2400" dirty="0"/>
              <a:t>(stand age</a:t>
            </a:r>
            <a:r>
              <a:rPr lang="en-US" sz="2400" dirty="0" smtClean="0"/>
              <a:t>)</a:t>
            </a:r>
            <a:r>
              <a:rPr lang="en-US" sz="2400" baseline="30000" dirty="0" smtClean="0">
                <a:sym typeface="Symbol" pitchFamily="18" charset="2"/>
              </a:rPr>
              <a:t>-0.65</a:t>
            </a:r>
            <a:r>
              <a:rPr lang="en-US" sz="2400" dirty="0" smtClean="0">
                <a:sym typeface="Symbol" pitchFamily="18" charset="2"/>
              </a:rPr>
              <a:t> </a:t>
            </a:r>
            <a:r>
              <a:rPr lang="en-US" sz="2400" dirty="0">
                <a:sym typeface="Symbol" pitchFamily="18" charset="2"/>
              </a:rPr>
              <a:t>× </a:t>
            </a:r>
            <a:r>
              <a:rPr lang="en-US" sz="2400" dirty="0" smtClean="0">
                <a:sym typeface="Symbol" pitchFamily="18" charset="2"/>
              </a:rPr>
              <a:t>biomass</a:t>
            </a:r>
            <a:r>
              <a:rPr lang="en-US" sz="2400" baseline="30000" dirty="0" smtClean="0">
                <a:sym typeface="Symbol" pitchFamily="18" charset="2"/>
              </a:rPr>
              <a:t>0.81</a:t>
            </a:r>
            <a:endParaRPr lang="en-GB" sz="2400" baseline="30000" dirty="0"/>
          </a:p>
        </p:txBody>
      </p:sp>
      <p:sp>
        <p:nvSpPr>
          <p:cNvPr id="12" name="TextBox 3"/>
          <p:cNvSpPr txBox="1">
            <a:spLocks noChangeArrowheads="1"/>
          </p:cNvSpPr>
          <p:nvPr/>
        </p:nvSpPr>
        <p:spPr bwMode="auto">
          <a:xfrm rot="16200000">
            <a:off x="-1151437" y="3534798"/>
            <a:ext cx="3133871" cy="830997"/>
          </a:xfrm>
          <a:prstGeom prst="rect">
            <a:avLst/>
          </a:prstGeom>
          <a:noFill/>
          <a:ln w="9525">
            <a:noFill/>
            <a:miter lim="800000"/>
            <a:headEnd/>
            <a:tailEnd/>
          </a:ln>
        </p:spPr>
        <p:txBody>
          <a:bodyPr wrap="none">
            <a:spAutoFit/>
          </a:bodyPr>
          <a:lstStyle/>
          <a:p>
            <a:pPr algn="ctr"/>
            <a:r>
              <a:rPr lang="en-US" sz="2400" dirty="0"/>
              <a:t>Net primary </a:t>
            </a:r>
            <a:r>
              <a:rPr lang="en-US" sz="2400" dirty="0" smtClean="0"/>
              <a:t>production</a:t>
            </a:r>
          </a:p>
          <a:p>
            <a:pPr algn="ctr"/>
            <a:r>
              <a:rPr lang="en-US" sz="2400" dirty="0" smtClean="0"/>
              <a:t> </a:t>
            </a:r>
            <a:r>
              <a:rPr lang="en-US" sz="2400" dirty="0"/>
              <a:t>(g </a:t>
            </a:r>
            <a:r>
              <a:rPr lang="en-US" sz="2400" dirty="0" smtClean="0"/>
              <a:t>m</a:t>
            </a:r>
            <a:r>
              <a:rPr lang="en-US" sz="2400" baseline="30000" dirty="0">
                <a:sym typeface="Symbol" pitchFamily="18" charset="2"/>
              </a:rPr>
              <a:t>-</a:t>
            </a:r>
            <a:r>
              <a:rPr lang="en-US" sz="2400" baseline="30000" dirty="0" smtClean="0">
                <a:sym typeface="Symbol" pitchFamily="18" charset="2"/>
              </a:rPr>
              <a:t>2</a:t>
            </a:r>
            <a:r>
              <a:rPr lang="en-US" sz="2400" dirty="0" smtClean="0">
                <a:sym typeface="Symbol" pitchFamily="18" charset="2"/>
              </a:rPr>
              <a:t> yr</a:t>
            </a:r>
            <a:r>
              <a:rPr lang="en-US" sz="2400" baseline="30000" dirty="0">
                <a:sym typeface="Symbol" pitchFamily="18" charset="2"/>
              </a:rPr>
              <a:t>-</a:t>
            </a:r>
            <a:r>
              <a:rPr lang="en-US" sz="2400" baseline="30000" dirty="0" smtClean="0">
                <a:sym typeface="Symbol" pitchFamily="18" charset="2"/>
              </a:rPr>
              <a:t>1</a:t>
            </a:r>
            <a:r>
              <a:rPr lang="en-US" sz="2400" dirty="0">
                <a:sym typeface="Symbol" pitchFamily="18" charset="2"/>
              </a:rPr>
              <a:t>)</a:t>
            </a:r>
            <a:endParaRPr lang="en-GB" sz="2400" dirty="0"/>
          </a:p>
        </p:txBody>
      </p:sp>
      <p:sp>
        <p:nvSpPr>
          <p:cNvPr id="13" name="Text Box 47"/>
          <p:cNvSpPr txBox="1">
            <a:spLocks noChangeArrowheads="1"/>
          </p:cNvSpPr>
          <p:nvPr/>
        </p:nvSpPr>
        <p:spPr bwMode="auto">
          <a:xfrm>
            <a:off x="1835696" y="1268760"/>
            <a:ext cx="1897063" cy="523875"/>
          </a:xfrm>
          <a:prstGeom prst="rect">
            <a:avLst/>
          </a:prstGeom>
          <a:noFill/>
          <a:ln w="9525">
            <a:noFill/>
            <a:miter lim="800000"/>
            <a:headEnd/>
            <a:tailEnd/>
          </a:ln>
          <a:effectLst/>
        </p:spPr>
        <p:txBody>
          <a:bodyPr wrap="none">
            <a:spAutoFit/>
          </a:bodyPr>
          <a:lstStyle/>
          <a:p>
            <a:pPr eaLnBrk="1" hangingPunct="1"/>
            <a:r>
              <a:rPr lang="sv-SE" sz="1400" dirty="0">
                <a:solidFill>
                  <a:srgbClr val="009999"/>
                </a:solidFill>
              </a:rPr>
              <a:t>*Michaletz et al. 2014</a:t>
            </a:r>
          </a:p>
          <a:p>
            <a:pPr eaLnBrk="1" hangingPunct="1"/>
            <a:r>
              <a:rPr lang="sv-SE" sz="1400" i="1" dirty="0">
                <a:solidFill>
                  <a:srgbClr val="009999"/>
                </a:solidFill>
              </a:rPr>
              <a:t>Nature</a:t>
            </a:r>
            <a:r>
              <a:rPr lang="sv-SE" sz="1400" dirty="0">
                <a:solidFill>
                  <a:srgbClr val="009999"/>
                </a:solidFill>
              </a:rPr>
              <a:t> 512: 39-44 </a:t>
            </a:r>
            <a:endParaRPr lang="en-US" sz="1400" dirty="0">
              <a:solidFill>
                <a:srgbClr val="009999"/>
              </a:solidFill>
            </a:endParaRPr>
          </a:p>
        </p:txBody>
      </p:sp>
      <p:sp>
        <p:nvSpPr>
          <p:cNvPr id="14" name="Title 1"/>
          <p:cNvSpPr txBox="1">
            <a:spLocks/>
          </p:cNvSpPr>
          <p:nvPr/>
        </p:nvSpPr>
        <p:spPr>
          <a:xfrm>
            <a:off x="1404343" y="258961"/>
            <a:ext cx="5760640" cy="57606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b="1" i="0" u="none" strike="noStrike" kern="1200" cap="none" spc="0" normalizeH="0" baseline="0" noProof="0" dirty="0" smtClean="0">
                <a:ln>
                  <a:noFill/>
                </a:ln>
                <a:solidFill>
                  <a:schemeClr val="accent1"/>
                </a:solidFill>
                <a:effectLst/>
                <a:uLnTx/>
                <a:uFillTx/>
                <a:ea typeface="+mj-ea"/>
                <a:cs typeface="+mj-cs"/>
              </a:rPr>
              <a:t>Climate</a:t>
            </a:r>
            <a:r>
              <a:rPr kumimoji="0" lang="en-AU" b="1" i="0" u="none" strike="noStrike" kern="1200" cap="none" spc="0" normalizeH="0" noProof="0" dirty="0" smtClean="0">
                <a:ln>
                  <a:noFill/>
                </a:ln>
                <a:solidFill>
                  <a:schemeClr val="accent1"/>
                </a:solidFill>
                <a:effectLst/>
                <a:uLnTx/>
                <a:uFillTx/>
                <a:ea typeface="+mj-ea"/>
                <a:cs typeface="+mj-cs"/>
              </a:rPr>
              <a:t> controls NPP via biomass and age*</a:t>
            </a:r>
            <a:endParaRPr kumimoji="0" lang="en-AU" b="1" i="0" u="none" strike="noStrike" kern="1200" cap="none" spc="0" normalizeH="0" baseline="0" noProof="0" dirty="0">
              <a:ln>
                <a:noFill/>
              </a:ln>
              <a:solidFill>
                <a:schemeClr val="accent1"/>
              </a:solidFill>
              <a:effectLst/>
              <a:uLnTx/>
              <a:uFillTx/>
              <a:ea typeface="+mj-ea"/>
              <a:cs typeface="+mj-cs"/>
            </a:endParaRPr>
          </a:p>
        </p:txBody>
      </p:sp>
      <p:grpSp>
        <p:nvGrpSpPr>
          <p:cNvPr id="16" name="Group 15"/>
          <p:cNvGrpSpPr/>
          <p:nvPr/>
        </p:nvGrpSpPr>
        <p:grpSpPr>
          <a:xfrm>
            <a:off x="4067944" y="1844824"/>
            <a:ext cx="5330963" cy="3672408"/>
            <a:chOff x="3813037" y="1268760"/>
            <a:chExt cx="5330963" cy="3672408"/>
          </a:xfrm>
        </p:grpSpPr>
        <p:pic>
          <p:nvPicPr>
            <p:cNvPr id="8" name="Picture 7" descr="EnquistFigure3.png"/>
            <p:cNvPicPr>
              <a:picLocks noChangeAspect="1"/>
            </p:cNvPicPr>
            <p:nvPr/>
          </p:nvPicPr>
          <p:blipFill>
            <a:blip r:embed="rId4" cstate="print"/>
            <a:srcRect b="8096"/>
            <a:stretch>
              <a:fillRect/>
            </a:stretch>
          </p:blipFill>
          <p:spPr>
            <a:xfrm>
              <a:off x="3813037" y="1268760"/>
              <a:ext cx="5330963" cy="3672408"/>
            </a:xfrm>
            <a:prstGeom prst="rect">
              <a:avLst/>
            </a:prstGeom>
          </p:spPr>
        </p:pic>
        <p:sp>
          <p:nvSpPr>
            <p:cNvPr id="15" name="Rectangle 14"/>
            <p:cNvSpPr/>
            <p:nvPr/>
          </p:nvSpPr>
          <p:spPr>
            <a:xfrm>
              <a:off x="3923928" y="2348880"/>
              <a:ext cx="288032"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7" name="Picture 16" descr="enquist_map_clean.png"/>
          <p:cNvPicPr>
            <a:picLocks noChangeAspect="1"/>
          </p:cNvPicPr>
          <p:nvPr/>
        </p:nvPicPr>
        <p:blipFill>
          <a:blip r:embed="rId5" cstate="print"/>
          <a:stretch>
            <a:fillRect/>
          </a:stretch>
        </p:blipFill>
        <p:spPr>
          <a:xfrm>
            <a:off x="6854157" y="677141"/>
            <a:ext cx="2013608" cy="1311699"/>
          </a:xfrm>
          <a:prstGeom prst="rect">
            <a:avLst/>
          </a:prstGeom>
        </p:spPr>
      </p:pic>
      <p:sp>
        <p:nvSpPr>
          <p:cNvPr id="2" name="Footer Placeholder 1"/>
          <p:cNvSpPr>
            <a:spLocks noGrp="1"/>
          </p:cNvSpPr>
          <p:nvPr>
            <p:ph type="ftr" sz="quarter" idx="11"/>
          </p:nvPr>
        </p:nvSpPr>
        <p:spPr/>
        <p:txBody>
          <a:bodyPr/>
          <a:lstStyle/>
          <a:p>
            <a:r>
              <a:rPr lang="en-AU" smtClean="0"/>
              <a:t>CABLE video con, Oct 26 2016</a:t>
            </a:r>
            <a:endParaRPr lang="en-AU" dirty="0"/>
          </a:p>
        </p:txBody>
      </p:sp>
    </p:spTree>
    <p:extLst>
      <p:ext uri="{BB962C8B-B14F-4D97-AF65-F5344CB8AC3E}">
        <p14:creationId xmlns:p14="http://schemas.microsoft.com/office/powerpoint/2010/main" val="19995674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SIRO_PowerPoint_120322">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CSIRO_PowerPoint_120322</Template>
  <TotalTime>94110</TotalTime>
  <Words>1521</Words>
  <Application>Microsoft Macintosh PowerPoint</Application>
  <PresentationFormat>On-screen Show (4:3)</PresentationFormat>
  <Paragraphs>168</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CSIRO_PowerPoint_120322</vt:lpstr>
      <vt:lpstr>A new land-use enabled Dynamic Global Vegetation Model (DGVM) version of the CABLE land surface model </vt:lpstr>
      <vt:lpstr>Talk Outline</vt:lpstr>
      <vt:lpstr>PowerPoint Presentation</vt:lpstr>
      <vt:lpstr>Importance of the Secondary Vegetation Sink</vt:lpstr>
      <vt:lpstr>LUC-enabled CABLE builds on Multiple Developments, all now in Trunk:</vt:lpstr>
      <vt:lpstr>PowerPoint Presentation</vt:lpstr>
      <vt:lpstr>Interaction of Land Use with CABLE</vt:lpstr>
      <vt:lpstr>PowerPoint Presentation</vt:lpstr>
      <vt:lpstr>PowerPoint Presentation</vt:lpstr>
      <vt:lpstr>Evapotranspiration and GPP: comparison with obs-based products</vt:lpstr>
      <vt:lpstr>Fraction forested area and above-ground biomass: comparison with GEOCARBON global forest biomass map (Avatabile et a. GCB 2016). Forest areas according to the GLC2000 map.</vt:lpstr>
      <vt:lpstr>CABLE global Net Biome Productivity: results for GCP 2016 – TRENDY-v5</vt:lpstr>
      <vt:lpstr>Net Land Sink Inferred from Global Carbon Budget and CABLE TRENDY S3 (dynamic land-use) simulation</vt:lpstr>
      <vt:lpstr>Global GPP, NPP and Carbon Use Efficiency</vt:lpstr>
      <vt:lpstr>PowerPoint Presentation</vt:lpstr>
      <vt:lpstr>Primary Forest Carbon Sink 1990-2000</vt:lpstr>
      <vt:lpstr>Secondary Forest Sink 1990-2000</vt:lpstr>
      <vt:lpstr>Primary Forest Harvest and Clearing 1930-1960</vt:lpstr>
      <vt:lpstr>Tropical Net Biome Productivity</vt:lpstr>
      <vt:lpstr>Tropical NPP, Carbon-Use Efficiency</vt:lpstr>
      <vt:lpstr>Net CO2 Flux Attribution: Tropics</vt:lpstr>
      <vt:lpstr>Boreal forest around the globe: Trends in Productivity </vt:lpstr>
      <vt:lpstr>Recent global carbon terrestrial carbon balance</vt:lpstr>
      <vt:lpstr>Ongoing Work</vt:lpstr>
      <vt:lpstr>Climate-derived Potential Vegetation</vt:lpstr>
    </vt:vector>
  </TitlesOfParts>
  <Company>CSIRO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Nieradzik, Lars (CMAR, Black Mountain)</dc:creator>
  <cp:lastModifiedBy>Vanessa Haverd</cp:lastModifiedBy>
  <cp:revision>509</cp:revision>
  <dcterms:created xsi:type="dcterms:W3CDTF">2013-11-12T02:31:18Z</dcterms:created>
  <dcterms:modified xsi:type="dcterms:W3CDTF">2016-10-26T02:47:51Z</dcterms:modified>
</cp:coreProperties>
</file>