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8" r:id="rId2"/>
    <p:sldId id="257" r:id="rId3"/>
    <p:sldId id="302" r:id="rId4"/>
    <p:sldId id="278" r:id="rId5"/>
    <p:sldId id="304" r:id="rId6"/>
    <p:sldId id="301" r:id="rId7"/>
    <p:sldId id="279" r:id="rId8"/>
    <p:sldId id="265" r:id="rId9"/>
    <p:sldId id="266" r:id="rId10"/>
    <p:sldId id="268" r:id="rId11"/>
    <p:sldId id="276" r:id="rId12"/>
    <p:sldId id="271" r:id="rId13"/>
    <p:sldId id="280" r:id="rId14"/>
    <p:sldId id="272" r:id="rId15"/>
    <p:sldId id="274" r:id="rId16"/>
    <p:sldId id="275" r:id="rId17"/>
    <p:sldId id="285" r:id="rId18"/>
    <p:sldId id="284" r:id="rId19"/>
    <p:sldId id="283" r:id="rId20"/>
    <p:sldId id="282" r:id="rId21"/>
    <p:sldId id="281" r:id="rId22"/>
    <p:sldId id="292" r:id="rId23"/>
    <p:sldId id="293" r:id="rId24"/>
    <p:sldId id="286" r:id="rId25"/>
    <p:sldId id="287" r:id="rId26"/>
    <p:sldId id="288" r:id="rId27"/>
    <p:sldId id="289" r:id="rId28"/>
    <p:sldId id="294" r:id="rId29"/>
    <p:sldId id="290" r:id="rId30"/>
    <p:sldId id="291" r:id="rId31"/>
    <p:sldId id="296" r:id="rId32"/>
    <p:sldId id="295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CC0000"/>
    <a:srgbClr val="FF0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4571" autoAdjust="0"/>
  </p:normalViewPr>
  <p:slideViewPr>
    <p:cSldViewPr snapToGrid="0">
      <p:cViewPr varScale="1">
        <p:scale>
          <a:sx n="48" d="100"/>
          <a:sy n="48" d="100"/>
        </p:scale>
        <p:origin x="5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84174-A3F8-47DD-AD1A-25D9375CFEA0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C8082-D7D6-4079-B2A2-66E2544FC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09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58.svg"/><Relationship Id="rId2" Type="http://schemas.openxmlformats.org/officeDocument/2006/relationships/image" Target="../media/image45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5" Type="http://schemas.openxmlformats.org/officeDocument/2006/relationships/image" Target="../media/image156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5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18" Type="http://schemas.openxmlformats.org/officeDocument/2006/relationships/image" Target="../media/image163.png"/><Relationship Id="rId3" Type="http://schemas.openxmlformats.org/officeDocument/2006/relationships/image" Target="../media/image46.svg"/><Relationship Id="rId21" Type="http://schemas.openxmlformats.org/officeDocument/2006/relationships/image" Target="../media/image16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62.svg"/><Relationship Id="rId2" Type="http://schemas.openxmlformats.org/officeDocument/2006/relationships/image" Target="../media/image45.png"/><Relationship Id="rId16" Type="http://schemas.openxmlformats.org/officeDocument/2006/relationships/image" Target="../media/image161.png"/><Relationship Id="rId20" Type="http://schemas.openxmlformats.org/officeDocument/2006/relationships/image" Target="../media/image16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24" Type="http://schemas.openxmlformats.org/officeDocument/2006/relationships/image" Target="../media/image169.svg"/><Relationship Id="rId5" Type="http://schemas.openxmlformats.org/officeDocument/2006/relationships/image" Target="../media/image60.svg"/><Relationship Id="rId15" Type="http://schemas.openxmlformats.org/officeDocument/2006/relationships/image" Target="../media/image160.svg"/><Relationship Id="rId23" Type="http://schemas.openxmlformats.org/officeDocument/2006/relationships/image" Target="../media/image168.png"/><Relationship Id="rId10" Type="http://schemas.openxmlformats.org/officeDocument/2006/relationships/image" Target="../media/image151.png"/><Relationship Id="rId19" Type="http://schemas.openxmlformats.org/officeDocument/2006/relationships/image" Target="../media/image164.sv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59.png"/><Relationship Id="rId22" Type="http://schemas.openxmlformats.org/officeDocument/2006/relationships/image" Target="../media/image16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svg"/><Relationship Id="rId18" Type="http://schemas.openxmlformats.org/officeDocument/2006/relationships/image" Target="../media/image173.png"/><Relationship Id="rId3" Type="http://schemas.openxmlformats.org/officeDocument/2006/relationships/image" Target="../media/image171.svg"/><Relationship Id="rId21" Type="http://schemas.openxmlformats.org/officeDocument/2006/relationships/image" Target="../media/image176.svg"/><Relationship Id="rId7" Type="http://schemas.openxmlformats.org/officeDocument/2006/relationships/image" Target="../media/image60.svg"/><Relationship Id="rId12" Type="http://schemas.openxmlformats.org/officeDocument/2006/relationships/image" Target="../media/image151.png"/><Relationship Id="rId17" Type="http://schemas.openxmlformats.org/officeDocument/2006/relationships/image" Target="../media/image172.svg"/><Relationship Id="rId2" Type="http://schemas.openxmlformats.org/officeDocument/2006/relationships/image" Target="../media/image170.png"/><Relationship Id="rId16" Type="http://schemas.openxmlformats.org/officeDocument/2006/relationships/image" Target="../media/image12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150.svg"/><Relationship Id="rId5" Type="http://schemas.openxmlformats.org/officeDocument/2006/relationships/image" Target="../media/image46.svg"/><Relationship Id="rId15" Type="http://schemas.openxmlformats.org/officeDocument/2006/relationships/image" Target="../media/image154.svg"/><Relationship Id="rId10" Type="http://schemas.openxmlformats.org/officeDocument/2006/relationships/image" Target="../media/image149.png"/><Relationship Id="rId19" Type="http://schemas.openxmlformats.org/officeDocument/2006/relationships/image" Target="../media/image174.svg"/><Relationship Id="rId4" Type="http://schemas.openxmlformats.org/officeDocument/2006/relationships/image" Target="../media/image45.png"/><Relationship Id="rId9" Type="http://schemas.openxmlformats.org/officeDocument/2006/relationships/image" Target="../media/image148.svg"/><Relationship Id="rId14" Type="http://schemas.openxmlformats.org/officeDocument/2006/relationships/image" Target="../media/image1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5" Type="http://schemas.openxmlformats.org/officeDocument/2006/relationships/image" Target="../media/image172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58.svg"/><Relationship Id="rId2" Type="http://schemas.openxmlformats.org/officeDocument/2006/relationships/image" Target="../media/image45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5" Type="http://schemas.openxmlformats.org/officeDocument/2006/relationships/image" Target="../media/image156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58.svg"/><Relationship Id="rId2" Type="http://schemas.openxmlformats.org/officeDocument/2006/relationships/image" Target="../media/image45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5" Type="http://schemas.openxmlformats.org/officeDocument/2006/relationships/image" Target="../media/image156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87" Type="http://schemas.openxmlformats.org/officeDocument/2006/relationships/image" Target="../media/image86.svg"/><Relationship Id="rId102" Type="http://schemas.openxmlformats.org/officeDocument/2006/relationships/image" Target="../media/image101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103" Type="http://schemas.openxmlformats.org/officeDocument/2006/relationships/image" Target="../media/image102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18" Type="http://schemas.openxmlformats.org/officeDocument/2006/relationships/image" Target="../media/image170.png"/><Relationship Id="rId3" Type="http://schemas.openxmlformats.org/officeDocument/2006/relationships/image" Target="../media/image46.svg"/><Relationship Id="rId21" Type="http://schemas.openxmlformats.org/officeDocument/2006/relationships/image" Target="../media/image177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74.svg"/><Relationship Id="rId2" Type="http://schemas.openxmlformats.org/officeDocument/2006/relationships/image" Target="../media/image45.png"/><Relationship Id="rId16" Type="http://schemas.openxmlformats.org/officeDocument/2006/relationships/image" Target="../media/image173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5" Type="http://schemas.openxmlformats.org/officeDocument/2006/relationships/image" Target="../media/image172.svg"/><Relationship Id="rId10" Type="http://schemas.openxmlformats.org/officeDocument/2006/relationships/image" Target="../media/image151.png"/><Relationship Id="rId19" Type="http://schemas.openxmlformats.org/officeDocument/2006/relationships/image" Target="../media/image171.sv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18" Type="http://schemas.openxmlformats.org/officeDocument/2006/relationships/image" Target="../media/image163.png"/><Relationship Id="rId3" Type="http://schemas.openxmlformats.org/officeDocument/2006/relationships/image" Target="../media/image46.svg"/><Relationship Id="rId21" Type="http://schemas.openxmlformats.org/officeDocument/2006/relationships/image" Target="../media/image16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62.svg"/><Relationship Id="rId2" Type="http://schemas.openxmlformats.org/officeDocument/2006/relationships/image" Target="../media/image45.png"/><Relationship Id="rId16" Type="http://schemas.openxmlformats.org/officeDocument/2006/relationships/image" Target="../media/image161.png"/><Relationship Id="rId20" Type="http://schemas.openxmlformats.org/officeDocument/2006/relationships/image" Target="../media/image16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24" Type="http://schemas.openxmlformats.org/officeDocument/2006/relationships/image" Target="../media/image169.svg"/><Relationship Id="rId5" Type="http://schemas.openxmlformats.org/officeDocument/2006/relationships/image" Target="../media/image60.svg"/><Relationship Id="rId15" Type="http://schemas.openxmlformats.org/officeDocument/2006/relationships/image" Target="../media/image160.svg"/><Relationship Id="rId23" Type="http://schemas.openxmlformats.org/officeDocument/2006/relationships/image" Target="../media/image168.png"/><Relationship Id="rId10" Type="http://schemas.openxmlformats.org/officeDocument/2006/relationships/image" Target="../media/image151.png"/><Relationship Id="rId19" Type="http://schemas.openxmlformats.org/officeDocument/2006/relationships/image" Target="../media/image164.sv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59.png"/><Relationship Id="rId22" Type="http://schemas.openxmlformats.org/officeDocument/2006/relationships/image" Target="../media/image167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svg"/><Relationship Id="rId18" Type="http://schemas.openxmlformats.org/officeDocument/2006/relationships/image" Target="../media/image175.png"/><Relationship Id="rId3" Type="http://schemas.openxmlformats.org/officeDocument/2006/relationships/image" Target="../media/image171.svg"/><Relationship Id="rId7" Type="http://schemas.openxmlformats.org/officeDocument/2006/relationships/image" Target="../media/image60.svg"/><Relationship Id="rId12" Type="http://schemas.openxmlformats.org/officeDocument/2006/relationships/image" Target="../media/image151.png"/><Relationship Id="rId17" Type="http://schemas.openxmlformats.org/officeDocument/2006/relationships/image" Target="../media/image174.svg"/><Relationship Id="rId2" Type="http://schemas.openxmlformats.org/officeDocument/2006/relationships/image" Target="../media/image170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150.svg"/><Relationship Id="rId5" Type="http://schemas.openxmlformats.org/officeDocument/2006/relationships/image" Target="../media/image46.svg"/><Relationship Id="rId15" Type="http://schemas.openxmlformats.org/officeDocument/2006/relationships/image" Target="../media/image154.svg"/><Relationship Id="rId10" Type="http://schemas.openxmlformats.org/officeDocument/2006/relationships/image" Target="../media/image149.png"/><Relationship Id="rId19" Type="http://schemas.openxmlformats.org/officeDocument/2006/relationships/image" Target="../media/image176.svg"/><Relationship Id="rId4" Type="http://schemas.openxmlformats.org/officeDocument/2006/relationships/image" Target="../media/image45.png"/><Relationship Id="rId9" Type="http://schemas.openxmlformats.org/officeDocument/2006/relationships/image" Target="../media/image148.svg"/><Relationship Id="rId14" Type="http://schemas.openxmlformats.org/officeDocument/2006/relationships/image" Target="../media/image1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58.svg"/><Relationship Id="rId2" Type="http://schemas.openxmlformats.org/officeDocument/2006/relationships/image" Target="../media/image45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5" Type="http://schemas.openxmlformats.org/officeDocument/2006/relationships/image" Target="../media/image156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58.svg"/><Relationship Id="rId2" Type="http://schemas.openxmlformats.org/officeDocument/2006/relationships/image" Target="../media/image45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5" Type="http://schemas.openxmlformats.org/officeDocument/2006/relationships/image" Target="../media/image156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18" Type="http://schemas.openxmlformats.org/officeDocument/2006/relationships/image" Target="../media/image170.png"/><Relationship Id="rId3" Type="http://schemas.openxmlformats.org/officeDocument/2006/relationships/image" Target="../media/image46.svg"/><Relationship Id="rId21" Type="http://schemas.openxmlformats.org/officeDocument/2006/relationships/image" Target="../media/image177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17" Type="http://schemas.openxmlformats.org/officeDocument/2006/relationships/image" Target="../media/image174.svg"/><Relationship Id="rId2" Type="http://schemas.openxmlformats.org/officeDocument/2006/relationships/image" Target="../media/image45.png"/><Relationship Id="rId16" Type="http://schemas.openxmlformats.org/officeDocument/2006/relationships/image" Target="../media/image173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5" Type="http://schemas.openxmlformats.org/officeDocument/2006/relationships/image" Target="../media/image172.svg"/><Relationship Id="rId10" Type="http://schemas.openxmlformats.org/officeDocument/2006/relationships/image" Target="../media/image151.png"/><Relationship Id="rId19" Type="http://schemas.openxmlformats.org/officeDocument/2006/relationships/image" Target="../media/image171.svg"/><Relationship Id="rId4" Type="http://schemas.openxmlformats.org/officeDocument/2006/relationships/image" Target="../media/image59.png"/><Relationship Id="rId9" Type="http://schemas.openxmlformats.org/officeDocument/2006/relationships/image" Target="../media/image150.svg"/><Relationship Id="rId1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svg"/><Relationship Id="rId18" Type="http://schemas.openxmlformats.org/officeDocument/2006/relationships/image" Target="../media/image119.png"/><Relationship Id="rId26" Type="http://schemas.openxmlformats.org/officeDocument/2006/relationships/image" Target="../media/image125.png"/><Relationship Id="rId39" Type="http://schemas.openxmlformats.org/officeDocument/2006/relationships/image" Target="../media/image138.png"/><Relationship Id="rId3" Type="http://schemas.openxmlformats.org/officeDocument/2006/relationships/image" Target="../media/image46.svg"/><Relationship Id="rId21" Type="http://schemas.openxmlformats.org/officeDocument/2006/relationships/image" Target="../media/image122.svg"/><Relationship Id="rId34" Type="http://schemas.openxmlformats.org/officeDocument/2006/relationships/image" Target="../media/image133.png"/><Relationship Id="rId7" Type="http://schemas.openxmlformats.org/officeDocument/2006/relationships/image" Target="../media/image48.svg"/><Relationship Id="rId12" Type="http://schemas.openxmlformats.org/officeDocument/2006/relationships/image" Target="../media/image113.png"/><Relationship Id="rId17" Type="http://schemas.openxmlformats.org/officeDocument/2006/relationships/image" Target="../media/image118.svg"/><Relationship Id="rId25" Type="http://schemas.openxmlformats.org/officeDocument/2006/relationships/image" Target="../media/image124.svg"/><Relationship Id="rId33" Type="http://schemas.openxmlformats.org/officeDocument/2006/relationships/image" Target="../media/image132.jpeg"/><Relationship Id="rId38" Type="http://schemas.openxmlformats.org/officeDocument/2006/relationships/image" Target="../media/image137.png"/><Relationship Id="rId2" Type="http://schemas.openxmlformats.org/officeDocument/2006/relationships/image" Target="../media/image45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12.svg"/><Relationship Id="rId24" Type="http://schemas.openxmlformats.org/officeDocument/2006/relationships/image" Target="../media/image123.png"/><Relationship Id="rId32" Type="http://schemas.openxmlformats.org/officeDocument/2006/relationships/image" Target="../media/image131.jpeg"/><Relationship Id="rId37" Type="http://schemas.openxmlformats.org/officeDocument/2006/relationships/image" Target="../media/image136.png"/><Relationship Id="rId40" Type="http://schemas.openxmlformats.org/officeDocument/2006/relationships/image" Target="../media/image139.svg"/><Relationship Id="rId5" Type="http://schemas.openxmlformats.org/officeDocument/2006/relationships/image" Target="../media/image108.svg"/><Relationship Id="rId15" Type="http://schemas.openxmlformats.org/officeDocument/2006/relationships/image" Target="../media/image116.svg"/><Relationship Id="rId23" Type="http://schemas.openxmlformats.org/officeDocument/2006/relationships/image" Target="../media/image60.svg"/><Relationship Id="rId28" Type="http://schemas.openxmlformats.org/officeDocument/2006/relationships/image" Target="../media/image127.png"/><Relationship Id="rId36" Type="http://schemas.openxmlformats.org/officeDocument/2006/relationships/image" Target="../media/image135.png"/><Relationship Id="rId10" Type="http://schemas.openxmlformats.org/officeDocument/2006/relationships/image" Target="../media/image111.png"/><Relationship Id="rId19" Type="http://schemas.openxmlformats.org/officeDocument/2006/relationships/image" Target="../media/image120.svg"/><Relationship Id="rId31" Type="http://schemas.openxmlformats.org/officeDocument/2006/relationships/image" Target="../media/image130.jpeg"/><Relationship Id="rId4" Type="http://schemas.openxmlformats.org/officeDocument/2006/relationships/image" Target="../media/image107.png"/><Relationship Id="rId9" Type="http://schemas.openxmlformats.org/officeDocument/2006/relationships/image" Target="../media/image110.svg"/><Relationship Id="rId14" Type="http://schemas.openxmlformats.org/officeDocument/2006/relationships/image" Target="../media/image115.png"/><Relationship Id="rId22" Type="http://schemas.openxmlformats.org/officeDocument/2006/relationships/image" Target="../media/image59.png"/><Relationship Id="rId27" Type="http://schemas.openxmlformats.org/officeDocument/2006/relationships/image" Target="../media/image126.svg"/><Relationship Id="rId30" Type="http://schemas.openxmlformats.org/officeDocument/2006/relationships/image" Target="../media/image129.jpeg"/><Relationship Id="rId35" Type="http://schemas.openxmlformats.org/officeDocument/2006/relationships/image" Target="../media/image13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28.png"/><Relationship Id="rId18" Type="http://schemas.openxmlformats.org/officeDocument/2006/relationships/image" Target="../media/image143.png"/><Relationship Id="rId3" Type="http://schemas.openxmlformats.org/officeDocument/2006/relationships/image" Target="../media/image48.svg"/><Relationship Id="rId21" Type="http://schemas.openxmlformats.org/officeDocument/2006/relationships/image" Target="../media/image146.svg"/><Relationship Id="rId7" Type="http://schemas.openxmlformats.org/officeDocument/2006/relationships/image" Target="../media/image60.svg"/><Relationship Id="rId12" Type="http://schemas.openxmlformats.org/officeDocument/2006/relationships/image" Target="../media/image127.png"/><Relationship Id="rId17" Type="http://schemas.openxmlformats.org/officeDocument/2006/relationships/image" Target="../media/image132.jpeg"/><Relationship Id="rId2" Type="http://schemas.openxmlformats.org/officeDocument/2006/relationships/image" Target="../media/image47.png"/><Relationship Id="rId16" Type="http://schemas.openxmlformats.org/officeDocument/2006/relationships/image" Target="../media/image131.jpe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126.svg"/><Relationship Id="rId5" Type="http://schemas.openxmlformats.org/officeDocument/2006/relationships/image" Target="../media/image46.svg"/><Relationship Id="rId15" Type="http://schemas.openxmlformats.org/officeDocument/2006/relationships/image" Target="../media/image130.jpeg"/><Relationship Id="rId23" Type="http://schemas.openxmlformats.org/officeDocument/2006/relationships/image" Target="../media/image136.png"/><Relationship Id="rId10" Type="http://schemas.openxmlformats.org/officeDocument/2006/relationships/image" Target="../media/image125.png"/><Relationship Id="rId19" Type="http://schemas.openxmlformats.org/officeDocument/2006/relationships/image" Target="../media/image144.svg"/><Relationship Id="rId4" Type="http://schemas.openxmlformats.org/officeDocument/2006/relationships/image" Target="../media/image45.png"/><Relationship Id="rId9" Type="http://schemas.openxmlformats.org/officeDocument/2006/relationships/image" Target="../media/image141.svg"/><Relationship Id="rId14" Type="http://schemas.openxmlformats.org/officeDocument/2006/relationships/image" Target="../media/image142.jpeg"/><Relationship Id="rId22" Type="http://schemas.openxmlformats.org/officeDocument/2006/relationships/image" Target="../media/image1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60.svg"/><Relationship Id="rId3" Type="http://schemas.openxmlformats.org/officeDocument/2006/relationships/image" Target="../media/image46.svg"/><Relationship Id="rId7" Type="http://schemas.openxmlformats.org/officeDocument/2006/relationships/image" Target="../media/image150.svg"/><Relationship Id="rId12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svg"/><Relationship Id="rId5" Type="http://schemas.openxmlformats.org/officeDocument/2006/relationships/image" Target="../media/image148.sv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svg"/><Relationship Id="rId3" Type="http://schemas.openxmlformats.org/officeDocument/2006/relationships/image" Target="../media/image46.svg"/><Relationship Id="rId7" Type="http://schemas.openxmlformats.org/officeDocument/2006/relationships/image" Target="../media/image148.svg"/><Relationship Id="rId12" Type="http://schemas.openxmlformats.org/officeDocument/2006/relationships/image" Target="../media/image1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svg"/><Relationship Id="rId5" Type="http://schemas.openxmlformats.org/officeDocument/2006/relationships/image" Target="../media/image60.svg"/><Relationship Id="rId10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A06EBAA-E639-4902-A18D-8F4239BC9D4C}"/>
              </a:ext>
            </a:extLst>
          </p:cNvPr>
          <p:cNvSpPr/>
          <p:nvPr/>
        </p:nvSpPr>
        <p:spPr>
          <a:xfrm>
            <a:off x="0" y="0"/>
            <a:ext cx="11346287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200" dirty="0"/>
              <a:t>AGRUPACIONES	PROFESIONES			TIPO DE SERVICIOS		SERVICIOS			</a:t>
            </a:r>
          </a:p>
          <a:p>
            <a:r>
              <a:rPr lang="ca-ES" sz="1200" dirty="0"/>
              <a:t>                                                                </a:t>
            </a:r>
          </a:p>
          <a:p>
            <a:r>
              <a:rPr lang="ca-ES" sz="1200" dirty="0"/>
              <a:t>Cuidador de </a:t>
            </a:r>
            <a:r>
              <a:rPr lang="ca-ES" sz="1200" dirty="0" err="1"/>
              <a:t>mascotas</a:t>
            </a:r>
            <a:r>
              <a:rPr lang="ca-ES" sz="1200" dirty="0"/>
              <a:t>	</a:t>
            </a:r>
            <a:r>
              <a:rPr lang="ca-ES" sz="1200" dirty="0" err="1"/>
              <a:t>Profesional</a:t>
            </a:r>
            <a:r>
              <a:rPr lang="ca-ES" sz="1200" dirty="0"/>
              <a:t> de </a:t>
            </a:r>
            <a:r>
              <a:rPr lang="ca-ES" sz="1200" dirty="0" err="1"/>
              <a:t>medio</a:t>
            </a:r>
            <a:r>
              <a:rPr lang="ca-ES" sz="1200" dirty="0"/>
              <a:t> </a:t>
            </a:r>
            <a:r>
              <a:rPr lang="ca-ES" sz="1200" dirty="0" err="1"/>
              <a:t>ambiente</a:t>
            </a:r>
            <a:r>
              <a:rPr lang="ca-ES" sz="1200" dirty="0"/>
              <a:t>	Servicios a </a:t>
            </a:r>
            <a:r>
              <a:rPr lang="ca-ES" sz="1200" dirty="0" err="1"/>
              <a:t>mascotas</a:t>
            </a:r>
            <a:r>
              <a:rPr lang="ca-ES" sz="1200" dirty="0"/>
              <a:t>		</a:t>
            </a:r>
            <a:r>
              <a:rPr lang="ca-ES" sz="1200" dirty="0" err="1"/>
              <a:t>Pasear</a:t>
            </a:r>
            <a:r>
              <a:rPr lang="ca-ES" sz="1200" dirty="0"/>
              <a:t> </a:t>
            </a:r>
            <a:r>
              <a:rPr lang="ca-ES" sz="1200" dirty="0" err="1"/>
              <a:t>mascotas</a:t>
            </a:r>
            <a:r>
              <a:rPr lang="ca-ES" sz="1200" dirty="0"/>
              <a:t>					</a:t>
            </a:r>
            <a:r>
              <a:rPr lang="ca-ES" sz="1200" dirty="0" err="1"/>
              <a:t>Profesional</a:t>
            </a:r>
            <a:r>
              <a:rPr lang="ca-ES" sz="1200" dirty="0"/>
              <a:t> de zoologia					</a:t>
            </a:r>
            <a:r>
              <a:rPr lang="ca-ES" sz="1200" dirty="0" err="1"/>
              <a:t>Adiestrar</a:t>
            </a:r>
            <a:r>
              <a:rPr lang="ca-ES" sz="1200" dirty="0"/>
              <a:t> </a:t>
            </a:r>
            <a:r>
              <a:rPr lang="ca-ES" sz="1200" dirty="0" err="1"/>
              <a:t>mascotas</a:t>
            </a:r>
            <a:endParaRPr lang="ca-ES" sz="1200" dirty="0"/>
          </a:p>
          <a:p>
            <a:r>
              <a:rPr lang="ca-ES" sz="1200" dirty="0"/>
              <a:t>		</a:t>
            </a:r>
            <a:r>
              <a:rPr lang="ca-ES" sz="1200" dirty="0" err="1"/>
              <a:t>Profesional</a:t>
            </a:r>
            <a:r>
              <a:rPr lang="ca-ES" sz="1200" dirty="0"/>
              <a:t> de </a:t>
            </a:r>
            <a:r>
              <a:rPr lang="ca-ES" sz="1200" dirty="0" err="1"/>
              <a:t>veterianaria</a:t>
            </a:r>
            <a:r>
              <a:rPr lang="ca-ES" sz="1200" dirty="0"/>
              <a:t>					Cuidar/</a:t>
            </a:r>
            <a:r>
              <a:rPr lang="ca-ES" sz="1200" dirty="0" err="1"/>
              <a:t>mantener</a:t>
            </a:r>
            <a:r>
              <a:rPr lang="ca-ES" sz="1200" dirty="0"/>
              <a:t> </a:t>
            </a:r>
            <a:r>
              <a:rPr lang="ca-ES" sz="1200" dirty="0" err="1"/>
              <a:t>mascotas</a:t>
            </a:r>
            <a:endParaRPr lang="ca-ES" sz="1200" dirty="0"/>
          </a:p>
          <a:p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		Personal no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especializado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a-ES" sz="1200" dirty="0"/>
              <a:t>					</a:t>
            </a:r>
          </a:p>
          <a:p>
            <a:r>
              <a:rPr lang="ca-ES" sz="1200" dirty="0"/>
              <a:t>                                                                </a:t>
            </a:r>
          </a:p>
          <a:p>
            <a:r>
              <a:rPr lang="ca-ES" sz="1200" dirty="0"/>
              <a:t>Cuidador infantil/juvenil	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Personal no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especializado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a-ES" sz="1200" dirty="0"/>
              <a:t>		Servicios a </a:t>
            </a:r>
            <a:r>
              <a:rPr lang="ca-ES" sz="1200" dirty="0" err="1"/>
              <a:t>niños</a:t>
            </a:r>
            <a:r>
              <a:rPr lang="ca-ES" sz="1200" dirty="0"/>
              <a:t>/</a:t>
            </a:r>
            <a:r>
              <a:rPr lang="ca-ES" sz="1200" dirty="0" err="1"/>
              <a:t>jóvenes</a:t>
            </a:r>
            <a:r>
              <a:rPr lang="ca-ES" sz="1200" dirty="0"/>
              <a:t>		</a:t>
            </a:r>
          </a:p>
          <a:p>
            <a:r>
              <a:rPr lang="ca-ES" sz="1200" dirty="0"/>
              <a:t>								</a:t>
            </a:r>
            <a:r>
              <a:rPr lang="ca-ES" sz="1200" dirty="0" err="1"/>
              <a:t>Acompañar</a:t>
            </a:r>
            <a:r>
              <a:rPr lang="ca-ES" sz="1200" dirty="0"/>
              <a:t> a </a:t>
            </a:r>
            <a:r>
              <a:rPr lang="ca-ES" sz="1200" dirty="0" err="1"/>
              <a:t>colegios</a:t>
            </a:r>
            <a:r>
              <a:rPr lang="ca-ES" sz="1200" dirty="0"/>
              <a:t>/</a:t>
            </a:r>
            <a:r>
              <a:rPr lang="ca-ES" sz="1200" dirty="0" err="1"/>
              <a:t>academias</a:t>
            </a:r>
            <a:endParaRPr lang="ca-ES" sz="1200" dirty="0"/>
          </a:p>
          <a:p>
            <a:r>
              <a:rPr lang="ca-ES" sz="1200" dirty="0"/>
              <a:t>								Cuidar/</a:t>
            </a:r>
            <a:r>
              <a:rPr lang="ca-ES" sz="1200" dirty="0" err="1"/>
              <a:t>atender</a:t>
            </a:r>
            <a:r>
              <a:rPr lang="ca-ES" sz="1200" dirty="0"/>
              <a:t> a ninos</a:t>
            </a:r>
          </a:p>
          <a:p>
            <a:endParaRPr lang="ca-ES" sz="1200" dirty="0"/>
          </a:p>
          <a:p>
            <a:r>
              <a:rPr lang="ca-ES" sz="1200" dirty="0"/>
              <a:t>Cuidador de </a:t>
            </a:r>
            <a:r>
              <a:rPr lang="ca-ES" sz="1200" dirty="0" err="1"/>
              <a:t>adultos</a:t>
            </a:r>
            <a:r>
              <a:rPr lang="ca-ES" sz="1200" dirty="0"/>
              <a:t>	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Personal no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especializado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a-ES" sz="1200" dirty="0"/>
              <a:t>		Servicios a </a:t>
            </a:r>
            <a:r>
              <a:rPr lang="ca-ES" sz="1200" dirty="0" err="1"/>
              <a:t>adultos</a:t>
            </a:r>
            <a:r>
              <a:rPr lang="ca-ES" sz="1200" dirty="0"/>
              <a:t>		</a:t>
            </a:r>
            <a:r>
              <a:rPr lang="ca-ES" sz="1200" dirty="0" err="1"/>
              <a:t>Acompañar</a:t>
            </a:r>
            <a:r>
              <a:rPr lang="ca-ES" sz="1200" dirty="0"/>
              <a:t> a </a:t>
            </a:r>
            <a:r>
              <a:rPr lang="ca-ES" sz="1200" dirty="0" err="1"/>
              <a:t>adultos</a:t>
            </a:r>
            <a:endParaRPr lang="ca-ES" sz="1200" dirty="0"/>
          </a:p>
          <a:p>
            <a:r>
              <a:rPr lang="ca-ES" sz="1200" dirty="0"/>
              <a:t>								Cuidar/</a:t>
            </a:r>
            <a:r>
              <a:rPr lang="ca-ES" sz="1200" dirty="0" err="1"/>
              <a:t>atender</a:t>
            </a:r>
            <a:r>
              <a:rPr lang="ca-ES" sz="1200" dirty="0"/>
              <a:t> a </a:t>
            </a:r>
            <a:r>
              <a:rPr lang="ca-ES" sz="1200" dirty="0" err="1"/>
              <a:t>adultos</a:t>
            </a:r>
            <a:endParaRPr lang="ca-ES" sz="1200" dirty="0"/>
          </a:p>
          <a:p>
            <a:r>
              <a:rPr lang="ca-ES" sz="1200" dirty="0"/>
              <a:t>                                                               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Monitor escolar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Profesor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para infantil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Profesor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para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primaria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Servicios a estudiantes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Reforzar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estudios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	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Profesor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para secundaria			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Realizar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deberes</a:t>
            </a:r>
            <a:endParaRPr lang="ca-E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Profesor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para ESO						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Profesor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para BATCHILLERATO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Profesor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para CICLOS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Profesor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para UNIVERSITARIOS</a:t>
            </a:r>
          </a:p>
          <a:p>
            <a:r>
              <a:rPr lang="ca-ES" sz="1200" dirty="0"/>
              <a:t>								</a:t>
            </a:r>
          </a:p>
          <a:p>
            <a:r>
              <a:rPr lang="ca-ES" sz="1200" dirty="0"/>
              <a:t>                                                                </a:t>
            </a:r>
          </a:p>
          <a:p>
            <a:r>
              <a:rPr lang="ca-ES" sz="1200" dirty="0">
                <a:solidFill>
                  <a:schemeClr val="accent1"/>
                </a:solidFill>
              </a:rPr>
              <a:t>Animador sòcio-cultural				Servicios para </a:t>
            </a:r>
            <a:r>
              <a:rPr lang="ca-ES" sz="1200" dirty="0" err="1">
                <a:solidFill>
                  <a:schemeClr val="accent1"/>
                </a:solidFill>
              </a:rPr>
              <a:t>actividades</a:t>
            </a:r>
            <a:r>
              <a:rPr lang="ca-ES" sz="1200" dirty="0">
                <a:solidFill>
                  <a:schemeClr val="accent1"/>
                </a:solidFill>
              </a:rPr>
              <a:t> </a:t>
            </a:r>
            <a:r>
              <a:rPr lang="ca-ES" sz="1200" dirty="0" err="1">
                <a:solidFill>
                  <a:schemeClr val="accent1"/>
                </a:solidFill>
              </a:rPr>
              <a:t>lúdicas</a:t>
            </a:r>
            <a:r>
              <a:rPr lang="ca-ES" sz="1200" dirty="0">
                <a:solidFill>
                  <a:schemeClr val="accent1"/>
                </a:solidFill>
              </a:rPr>
              <a:t>	</a:t>
            </a:r>
            <a:r>
              <a:rPr lang="ca-ES" sz="1200" dirty="0" err="1">
                <a:solidFill>
                  <a:schemeClr val="accent1"/>
                </a:solidFill>
              </a:rPr>
              <a:t>Organizar</a:t>
            </a:r>
            <a:r>
              <a:rPr lang="ca-ES" sz="1200" dirty="0">
                <a:solidFill>
                  <a:schemeClr val="accent1"/>
                </a:solidFill>
              </a:rPr>
              <a:t> </a:t>
            </a:r>
            <a:r>
              <a:rPr lang="ca-ES" sz="1200" dirty="0" err="1">
                <a:solidFill>
                  <a:schemeClr val="accent1"/>
                </a:solidFill>
              </a:rPr>
              <a:t>conciertos</a:t>
            </a:r>
            <a:r>
              <a:rPr lang="ca-ES" sz="1200" dirty="0">
                <a:solidFill>
                  <a:schemeClr val="accent1"/>
                </a:solidFill>
              </a:rPr>
              <a:t>		</a:t>
            </a:r>
          </a:p>
          <a:p>
            <a:r>
              <a:rPr lang="ca-ES" sz="1200" dirty="0">
                <a:solidFill>
                  <a:schemeClr val="accent1"/>
                </a:solidFill>
              </a:rPr>
              <a:t>		Animador sòcio-cultural					</a:t>
            </a:r>
            <a:r>
              <a:rPr lang="ca-ES" sz="1200" dirty="0" err="1">
                <a:solidFill>
                  <a:schemeClr val="accent1"/>
                </a:solidFill>
              </a:rPr>
              <a:t>Organizar</a:t>
            </a:r>
            <a:r>
              <a:rPr lang="ca-ES" sz="1200" dirty="0">
                <a:solidFill>
                  <a:schemeClr val="accent1"/>
                </a:solidFill>
              </a:rPr>
              <a:t> </a:t>
            </a:r>
            <a:r>
              <a:rPr lang="ca-ES" sz="1200" dirty="0" err="1">
                <a:solidFill>
                  <a:schemeClr val="accent1"/>
                </a:solidFill>
              </a:rPr>
              <a:t>fiestas</a:t>
            </a:r>
            <a:endParaRPr lang="ca-ES" sz="1200" dirty="0">
              <a:solidFill>
                <a:schemeClr val="accent1"/>
              </a:solidFill>
            </a:endParaRPr>
          </a:p>
          <a:p>
            <a:r>
              <a:rPr lang="ca-ES" sz="1200" dirty="0">
                <a:solidFill>
                  <a:schemeClr val="accent1"/>
                </a:solidFill>
              </a:rPr>
              <a:t>		DJ						Monitor de </a:t>
            </a:r>
            <a:r>
              <a:rPr lang="ca-ES" sz="1200" dirty="0" err="1">
                <a:solidFill>
                  <a:schemeClr val="accent1"/>
                </a:solidFill>
              </a:rPr>
              <a:t>tiempo</a:t>
            </a:r>
            <a:r>
              <a:rPr lang="ca-ES" sz="1200" dirty="0">
                <a:solidFill>
                  <a:schemeClr val="accent1"/>
                </a:solidFill>
              </a:rPr>
              <a:t> </a:t>
            </a:r>
            <a:r>
              <a:rPr lang="ca-ES" sz="1200" dirty="0" err="1">
                <a:solidFill>
                  <a:schemeClr val="accent1"/>
                </a:solidFill>
              </a:rPr>
              <a:t>libre</a:t>
            </a:r>
            <a:endParaRPr lang="ca-ES" sz="1200" dirty="0">
              <a:solidFill>
                <a:schemeClr val="accent1"/>
              </a:solidFill>
            </a:endParaRPr>
          </a:p>
          <a:p>
            <a:r>
              <a:rPr lang="ca-ES" sz="1200" dirty="0">
                <a:solidFill>
                  <a:schemeClr val="accent1"/>
                </a:solidFill>
              </a:rPr>
              <a:t>		Monitor de </a:t>
            </a:r>
            <a:r>
              <a:rPr lang="ca-ES" sz="1200" dirty="0" err="1">
                <a:solidFill>
                  <a:schemeClr val="accent1"/>
                </a:solidFill>
              </a:rPr>
              <a:t>ludotecas</a:t>
            </a:r>
            <a:r>
              <a:rPr lang="ca-ES" sz="1200" dirty="0">
                <a:solidFill>
                  <a:schemeClr val="accent1"/>
                </a:solidFill>
              </a:rPr>
              <a:t>					Monitor de </a:t>
            </a:r>
            <a:r>
              <a:rPr lang="ca-ES" sz="1200" dirty="0" err="1">
                <a:solidFill>
                  <a:schemeClr val="accent1"/>
                </a:solidFill>
              </a:rPr>
              <a:t>juegos</a:t>
            </a:r>
            <a:endParaRPr lang="ca-ES" sz="1200" dirty="0">
              <a:solidFill>
                <a:schemeClr val="accent1"/>
              </a:solidFill>
            </a:endParaRPr>
          </a:p>
          <a:p>
            <a:r>
              <a:rPr lang="ca-ES" sz="1200" dirty="0"/>
              <a:t>		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Personal no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especializado</a:t>
            </a:r>
            <a:endParaRPr lang="ca-ES" sz="1200" dirty="0"/>
          </a:p>
          <a:p>
            <a:r>
              <a:rPr lang="ca-ES" sz="1200" dirty="0"/>
              <a:t>			</a:t>
            </a:r>
          </a:p>
          <a:p>
            <a:r>
              <a:rPr lang="ca-ES" sz="1200" dirty="0"/>
              <a:t>                                                                </a:t>
            </a:r>
          </a:p>
          <a:p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Monitor 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deportivo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			Servicios a 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deportistas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			</a:t>
            </a:r>
          </a:p>
          <a:p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	CAFEMN						Monitor de 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gym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culturismo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	</a:t>
            </a:r>
          </a:p>
          <a:p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Acondicionamiento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físico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				Monitor de 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animación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socio-deportivas</a:t>
            </a:r>
            <a:endParaRPr lang="ca-ES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							Entrenador personal</a:t>
            </a:r>
          </a:p>
          <a:p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							Monitor de 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actividades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a-ES" sz="1200" dirty="0" err="1">
                <a:solidFill>
                  <a:schemeClr val="accent3">
                    <a:lumMod val="75000"/>
                  </a:schemeClr>
                </a:solidFill>
              </a:rPr>
              <a:t>fisico-deportivas</a:t>
            </a:r>
            <a:r>
              <a:rPr lang="ca-ES" sz="1200" dirty="0">
                <a:solidFill>
                  <a:schemeClr val="accent3">
                    <a:lumMod val="75000"/>
                  </a:schemeClr>
                </a:solidFill>
              </a:rPr>
              <a:t>	</a:t>
            </a:r>
          </a:p>
          <a:p>
            <a:r>
              <a:rPr lang="ca-ES" sz="1200" dirty="0"/>
              <a:t>                                                                </a:t>
            </a:r>
          </a:p>
          <a:p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Personal para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recados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encargos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		Personal no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especializado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		Servicios de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recados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encargos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Realizar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recados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encargos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</a:p>
          <a:p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								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Realizar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 gestiones a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terceros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 (CAP, </a:t>
            </a:r>
            <a:r>
              <a:rPr lang="ca-ES" sz="1200" dirty="0" err="1">
                <a:solidFill>
                  <a:schemeClr val="accent6">
                    <a:lumMod val="50000"/>
                  </a:schemeClr>
                </a:solidFill>
              </a:rPr>
              <a:t>tiendas</a:t>
            </a:r>
            <a:r>
              <a:rPr lang="ca-ES" sz="1200" dirty="0">
                <a:solidFill>
                  <a:schemeClr val="accent6">
                    <a:lumMod val="50000"/>
                  </a:schemeClr>
                </a:solidFill>
              </a:rPr>
              <a:t>, Banco,...)</a:t>
            </a:r>
          </a:p>
          <a:p>
            <a:r>
              <a:rPr lang="ca-ES" sz="1200" dirty="0"/>
              <a:t>                                                                </a:t>
            </a:r>
          </a:p>
          <a:p>
            <a:r>
              <a:rPr lang="ca-ES" sz="1200" dirty="0"/>
              <a:t>		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Cuidador de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minusválidos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discapacitados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Personal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sanitario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Auxiliar de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enfermería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	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Atender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personas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enfermas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Cuidador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sanitario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Servicios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sanitarios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personas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Atender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personas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minusvàlides/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discapacitadas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Enfermero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/a				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Atender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niños</a:t>
            </a:r>
            <a:endParaRPr lang="ca-E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Fisioterapeuta				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Atender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adultos</a:t>
            </a:r>
            <a:endParaRPr lang="ca-E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Nutricionista</a:t>
            </a: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Quiropráctico</a:t>
            </a:r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ca-ES" sz="1200" dirty="0" err="1">
                <a:solidFill>
                  <a:schemeClr val="accent5">
                    <a:lumMod val="50000"/>
                  </a:schemeClr>
                </a:solidFill>
              </a:rPr>
              <a:t>Masajista</a:t>
            </a:r>
            <a:endParaRPr lang="ca-E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ca-ES" sz="1200" dirty="0">
                <a:solidFill>
                  <a:schemeClr val="accent5">
                    <a:lumMod val="50000"/>
                  </a:schemeClr>
                </a:solidFill>
              </a:rPr>
              <a:t>		TCAI</a:t>
            </a:r>
          </a:p>
        </p:txBody>
      </p:sp>
    </p:spTree>
    <p:extLst>
      <p:ext uri="{BB962C8B-B14F-4D97-AF65-F5344CB8AC3E}">
        <p14:creationId xmlns:p14="http://schemas.microsoft.com/office/powerpoint/2010/main" val="147489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5E8F65FD-BACA-46F9-8016-A9DA778C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788E33-81B8-45DB-9447-87A7505CF40F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C746B8-B37A-4F83-B1C8-E160808D25A4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CBF21-AD9C-41EB-B019-29F588ECD58E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419C5F7C-B4FE-4CEB-9697-2555DEFAF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9AF5388-58AA-4E88-895F-42FCE262AE3A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AA62EA-7564-4FF1-B338-A3D30E2366C8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B5395B-DAB3-40C9-B3E9-674110A3492B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CAF905-02CA-464F-A868-46FCC32C3034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99F126-FBF8-409B-B1C3-71447121D08C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D8E64E40-3086-4784-BA73-F154531BF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E1C3D57A-DE99-4652-9CDB-0EC7971C35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B2A0FF07-C9EE-4486-8904-525F636D6E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8F8DB684-129A-4ABB-84E3-95496400EB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04150D9D-ABF2-4A16-9CD4-00984E231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2417" y="1267869"/>
            <a:ext cx="914400" cy="914400"/>
          </a:xfrm>
          <a:prstGeom prst="rect">
            <a:avLst/>
          </a:prstGeom>
        </p:spPr>
      </p:pic>
      <p:pic>
        <p:nvPicPr>
          <p:cNvPr id="19" name="Gráfico 18" descr="Cerrar">
            <a:extLst>
              <a:ext uri="{FF2B5EF4-FFF2-40B4-BE49-F238E27FC236}">
                <a16:creationId xmlns:a16="http://schemas.microsoft.com/office/drawing/2014/main" id="{D4803F79-CDDD-4816-BFA8-FEF2D24331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2417" y="2393461"/>
            <a:ext cx="914400" cy="914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E695837-B170-406E-9E1C-886B819A0B4D}"/>
              </a:ext>
            </a:extLst>
          </p:cNvPr>
          <p:cNvSpPr txBox="1"/>
          <p:nvPr/>
        </p:nvSpPr>
        <p:spPr>
          <a:xfrm>
            <a:off x="2131183" y="1540403"/>
            <a:ext cx="795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 enviado satisfactoriamente. En breve llegará confirmación del profesional.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88BCD8-1211-4A50-A809-017C795AD56D}"/>
              </a:ext>
            </a:extLst>
          </p:cNvPr>
          <p:cNvSpPr txBox="1"/>
          <p:nvPr/>
        </p:nvSpPr>
        <p:spPr>
          <a:xfrm>
            <a:off x="2131183" y="2665995"/>
            <a:ext cx="968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ha producido un error. En breve se pondrá en contacto con usted el personal de atención al cliente.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02B7CA-494F-4B9A-B080-B97A251214D5}"/>
              </a:ext>
            </a:extLst>
          </p:cNvPr>
          <p:cNvSpPr txBox="1"/>
          <p:nvPr/>
        </p:nvSpPr>
        <p:spPr>
          <a:xfrm>
            <a:off x="1102417" y="4127884"/>
            <a:ext cx="2469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0070C0"/>
                </a:solidFill>
              </a:rPr>
              <a:t>Agenda / Nuevo servicio</a:t>
            </a:r>
          </a:p>
          <a:p>
            <a:r>
              <a:rPr lang="es-ES" u="sng" dirty="0">
                <a:solidFill>
                  <a:srgbClr val="0070C0"/>
                </a:solidFill>
              </a:rPr>
              <a:t>Profesionales</a:t>
            </a:r>
          </a:p>
          <a:p>
            <a:r>
              <a:rPr lang="es-ES" u="sng" dirty="0">
                <a:solidFill>
                  <a:srgbClr val="0070C0"/>
                </a:solidFill>
              </a:rPr>
              <a:t>Clientes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0A7655-2F1F-44FE-BFA5-81B180C5B325}"/>
              </a:ext>
            </a:extLst>
          </p:cNvPr>
          <p:cNvSpPr txBox="1"/>
          <p:nvPr/>
        </p:nvSpPr>
        <p:spPr>
          <a:xfrm>
            <a:off x="890525" y="923558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Resultado de la operación</a:t>
            </a:r>
          </a:p>
        </p:txBody>
      </p:sp>
    </p:spTree>
    <p:extLst>
      <p:ext uri="{BB962C8B-B14F-4D97-AF65-F5344CB8AC3E}">
        <p14:creationId xmlns:p14="http://schemas.microsoft.com/office/powerpoint/2010/main" val="333762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45432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b="1" dirty="0"/>
              <a:t>Profesionales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56989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Profesionales - Consulta</a:t>
            </a:r>
          </a:p>
        </p:txBody>
      </p:sp>
      <p:graphicFrame>
        <p:nvGraphicFramePr>
          <p:cNvPr id="26" name="Tabla 13">
            <a:extLst>
              <a:ext uri="{FF2B5EF4-FFF2-40B4-BE49-F238E27FC236}">
                <a16:creationId xmlns:a16="http://schemas.microsoft.com/office/drawing/2014/main" id="{5FFE02D3-5BEA-4642-AFE9-47BBE1890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00278"/>
              </p:ext>
            </p:extLst>
          </p:nvPr>
        </p:nvGraphicFramePr>
        <p:xfrm>
          <a:off x="742673" y="3279862"/>
          <a:ext cx="10730363" cy="353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43">
                  <a:extLst>
                    <a:ext uri="{9D8B030D-6E8A-4147-A177-3AD203B41FA5}">
                      <a16:colId xmlns:a16="http://schemas.microsoft.com/office/drawing/2014/main" val="741421330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769592356"/>
                    </a:ext>
                  </a:extLst>
                </a:gridCol>
                <a:gridCol w="1415098">
                  <a:extLst>
                    <a:ext uri="{9D8B030D-6E8A-4147-A177-3AD203B41FA5}">
                      <a16:colId xmlns:a16="http://schemas.microsoft.com/office/drawing/2014/main" val="2025332266"/>
                    </a:ext>
                  </a:extLst>
                </a:gridCol>
                <a:gridCol w="994092">
                  <a:extLst>
                    <a:ext uri="{9D8B030D-6E8A-4147-A177-3AD203B41FA5}">
                      <a16:colId xmlns:a16="http://schemas.microsoft.com/office/drawing/2014/main" val="3375120945"/>
                    </a:ext>
                  </a:extLst>
                </a:gridCol>
                <a:gridCol w="840804">
                  <a:extLst>
                    <a:ext uri="{9D8B030D-6E8A-4147-A177-3AD203B41FA5}">
                      <a16:colId xmlns:a16="http://schemas.microsoft.com/office/drawing/2014/main" val="1315505690"/>
                    </a:ext>
                  </a:extLst>
                </a:gridCol>
                <a:gridCol w="1876249">
                  <a:extLst>
                    <a:ext uri="{9D8B030D-6E8A-4147-A177-3AD203B41FA5}">
                      <a16:colId xmlns:a16="http://schemas.microsoft.com/office/drawing/2014/main" val="1388118422"/>
                    </a:ext>
                  </a:extLst>
                </a:gridCol>
                <a:gridCol w="1980636">
                  <a:extLst>
                    <a:ext uri="{9D8B030D-6E8A-4147-A177-3AD203B41FA5}">
                      <a16:colId xmlns:a16="http://schemas.microsoft.com/office/drawing/2014/main" val="2867960435"/>
                    </a:ext>
                  </a:extLst>
                </a:gridCol>
                <a:gridCol w="947911">
                  <a:extLst>
                    <a:ext uri="{9D8B030D-6E8A-4147-A177-3AD203B41FA5}">
                      <a16:colId xmlns:a16="http://schemas.microsoft.com/office/drawing/2014/main" val="452519883"/>
                    </a:ext>
                  </a:extLst>
                </a:gridCol>
              </a:tblGrid>
              <a:tr h="301075">
                <a:tc>
                  <a:txBody>
                    <a:bodyPr/>
                    <a:lstStyle/>
                    <a:p>
                      <a:r>
                        <a:rPr lang="es-ES" sz="1200" dirty="0"/>
                        <a:t>Ref.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Año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Población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Profesión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Información 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33627"/>
                  </a:ext>
                </a:extLst>
              </a:tr>
              <a:tr h="446948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PA12345F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Juan Jesús Campos Pulido</a:t>
                      </a:r>
                    </a:p>
                    <a:p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TCAI</a:t>
                      </a:r>
                    </a:p>
                    <a:p>
                      <a:r>
                        <a:rPr lang="es-ES" sz="1200" b="0" i="0" dirty="0"/>
                        <a:t>Fisioterapeuta</a:t>
                      </a:r>
                    </a:p>
                    <a:p>
                      <a:r>
                        <a:rPr lang="es-ES" sz="1200" b="0" i="0" dirty="0"/>
                        <a:t>Nutricionista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Disponible sólo mañanas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03290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NI12346C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Helena Campos Canals</a:t>
                      </a:r>
                    </a:p>
                    <a:p>
                      <a:endParaRPr lang="es-ES" sz="12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2003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626.924.123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Rubí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TCAI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Disponible sólo fin de semana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41306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Animador deportivo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Sólo personas mayores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22763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P312348G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Juan Campos Sánchez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626.924.998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Entrenador 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Entrenador sólo para grupos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1291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Manuel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Cuidador de mascotas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Especialidad peceras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0524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Lluís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Acompañante sanitario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33150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Fede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cs typeface="Calibri"/>
                        </a:rPr>
                        <a:t>Quiropráctico/Masajista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24278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C4456478-DD3E-4CB4-8ACA-46AF1E74B44C}"/>
              </a:ext>
            </a:extLst>
          </p:cNvPr>
          <p:cNvSpPr txBox="1"/>
          <p:nvPr/>
        </p:nvSpPr>
        <p:spPr>
          <a:xfrm>
            <a:off x="1355409" y="1543908"/>
            <a:ext cx="46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Ref.: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B71A24-ECB8-45EF-9B63-ACF00B02ED35}"/>
              </a:ext>
            </a:extLst>
          </p:cNvPr>
          <p:cNvSpPr txBox="1"/>
          <p:nvPr/>
        </p:nvSpPr>
        <p:spPr>
          <a:xfrm>
            <a:off x="1355409" y="2561902"/>
            <a:ext cx="74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Nombre: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29A7E51-D40E-464E-8244-BF329CEF6C1E}"/>
              </a:ext>
            </a:extLst>
          </p:cNvPr>
          <p:cNvSpPr txBox="1"/>
          <p:nvPr/>
        </p:nvSpPr>
        <p:spPr>
          <a:xfrm>
            <a:off x="1355409" y="2906365"/>
            <a:ext cx="777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434D98-1985-43C6-8187-F7F85F3272FD}"/>
              </a:ext>
            </a:extLst>
          </p:cNvPr>
          <p:cNvSpPr txBox="1"/>
          <p:nvPr/>
        </p:nvSpPr>
        <p:spPr>
          <a:xfrm>
            <a:off x="3558218" y="2906365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Población: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0F0AC11-3E04-4DE0-B89D-D49E3CB412B5}"/>
              </a:ext>
            </a:extLst>
          </p:cNvPr>
          <p:cNvSpPr/>
          <p:nvPr/>
        </p:nvSpPr>
        <p:spPr>
          <a:xfrm>
            <a:off x="2132200" y="1560701"/>
            <a:ext cx="1845118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83D1A78-C45C-4A64-ACB4-262FB3997FCF}"/>
              </a:ext>
            </a:extLst>
          </p:cNvPr>
          <p:cNvSpPr/>
          <p:nvPr/>
        </p:nvSpPr>
        <p:spPr>
          <a:xfrm>
            <a:off x="2132200" y="2594898"/>
            <a:ext cx="324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6BB02F3-6816-4FFA-B7A0-455707176408}"/>
              </a:ext>
            </a:extLst>
          </p:cNvPr>
          <p:cNvSpPr/>
          <p:nvPr/>
        </p:nvSpPr>
        <p:spPr>
          <a:xfrm>
            <a:off x="2132200" y="2922325"/>
            <a:ext cx="144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FDF8708-E5EF-476D-8DB6-199CD3257D41}"/>
              </a:ext>
            </a:extLst>
          </p:cNvPr>
          <p:cNvSpPr/>
          <p:nvPr/>
        </p:nvSpPr>
        <p:spPr>
          <a:xfrm>
            <a:off x="4392725" y="2934080"/>
            <a:ext cx="1845118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1795465-463A-4ED1-B47D-B11420B98808}"/>
              </a:ext>
            </a:extLst>
          </p:cNvPr>
          <p:cNvSpPr/>
          <p:nvPr/>
        </p:nvSpPr>
        <p:spPr>
          <a:xfrm>
            <a:off x="874833" y="1244854"/>
            <a:ext cx="18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Búsqueda profesional</a:t>
            </a:r>
            <a:endParaRPr lang="es-ES" sz="14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C3C8001-5E3A-47AE-BF24-3DCB0F1C50E8}"/>
              </a:ext>
            </a:extLst>
          </p:cNvPr>
          <p:cNvSpPr txBox="1"/>
          <p:nvPr/>
        </p:nvSpPr>
        <p:spPr>
          <a:xfrm>
            <a:off x="1355409" y="1881455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Grupos:</a:t>
            </a:r>
          </a:p>
        </p:txBody>
      </p:sp>
      <p:pic>
        <p:nvPicPr>
          <p:cNvPr id="38" name="Gráfico 37" descr="Basura">
            <a:extLst>
              <a:ext uri="{FF2B5EF4-FFF2-40B4-BE49-F238E27FC236}">
                <a16:creationId xmlns:a16="http://schemas.microsoft.com/office/drawing/2014/main" id="{5B8E353C-B956-4A04-A2D9-A437613E3D9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89256" y="3605616"/>
            <a:ext cx="288000" cy="288000"/>
          </a:xfrm>
          <a:prstGeom prst="rect">
            <a:avLst/>
          </a:prstGeom>
        </p:spPr>
      </p:pic>
      <p:pic>
        <p:nvPicPr>
          <p:cNvPr id="39" name="Gráfico 38" descr="Lápiz">
            <a:extLst>
              <a:ext uri="{FF2B5EF4-FFF2-40B4-BE49-F238E27FC236}">
                <a16:creationId xmlns:a16="http://schemas.microsoft.com/office/drawing/2014/main" id="{546CEFFB-648E-46F5-BD17-314DCD6C5A6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01256" y="3605616"/>
            <a:ext cx="288000" cy="288000"/>
          </a:xfrm>
          <a:prstGeom prst="rect">
            <a:avLst/>
          </a:prstGeom>
        </p:spPr>
      </p:pic>
      <p:sp>
        <p:nvSpPr>
          <p:cNvPr id="52" name="Bocadillo: rectángulo 51">
            <a:extLst>
              <a:ext uri="{FF2B5EF4-FFF2-40B4-BE49-F238E27FC236}">
                <a16:creationId xmlns:a16="http://schemas.microsoft.com/office/drawing/2014/main" id="{ABE36B02-A0A7-400B-9CFB-7913FA5D8F8D}"/>
              </a:ext>
            </a:extLst>
          </p:cNvPr>
          <p:cNvSpPr/>
          <p:nvPr/>
        </p:nvSpPr>
        <p:spPr>
          <a:xfrm>
            <a:off x="2132200" y="1937584"/>
            <a:ext cx="2160000" cy="216000"/>
          </a:xfrm>
          <a:prstGeom prst="wedgeRectCallout">
            <a:avLst>
              <a:gd name="adj1" fmla="val 31284"/>
              <a:gd name="adj2" fmla="val 3023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200" b="1" i="1" dirty="0">
                <a:solidFill>
                  <a:schemeClr val="accent5">
                    <a:lumMod val="50000"/>
                  </a:schemeClr>
                </a:solidFill>
              </a:rPr>
              <a:t>Personal sanitario</a:t>
            </a:r>
          </a:p>
        </p:txBody>
      </p:sp>
      <p:sp>
        <p:nvSpPr>
          <p:cNvPr id="54" name="Bocadillo: rectángulo 53">
            <a:extLst>
              <a:ext uri="{FF2B5EF4-FFF2-40B4-BE49-F238E27FC236}">
                <a16:creationId xmlns:a16="http://schemas.microsoft.com/office/drawing/2014/main" id="{169D3C4E-29A7-4AA9-BDF5-9F399DF6DD81}"/>
              </a:ext>
            </a:extLst>
          </p:cNvPr>
          <p:cNvSpPr/>
          <p:nvPr/>
        </p:nvSpPr>
        <p:spPr>
          <a:xfrm>
            <a:off x="2132200" y="2253177"/>
            <a:ext cx="2160000" cy="216000"/>
          </a:xfrm>
          <a:prstGeom prst="wedgeRectCallout">
            <a:avLst>
              <a:gd name="adj1" fmla="val 49954"/>
              <a:gd name="adj2" fmla="val 2582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200" dirty="0">
                <a:solidFill>
                  <a:schemeClr val="accent5">
                    <a:lumMod val="50000"/>
                  </a:schemeClr>
                </a:solidFill>
              </a:rPr>
              <a:t>Monitor de entretenimiento</a:t>
            </a:r>
          </a:p>
        </p:txBody>
      </p:sp>
      <p:sp>
        <p:nvSpPr>
          <p:cNvPr id="55" name="Bocadillo: rectángulo 54">
            <a:extLst>
              <a:ext uri="{FF2B5EF4-FFF2-40B4-BE49-F238E27FC236}">
                <a16:creationId xmlns:a16="http://schemas.microsoft.com/office/drawing/2014/main" id="{9A16B310-8F1B-4D62-8D93-7C19018B3E5F}"/>
              </a:ext>
            </a:extLst>
          </p:cNvPr>
          <p:cNvSpPr/>
          <p:nvPr/>
        </p:nvSpPr>
        <p:spPr>
          <a:xfrm>
            <a:off x="6561328" y="1933920"/>
            <a:ext cx="2160000" cy="216000"/>
          </a:xfrm>
          <a:prstGeom prst="wedgeRectCallout">
            <a:avLst>
              <a:gd name="adj1" fmla="val 49954"/>
              <a:gd name="adj2" fmla="val 2582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200" dirty="0">
                <a:solidFill>
                  <a:schemeClr val="accent5">
                    <a:lumMod val="50000"/>
                  </a:schemeClr>
                </a:solidFill>
              </a:rPr>
              <a:t>Monitor de enseñanza</a:t>
            </a:r>
          </a:p>
        </p:txBody>
      </p:sp>
      <p:sp>
        <p:nvSpPr>
          <p:cNvPr id="56" name="Bocadillo: rectángulo 55">
            <a:extLst>
              <a:ext uri="{FF2B5EF4-FFF2-40B4-BE49-F238E27FC236}">
                <a16:creationId xmlns:a16="http://schemas.microsoft.com/office/drawing/2014/main" id="{20ECD07B-A0F6-4C1F-859C-A8E3B4412D4B}"/>
              </a:ext>
            </a:extLst>
          </p:cNvPr>
          <p:cNvSpPr/>
          <p:nvPr/>
        </p:nvSpPr>
        <p:spPr>
          <a:xfrm>
            <a:off x="4346764" y="1937584"/>
            <a:ext cx="2160000" cy="216000"/>
          </a:xfrm>
          <a:prstGeom prst="wedgeRectCallout">
            <a:avLst>
              <a:gd name="adj1" fmla="val 49954"/>
              <a:gd name="adj2" fmla="val 2582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200" dirty="0">
                <a:solidFill>
                  <a:schemeClr val="accent5">
                    <a:lumMod val="50000"/>
                  </a:schemeClr>
                </a:solidFill>
              </a:rPr>
              <a:t>Cuidador personal no sanitario</a:t>
            </a:r>
          </a:p>
        </p:txBody>
      </p:sp>
      <p:sp>
        <p:nvSpPr>
          <p:cNvPr id="57" name="Bocadillo: rectángulo 56">
            <a:extLst>
              <a:ext uri="{FF2B5EF4-FFF2-40B4-BE49-F238E27FC236}">
                <a16:creationId xmlns:a16="http://schemas.microsoft.com/office/drawing/2014/main" id="{F11BEB16-3895-481C-8AA1-CA97845C6613}"/>
              </a:ext>
            </a:extLst>
          </p:cNvPr>
          <p:cNvSpPr/>
          <p:nvPr/>
        </p:nvSpPr>
        <p:spPr>
          <a:xfrm>
            <a:off x="4346764" y="2253177"/>
            <a:ext cx="2160000" cy="216000"/>
          </a:xfrm>
          <a:prstGeom prst="wedgeRectCallout">
            <a:avLst>
              <a:gd name="adj1" fmla="val 49954"/>
              <a:gd name="adj2" fmla="val 2582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200" dirty="0">
                <a:solidFill>
                  <a:schemeClr val="accent5">
                    <a:lumMod val="50000"/>
                  </a:schemeClr>
                </a:solidFill>
              </a:rPr>
              <a:t>Cuidador de mascotas</a:t>
            </a:r>
          </a:p>
        </p:txBody>
      </p:sp>
      <p:sp>
        <p:nvSpPr>
          <p:cNvPr id="58" name="Bocadillo: rectángulo 57">
            <a:extLst>
              <a:ext uri="{FF2B5EF4-FFF2-40B4-BE49-F238E27FC236}">
                <a16:creationId xmlns:a16="http://schemas.microsoft.com/office/drawing/2014/main" id="{42410A5D-11C1-4C36-828F-011ED5D1FA94}"/>
              </a:ext>
            </a:extLst>
          </p:cNvPr>
          <p:cNvSpPr/>
          <p:nvPr/>
        </p:nvSpPr>
        <p:spPr>
          <a:xfrm>
            <a:off x="6561328" y="2253177"/>
            <a:ext cx="2160000" cy="216000"/>
          </a:xfrm>
          <a:prstGeom prst="wedgeRectCallout">
            <a:avLst>
              <a:gd name="adj1" fmla="val 49954"/>
              <a:gd name="adj2" fmla="val 2582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200" dirty="0">
                <a:solidFill>
                  <a:schemeClr val="accent5">
                    <a:lumMod val="50000"/>
                  </a:schemeClr>
                </a:solidFill>
              </a:rPr>
              <a:t>Personal de tareas</a:t>
            </a:r>
          </a:p>
        </p:txBody>
      </p:sp>
      <p:pic>
        <p:nvPicPr>
          <p:cNvPr id="59" name="Gráfico 58" descr="Calendario diario">
            <a:extLst>
              <a:ext uri="{FF2B5EF4-FFF2-40B4-BE49-F238E27FC236}">
                <a16:creationId xmlns:a16="http://schemas.microsoft.com/office/drawing/2014/main" id="{49C4A24F-8626-4320-9C44-91C68A64F41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64978" y="3566042"/>
            <a:ext cx="360000" cy="360000"/>
          </a:xfrm>
          <a:prstGeom prst="rect">
            <a:avLst/>
          </a:prstGeom>
        </p:spPr>
      </p:pic>
      <p:pic>
        <p:nvPicPr>
          <p:cNvPr id="60" name="Gráfico 59" descr="Basura">
            <a:extLst>
              <a:ext uri="{FF2B5EF4-FFF2-40B4-BE49-F238E27FC236}">
                <a16:creationId xmlns:a16="http://schemas.microsoft.com/office/drawing/2014/main" id="{56C8DD98-3470-4CB4-9F21-46ECEC5DC5B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9256" y="4253005"/>
            <a:ext cx="288000" cy="288000"/>
          </a:xfrm>
          <a:prstGeom prst="rect">
            <a:avLst/>
          </a:prstGeom>
        </p:spPr>
      </p:pic>
      <p:pic>
        <p:nvPicPr>
          <p:cNvPr id="61" name="Gráfico 60" descr="Lápiz">
            <a:extLst>
              <a:ext uri="{FF2B5EF4-FFF2-40B4-BE49-F238E27FC236}">
                <a16:creationId xmlns:a16="http://schemas.microsoft.com/office/drawing/2014/main" id="{BA9B71DF-0E57-4A5F-91BA-9EA3354A4C4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01256" y="4253005"/>
            <a:ext cx="288000" cy="288000"/>
          </a:xfrm>
          <a:prstGeom prst="rect">
            <a:avLst/>
          </a:prstGeom>
        </p:spPr>
      </p:pic>
      <p:pic>
        <p:nvPicPr>
          <p:cNvPr id="62" name="Gráfico 61" descr="Calendario diario">
            <a:extLst>
              <a:ext uri="{FF2B5EF4-FFF2-40B4-BE49-F238E27FC236}">
                <a16:creationId xmlns:a16="http://schemas.microsoft.com/office/drawing/2014/main" id="{8539C379-5826-4F95-B995-E8B7BA851E2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64978" y="4213431"/>
            <a:ext cx="360000" cy="360000"/>
          </a:xfrm>
          <a:prstGeom prst="rect">
            <a:avLst/>
          </a:prstGeom>
        </p:spPr>
      </p:pic>
      <p:pic>
        <p:nvPicPr>
          <p:cNvPr id="63" name="Gráfico 62" descr="Basura">
            <a:extLst>
              <a:ext uri="{FF2B5EF4-FFF2-40B4-BE49-F238E27FC236}">
                <a16:creationId xmlns:a16="http://schemas.microsoft.com/office/drawing/2014/main" id="{E0134168-8DB1-4FC4-A6EF-39798840059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9256" y="4708337"/>
            <a:ext cx="288000" cy="288000"/>
          </a:xfrm>
          <a:prstGeom prst="rect">
            <a:avLst/>
          </a:prstGeom>
        </p:spPr>
      </p:pic>
      <p:pic>
        <p:nvPicPr>
          <p:cNvPr id="64" name="Gráfico 63" descr="Lápiz">
            <a:extLst>
              <a:ext uri="{FF2B5EF4-FFF2-40B4-BE49-F238E27FC236}">
                <a16:creationId xmlns:a16="http://schemas.microsoft.com/office/drawing/2014/main" id="{5C43332E-681A-4578-A35E-27AB6D31C8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01256" y="4708337"/>
            <a:ext cx="288000" cy="288000"/>
          </a:xfrm>
          <a:prstGeom prst="rect">
            <a:avLst/>
          </a:prstGeom>
        </p:spPr>
      </p:pic>
      <p:pic>
        <p:nvPicPr>
          <p:cNvPr id="65" name="Gráfico 64" descr="Calendario diario">
            <a:extLst>
              <a:ext uri="{FF2B5EF4-FFF2-40B4-BE49-F238E27FC236}">
                <a16:creationId xmlns:a16="http://schemas.microsoft.com/office/drawing/2014/main" id="{5703EA38-3C3A-4A31-B459-36DD8EA90E1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64978" y="4668763"/>
            <a:ext cx="360000" cy="360000"/>
          </a:xfrm>
          <a:prstGeom prst="rect">
            <a:avLst/>
          </a:prstGeom>
        </p:spPr>
      </p:pic>
      <p:pic>
        <p:nvPicPr>
          <p:cNvPr id="66" name="Gráfico 65" descr="Basura">
            <a:extLst>
              <a:ext uri="{FF2B5EF4-FFF2-40B4-BE49-F238E27FC236}">
                <a16:creationId xmlns:a16="http://schemas.microsoft.com/office/drawing/2014/main" id="{1BB80F3E-63F0-4012-9D77-36FDBE7661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9256" y="5124095"/>
            <a:ext cx="288000" cy="288000"/>
          </a:xfrm>
          <a:prstGeom prst="rect">
            <a:avLst/>
          </a:prstGeom>
        </p:spPr>
      </p:pic>
      <p:pic>
        <p:nvPicPr>
          <p:cNvPr id="67" name="Gráfico 66" descr="Lápiz">
            <a:extLst>
              <a:ext uri="{FF2B5EF4-FFF2-40B4-BE49-F238E27FC236}">
                <a16:creationId xmlns:a16="http://schemas.microsoft.com/office/drawing/2014/main" id="{BB218501-F63A-4F02-ADD8-24984B75089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01256" y="5124095"/>
            <a:ext cx="288000" cy="288000"/>
          </a:xfrm>
          <a:prstGeom prst="rect">
            <a:avLst/>
          </a:prstGeom>
        </p:spPr>
      </p:pic>
      <p:pic>
        <p:nvPicPr>
          <p:cNvPr id="68" name="Gráfico 67" descr="Calendario diario">
            <a:extLst>
              <a:ext uri="{FF2B5EF4-FFF2-40B4-BE49-F238E27FC236}">
                <a16:creationId xmlns:a16="http://schemas.microsoft.com/office/drawing/2014/main" id="{6DEEC635-781E-406D-94D6-50D3D87C7A3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64978" y="5084521"/>
            <a:ext cx="360000" cy="360000"/>
          </a:xfrm>
          <a:prstGeom prst="rect">
            <a:avLst/>
          </a:prstGeom>
        </p:spPr>
      </p:pic>
      <p:pic>
        <p:nvPicPr>
          <p:cNvPr id="69" name="Gráfico 68" descr="Basura">
            <a:extLst>
              <a:ext uri="{FF2B5EF4-FFF2-40B4-BE49-F238E27FC236}">
                <a16:creationId xmlns:a16="http://schemas.microsoft.com/office/drawing/2014/main" id="{3DB5BC82-4AA7-4298-83B4-12F5FD501ED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5036" y="5563131"/>
            <a:ext cx="288000" cy="288000"/>
          </a:xfrm>
          <a:prstGeom prst="rect">
            <a:avLst/>
          </a:prstGeom>
        </p:spPr>
      </p:pic>
      <p:pic>
        <p:nvPicPr>
          <p:cNvPr id="70" name="Gráfico 69" descr="Lápiz">
            <a:extLst>
              <a:ext uri="{FF2B5EF4-FFF2-40B4-BE49-F238E27FC236}">
                <a16:creationId xmlns:a16="http://schemas.microsoft.com/office/drawing/2014/main" id="{E89FE30D-47E4-4B47-9374-B047276AD7C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97036" y="5563131"/>
            <a:ext cx="288000" cy="288000"/>
          </a:xfrm>
          <a:prstGeom prst="rect">
            <a:avLst/>
          </a:prstGeom>
        </p:spPr>
      </p:pic>
      <p:pic>
        <p:nvPicPr>
          <p:cNvPr id="71" name="Gráfico 70" descr="Calendario diario">
            <a:extLst>
              <a:ext uri="{FF2B5EF4-FFF2-40B4-BE49-F238E27FC236}">
                <a16:creationId xmlns:a16="http://schemas.microsoft.com/office/drawing/2014/main" id="{11C17AAC-5C03-4D45-8627-4C5A3E047DA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60758" y="5523557"/>
            <a:ext cx="360000" cy="360000"/>
          </a:xfrm>
          <a:prstGeom prst="rect">
            <a:avLst/>
          </a:prstGeom>
        </p:spPr>
      </p:pic>
      <p:pic>
        <p:nvPicPr>
          <p:cNvPr id="72" name="Gráfico 71" descr="Basura">
            <a:extLst>
              <a:ext uri="{FF2B5EF4-FFF2-40B4-BE49-F238E27FC236}">
                <a16:creationId xmlns:a16="http://schemas.microsoft.com/office/drawing/2014/main" id="{515051C5-A017-4A70-A819-DF1BB7F9CE2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5036" y="5978889"/>
            <a:ext cx="288000" cy="288000"/>
          </a:xfrm>
          <a:prstGeom prst="rect">
            <a:avLst/>
          </a:prstGeom>
        </p:spPr>
      </p:pic>
      <p:pic>
        <p:nvPicPr>
          <p:cNvPr id="73" name="Gráfico 72" descr="Lápiz">
            <a:extLst>
              <a:ext uri="{FF2B5EF4-FFF2-40B4-BE49-F238E27FC236}">
                <a16:creationId xmlns:a16="http://schemas.microsoft.com/office/drawing/2014/main" id="{41FDF65C-77DB-4387-B6C0-AD3F23EBAD8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97036" y="5978889"/>
            <a:ext cx="288000" cy="288000"/>
          </a:xfrm>
          <a:prstGeom prst="rect">
            <a:avLst/>
          </a:prstGeom>
        </p:spPr>
      </p:pic>
      <p:pic>
        <p:nvPicPr>
          <p:cNvPr id="74" name="Gráfico 73" descr="Calendario diario">
            <a:extLst>
              <a:ext uri="{FF2B5EF4-FFF2-40B4-BE49-F238E27FC236}">
                <a16:creationId xmlns:a16="http://schemas.microsoft.com/office/drawing/2014/main" id="{04879766-12A3-4E7F-B12A-52B17630140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60758" y="5939315"/>
            <a:ext cx="360000" cy="360000"/>
          </a:xfrm>
          <a:prstGeom prst="rect">
            <a:avLst/>
          </a:prstGeom>
        </p:spPr>
      </p:pic>
      <p:pic>
        <p:nvPicPr>
          <p:cNvPr id="75" name="Gráfico 74" descr="Basura">
            <a:extLst>
              <a:ext uri="{FF2B5EF4-FFF2-40B4-BE49-F238E27FC236}">
                <a16:creationId xmlns:a16="http://schemas.microsoft.com/office/drawing/2014/main" id="{E2E6A7B4-7217-44B3-98AB-C07F46861B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5036" y="6425963"/>
            <a:ext cx="288000" cy="288000"/>
          </a:xfrm>
          <a:prstGeom prst="rect">
            <a:avLst/>
          </a:prstGeom>
        </p:spPr>
      </p:pic>
      <p:pic>
        <p:nvPicPr>
          <p:cNvPr id="76" name="Gráfico 75" descr="Lápiz">
            <a:extLst>
              <a:ext uri="{FF2B5EF4-FFF2-40B4-BE49-F238E27FC236}">
                <a16:creationId xmlns:a16="http://schemas.microsoft.com/office/drawing/2014/main" id="{9B47D43C-6B25-4D10-846B-F7112ED938E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97036" y="6425963"/>
            <a:ext cx="288000" cy="288000"/>
          </a:xfrm>
          <a:prstGeom prst="rect">
            <a:avLst/>
          </a:prstGeom>
        </p:spPr>
      </p:pic>
      <p:pic>
        <p:nvPicPr>
          <p:cNvPr id="77" name="Gráfico 76" descr="Calendario diario">
            <a:extLst>
              <a:ext uri="{FF2B5EF4-FFF2-40B4-BE49-F238E27FC236}">
                <a16:creationId xmlns:a16="http://schemas.microsoft.com/office/drawing/2014/main" id="{01A0CC58-7063-4972-AF89-AE55151A8B6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60758" y="6386389"/>
            <a:ext cx="360000" cy="3600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A35965FB-3B22-4C94-85D8-E39D23818672}"/>
              </a:ext>
            </a:extLst>
          </p:cNvPr>
          <p:cNvSpPr/>
          <p:nvPr/>
        </p:nvSpPr>
        <p:spPr>
          <a:xfrm>
            <a:off x="10909391" y="3295564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8" name="Gráfico 77" descr="Agregar">
            <a:extLst>
              <a:ext uri="{FF2B5EF4-FFF2-40B4-BE49-F238E27FC236}">
                <a16:creationId xmlns:a16="http://schemas.microsoft.com/office/drawing/2014/main" id="{A622BA90-F2B0-48B9-B19A-43CBCD9405F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914087" y="3300881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66772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b="1" dirty="0"/>
              <a:t>Nuevo/Modificación profesional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Baja profesional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Agenda profesional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Clientes</a:t>
            </a:r>
          </a:p>
          <a:p>
            <a:pPr marL="971550" lvl="1" indent="-514350">
              <a:buFont typeface="+mj-lt"/>
              <a:buAutoNum type="alphaLcPeriod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435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F2605902-7295-40D2-BF4F-E127CAC200D7}"/>
              </a:ext>
            </a:extLst>
          </p:cNvPr>
          <p:cNvGrpSpPr/>
          <p:nvPr/>
        </p:nvGrpSpPr>
        <p:grpSpPr>
          <a:xfrm>
            <a:off x="8967502" y="4106652"/>
            <a:ext cx="252000" cy="254585"/>
            <a:chOff x="9158722" y="3859612"/>
            <a:chExt cx="252000" cy="254585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4B0CF660-2563-427A-842E-E68B9AC51E50}"/>
                </a:ext>
              </a:extLst>
            </p:cNvPr>
            <p:cNvSpPr/>
            <p:nvPr/>
          </p:nvSpPr>
          <p:spPr>
            <a:xfrm rot="2700000">
              <a:off x="9158722" y="3859612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3" name="Gráfico 122" descr="Agregar">
              <a:extLst>
                <a:ext uri="{FF2B5EF4-FFF2-40B4-BE49-F238E27FC236}">
                  <a16:creationId xmlns:a16="http://schemas.microsoft.com/office/drawing/2014/main" id="{47BC67D1-419E-46F0-B29B-8DC3E96A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9158722" y="3862197"/>
              <a:ext cx="252000" cy="252000"/>
            </a:xfrm>
            <a:prstGeom prst="rect">
              <a:avLst/>
            </a:prstGeom>
          </p:spPr>
        </p:pic>
      </p:grpSp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A17FD0EE-AD44-4AD6-80C9-A7C5D6E19142}"/>
              </a:ext>
            </a:extLst>
          </p:cNvPr>
          <p:cNvGrpSpPr/>
          <p:nvPr/>
        </p:nvGrpSpPr>
        <p:grpSpPr>
          <a:xfrm>
            <a:off x="2188276" y="1334918"/>
            <a:ext cx="6451786" cy="307777"/>
            <a:chOff x="2150440" y="640484"/>
            <a:chExt cx="6451786" cy="307777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6C49D0D-3A9B-43B4-8005-073C9FE54451}"/>
                </a:ext>
              </a:extLst>
            </p:cNvPr>
            <p:cNvSpPr txBox="1"/>
            <p:nvPr/>
          </p:nvSpPr>
          <p:spPr>
            <a:xfrm>
              <a:off x="2150440" y="640484"/>
              <a:ext cx="8337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Consulta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C867796-949E-46CD-9E6B-23F9556B57E2}"/>
                </a:ext>
              </a:extLst>
            </p:cNvPr>
            <p:cNvSpPr txBox="1"/>
            <p:nvPr/>
          </p:nvSpPr>
          <p:spPr>
            <a:xfrm>
              <a:off x="4285990" y="640484"/>
              <a:ext cx="10241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b="1" dirty="0"/>
                <a:t>Profesional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EFD0FD0-8402-4D6D-9DC9-F4CDF832636D}"/>
                </a:ext>
              </a:extLst>
            </p:cNvPr>
            <p:cNvSpPr txBox="1"/>
            <p:nvPr/>
          </p:nvSpPr>
          <p:spPr>
            <a:xfrm>
              <a:off x="6623030" y="640484"/>
              <a:ext cx="19791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Resumen y confirmación</a:t>
              </a:r>
            </a:p>
          </p:txBody>
        </p:sp>
        <p:sp>
          <p:nvSpPr>
            <p:cNvPr id="22" name="Flecha: a la izquierda y derecha 21">
              <a:extLst>
                <a:ext uri="{FF2B5EF4-FFF2-40B4-BE49-F238E27FC236}">
                  <a16:creationId xmlns:a16="http://schemas.microsoft.com/office/drawing/2014/main" id="{22397222-E05D-4E63-9CDB-B3572BAB2E83}"/>
                </a:ext>
              </a:extLst>
            </p:cNvPr>
            <p:cNvSpPr/>
            <p:nvPr/>
          </p:nvSpPr>
          <p:spPr>
            <a:xfrm>
              <a:off x="3053152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Flecha: a la izquierda y derecha 22">
              <a:extLst>
                <a:ext uri="{FF2B5EF4-FFF2-40B4-BE49-F238E27FC236}">
                  <a16:creationId xmlns:a16="http://schemas.microsoft.com/office/drawing/2014/main" id="{CA9EE335-D6AA-4530-86E8-8D63F6100B0E}"/>
                </a:ext>
              </a:extLst>
            </p:cNvPr>
            <p:cNvSpPr/>
            <p:nvPr/>
          </p:nvSpPr>
          <p:spPr>
            <a:xfrm>
              <a:off x="5259568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Profesionales - Alta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3B9E733-9EB1-49EA-85C0-C77B850B08FE}"/>
              </a:ext>
            </a:extLst>
          </p:cNvPr>
          <p:cNvSpPr/>
          <p:nvPr/>
        </p:nvSpPr>
        <p:spPr>
          <a:xfrm>
            <a:off x="2053013" y="4985114"/>
            <a:ext cx="5345220" cy="357767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1" name="Tabla 45">
            <a:extLst>
              <a:ext uri="{FF2B5EF4-FFF2-40B4-BE49-F238E27FC236}">
                <a16:creationId xmlns:a16="http://schemas.microsoft.com/office/drawing/2014/main" id="{A9741535-AF00-4B53-ADCB-1D5165AF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87410"/>
              </p:ext>
            </p:extLst>
          </p:nvPr>
        </p:nvGraphicFramePr>
        <p:xfrm>
          <a:off x="2138573" y="5072184"/>
          <a:ext cx="5166542" cy="3362454"/>
        </p:xfrm>
        <a:graphic>
          <a:graphicData uri="http://schemas.openxmlformats.org/drawingml/2006/table">
            <a:tbl>
              <a:tblPr firstRow="1" firstCol="1" la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0257">
                  <a:extLst>
                    <a:ext uri="{9D8B030D-6E8A-4147-A177-3AD203B41FA5}">
                      <a16:colId xmlns:a16="http://schemas.microsoft.com/office/drawing/2014/main" val="395911344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6057032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991651387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5168328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884638934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26170801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4245199823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854778631"/>
                    </a:ext>
                  </a:extLst>
                </a:gridCol>
              </a:tblGrid>
              <a:tr h="241126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6365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6:00-7:00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4183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7:00-8:00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2214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8:00-9:00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3625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9:00-10:00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8724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10:00-11:00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6248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11:00-12:00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8946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12:00-13:00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2999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13:00-14:00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0842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14:00-15:00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7607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15:00-16:00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68125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16:00-17:00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35906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17:00-18:00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6157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18:00-19:00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2510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20:00-21:00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89361"/>
                  </a:ext>
                </a:extLst>
              </a:tr>
            </a:tbl>
          </a:graphicData>
        </a:graphic>
      </p:graphicFrame>
      <p:pic>
        <p:nvPicPr>
          <p:cNvPr id="86" name="Gráfico 85" descr="Calendario diario">
            <a:extLst>
              <a:ext uri="{FF2B5EF4-FFF2-40B4-BE49-F238E27FC236}">
                <a16:creationId xmlns:a16="http://schemas.microsoft.com/office/drawing/2014/main" id="{61977AA7-EF8E-4207-8D55-68172A8110E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12116" y="5004934"/>
            <a:ext cx="360000" cy="360000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2DA04F37-5BAA-4920-9E3D-256D1FBE3D72}"/>
              </a:ext>
            </a:extLst>
          </p:cNvPr>
          <p:cNvSpPr txBox="1"/>
          <p:nvPr/>
        </p:nvSpPr>
        <p:spPr>
          <a:xfrm>
            <a:off x="1351196" y="4661916"/>
            <a:ext cx="92653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1200" b="1" dirty="0"/>
              <a:t>Disponibilidad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3FBE6D5-2752-49AA-BAA7-DC001DC8EDF3}"/>
              </a:ext>
            </a:extLst>
          </p:cNvPr>
          <p:cNvSpPr txBox="1"/>
          <p:nvPr/>
        </p:nvSpPr>
        <p:spPr>
          <a:xfrm>
            <a:off x="1351196" y="2001108"/>
            <a:ext cx="2832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Ref.: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D67D377-7675-429F-AF4B-9D77D969C9BA}"/>
              </a:ext>
            </a:extLst>
          </p:cNvPr>
          <p:cNvSpPr txBox="1"/>
          <p:nvPr/>
        </p:nvSpPr>
        <p:spPr>
          <a:xfrm>
            <a:off x="1351196" y="2336930"/>
            <a:ext cx="56412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Nombre: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8AD61589-DD11-47C5-860F-7E56449FA54F}"/>
              </a:ext>
            </a:extLst>
          </p:cNvPr>
          <p:cNvSpPr txBox="1"/>
          <p:nvPr/>
        </p:nvSpPr>
        <p:spPr>
          <a:xfrm>
            <a:off x="1351196" y="2681393"/>
            <a:ext cx="5924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1AC9FF0-B8F3-4D43-9E0B-BC864B63A7A0}"/>
              </a:ext>
            </a:extLst>
          </p:cNvPr>
          <p:cNvSpPr txBox="1"/>
          <p:nvPr/>
        </p:nvSpPr>
        <p:spPr>
          <a:xfrm>
            <a:off x="1351196" y="3022914"/>
            <a:ext cx="9065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Código Postal: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0D394543-E113-46B8-8F8E-998FDAC80AC8}"/>
              </a:ext>
            </a:extLst>
          </p:cNvPr>
          <p:cNvSpPr/>
          <p:nvPr/>
        </p:nvSpPr>
        <p:spPr>
          <a:xfrm>
            <a:off x="2463503" y="2017901"/>
            <a:ext cx="1845118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71F4B37-C344-4E60-B489-E0C8FD28F27F}"/>
              </a:ext>
            </a:extLst>
          </p:cNvPr>
          <p:cNvSpPr/>
          <p:nvPr/>
        </p:nvSpPr>
        <p:spPr>
          <a:xfrm>
            <a:off x="2463503" y="2369926"/>
            <a:ext cx="180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4775E792-06A9-46C6-9563-14F1DD4DE2BF}"/>
              </a:ext>
            </a:extLst>
          </p:cNvPr>
          <p:cNvSpPr/>
          <p:nvPr/>
        </p:nvSpPr>
        <p:spPr>
          <a:xfrm>
            <a:off x="2463503" y="2697353"/>
            <a:ext cx="180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BE3210A4-6918-44FD-B8EC-730FA1A60322}"/>
              </a:ext>
            </a:extLst>
          </p:cNvPr>
          <p:cNvSpPr/>
          <p:nvPr/>
        </p:nvSpPr>
        <p:spPr>
          <a:xfrm>
            <a:off x="2463503" y="3037508"/>
            <a:ext cx="180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A7DA3F8-0F67-4374-A358-A0ACF8233A77}"/>
              </a:ext>
            </a:extLst>
          </p:cNvPr>
          <p:cNvSpPr txBox="1"/>
          <p:nvPr/>
        </p:nvSpPr>
        <p:spPr>
          <a:xfrm>
            <a:off x="4296695" y="233312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Apellidos: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D80AB0DC-61DF-4E3D-BC3B-21D924F98C8F}"/>
              </a:ext>
            </a:extLst>
          </p:cNvPr>
          <p:cNvSpPr/>
          <p:nvPr/>
        </p:nvSpPr>
        <p:spPr>
          <a:xfrm>
            <a:off x="5113436" y="2351524"/>
            <a:ext cx="252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8F9C217-D022-46B9-9BA8-CDDAB0391F99}"/>
              </a:ext>
            </a:extLst>
          </p:cNvPr>
          <p:cNvSpPr txBox="1"/>
          <p:nvPr/>
        </p:nvSpPr>
        <p:spPr>
          <a:xfrm>
            <a:off x="4296695" y="3034376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Población: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EE6B7417-E8BC-4E28-B713-38A45382A958}"/>
              </a:ext>
            </a:extLst>
          </p:cNvPr>
          <p:cNvSpPr/>
          <p:nvPr/>
        </p:nvSpPr>
        <p:spPr>
          <a:xfrm>
            <a:off x="5113436" y="3048970"/>
            <a:ext cx="216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E6BCADAE-11BF-4765-B08D-BFFF25B7645F}"/>
              </a:ext>
            </a:extLst>
          </p:cNvPr>
          <p:cNvSpPr txBox="1"/>
          <p:nvPr/>
        </p:nvSpPr>
        <p:spPr>
          <a:xfrm>
            <a:off x="7279782" y="3043200"/>
            <a:ext cx="815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Provincia: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A5588DC-9DCD-4820-8FD1-74E82C8F4A50}"/>
              </a:ext>
            </a:extLst>
          </p:cNvPr>
          <p:cNvSpPr/>
          <p:nvPr/>
        </p:nvSpPr>
        <p:spPr>
          <a:xfrm>
            <a:off x="4354925" y="4364559"/>
            <a:ext cx="4273809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29154D0-2D3B-4609-B75E-975990181F7A}"/>
              </a:ext>
            </a:extLst>
          </p:cNvPr>
          <p:cNvSpPr txBox="1"/>
          <p:nvPr/>
        </p:nvSpPr>
        <p:spPr>
          <a:xfrm>
            <a:off x="1351196" y="3335591"/>
            <a:ext cx="7440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Profesiones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A6DB5858-0A74-4E49-9B86-A8201A0B22AD}"/>
              </a:ext>
            </a:extLst>
          </p:cNvPr>
          <p:cNvSpPr/>
          <p:nvPr/>
        </p:nvSpPr>
        <p:spPr>
          <a:xfrm>
            <a:off x="2269198" y="4365698"/>
            <a:ext cx="1917391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A94E8D0-D1A8-494C-9FC9-7BBA62785C7B}"/>
              </a:ext>
            </a:extLst>
          </p:cNvPr>
          <p:cNvSpPr txBox="1"/>
          <p:nvPr/>
        </p:nvSpPr>
        <p:spPr>
          <a:xfrm>
            <a:off x="2026590" y="3572026"/>
            <a:ext cx="204235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Fisioterapeuta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Quiromasajista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Monitor de </a:t>
            </a:r>
            <a:r>
              <a:rPr lang="es-ES" sz="1200" dirty="0" err="1">
                <a:ea typeface="+mn-lt"/>
                <a:cs typeface="+mn-lt"/>
              </a:rPr>
              <a:t>gym</a:t>
            </a:r>
            <a:r>
              <a:rPr lang="es-ES" sz="1200" dirty="0">
                <a:ea typeface="+mn-lt"/>
                <a:cs typeface="+mn-lt"/>
              </a:rPr>
              <a:t> y culturismo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Cuidador de mascotas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79F8A74-495B-487B-86D6-237E1E176D7B}"/>
              </a:ext>
            </a:extLst>
          </p:cNvPr>
          <p:cNvSpPr txBox="1"/>
          <p:nvPr/>
        </p:nvSpPr>
        <p:spPr>
          <a:xfrm>
            <a:off x="4354926" y="3576043"/>
            <a:ext cx="392081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Cuidado y tratamiento de lesiones musculares y articulaciones.</a:t>
            </a:r>
          </a:p>
          <a:p>
            <a:r>
              <a:rPr lang="es-ES" sz="1200" dirty="0">
                <a:cs typeface="Arial" panose="020B0604020202020204" pitchFamily="34" charset="0"/>
              </a:rPr>
              <a:t>Masajes relajantes y de reparación.</a:t>
            </a:r>
          </a:p>
          <a:p>
            <a:r>
              <a:rPr lang="es-ES" sz="1200" dirty="0">
                <a:cs typeface="Arial" panose="020B0604020202020204" pitchFamily="34" charset="0"/>
              </a:rPr>
              <a:t>Monitor de </a:t>
            </a:r>
            <a:r>
              <a:rPr lang="es-ES" sz="1200" dirty="0" err="1">
                <a:cs typeface="Arial" panose="020B0604020202020204" pitchFamily="34" charset="0"/>
              </a:rPr>
              <a:t>gym</a:t>
            </a:r>
            <a:r>
              <a:rPr lang="es-ES" sz="1200" dirty="0">
                <a:cs typeface="Arial" panose="020B0604020202020204" pitchFamily="34" charset="0"/>
              </a:rPr>
              <a:t> personales y de grupos.</a:t>
            </a:r>
          </a:p>
          <a:p>
            <a:r>
              <a:rPr lang="es-ES" sz="1200" dirty="0">
                <a:cs typeface="Arial" panose="020B0604020202020204" pitchFamily="34" charset="0"/>
              </a:rPr>
              <a:t>Cuidado de mascotas, en especial, perros y gatos.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817A023-2B0E-44BA-99A2-B1FAEE3615A6}"/>
              </a:ext>
            </a:extLst>
          </p:cNvPr>
          <p:cNvGrpSpPr/>
          <p:nvPr/>
        </p:nvGrpSpPr>
        <p:grpSpPr>
          <a:xfrm>
            <a:off x="8696041" y="4359242"/>
            <a:ext cx="252000" cy="254585"/>
            <a:chOff x="9106531" y="4168973"/>
            <a:chExt cx="252000" cy="254585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4366069-682C-41B5-A380-22D2C67884A5}"/>
                </a:ext>
              </a:extLst>
            </p:cNvPr>
            <p:cNvSpPr/>
            <p:nvPr/>
          </p:nvSpPr>
          <p:spPr>
            <a:xfrm>
              <a:off x="9106531" y="4168973"/>
              <a:ext cx="252000" cy="252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6" name="Gráfico 115" descr="Agregar">
              <a:extLst>
                <a:ext uri="{FF2B5EF4-FFF2-40B4-BE49-F238E27FC236}">
                  <a16:creationId xmlns:a16="http://schemas.microsoft.com/office/drawing/2014/main" id="{3FFC5352-918C-42C1-A2F2-A287F48A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106531" y="4171558"/>
              <a:ext cx="252000" cy="252000"/>
            </a:xfrm>
            <a:prstGeom prst="rect">
              <a:avLst/>
            </a:prstGeom>
          </p:spPr>
        </p:pic>
      </p:grp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6C76EF8-D8CE-4570-8388-F4859D7E3AE2}"/>
              </a:ext>
            </a:extLst>
          </p:cNvPr>
          <p:cNvSpPr/>
          <p:nvPr/>
        </p:nvSpPr>
        <p:spPr>
          <a:xfrm>
            <a:off x="874833" y="1702054"/>
            <a:ext cx="267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Datos personales y profesionales:</a:t>
            </a:r>
            <a:endParaRPr lang="es-ES" sz="14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7EDDA5E7-ECEC-4E26-B663-3BCB24857A00}"/>
              </a:ext>
            </a:extLst>
          </p:cNvPr>
          <p:cNvSpPr txBox="1"/>
          <p:nvPr/>
        </p:nvSpPr>
        <p:spPr>
          <a:xfrm>
            <a:off x="7633436" y="2337982"/>
            <a:ext cx="154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Fecha de nacimiento: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82925916-BDBD-4817-B29B-A26D0606C4F8}"/>
              </a:ext>
            </a:extLst>
          </p:cNvPr>
          <p:cNvSpPr/>
          <p:nvPr/>
        </p:nvSpPr>
        <p:spPr>
          <a:xfrm>
            <a:off x="9146865" y="2356382"/>
            <a:ext cx="144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ED07CD05-63AF-4A67-8531-EF49C4FBC1F4}"/>
              </a:ext>
            </a:extLst>
          </p:cNvPr>
          <p:cNvSpPr/>
          <p:nvPr/>
        </p:nvSpPr>
        <p:spPr>
          <a:xfrm>
            <a:off x="8066865" y="3057794"/>
            <a:ext cx="216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D36D6BCF-1F32-4B99-8C39-D2CAA671378F}"/>
              </a:ext>
            </a:extLst>
          </p:cNvPr>
          <p:cNvSpPr/>
          <p:nvPr/>
        </p:nvSpPr>
        <p:spPr>
          <a:xfrm>
            <a:off x="5253133" y="8674547"/>
            <a:ext cx="2160000" cy="292482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Siguiente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308B14F1-258B-4757-8FBB-99E822A4B605}"/>
              </a:ext>
            </a:extLst>
          </p:cNvPr>
          <p:cNvGrpSpPr/>
          <p:nvPr/>
        </p:nvGrpSpPr>
        <p:grpSpPr>
          <a:xfrm>
            <a:off x="8967502" y="3572892"/>
            <a:ext cx="252000" cy="254585"/>
            <a:chOff x="9158722" y="3368334"/>
            <a:chExt cx="252000" cy="254585"/>
          </a:xfrm>
        </p:grpSpPr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C4FF1AB3-8AC4-4331-A1FE-6033D2EBFD92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7" name="Gráfico 126" descr="Agregar">
              <a:extLst>
                <a:ext uri="{FF2B5EF4-FFF2-40B4-BE49-F238E27FC236}">
                  <a16:creationId xmlns:a16="http://schemas.microsoft.com/office/drawing/2014/main" id="{2198B795-11A1-4FB8-8557-25EDC8BD9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7783092-1A40-43AE-9E5B-E5FE03A59401}"/>
              </a:ext>
            </a:extLst>
          </p:cNvPr>
          <p:cNvGrpSpPr/>
          <p:nvPr/>
        </p:nvGrpSpPr>
        <p:grpSpPr>
          <a:xfrm>
            <a:off x="8967502" y="3839772"/>
            <a:ext cx="252000" cy="254585"/>
            <a:chOff x="9158722" y="3619831"/>
            <a:chExt cx="252000" cy="254585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A2390B66-AC67-418E-AF53-5968BF5308DE}"/>
                </a:ext>
              </a:extLst>
            </p:cNvPr>
            <p:cNvSpPr/>
            <p:nvPr/>
          </p:nvSpPr>
          <p:spPr>
            <a:xfrm rot="2700000">
              <a:off x="9158722" y="3619831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9" name="Gráfico 128" descr="Agregar">
              <a:extLst>
                <a:ext uri="{FF2B5EF4-FFF2-40B4-BE49-F238E27FC236}">
                  <a16:creationId xmlns:a16="http://schemas.microsoft.com/office/drawing/2014/main" id="{EECD5614-24EF-487E-ACFA-84DB362DF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9158722" y="3622416"/>
              <a:ext cx="252000" cy="252000"/>
            </a:xfrm>
            <a:prstGeom prst="rect">
              <a:avLst/>
            </a:prstGeom>
          </p:spPr>
        </p:pic>
      </p:grp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BCAC655B-8C0D-4FF9-8002-3B152073EC70}"/>
              </a:ext>
            </a:extLst>
          </p:cNvPr>
          <p:cNvSpPr/>
          <p:nvPr/>
        </p:nvSpPr>
        <p:spPr>
          <a:xfrm>
            <a:off x="2026590" y="8668672"/>
            <a:ext cx="2160000" cy="292482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Anterior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6848459-C5D2-4D21-A296-D92DBA4C5129}"/>
              </a:ext>
            </a:extLst>
          </p:cNvPr>
          <p:cNvGrpSpPr/>
          <p:nvPr/>
        </p:nvGrpSpPr>
        <p:grpSpPr>
          <a:xfrm>
            <a:off x="8696041" y="4098849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2295A955-C081-4097-BC53-FB176330D842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3" name="Gráfico 62" descr="Lápiz">
              <a:extLst>
                <a:ext uri="{FF2B5EF4-FFF2-40B4-BE49-F238E27FC236}">
                  <a16:creationId xmlns:a16="http://schemas.microsoft.com/office/drawing/2014/main" id="{79F76F5C-051C-4901-BF1A-67A754F70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4219B0F-FB51-4120-8D45-F118FA6CA5BE}"/>
              </a:ext>
            </a:extLst>
          </p:cNvPr>
          <p:cNvGrpSpPr/>
          <p:nvPr/>
        </p:nvGrpSpPr>
        <p:grpSpPr>
          <a:xfrm>
            <a:off x="8696041" y="3838456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6BE4EEEE-4ACA-446F-8D2A-970DB03FB0C5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3" name="Gráfico 72" descr="Lápiz">
              <a:extLst>
                <a:ext uri="{FF2B5EF4-FFF2-40B4-BE49-F238E27FC236}">
                  <a16:creationId xmlns:a16="http://schemas.microsoft.com/office/drawing/2014/main" id="{A6C54A8E-1E9A-4F85-89BE-28CF140E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5A727373-2397-493D-A3C4-752D97BB36DD}"/>
              </a:ext>
            </a:extLst>
          </p:cNvPr>
          <p:cNvGrpSpPr/>
          <p:nvPr/>
        </p:nvGrpSpPr>
        <p:grpSpPr>
          <a:xfrm>
            <a:off x="8696041" y="3578063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F218E420-DBA2-4B28-80BF-0766CBEEAD93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6" name="Gráfico 75" descr="Lápiz">
              <a:extLst>
                <a:ext uri="{FF2B5EF4-FFF2-40B4-BE49-F238E27FC236}">
                  <a16:creationId xmlns:a16="http://schemas.microsoft.com/office/drawing/2014/main" id="{69F4F2B1-3AFD-4540-9F50-02453888E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12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A17FD0EE-AD44-4AD6-80C9-A7C5D6E19142}"/>
              </a:ext>
            </a:extLst>
          </p:cNvPr>
          <p:cNvGrpSpPr/>
          <p:nvPr/>
        </p:nvGrpSpPr>
        <p:grpSpPr>
          <a:xfrm>
            <a:off x="2188276" y="1334918"/>
            <a:ext cx="6488206" cy="307777"/>
            <a:chOff x="2150440" y="640484"/>
            <a:chExt cx="6488206" cy="307777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6C49D0D-3A9B-43B4-8005-073C9FE54451}"/>
                </a:ext>
              </a:extLst>
            </p:cNvPr>
            <p:cNvSpPr txBox="1"/>
            <p:nvPr/>
          </p:nvSpPr>
          <p:spPr>
            <a:xfrm>
              <a:off x="2150440" y="640484"/>
              <a:ext cx="8337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Consulta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C867796-949E-46CD-9E6B-23F9556B57E2}"/>
                </a:ext>
              </a:extLst>
            </p:cNvPr>
            <p:cNvSpPr txBox="1"/>
            <p:nvPr/>
          </p:nvSpPr>
          <p:spPr>
            <a:xfrm>
              <a:off x="4285990" y="640484"/>
              <a:ext cx="10241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Profesional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EFD0FD0-8402-4D6D-9DC9-F4CDF832636D}"/>
                </a:ext>
              </a:extLst>
            </p:cNvPr>
            <p:cNvSpPr txBox="1"/>
            <p:nvPr/>
          </p:nvSpPr>
          <p:spPr>
            <a:xfrm>
              <a:off x="6623030" y="640484"/>
              <a:ext cx="20156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b="1" dirty="0"/>
                <a:t>Resumen y confirmación</a:t>
              </a:r>
            </a:p>
          </p:txBody>
        </p:sp>
        <p:sp>
          <p:nvSpPr>
            <p:cNvPr id="22" name="Flecha: a la izquierda y derecha 21">
              <a:extLst>
                <a:ext uri="{FF2B5EF4-FFF2-40B4-BE49-F238E27FC236}">
                  <a16:creationId xmlns:a16="http://schemas.microsoft.com/office/drawing/2014/main" id="{22397222-E05D-4E63-9CDB-B3572BAB2E83}"/>
                </a:ext>
              </a:extLst>
            </p:cNvPr>
            <p:cNvSpPr/>
            <p:nvPr/>
          </p:nvSpPr>
          <p:spPr>
            <a:xfrm>
              <a:off x="3053152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Flecha: a la izquierda y derecha 22">
              <a:extLst>
                <a:ext uri="{FF2B5EF4-FFF2-40B4-BE49-F238E27FC236}">
                  <a16:creationId xmlns:a16="http://schemas.microsoft.com/office/drawing/2014/main" id="{CA9EE335-D6AA-4530-86E8-8D63F6100B0E}"/>
                </a:ext>
              </a:extLst>
            </p:cNvPr>
            <p:cNvSpPr/>
            <p:nvPr/>
          </p:nvSpPr>
          <p:spPr>
            <a:xfrm>
              <a:off x="5259568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Profesionales - Alta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3B9E733-9EB1-49EA-85C0-C77B850B08FE}"/>
              </a:ext>
            </a:extLst>
          </p:cNvPr>
          <p:cNvSpPr/>
          <p:nvPr/>
        </p:nvSpPr>
        <p:spPr>
          <a:xfrm>
            <a:off x="1966495" y="4337001"/>
            <a:ext cx="5345220" cy="357767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1" name="Tabla 45">
            <a:extLst>
              <a:ext uri="{FF2B5EF4-FFF2-40B4-BE49-F238E27FC236}">
                <a16:creationId xmlns:a16="http://schemas.microsoft.com/office/drawing/2014/main" id="{A9741535-AF00-4B53-ADCB-1D5165AF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02196"/>
              </p:ext>
            </p:extLst>
          </p:nvPr>
        </p:nvGraphicFramePr>
        <p:xfrm>
          <a:off x="2052055" y="4424071"/>
          <a:ext cx="5166542" cy="3362454"/>
        </p:xfrm>
        <a:graphic>
          <a:graphicData uri="http://schemas.openxmlformats.org/drawingml/2006/table">
            <a:tbl>
              <a:tblPr firstRow="1" firstCol="1" la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0257">
                  <a:extLst>
                    <a:ext uri="{9D8B030D-6E8A-4147-A177-3AD203B41FA5}">
                      <a16:colId xmlns:a16="http://schemas.microsoft.com/office/drawing/2014/main" val="395911344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6057032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991651387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5168328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884638934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26170801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4245199823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854778631"/>
                    </a:ext>
                  </a:extLst>
                </a:gridCol>
              </a:tblGrid>
              <a:tr h="241126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6365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6:00-7:00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4183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7:00-8:00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2214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8:00-9:00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3625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9:00-10:00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8724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10:00-11:00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6248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11:00-12:00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8946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12:00-13:00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2999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13:00-14:00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0842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14:00-15:00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7607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15:00-16:00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68125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16:00-17:00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35906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17:00-18:00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6157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18:00-19:00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2510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20:00-21:00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89361"/>
                  </a:ext>
                </a:extLst>
              </a:tr>
            </a:tbl>
          </a:graphicData>
        </a:graphic>
      </p:graphicFrame>
      <p:pic>
        <p:nvPicPr>
          <p:cNvPr id="86" name="Gráfico 85" descr="Calendario diario">
            <a:extLst>
              <a:ext uri="{FF2B5EF4-FFF2-40B4-BE49-F238E27FC236}">
                <a16:creationId xmlns:a16="http://schemas.microsoft.com/office/drawing/2014/main" id="{61977AA7-EF8E-4207-8D55-68172A8110E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5598" y="4356821"/>
            <a:ext cx="360000" cy="360000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2DA04F37-5BAA-4920-9E3D-256D1FBE3D72}"/>
              </a:ext>
            </a:extLst>
          </p:cNvPr>
          <p:cNvSpPr txBox="1"/>
          <p:nvPr/>
        </p:nvSpPr>
        <p:spPr>
          <a:xfrm>
            <a:off x="1290415" y="4026845"/>
            <a:ext cx="96821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1200" b="1" dirty="0"/>
              <a:t>Disponibilidad: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29154D0-2D3B-4609-B75E-975990181F7A}"/>
              </a:ext>
            </a:extLst>
          </p:cNvPr>
          <p:cNvSpPr txBox="1"/>
          <p:nvPr/>
        </p:nvSpPr>
        <p:spPr>
          <a:xfrm>
            <a:off x="1284349" y="3008555"/>
            <a:ext cx="7440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Profesiones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A94E8D0-D1A8-494C-9FC9-7BBA62785C7B}"/>
              </a:ext>
            </a:extLst>
          </p:cNvPr>
          <p:cNvSpPr txBox="1"/>
          <p:nvPr/>
        </p:nvSpPr>
        <p:spPr>
          <a:xfrm>
            <a:off x="2000853" y="3295448"/>
            <a:ext cx="204235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Fisioterapeuta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Quiromasajista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Monitor de </a:t>
            </a:r>
            <a:r>
              <a:rPr lang="es-ES" sz="1200" dirty="0" err="1">
                <a:ea typeface="+mn-lt"/>
                <a:cs typeface="+mn-lt"/>
              </a:rPr>
              <a:t>gym</a:t>
            </a:r>
            <a:r>
              <a:rPr lang="es-ES" sz="1200" dirty="0">
                <a:ea typeface="+mn-lt"/>
                <a:cs typeface="+mn-lt"/>
              </a:rPr>
              <a:t> y culturismo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Cuidador de mascotas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79F8A74-495B-487B-86D6-237E1E176D7B}"/>
              </a:ext>
            </a:extLst>
          </p:cNvPr>
          <p:cNvSpPr txBox="1"/>
          <p:nvPr/>
        </p:nvSpPr>
        <p:spPr>
          <a:xfrm>
            <a:off x="4329189" y="3299465"/>
            <a:ext cx="392081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Cuidado y tratamiento de lesiones musculares y articulaciones.</a:t>
            </a:r>
          </a:p>
          <a:p>
            <a:r>
              <a:rPr lang="es-ES" sz="1200" dirty="0">
                <a:cs typeface="Arial" panose="020B0604020202020204" pitchFamily="34" charset="0"/>
              </a:rPr>
              <a:t>Masajes relajantes y de reparación.</a:t>
            </a:r>
          </a:p>
          <a:p>
            <a:r>
              <a:rPr lang="es-ES" sz="1200" dirty="0">
                <a:cs typeface="Arial" panose="020B0604020202020204" pitchFamily="34" charset="0"/>
              </a:rPr>
              <a:t>Monitor de </a:t>
            </a:r>
            <a:r>
              <a:rPr lang="es-ES" sz="1200" dirty="0" err="1">
                <a:cs typeface="Arial" panose="020B0604020202020204" pitchFamily="34" charset="0"/>
              </a:rPr>
              <a:t>gym</a:t>
            </a:r>
            <a:r>
              <a:rPr lang="es-ES" sz="1200" dirty="0">
                <a:cs typeface="Arial" panose="020B0604020202020204" pitchFamily="34" charset="0"/>
              </a:rPr>
              <a:t> personales y de grupos.</a:t>
            </a:r>
          </a:p>
          <a:p>
            <a:r>
              <a:rPr lang="es-ES" sz="1200" dirty="0">
                <a:cs typeface="Arial" panose="020B0604020202020204" pitchFamily="34" charset="0"/>
              </a:rPr>
              <a:t>Cuidado de mascotas, en especial, perros y gatos.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6C76EF8-D8CE-4570-8388-F4859D7E3AE2}"/>
              </a:ext>
            </a:extLst>
          </p:cNvPr>
          <p:cNvSpPr/>
          <p:nvPr/>
        </p:nvSpPr>
        <p:spPr>
          <a:xfrm>
            <a:off x="874833" y="1702054"/>
            <a:ext cx="267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Datos personales y profesionales:</a:t>
            </a:r>
            <a:endParaRPr lang="es-ES" sz="14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D777B78-C3C6-478D-8ED7-4139529557B8}"/>
              </a:ext>
            </a:extLst>
          </p:cNvPr>
          <p:cNvSpPr txBox="1"/>
          <p:nvPr/>
        </p:nvSpPr>
        <p:spPr>
          <a:xfrm>
            <a:off x="1284349" y="1981413"/>
            <a:ext cx="2523615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/>
              <a:t>PA12345F</a:t>
            </a:r>
          </a:p>
          <a:p>
            <a:r>
              <a:rPr lang="es-ES" sz="1200" dirty="0"/>
              <a:t>Pere Salou</a:t>
            </a:r>
          </a:p>
          <a:p>
            <a:r>
              <a:rPr lang="es-ES" sz="1200" dirty="0"/>
              <a:t>12/02/1971</a:t>
            </a:r>
          </a:p>
          <a:p>
            <a:r>
              <a:rPr lang="es-ES" sz="1200" dirty="0"/>
              <a:t>626.924.434</a:t>
            </a:r>
          </a:p>
          <a:p>
            <a:r>
              <a:rPr lang="es-ES" sz="1200" dirty="0"/>
              <a:t>08191 - Sant Cugat - Barcelona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9CBF3F7B-D2A1-4953-A47F-2E38BADF2F6A}"/>
              </a:ext>
            </a:extLst>
          </p:cNvPr>
          <p:cNvSpPr/>
          <p:nvPr/>
        </p:nvSpPr>
        <p:spPr>
          <a:xfrm>
            <a:off x="5151715" y="8039768"/>
            <a:ext cx="2160000" cy="292482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Guardar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893C3C40-3077-4ED1-A4CF-09447A8AB126}"/>
              </a:ext>
            </a:extLst>
          </p:cNvPr>
          <p:cNvSpPr/>
          <p:nvPr/>
        </p:nvSpPr>
        <p:spPr>
          <a:xfrm>
            <a:off x="1966495" y="8029876"/>
            <a:ext cx="2160000" cy="292482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Anterior</a:t>
            </a:r>
          </a:p>
        </p:txBody>
      </p:sp>
    </p:spTree>
    <p:extLst>
      <p:ext uri="{BB962C8B-B14F-4D97-AF65-F5344CB8AC3E}">
        <p14:creationId xmlns:p14="http://schemas.microsoft.com/office/powerpoint/2010/main" val="272896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5E8F65FD-BACA-46F9-8016-A9DA778C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788E33-81B8-45DB-9447-87A7505CF40F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C746B8-B37A-4F83-B1C8-E160808D25A4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CBF21-AD9C-41EB-B019-29F588ECD58E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419C5F7C-B4FE-4CEB-9697-2555DEFAF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9AF5388-58AA-4E88-895F-42FCE262AE3A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AA62EA-7564-4FF1-B338-A3D30E2366C8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B5395B-DAB3-40C9-B3E9-674110A3492B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CAF905-02CA-464F-A868-46FCC32C3034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99F126-FBF8-409B-B1C3-71447121D08C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D8E64E40-3086-4784-BA73-F154531BF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E1C3D57A-DE99-4652-9CDB-0EC7971C35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B2A0FF07-C9EE-4486-8904-525F636D6E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8F8DB684-129A-4ABB-84E3-95496400EB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04150D9D-ABF2-4A16-9CD4-00984E231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2417" y="1267869"/>
            <a:ext cx="914400" cy="914400"/>
          </a:xfrm>
          <a:prstGeom prst="rect">
            <a:avLst/>
          </a:prstGeom>
        </p:spPr>
      </p:pic>
      <p:pic>
        <p:nvPicPr>
          <p:cNvPr id="19" name="Gráfico 18" descr="Cerrar">
            <a:extLst>
              <a:ext uri="{FF2B5EF4-FFF2-40B4-BE49-F238E27FC236}">
                <a16:creationId xmlns:a16="http://schemas.microsoft.com/office/drawing/2014/main" id="{D4803F79-CDDD-4816-BFA8-FEF2D24331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2417" y="2393461"/>
            <a:ext cx="914400" cy="914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E695837-B170-406E-9E1C-886B819A0B4D}"/>
              </a:ext>
            </a:extLst>
          </p:cNvPr>
          <p:cNvSpPr txBox="1"/>
          <p:nvPr/>
        </p:nvSpPr>
        <p:spPr>
          <a:xfrm>
            <a:off x="2131183" y="1540403"/>
            <a:ext cx="795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 enviado satisfactoriamente. En breve llegará confirmación del profesional.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88BCD8-1211-4A50-A809-017C795AD56D}"/>
              </a:ext>
            </a:extLst>
          </p:cNvPr>
          <p:cNvSpPr txBox="1"/>
          <p:nvPr/>
        </p:nvSpPr>
        <p:spPr>
          <a:xfrm>
            <a:off x="2131183" y="2665995"/>
            <a:ext cx="968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ha producido un error. En breve se pondrá en contacto con usted el personal de atención al cliente.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02B7CA-494F-4B9A-B080-B97A251214D5}"/>
              </a:ext>
            </a:extLst>
          </p:cNvPr>
          <p:cNvSpPr txBox="1"/>
          <p:nvPr/>
        </p:nvSpPr>
        <p:spPr>
          <a:xfrm>
            <a:off x="1102417" y="4127884"/>
            <a:ext cx="2469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0070C0"/>
                </a:solidFill>
              </a:rPr>
              <a:t>Agenda / Nuevo servicio</a:t>
            </a:r>
          </a:p>
          <a:p>
            <a:r>
              <a:rPr lang="es-ES" u="sng" dirty="0">
                <a:solidFill>
                  <a:srgbClr val="0070C0"/>
                </a:solidFill>
              </a:rPr>
              <a:t>Profesionales</a:t>
            </a:r>
          </a:p>
          <a:p>
            <a:r>
              <a:rPr lang="es-ES" u="sng" dirty="0">
                <a:solidFill>
                  <a:srgbClr val="0070C0"/>
                </a:solidFill>
              </a:rPr>
              <a:t>Clientes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0A7655-2F1F-44FE-BFA5-81B180C5B325}"/>
              </a:ext>
            </a:extLst>
          </p:cNvPr>
          <p:cNvSpPr txBox="1"/>
          <p:nvPr/>
        </p:nvSpPr>
        <p:spPr>
          <a:xfrm>
            <a:off x="890525" y="923558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Resultado de la operación</a:t>
            </a:r>
          </a:p>
        </p:txBody>
      </p:sp>
    </p:spTree>
    <p:extLst>
      <p:ext uri="{BB962C8B-B14F-4D97-AF65-F5344CB8AC3E}">
        <p14:creationId xmlns:p14="http://schemas.microsoft.com/office/powerpoint/2010/main" val="377768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65306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Nuevo/Modificación profesional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b="1" dirty="0"/>
              <a:t>Baja profesional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Agenda profesional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Clientes</a:t>
            </a:r>
          </a:p>
          <a:p>
            <a:pPr marL="971550" lvl="1" indent="-514350">
              <a:buFont typeface="+mj-lt"/>
              <a:buAutoNum type="alphaLcPeriod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830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Profesionales - Baja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29154D0-2D3B-4609-B75E-975990181F7A}"/>
              </a:ext>
            </a:extLst>
          </p:cNvPr>
          <p:cNvSpPr txBox="1"/>
          <p:nvPr/>
        </p:nvSpPr>
        <p:spPr>
          <a:xfrm>
            <a:off x="1284349" y="2790845"/>
            <a:ext cx="7440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Profesiones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A94E8D0-D1A8-494C-9FC9-7BBA62785C7B}"/>
              </a:ext>
            </a:extLst>
          </p:cNvPr>
          <p:cNvSpPr txBox="1"/>
          <p:nvPr/>
        </p:nvSpPr>
        <p:spPr>
          <a:xfrm>
            <a:off x="1832655" y="3027198"/>
            <a:ext cx="204235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Fisioterapeuta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Quiromasajista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Monitor de </a:t>
            </a:r>
            <a:r>
              <a:rPr lang="es-ES" sz="1200" dirty="0" err="1">
                <a:ea typeface="+mn-lt"/>
                <a:cs typeface="+mn-lt"/>
              </a:rPr>
              <a:t>gym</a:t>
            </a:r>
            <a:r>
              <a:rPr lang="es-ES" sz="1200" dirty="0">
                <a:ea typeface="+mn-lt"/>
                <a:cs typeface="+mn-lt"/>
              </a:rPr>
              <a:t> y culturismo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Cuidador de mascotas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79F8A74-495B-487B-86D6-237E1E176D7B}"/>
              </a:ext>
            </a:extLst>
          </p:cNvPr>
          <p:cNvSpPr txBox="1"/>
          <p:nvPr/>
        </p:nvSpPr>
        <p:spPr>
          <a:xfrm>
            <a:off x="4160991" y="3031215"/>
            <a:ext cx="392081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Cuidado y tratamiento de lesiones musculares y articulaciones.</a:t>
            </a:r>
          </a:p>
          <a:p>
            <a:r>
              <a:rPr lang="es-ES" sz="1200" dirty="0">
                <a:cs typeface="Arial" panose="020B0604020202020204" pitchFamily="34" charset="0"/>
              </a:rPr>
              <a:t>Masajes relajantes y de reparación.</a:t>
            </a:r>
          </a:p>
          <a:p>
            <a:r>
              <a:rPr lang="es-ES" sz="1200" dirty="0">
                <a:cs typeface="Arial" panose="020B0604020202020204" pitchFamily="34" charset="0"/>
              </a:rPr>
              <a:t>Monitor de </a:t>
            </a:r>
            <a:r>
              <a:rPr lang="es-ES" sz="1200" dirty="0" err="1">
                <a:cs typeface="Arial" panose="020B0604020202020204" pitchFamily="34" charset="0"/>
              </a:rPr>
              <a:t>gym</a:t>
            </a:r>
            <a:r>
              <a:rPr lang="es-ES" sz="1200" dirty="0">
                <a:cs typeface="Arial" panose="020B0604020202020204" pitchFamily="34" charset="0"/>
              </a:rPr>
              <a:t> personales y de grupos.</a:t>
            </a:r>
          </a:p>
          <a:p>
            <a:r>
              <a:rPr lang="es-ES" sz="1200" dirty="0">
                <a:cs typeface="Arial" panose="020B0604020202020204" pitchFamily="34" charset="0"/>
              </a:rPr>
              <a:t>Cuidado de mascotas, en especial, perros y gatos.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6C76EF8-D8CE-4570-8388-F4859D7E3AE2}"/>
              </a:ext>
            </a:extLst>
          </p:cNvPr>
          <p:cNvSpPr/>
          <p:nvPr/>
        </p:nvSpPr>
        <p:spPr>
          <a:xfrm>
            <a:off x="874833" y="1484344"/>
            <a:ext cx="267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Datos personales y profesionales:</a:t>
            </a:r>
            <a:endParaRPr lang="es-ES" sz="14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D777B78-C3C6-478D-8ED7-4139529557B8}"/>
              </a:ext>
            </a:extLst>
          </p:cNvPr>
          <p:cNvSpPr txBox="1"/>
          <p:nvPr/>
        </p:nvSpPr>
        <p:spPr>
          <a:xfrm>
            <a:off x="1284349" y="1763703"/>
            <a:ext cx="2523615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/>
              <a:t>PA12345F</a:t>
            </a:r>
          </a:p>
          <a:p>
            <a:r>
              <a:rPr lang="es-ES" sz="1200" dirty="0"/>
              <a:t>Pere Salou</a:t>
            </a:r>
          </a:p>
          <a:p>
            <a:r>
              <a:rPr lang="es-ES" sz="1200" dirty="0"/>
              <a:t>12/02/1971</a:t>
            </a:r>
          </a:p>
          <a:p>
            <a:r>
              <a:rPr lang="es-ES" sz="1200" dirty="0"/>
              <a:t>626.924.434</a:t>
            </a:r>
          </a:p>
          <a:p>
            <a:r>
              <a:rPr lang="es-ES" sz="1200" dirty="0"/>
              <a:t>08191 - Sant Cugat - Barcelona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9CBF3F7B-D2A1-4953-A47F-2E38BADF2F6A}"/>
              </a:ext>
            </a:extLst>
          </p:cNvPr>
          <p:cNvSpPr/>
          <p:nvPr/>
        </p:nvSpPr>
        <p:spPr>
          <a:xfrm>
            <a:off x="3974169" y="4474324"/>
            <a:ext cx="2160000" cy="292482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rgbClr val="FF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Dar de baja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609233-7833-4437-8564-F5EBDAA892C5}"/>
              </a:ext>
            </a:extLst>
          </p:cNvPr>
          <p:cNvSpPr/>
          <p:nvPr/>
        </p:nvSpPr>
        <p:spPr>
          <a:xfrm>
            <a:off x="1511680" y="4056756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3B6FE8-8FBB-4D5D-9318-98C66D2CCD74}"/>
              </a:ext>
            </a:extLst>
          </p:cNvPr>
          <p:cNvSpPr txBox="1"/>
          <p:nvPr/>
        </p:nvSpPr>
        <p:spPr>
          <a:xfrm>
            <a:off x="1711647" y="3976604"/>
            <a:ext cx="773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Marcando esta casilla confirmo que quiero dar de baja a la persona seleccionada</a:t>
            </a:r>
          </a:p>
        </p:txBody>
      </p:sp>
    </p:spTree>
    <p:extLst>
      <p:ext uri="{BB962C8B-B14F-4D97-AF65-F5344CB8AC3E}">
        <p14:creationId xmlns:p14="http://schemas.microsoft.com/office/powerpoint/2010/main" val="320091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5E8F65FD-BACA-46F9-8016-A9DA778C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788E33-81B8-45DB-9447-87A7505CF40F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C746B8-B37A-4F83-B1C8-E160808D25A4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CBF21-AD9C-41EB-B019-29F588ECD58E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419C5F7C-B4FE-4CEB-9697-2555DEFAF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9AF5388-58AA-4E88-895F-42FCE262AE3A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AA62EA-7564-4FF1-B338-A3D30E2366C8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B5395B-DAB3-40C9-B3E9-674110A3492B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CAF905-02CA-464F-A868-46FCC32C3034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99F126-FBF8-409B-B1C3-71447121D08C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D8E64E40-3086-4784-BA73-F154531BF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E1C3D57A-DE99-4652-9CDB-0EC7971C35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B2A0FF07-C9EE-4486-8904-525F636D6E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8F8DB684-129A-4ABB-84E3-95496400EB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04150D9D-ABF2-4A16-9CD4-00984E231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2417" y="1267869"/>
            <a:ext cx="914400" cy="914400"/>
          </a:xfrm>
          <a:prstGeom prst="rect">
            <a:avLst/>
          </a:prstGeom>
        </p:spPr>
      </p:pic>
      <p:pic>
        <p:nvPicPr>
          <p:cNvPr id="19" name="Gráfico 18" descr="Cerrar">
            <a:extLst>
              <a:ext uri="{FF2B5EF4-FFF2-40B4-BE49-F238E27FC236}">
                <a16:creationId xmlns:a16="http://schemas.microsoft.com/office/drawing/2014/main" id="{D4803F79-CDDD-4816-BFA8-FEF2D24331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2417" y="2393461"/>
            <a:ext cx="914400" cy="914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E695837-B170-406E-9E1C-886B819A0B4D}"/>
              </a:ext>
            </a:extLst>
          </p:cNvPr>
          <p:cNvSpPr txBox="1"/>
          <p:nvPr/>
        </p:nvSpPr>
        <p:spPr>
          <a:xfrm>
            <a:off x="2131183" y="1540403"/>
            <a:ext cx="795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 enviado satisfactoriamente. En breve llegará confirmación del profesional.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88BCD8-1211-4A50-A809-017C795AD56D}"/>
              </a:ext>
            </a:extLst>
          </p:cNvPr>
          <p:cNvSpPr txBox="1"/>
          <p:nvPr/>
        </p:nvSpPr>
        <p:spPr>
          <a:xfrm>
            <a:off x="2131183" y="2665995"/>
            <a:ext cx="968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ha producido un error. En breve se pondrá en contacto con usted el personal de atención al cliente.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02B7CA-494F-4B9A-B080-B97A251214D5}"/>
              </a:ext>
            </a:extLst>
          </p:cNvPr>
          <p:cNvSpPr txBox="1"/>
          <p:nvPr/>
        </p:nvSpPr>
        <p:spPr>
          <a:xfrm>
            <a:off x="1102417" y="4127884"/>
            <a:ext cx="2469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0070C0"/>
                </a:solidFill>
              </a:rPr>
              <a:t>Agenda / Nuevo servicio</a:t>
            </a:r>
          </a:p>
          <a:p>
            <a:r>
              <a:rPr lang="es-ES" u="sng" dirty="0">
                <a:solidFill>
                  <a:srgbClr val="0070C0"/>
                </a:solidFill>
              </a:rPr>
              <a:t>Profesionales</a:t>
            </a:r>
          </a:p>
          <a:p>
            <a:r>
              <a:rPr lang="es-ES" u="sng" dirty="0">
                <a:solidFill>
                  <a:srgbClr val="0070C0"/>
                </a:solidFill>
              </a:rPr>
              <a:t>Clientes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0A7655-2F1F-44FE-BFA5-81B180C5B325}"/>
              </a:ext>
            </a:extLst>
          </p:cNvPr>
          <p:cNvSpPr txBox="1"/>
          <p:nvPr/>
        </p:nvSpPr>
        <p:spPr>
          <a:xfrm>
            <a:off x="890525" y="923558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Resultado de la operación</a:t>
            </a:r>
          </a:p>
        </p:txBody>
      </p:sp>
    </p:spTree>
    <p:extLst>
      <p:ext uri="{BB962C8B-B14F-4D97-AF65-F5344CB8AC3E}">
        <p14:creationId xmlns:p14="http://schemas.microsoft.com/office/powerpoint/2010/main" val="31547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rogramador">
            <a:extLst>
              <a:ext uri="{FF2B5EF4-FFF2-40B4-BE49-F238E27FC236}">
                <a16:creationId xmlns:a16="http://schemas.microsoft.com/office/drawing/2014/main" id="{AC6B9231-4B2A-4946-964F-AB19CC43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7017" y="314077"/>
            <a:ext cx="1208337" cy="1208337"/>
          </a:xfrm>
          <a:prstGeom prst="rect">
            <a:avLst/>
          </a:prstGeom>
        </p:spPr>
      </p:pic>
      <p:pic>
        <p:nvPicPr>
          <p:cNvPr id="11" name="Gráfico 10" descr="Veterinario">
            <a:extLst>
              <a:ext uri="{FF2B5EF4-FFF2-40B4-BE49-F238E27FC236}">
                <a16:creationId xmlns:a16="http://schemas.microsoft.com/office/drawing/2014/main" id="{3C91D036-6E3E-41BF-934B-C8CDE8042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42" y="2924042"/>
            <a:ext cx="1470025" cy="1470025"/>
          </a:xfrm>
          <a:prstGeom prst="rect">
            <a:avLst/>
          </a:prstGeom>
        </p:spPr>
      </p:pic>
      <p:pic>
        <p:nvPicPr>
          <p:cNvPr id="13" name="Gráfico 12" descr="Gato">
            <a:extLst>
              <a:ext uri="{FF2B5EF4-FFF2-40B4-BE49-F238E27FC236}">
                <a16:creationId xmlns:a16="http://schemas.microsoft.com/office/drawing/2014/main" id="{9688B91F-20E0-49B2-A5D5-87BEE7F9B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7789" y="4197088"/>
            <a:ext cx="446088" cy="446088"/>
          </a:xfrm>
          <a:prstGeom prst="rect">
            <a:avLst/>
          </a:prstGeom>
        </p:spPr>
      </p:pic>
      <p:pic>
        <p:nvPicPr>
          <p:cNvPr id="15" name="Gráfico 14" descr="Perro">
            <a:extLst>
              <a:ext uri="{FF2B5EF4-FFF2-40B4-BE49-F238E27FC236}">
                <a16:creationId xmlns:a16="http://schemas.microsoft.com/office/drawing/2014/main" id="{C068EE96-834C-404A-A909-20E1686EA0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2240" y="4287407"/>
            <a:ext cx="446088" cy="446088"/>
          </a:xfrm>
          <a:prstGeom prst="rect">
            <a:avLst/>
          </a:prstGeom>
        </p:spPr>
      </p:pic>
      <p:pic>
        <p:nvPicPr>
          <p:cNvPr id="19" name="Gráfico 18" descr="Pecera">
            <a:extLst>
              <a:ext uri="{FF2B5EF4-FFF2-40B4-BE49-F238E27FC236}">
                <a16:creationId xmlns:a16="http://schemas.microsoft.com/office/drawing/2014/main" id="{76CB895A-9A89-448E-8D6F-D79E15B2AA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54981" y="4280607"/>
            <a:ext cx="446088" cy="446088"/>
          </a:xfrm>
          <a:prstGeom prst="rect">
            <a:avLst/>
          </a:prstGeom>
        </p:spPr>
      </p:pic>
      <p:pic>
        <p:nvPicPr>
          <p:cNvPr id="5" name="Gráfico 4" descr="Empleado de oficina">
            <a:extLst>
              <a:ext uri="{FF2B5EF4-FFF2-40B4-BE49-F238E27FC236}">
                <a16:creationId xmlns:a16="http://schemas.microsoft.com/office/drawing/2014/main" id="{4C83F744-C50D-4EB2-A5B0-C7939BF650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54827" y="2826814"/>
            <a:ext cx="1982788" cy="1982788"/>
          </a:xfrm>
          <a:prstGeom prst="rect">
            <a:avLst/>
          </a:prstGeom>
        </p:spPr>
      </p:pic>
      <p:pic>
        <p:nvPicPr>
          <p:cNvPr id="7" name="Gráfico 6" descr="Médico">
            <a:extLst>
              <a:ext uri="{FF2B5EF4-FFF2-40B4-BE49-F238E27FC236}">
                <a16:creationId xmlns:a16="http://schemas.microsoft.com/office/drawing/2014/main" id="{5DB4D956-E124-4D78-9CD9-AB8BFF102E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66200" y="114815"/>
            <a:ext cx="2026994" cy="2026994"/>
          </a:xfrm>
          <a:prstGeom prst="rect">
            <a:avLst/>
          </a:prstGeom>
        </p:spPr>
      </p:pic>
      <p:pic>
        <p:nvPicPr>
          <p:cNvPr id="22" name="Gráfico 21" descr="Acceso universal">
            <a:extLst>
              <a:ext uri="{FF2B5EF4-FFF2-40B4-BE49-F238E27FC236}">
                <a16:creationId xmlns:a16="http://schemas.microsoft.com/office/drawing/2014/main" id="{68B101AF-DAAE-435E-9DC2-A9A0376525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0182" y="150814"/>
            <a:ext cx="914400" cy="914400"/>
          </a:xfrm>
          <a:prstGeom prst="rect">
            <a:avLst/>
          </a:prstGeom>
        </p:spPr>
      </p:pic>
      <p:pic>
        <p:nvPicPr>
          <p:cNvPr id="24" name="Gráfico 23" descr="Teatro">
            <a:extLst>
              <a:ext uri="{FF2B5EF4-FFF2-40B4-BE49-F238E27FC236}">
                <a16:creationId xmlns:a16="http://schemas.microsoft.com/office/drawing/2014/main" id="{A4F8C318-6D1D-40AE-B894-69C067FE1B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6794" y="241300"/>
            <a:ext cx="914400" cy="914400"/>
          </a:xfrm>
          <a:prstGeom prst="rect">
            <a:avLst/>
          </a:prstGeom>
        </p:spPr>
      </p:pic>
      <p:pic>
        <p:nvPicPr>
          <p:cNvPr id="28" name="Gráfico 27" descr="Cara sonriente sin relleno">
            <a:extLst>
              <a:ext uri="{FF2B5EF4-FFF2-40B4-BE49-F238E27FC236}">
                <a16:creationId xmlns:a16="http://schemas.microsoft.com/office/drawing/2014/main" id="{8F413C80-06FF-401E-A7FE-8629AF4072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7040" y="232200"/>
            <a:ext cx="914400" cy="914400"/>
          </a:xfrm>
          <a:prstGeom prst="rect">
            <a:avLst/>
          </a:prstGeom>
        </p:spPr>
      </p:pic>
      <p:pic>
        <p:nvPicPr>
          <p:cNvPr id="30" name="Gráfico 29" descr="Despertador">
            <a:extLst>
              <a:ext uri="{FF2B5EF4-FFF2-40B4-BE49-F238E27FC236}">
                <a16:creationId xmlns:a16="http://schemas.microsoft.com/office/drawing/2014/main" id="{ADA2F5AD-F85B-4D4E-93ED-B547B430CA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611" y="185738"/>
            <a:ext cx="914400" cy="914400"/>
          </a:xfrm>
          <a:prstGeom prst="rect">
            <a:avLst/>
          </a:prstGeom>
        </p:spPr>
      </p:pic>
      <p:pic>
        <p:nvPicPr>
          <p:cNvPr id="32" name="Gráfico 31" descr="Teléfono">
            <a:extLst>
              <a:ext uri="{FF2B5EF4-FFF2-40B4-BE49-F238E27FC236}">
                <a16:creationId xmlns:a16="http://schemas.microsoft.com/office/drawing/2014/main" id="{1A6F3CC0-62E3-4BFD-AA45-53391DA1B9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5885" y="1979614"/>
            <a:ext cx="914400" cy="914400"/>
          </a:xfrm>
          <a:prstGeom prst="rect">
            <a:avLst/>
          </a:prstGeom>
        </p:spPr>
      </p:pic>
      <p:pic>
        <p:nvPicPr>
          <p:cNvPr id="34" name="Gráfico 33" descr="Fuegos artificiales">
            <a:extLst>
              <a:ext uri="{FF2B5EF4-FFF2-40B4-BE49-F238E27FC236}">
                <a16:creationId xmlns:a16="http://schemas.microsoft.com/office/drawing/2014/main" id="{083DDC0C-2BC9-4A3A-AA1C-7392429223D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14926" y="1236900"/>
            <a:ext cx="914400" cy="914400"/>
          </a:xfrm>
          <a:prstGeom prst="rect">
            <a:avLst/>
          </a:prstGeom>
        </p:spPr>
      </p:pic>
      <p:pic>
        <p:nvPicPr>
          <p:cNvPr id="36" name="Gráfico 35" descr="Casa">
            <a:extLst>
              <a:ext uri="{FF2B5EF4-FFF2-40B4-BE49-F238E27FC236}">
                <a16:creationId xmlns:a16="http://schemas.microsoft.com/office/drawing/2014/main" id="{2175CB85-DE6C-4054-89C2-7C423F036D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0263" y="1065214"/>
            <a:ext cx="914400" cy="914400"/>
          </a:xfrm>
          <a:prstGeom prst="rect">
            <a:avLst/>
          </a:prstGeom>
        </p:spPr>
      </p:pic>
      <p:pic>
        <p:nvPicPr>
          <p:cNvPr id="38" name="Gráfico 37" descr="Aula">
            <a:extLst>
              <a:ext uri="{FF2B5EF4-FFF2-40B4-BE49-F238E27FC236}">
                <a16:creationId xmlns:a16="http://schemas.microsoft.com/office/drawing/2014/main" id="{5BEDEFFC-1F21-4858-BD1E-97CB89B0A16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4006" y="1258700"/>
            <a:ext cx="914400" cy="914400"/>
          </a:xfrm>
          <a:prstGeom prst="rect">
            <a:avLst/>
          </a:prstGeom>
        </p:spPr>
      </p:pic>
      <p:pic>
        <p:nvPicPr>
          <p:cNvPr id="40" name="Gráfico 39" descr="Hombre">
            <a:extLst>
              <a:ext uri="{FF2B5EF4-FFF2-40B4-BE49-F238E27FC236}">
                <a16:creationId xmlns:a16="http://schemas.microsoft.com/office/drawing/2014/main" id="{80052347-ED80-46C3-9CAD-C0DC1CA762D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888245" y="5312819"/>
            <a:ext cx="914400" cy="914400"/>
          </a:xfrm>
          <a:prstGeom prst="rect">
            <a:avLst/>
          </a:prstGeom>
        </p:spPr>
      </p:pic>
      <p:pic>
        <p:nvPicPr>
          <p:cNvPr id="42" name="Gráfico 41" descr="Persona en silla de ruedas">
            <a:extLst>
              <a:ext uri="{FF2B5EF4-FFF2-40B4-BE49-F238E27FC236}">
                <a16:creationId xmlns:a16="http://schemas.microsoft.com/office/drawing/2014/main" id="{8493938D-DD51-485A-A1A9-21FEDAAD66A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222425" y="2176514"/>
            <a:ext cx="914400" cy="914400"/>
          </a:xfrm>
          <a:prstGeom prst="rect">
            <a:avLst/>
          </a:prstGeom>
        </p:spPr>
      </p:pic>
      <p:pic>
        <p:nvPicPr>
          <p:cNvPr id="44" name="Gráfico 43" descr="Familia con niño">
            <a:extLst>
              <a:ext uri="{FF2B5EF4-FFF2-40B4-BE49-F238E27FC236}">
                <a16:creationId xmlns:a16="http://schemas.microsoft.com/office/drawing/2014/main" id="{51505B16-4C3A-4D6E-BE7C-36EAEF4D498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91887" y="5257109"/>
            <a:ext cx="914400" cy="914400"/>
          </a:xfrm>
          <a:prstGeom prst="rect">
            <a:avLst/>
          </a:prstGeom>
        </p:spPr>
      </p:pic>
      <p:pic>
        <p:nvPicPr>
          <p:cNvPr id="46" name="Gráfico 45" descr="Hombre con bastón">
            <a:extLst>
              <a:ext uri="{FF2B5EF4-FFF2-40B4-BE49-F238E27FC236}">
                <a16:creationId xmlns:a16="http://schemas.microsoft.com/office/drawing/2014/main" id="{C72AD0A6-E9AF-4C8E-935C-036C3E72C3D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608097" y="5376601"/>
            <a:ext cx="914400" cy="914400"/>
          </a:xfrm>
          <a:prstGeom prst="rect">
            <a:avLst/>
          </a:prstGeom>
        </p:spPr>
      </p:pic>
      <p:pic>
        <p:nvPicPr>
          <p:cNvPr id="48" name="Gráfico 47" descr="Maestro">
            <a:extLst>
              <a:ext uri="{FF2B5EF4-FFF2-40B4-BE49-F238E27FC236}">
                <a16:creationId xmlns:a16="http://schemas.microsoft.com/office/drawing/2014/main" id="{6CF5A510-1CAE-46D6-8293-622CE217DA3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964648" y="1019576"/>
            <a:ext cx="914400" cy="914400"/>
          </a:xfrm>
          <a:prstGeom prst="rect">
            <a:avLst/>
          </a:prstGeom>
        </p:spPr>
      </p:pic>
      <p:pic>
        <p:nvPicPr>
          <p:cNvPr id="50" name="Gráfico 49" descr="Persona comiendo">
            <a:extLst>
              <a:ext uri="{FF2B5EF4-FFF2-40B4-BE49-F238E27FC236}">
                <a16:creationId xmlns:a16="http://schemas.microsoft.com/office/drawing/2014/main" id="{414D5E8B-2A43-4855-969E-178A8560AD6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881597" y="232438"/>
            <a:ext cx="914400" cy="914400"/>
          </a:xfrm>
          <a:prstGeom prst="rect">
            <a:avLst/>
          </a:prstGeom>
        </p:spPr>
      </p:pic>
      <p:pic>
        <p:nvPicPr>
          <p:cNvPr id="52" name="Gráfico 51" descr="Usuario">
            <a:extLst>
              <a:ext uri="{FF2B5EF4-FFF2-40B4-BE49-F238E27FC236}">
                <a16:creationId xmlns:a16="http://schemas.microsoft.com/office/drawing/2014/main" id="{8932AD32-DA12-4089-BE4F-2D649C368CE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891260" y="289200"/>
            <a:ext cx="914400" cy="914400"/>
          </a:xfrm>
          <a:prstGeom prst="rect">
            <a:avLst/>
          </a:prstGeom>
        </p:spPr>
      </p:pic>
      <p:pic>
        <p:nvPicPr>
          <p:cNvPr id="54" name="Gráfico 53" descr="Perfil de hombre">
            <a:extLst>
              <a:ext uri="{FF2B5EF4-FFF2-40B4-BE49-F238E27FC236}">
                <a16:creationId xmlns:a16="http://schemas.microsoft.com/office/drawing/2014/main" id="{CFC52ADF-8527-4EE5-8795-61FFFFC0BFE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807659" y="1404299"/>
            <a:ext cx="914400" cy="914400"/>
          </a:xfrm>
          <a:prstGeom prst="rect">
            <a:avLst/>
          </a:prstGeom>
        </p:spPr>
      </p:pic>
      <p:pic>
        <p:nvPicPr>
          <p:cNvPr id="56" name="Gráfico 55" descr="Perfil de mujer">
            <a:extLst>
              <a:ext uri="{FF2B5EF4-FFF2-40B4-BE49-F238E27FC236}">
                <a16:creationId xmlns:a16="http://schemas.microsoft.com/office/drawing/2014/main" id="{9A9DD46A-472B-4ABF-A88F-C27A5D8ED58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81574" y="2300824"/>
            <a:ext cx="914400" cy="914400"/>
          </a:xfrm>
          <a:prstGeom prst="rect">
            <a:avLst/>
          </a:prstGeom>
        </p:spPr>
      </p:pic>
      <p:pic>
        <p:nvPicPr>
          <p:cNvPr id="58" name="Gráfico 57" descr="Colegiala">
            <a:extLst>
              <a:ext uri="{FF2B5EF4-FFF2-40B4-BE49-F238E27FC236}">
                <a16:creationId xmlns:a16="http://schemas.microsoft.com/office/drawing/2014/main" id="{16DF6B42-E8BD-401B-BED2-111293121C6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32640" y="3041438"/>
            <a:ext cx="914400" cy="914400"/>
          </a:xfrm>
          <a:prstGeom prst="rect">
            <a:avLst/>
          </a:prstGeom>
        </p:spPr>
      </p:pic>
      <p:pic>
        <p:nvPicPr>
          <p:cNvPr id="60" name="Gráfico 59" descr="Colegial">
            <a:extLst>
              <a:ext uri="{FF2B5EF4-FFF2-40B4-BE49-F238E27FC236}">
                <a16:creationId xmlns:a16="http://schemas.microsoft.com/office/drawing/2014/main" id="{3D1A2BB8-A904-4E8C-8E0A-9F44231F619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187273" y="2266650"/>
            <a:ext cx="914400" cy="914400"/>
          </a:xfrm>
          <a:prstGeom prst="rect">
            <a:avLst/>
          </a:prstGeom>
        </p:spPr>
      </p:pic>
      <p:pic>
        <p:nvPicPr>
          <p:cNvPr id="62" name="Gráfico 61" descr="Usuarios">
            <a:extLst>
              <a:ext uri="{FF2B5EF4-FFF2-40B4-BE49-F238E27FC236}">
                <a16:creationId xmlns:a16="http://schemas.microsoft.com/office/drawing/2014/main" id="{51C6C7FA-D948-4ED5-A222-A2F89754D13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522497" y="2127038"/>
            <a:ext cx="914400" cy="914400"/>
          </a:xfrm>
          <a:prstGeom prst="rect">
            <a:avLst/>
          </a:prstGeom>
        </p:spPr>
      </p:pic>
      <p:pic>
        <p:nvPicPr>
          <p:cNvPr id="64" name="Gráfico 63" descr="Caminar">
            <a:extLst>
              <a:ext uri="{FF2B5EF4-FFF2-40B4-BE49-F238E27FC236}">
                <a16:creationId xmlns:a16="http://schemas.microsoft.com/office/drawing/2014/main" id="{60680800-5802-4B1F-95FD-5F7165E70EA6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136494" y="2218865"/>
            <a:ext cx="914400" cy="914400"/>
          </a:xfrm>
          <a:prstGeom prst="rect">
            <a:avLst/>
          </a:prstGeom>
        </p:spPr>
      </p:pic>
      <p:pic>
        <p:nvPicPr>
          <p:cNvPr id="66" name="Gráfico 65" descr="Médico">
            <a:extLst>
              <a:ext uri="{FF2B5EF4-FFF2-40B4-BE49-F238E27FC236}">
                <a16:creationId xmlns:a16="http://schemas.microsoft.com/office/drawing/2014/main" id="{C7B9AAFC-CF8C-4535-AEC0-C47C624892F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885619" y="2437175"/>
            <a:ext cx="914400" cy="914400"/>
          </a:xfrm>
          <a:prstGeom prst="rect">
            <a:avLst/>
          </a:prstGeom>
        </p:spPr>
      </p:pic>
      <p:pic>
        <p:nvPicPr>
          <p:cNvPr id="68" name="Gráfico 67" descr="Estetoscopio">
            <a:extLst>
              <a:ext uri="{FF2B5EF4-FFF2-40B4-BE49-F238E27FC236}">
                <a16:creationId xmlns:a16="http://schemas.microsoft.com/office/drawing/2014/main" id="{A2E9339F-0510-465D-866F-0F0429F941E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2648873" y="3351575"/>
            <a:ext cx="914400" cy="914400"/>
          </a:xfrm>
          <a:prstGeom prst="rect">
            <a:avLst/>
          </a:prstGeom>
        </p:spPr>
      </p:pic>
      <p:pic>
        <p:nvPicPr>
          <p:cNvPr id="70" name="Gráfico 69" descr="Hospital">
            <a:extLst>
              <a:ext uri="{FF2B5EF4-FFF2-40B4-BE49-F238E27FC236}">
                <a16:creationId xmlns:a16="http://schemas.microsoft.com/office/drawing/2014/main" id="{04237B0F-211B-4768-9193-E9A03CC9053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000459" y="2430850"/>
            <a:ext cx="914400" cy="914400"/>
          </a:xfrm>
          <a:prstGeom prst="rect">
            <a:avLst/>
          </a:prstGeom>
        </p:spPr>
      </p:pic>
      <p:pic>
        <p:nvPicPr>
          <p:cNvPr id="72" name="Gráfico 71" descr="Medicina">
            <a:extLst>
              <a:ext uri="{FF2B5EF4-FFF2-40B4-BE49-F238E27FC236}">
                <a16:creationId xmlns:a16="http://schemas.microsoft.com/office/drawing/2014/main" id="{15B7AC1A-838A-49E6-A1ED-E2D423309DF5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6568477" y="3307365"/>
            <a:ext cx="914400" cy="914400"/>
          </a:xfrm>
          <a:prstGeom prst="rect">
            <a:avLst/>
          </a:prstGeom>
        </p:spPr>
      </p:pic>
      <p:pic>
        <p:nvPicPr>
          <p:cNvPr id="74" name="Gráfico 73" descr="Senderismo">
            <a:extLst>
              <a:ext uri="{FF2B5EF4-FFF2-40B4-BE49-F238E27FC236}">
                <a16:creationId xmlns:a16="http://schemas.microsoft.com/office/drawing/2014/main" id="{DF8BD9BA-6E37-4CE9-9464-DA6F3CC6E07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243498" y="3415025"/>
            <a:ext cx="914400" cy="914400"/>
          </a:xfrm>
          <a:prstGeom prst="rect">
            <a:avLst/>
          </a:prstGeom>
        </p:spPr>
      </p:pic>
      <p:pic>
        <p:nvPicPr>
          <p:cNvPr id="76" name="Gráfico 75" descr="Montañas">
            <a:extLst>
              <a:ext uri="{FF2B5EF4-FFF2-40B4-BE49-F238E27FC236}">
                <a16:creationId xmlns:a16="http://schemas.microsoft.com/office/drawing/2014/main" id="{14C05C3C-4965-46DC-B0FA-09D4647B1C5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587346" y="4380086"/>
            <a:ext cx="914400" cy="914400"/>
          </a:xfrm>
          <a:prstGeom prst="rect">
            <a:avLst/>
          </a:prstGeom>
        </p:spPr>
      </p:pic>
      <p:pic>
        <p:nvPicPr>
          <p:cNvPr id="78" name="Gráfico 77" descr="Portátil">
            <a:extLst>
              <a:ext uri="{FF2B5EF4-FFF2-40B4-BE49-F238E27FC236}">
                <a16:creationId xmlns:a16="http://schemas.microsoft.com/office/drawing/2014/main" id="{072CF9F4-756A-4AD5-8598-3ACF59D3D94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010006" y="3299526"/>
            <a:ext cx="914400" cy="914400"/>
          </a:xfrm>
          <a:prstGeom prst="rect">
            <a:avLst/>
          </a:prstGeom>
        </p:spPr>
      </p:pic>
      <p:pic>
        <p:nvPicPr>
          <p:cNvPr id="80" name="Gráfico 79" descr="Smartphone">
            <a:extLst>
              <a:ext uri="{FF2B5EF4-FFF2-40B4-BE49-F238E27FC236}">
                <a16:creationId xmlns:a16="http://schemas.microsoft.com/office/drawing/2014/main" id="{395903FE-2664-40B2-A904-8EACEA9C95F8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73696" y="4276295"/>
            <a:ext cx="914400" cy="914400"/>
          </a:xfrm>
          <a:prstGeom prst="rect">
            <a:avLst/>
          </a:prstGeom>
        </p:spPr>
      </p:pic>
      <p:pic>
        <p:nvPicPr>
          <p:cNvPr id="82" name="Gráfico 81" descr="Impresora">
            <a:extLst>
              <a:ext uri="{FF2B5EF4-FFF2-40B4-BE49-F238E27FC236}">
                <a16:creationId xmlns:a16="http://schemas.microsoft.com/office/drawing/2014/main" id="{3170CCAC-5CC5-4AAE-880C-593AE73BFA95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743282" y="4352402"/>
            <a:ext cx="914400" cy="914400"/>
          </a:xfrm>
          <a:prstGeom prst="rect">
            <a:avLst/>
          </a:prstGeom>
        </p:spPr>
      </p:pic>
      <p:pic>
        <p:nvPicPr>
          <p:cNvPr id="3" name="Gráfico 2" descr="Niño con globo">
            <a:extLst>
              <a:ext uri="{FF2B5EF4-FFF2-40B4-BE49-F238E27FC236}">
                <a16:creationId xmlns:a16="http://schemas.microsoft.com/office/drawing/2014/main" id="{CE058EEA-F883-4E88-8A5D-D3ABC070A850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572687" y="5318900"/>
            <a:ext cx="914400" cy="914400"/>
          </a:xfrm>
          <a:prstGeom prst="rect">
            <a:avLst/>
          </a:prstGeom>
        </p:spPr>
      </p:pic>
      <p:pic>
        <p:nvPicPr>
          <p:cNvPr id="6" name="Gráfico 5" descr="Persona confundida">
            <a:extLst>
              <a:ext uri="{FF2B5EF4-FFF2-40B4-BE49-F238E27FC236}">
                <a16:creationId xmlns:a16="http://schemas.microsoft.com/office/drawing/2014/main" id="{77F755CA-6987-41FF-9F86-ECD18D48C0E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196085" y="5352130"/>
            <a:ext cx="914400" cy="914400"/>
          </a:xfrm>
          <a:prstGeom prst="rect">
            <a:avLst/>
          </a:prstGeom>
        </p:spPr>
      </p:pic>
      <p:pic>
        <p:nvPicPr>
          <p:cNvPr id="10" name="Gráfico 9" descr="Advertencia">
            <a:extLst>
              <a:ext uri="{FF2B5EF4-FFF2-40B4-BE49-F238E27FC236}">
                <a16:creationId xmlns:a16="http://schemas.microsoft.com/office/drawing/2014/main" id="{02756D46-27B6-4E37-846D-6679FDB40F78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966127" y="5352130"/>
            <a:ext cx="914400" cy="914400"/>
          </a:xfrm>
          <a:prstGeom prst="rect">
            <a:avLst/>
          </a:prstGeom>
        </p:spPr>
      </p:pic>
      <p:pic>
        <p:nvPicPr>
          <p:cNvPr id="14" name="Gráfico 13" descr="Grupo de hombres">
            <a:extLst>
              <a:ext uri="{FF2B5EF4-FFF2-40B4-BE49-F238E27FC236}">
                <a16:creationId xmlns:a16="http://schemas.microsoft.com/office/drawing/2014/main" id="{659DB38D-CC7C-4CB2-824D-A6F4F68A7C65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80217" y="5386693"/>
            <a:ext cx="914400" cy="914400"/>
          </a:xfrm>
          <a:prstGeom prst="rect">
            <a:avLst/>
          </a:prstGeom>
        </p:spPr>
      </p:pic>
      <p:pic>
        <p:nvPicPr>
          <p:cNvPr id="17" name="Gráfico 16" descr="Niños">
            <a:extLst>
              <a:ext uri="{FF2B5EF4-FFF2-40B4-BE49-F238E27FC236}">
                <a16:creationId xmlns:a16="http://schemas.microsoft.com/office/drawing/2014/main" id="{A27D08A2-0B25-49F5-8AE1-A47A3FDA3127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88565" y="5335147"/>
            <a:ext cx="914400" cy="914400"/>
          </a:xfrm>
          <a:prstGeom prst="rect">
            <a:avLst/>
          </a:prstGeom>
        </p:spPr>
      </p:pic>
      <p:pic>
        <p:nvPicPr>
          <p:cNvPr id="20" name="Gráfico 19" descr="Baile">
            <a:extLst>
              <a:ext uri="{FF2B5EF4-FFF2-40B4-BE49-F238E27FC236}">
                <a16:creationId xmlns:a16="http://schemas.microsoft.com/office/drawing/2014/main" id="{9436ACF8-7DC3-40C4-91D8-758DFF6C945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384662" y="5352130"/>
            <a:ext cx="914400" cy="914400"/>
          </a:xfrm>
          <a:prstGeom prst="rect">
            <a:avLst/>
          </a:prstGeom>
        </p:spPr>
      </p:pic>
      <p:pic>
        <p:nvPicPr>
          <p:cNvPr id="23" name="Gráfico 22" descr="Familia con dos niños">
            <a:extLst>
              <a:ext uri="{FF2B5EF4-FFF2-40B4-BE49-F238E27FC236}">
                <a16:creationId xmlns:a16="http://schemas.microsoft.com/office/drawing/2014/main" id="{DAED1AA7-7ACE-46B3-A11F-B3DB1B4779C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194007" y="5199602"/>
            <a:ext cx="914400" cy="914400"/>
          </a:xfrm>
          <a:prstGeom prst="rect">
            <a:avLst/>
          </a:prstGeom>
        </p:spPr>
      </p:pic>
      <p:pic>
        <p:nvPicPr>
          <p:cNvPr id="49" name="Gráfico 48" descr="Marca de verificación">
            <a:extLst>
              <a:ext uri="{FF2B5EF4-FFF2-40B4-BE49-F238E27FC236}">
                <a16:creationId xmlns:a16="http://schemas.microsoft.com/office/drawing/2014/main" id="{CAF403AF-3D0A-48FC-B283-7F5EA9880E0C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8271513" y="3299526"/>
            <a:ext cx="656312" cy="656312"/>
          </a:xfrm>
          <a:prstGeom prst="rect">
            <a:avLst/>
          </a:prstGeom>
        </p:spPr>
      </p:pic>
      <p:pic>
        <p:nvPicPr>
          <p:cNvPr id="4" name="Gráfico 3" descr="Calendario diario">
            <a:extLst>
              <a:ext uri="{FF2B5EF4-FFF2-40B4-BE49-F238E27FC236}">
                <a16:creationId xmlns:a16="http://schemas.microsoft.com/office/drawing/2014/main" id="{2ECB90CE-6C81-4DF3-9A24-24893ED4E87E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540211" y="4269495"/>
            <a:ext cx="914400" cy="914400"/>
          </a:xfrm>
          <a:prstGeom prst="rect">
            <a:avLst/>
          </a:prstGeom>
        </p:spPr>
      </p:pic>
      <p:pic>
        <p:nvPicPr>
          <p:cNvPr id="8" name="Gráfico 7" descr="Información">
            <a:extLst>
              <a:ext uri="{FF2B5EF4-FFF2-40B4-BE49-F238E27FC236}">
                <a16:creationId xmlns:a16="http://schemas.microsoft.com/office/drawing/2014/main" id="{932D722F-FC35-471C-A9EC-ADC00C1537FE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252881" y="2009642"/>
            <a:ext cx="914400" cy="914400"/>
          </a:xfrm>
          <a:prstGeom prst="rect">
            <a:avLst/>
          </a:prstGeom>
        </p:spPr>
      </p:pic>
      <p:pic>
        <p:nvPicPr>
          <p:cNvPr id="16" name="Gráfico 15" descr="Marca de verificación">
            <a:extLst>
              <a:ext uri="{FF2B5EF4-FFF2-40B4-BE49-F238E27FC236}">
                <a16:creationId xmlns:a16="http://schemas.microsoft.com/office/drawing/2014/main" id="{CBC50E2A-BA1E-428C-98F4-5CEDFC834839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7824224" y="4021803"/>
            <a:ext cx="914400" cy="914400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63429515-7186-4578-84D1-B736EAA9C167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690254" y="4376073"/>
            <a:ext cx="914400" cy="914400"/>
          </a:xfrm>
          <a:prstGeom prst="rect">
            <a:avLst/>
          </a:prstGeom>
        </p:spPr>
      </p:pic>
      <p:pic>
        <p:nvPicPr>
          <p:cNvPr id="12" name="Gráfico 11" descr="Basura">
            <a:extLst>
              <a:ext uri="{FF2B5EF4-FFF2-40B4-BE49-F238E27FC236}">
                <a16:creationId xmlns:a16="http://schemas.microsoft.com/office/drawing/2014/main" id="{38EBDCC9-48B3-4C84-A699-7F51C8E66A0B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176146" y="357543"/>
            <a:ext cx="669034" cy="669034"/>
          </a:xfrm>
          <a:prstGeom prst="rect">
            <a:avLst/>
          </a:prstGeom>
        </p:spPr>
      </p:pic>
      <p:pic>
        <p:nvPicPr>
          <p:cNvPr id="26" name="Gráfico 25" descr="Lápiz">
            <a:extLst>
              <a:ext uri="{FF2B5EF4-FFF2-40B4-BE49-F238E27FC236}">
                <a16:creationId xmlns:a16="http://schemas.microsoft.com/office/drawing/2014/main" id="{C13D5265-BBB4-4FF2-9F59-CE88CF01255A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098360" y="1288204"/>
            <a:ext cx="669034" cy="669034"/>
          </a:xfrm>
          <a:prstGeom prst="rect">
            <a:avLst/>
          </a:prstGeom>
        </p:spPr>
      </p:pic>
      <p:pic>
        <p:nvPicPr>
          <p:cNvPr id="31" name="Gráfico 30" descr="Agregar">
            <a:extLst>
              <a:ext uri="{FF2B5EF4-FFF2-40B4-BE49-F238E27FC236}">
                <a16:creationId xmlns:a16="http://schemas.microsoft.com/office/drawing/2014/main" id="{C9065F67-039F-463A-A997-3E495D6362B2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11043767" y="3095165"/>
            <a:ext cx="914400" cy="914400"/>
          </a:xfrm>
          <a:prstGeom prst="rect">
            <a:avLst/>
          </a:prstGeom>
        </p:spPr>
      </p:pic>
      <p:pic>
        <p:nvPicPr>
          <p:cNvPr id="18" name="Gráfico 17" descr="Cerrar">
            <a:extLst>
              <a:ext uri="{FF2B5EF4-FFF2-40B4-BE49-F238E27FC236}">
                <a16:creationId xmlns:a16="http://schemas.microsoft.com/office/drawing/2014/main" id="{395A3478-25F0-4B3B-990F-AC1FD8E5BC7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11186973" y="2151300"/>
            <a:ext cx="914400" cy="914400"/>
          </a:xfrm>
          <a:prstGeom prst="rect">
            <a:avLst/>
          </a:prstGeom>
        </p:spPr>
      </p:pic>
      <p:pic>
        <p:nvPicPr>
          <p:cNvPr id="29" name="Gráfico 28" descr="Encender">
            <a:extLst>
              <a:ext uri="{FF2B5EF4-FFF2-40B4-BE49-F238E27FC236}">
                <a16:creationId xmlns:a16="http://schemas.microsoft.com/office/drawing/2014/main" id="{6CFC93F3-AAA0-4665-830A-5C8F33FFCE74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1108407" y="194669"/>
            <a:ext cx="914400" cy="914400"/>
          </a:xfrm>
          <a:prstGeom prst="rect">
            <a:avLst/>
          </a:prstGeom>
        </p:spPr>
      </p:pic>
      <p:pic>
        <p:nvPicPr>
          <p:cNvPr id="33" name="Gráfico 32" descr="Lupa">
            <a:extLst>
              <a:ext uri="{FF2B5EF4-FFF2-40B4-BE49-F238E27FC236}">
                <a16:creationId xmlns:a16="http://schemas.microsoft.com/office/drawing/2014/main" id="{031858B0-7E73-44E9-B78F-CCB121A7F016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1122321" y="43427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65306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Nuevo/Modificación profesional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Baja profesional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b="1" dirty="0"/>
              <a:t>Agenda profesional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Clientes</a:t>
            </a:r>
          </a:p>
          <a:p>
            <a:pPr marL="971550" lvl="1" indent="-514350">
              <a:buFont typeface="+mj-lt"/>
              <a:buAutoNum type="alphaLcPeriod"/>
            </a:pPr>
            <a:endParaRPr lang="es-ES" sz="3200" dirty="0"/>
          </a:p>
          <a:p>
            <a:pPr marL="971550" lvl="1" indent="-514350">
              <a:buFont typeface="+mj-lt"/>
              <a:buAutoNum type="alphaLcPeriod"/>
            </a:pP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34998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241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Profesionales - Agenda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3B9E733-9EB1-49EA-85C0-C77B850B08FE}"/>
              </a:ext>
            </a:extLst>
          </p:cNvPr>
          <p:cNvSpPr/>
          <p:nvPr/>
        </p:nvSpPr>
        <p:spPr>
          <a:xfrm>
            <a:off x="1843922" y="3518424"/>
            <a:ext cx="5345220" cy="357767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1" name="Tabla 45">
            <a:extLst>
              <a:ext uri="{FF2B5EF4-FFF2-40B4-BE49-F238E27FC236}">
                <a16:creationId xmlns:a16="http://schemas.microsoft.com/office/drawing/2014/main" id="{A9741535-AF00-4B53-ADCB-1D5165AF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04950"/>
              </p:ext>
            </p:extLst>
          </p:nvPr>
        </p:nvGraphicFramePr>
        <p:xfrm>
          <a:off x="1929482" y="3641264"/>
          <a:ext cx="5166542" cy="3362454"/>
        </p:xfrm>
        <a:graphic>
          <a:graphicData uri="http://schemas.openxmlformats.org/drawingml/2006/table">
            <a:tbl>
              <a:tblPr firstRow="1" firstCol="1" la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0257">
                  <a:extLst>
                    <a:ext uri="{9D8B030D-6E8A-4147-A177-3AD203B41FA5}">
                      <a16:colId xmlns:a16="http://schemas.microsoft.com/office/drawing/2014/main" val="395911344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6057032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991651387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5168328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884638934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26170801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4245199823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854778631"/>
                    </a:ext>
                  </a:extLst>
                </a:gridCol>
              </a:tblGrid>
              <a:tr h="241126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6365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6:00-7:00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4183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7:00-8:00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2214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8:00-9:00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3625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9:00-10:00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8724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10:00-11:00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6248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11:00-12:00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8946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12:00-13:00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2999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13:00-14:00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0842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14:00-15:00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7607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15:00-16:00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68125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16:00-17:00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35906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17:00-18:00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6157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18:00-19:00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2510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20:00-21:00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89361"/>
                  </a:ext>
                </a:extLst>
              </a:tr>
            </a:tbl>
          </a:graphicData>
        </a:graphic>
      </p:graphicFrame>
      <p:pic>
        <p:nvPicPr>
          <p:cNvPr id="86" name="Gráfico 85" descr="Calendario diario">
            <a:extLst>
              <a:ext uri="{FF2B5EF4-FFF2-40B4-BE49-F238E27FC236}">
                <a16:creationId xmlns:a16="http://schemas.microsoft.com/office/drawing/2014/main" id="{61977AA7-EF8E-4207-8D55-68172A8110E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3025" y="3538244"/>
            <a:ext cx="360000" cy="360000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2DA04F37-5BAA-4920-9E3D-256D1FBE3D72}"/>
              </a:ext>
            </a:extLst>
          </p:cNvPr>
          <p:cNvSpPr txBox="1"/>
          <p:nvPr/>
        </p:nvSpPr>
        <p:spPr>
          <a:xfrm>
            <a:off x="1290415" y="3233095"/>
            <a:ext cx="48404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1200" b="1" dirty="0"/>
              <a:t>Agenda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29154D0-2D3B-4609-B75E-975990181F7A}"/>
              </a:ext>
            </a:extLst>
          </p:cNvPr>
          <p:cNvSpPr txBox="1"/>
          <p:nvPr/>
        </p:nvSpPr>
        <p:spPr>
          <a:xfrm>
            <a:off x="1284349" y="2278305"/>
            <a:ext cx="7440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Profesiones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A94E8D0-D1A8-494C-9FC9-7BBA62785C7B}"/>
              </a:ext>
            </a:extLst>
          </p:cNvPr>
          <p:cNvSpPr txBox="1"/>
          <p:nvPr/>
        </p:nvSpPr>
        <p:spPr>
          <a:xfrm>
            <a:off x="1878280" y="2502271"/>
            <a:ext cx="204235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Fisioterapeuta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Quiromasajista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Monitor de </a:t>
            </a:r>
            <a:r>
              <a:rPr lang="es-ES" sz="1200" dirty="0" err="1">
                <a:ea typeface="+mn-lt"/>
                <a:cs typeface="+mn-lt"/>
              </a:rPr>
              <a:t>gym</a:t>
            </a:r>
            <a:r>
              <a:rPr lang="es-ES" sz="1200" dirty="0">
                <a:ea typeface="+mn-lt"/>
                <a:cs typeface="+mn-lt"/>
              </a:rPr>
              <a:t> y culturismo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Cuidador de mascotas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79F8A74-495B-487B-86D6-237E1E176D7B}"/>
              </a:ext>
            </a:extLst>
          </p:cNvPr>
          <p:cNvSpPr txBox="1"/>
          <p:nvPr/>
        </p:nvSpPr>
        <p:spPr>
          <a:xfrm>
            <a:off x="4206616" y="2506288"/>
            <a:ext cx="392081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Cuidado y tratamiento de lesiones musculares y articulaciones.</a:t>
            </a:r>
          </a:p>
          <a:p>
            <a:r>
              <a:rPr lang="es-ES" sz="1200" dirty="0">
                <a:cs typeface="Arial" panose="020B0604020202020204" pitchFamily="34" charset="0"/>
              </a:rPr>
              <a:t>Masajes relajantes y de reparación.</a:t>
            </a:r>
          </a:p>
          <a:p>
            <a:r>
              <a:rPr lang="es-ES" sz="1200" dirty="0">
                <a:cs typeface="Arial" panose="020B0604020202020204" pitchFamily="34" charset="0"/>
              </a:rPr>
              <a:t>Monitor de </a:t>
            </a:r>
            <a:r>
              <a:rPr lang="es-ES" sz="1200" dirty="0" err="1">
                <a:cs typeface="Arial" panose="020B0604020202020204" pitchFamily="34" charset="0"/>
              </a:rPr>
              <a:t>gym</a:t>
            </a:r>
            <a:r>
              <a:rPr lang="es-ES" sz="1200" dirty="0">
                <a:cs typeface="Arial" panose="020B0604020202020204" pitchFamily="34" charset="0"/>
              </a:rPr>
              <a:t> personales y de grupos.</a:t>
            </a:r>
          </a:p>
          <a:p>
            <a:r>
              <a:rPr lang="es-ES" sz="1200" dirty="0">
                <a:cs typeface="Arial" panose="020B0604020202020204" pitchFamily="34" charset="0"/>
              </a:rPr>
              <a:t>Cuidado de mascotas, en especial, perros y gatos.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6C76EF8-D8CE-4570-8388-F4859D7E3AE2}"/>
              </a:ext>
            </a:extLst>
          </p:cNvPr>
          <p:cNvSpPr/>
          <p:nvPr/>
        </p:nvSpPr>
        <p:spPr>
          <a:xfrm>
            <a:off x="874833" y="1263904"/>
            <a:ext cx="267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Datos personales y profesionales</a:t>
            </a:r>
            <a:endParaRPr lang="es-ES" sz="14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D777B78-C3C6-478D-8ED7-4139529557B8}"/>
              </a:ext>
            </a:extLst>
          </p:cNvPr>
          <p:cNvSpPr txBox="1"/>
          <p:nvPr/>
        </p:nvSpPr>
        <p:spPr>
          <a:xfrm>
            <a:off x="1284349" y="1543263"/>
            <a:ext cx="2523615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/>
              <a:t>PA12345F</a:t>
            </a:r>
          </a:p>
          <a:p>
            <a:r>
              <a:rPr lang="es-ES" sz="1200" dirty="0"/>
              <a:t>Pere Salou</a:t>
            </a:r>
          </a:p>
          <a:p>
            <a:r>
              <a:rPr lang="es-ES" sz="1200" dirty="0"/>
              <a:t>626.924.434</a:t>
            </a:r>
          </a:p>
        </p:txBody>
      </p:sp>
      <p:sp>
        <p:nvSpPr>
          <p:cNvPr id="2" name="Globo: línea doblada 1">
            <a:extLst>
              <a:ext uri="{FF2B5EF4-FFF2-40B4-BE49-F238E27FC236}">
                <a16:creationId xmlns:a16="http://schemas.microsoft.com/office/drawing/2014/main" id="{3A17DFAE-1465-45D9-AD3A-93C5AB08DA73}"/>
              </a:ext>
            </a:extLst>
          </p:cNvPr>
          <p:cNvSpPr/>
          <p:nvPr/>
        </p:nvSpPr>
        <p:spPr>
          <a:xfrm>
            <a:off x="3708326" y="3625594"/>
            <a:ext cx="1305718" cy="720000"/>
          </a:xfrm>
          <a:prstGeom prst="borderCallout2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N12345F</a:t>
            </a:r>
          </a:p>
          <a:p>
            <a:r>
              <a:rPr lang="es-ES" sz="900" dirty="0">
                <a:solidFill>
                  <a:schemeClr val="tx1"/>
                </a:solidFill>
              </a:rPr>
              <a:t>Pere Salou</a:t>
            </a:r>
          </a:p>
          <a:p>
            <a:r>
              <a:rPr lang="es-ES" sz="900" dirty="0">
                <a:solidFill>
                  <a:schemeClr val="tx1"/>
                </a:solidFill>
              </a:rPr>
              <a:t>626.924.434</a:t>
            </a:r>
          </a:p>
          <a:p>
            <a:r>
              <a:rPr lang="es-ES" sz="900" dirty="0">
                <a:solidFill>
                  <a:schemeClr val="tx1"/>
                </a:solidFill>
              </a:rPr>
              <a:t>Canguro niño</a:t>
            </a:r>
          </a:p>
        </p:txBody>
      </p:sp>
      <p:sp>
        <p:nvSpPr>
          <p:cNvPr id="35" name="Globo: línea doblada 34">
            <a:extLst>
              <a:ext uri="{FF2B5EF4-FFF2-40B4-BE49-F238E27FC236}">
                <a16:creationId xmlns:a16="http://schemas.microsoft.com/office/drawing/2014/main" id="{BCD71A3E-15BB-453A-9FBE-6AB49022AE14}"/>
              </a:ext>
            </a:extLst>
          </p:cNvPr>
          <p:cNvSpPr/>
          <p:nvPr/>
        </p:nvSpPr>
        <p:spPr>
          <a:xfrm>
            <a:off x="6755930" y="4737195"/>
            <a:ext cx="1305718" cy="720000"/>
          </a:xfrm>
          <a:prstGeom prst="borderCallout2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P377345F</a:t>
            </a:r>
          </a:p>
          <a:p>
            <a:r>
              <a:rPr lang="es-ES" sz="900" dirty="0">
                <a:solidFill>
                  <a:schemeClr val="tx1"/>
                </a:solidFill>
              </a:rPr>
              <a:t>Pere Salou</a:t>
            </a:r>
          </a:p>
          <a:p>
            <a:r>
              <a:rPr lang="es-ES" sz="900" dirty="0">
                <a:solidFill>
                  <a:schemeClr val="tx1"/>
                </a:solidFill>
              </a:rPr>
              <a:t>626.924.434</a:t>
            </a:r>
          </a:p>
          <a:p>
            <a:r>
              <a:rPr lang="es-ES" sz="900" dirty="0">
                <a:solidFill>
                  <a:schemeClr val="tx1"/>
                </a:solidFill>
              </a:rPr>
              <a:t>Cuidado persona mayor</a:t>
            </a:r>
          </a:p>
        </p:txBody>
      </p:sp>
      <p:sp>
        <p:nvSpPr>
          <p:cNvPr id="36" name="Globo: línea doblada 35">
            <a:extLst>
              <a:ext uri="{FF2B5EF4-FFF2-40B4-BE49-F238E27FC236}">
                <a16:creationId xmlns:a16="http://schemas.microsoft.com/office/drawing/2014/main" id="{D0D84A3D-ECA2-489C-A990-CE198BDD3A75}"/>
              </a:ext>
            </a:extLst>
          </p:cNvPr>
          <p:cNvSpPr/>
          <p:nvPr/>
        </p:nvSpPr>
        <p:spPr>
          <a:xfrm>
            <a:off x="4978497" y="4088614"/>
            <a:ext cx="1305718" cy="720000"/>
          </a:xfrm>
          <a:prstGeom prst="borderCallout2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JO22345F</a:t>
            </a:r>
          </a:p>
          <a:p>
            <a:r>
              <a:rPr lang="es-ES" sz="900" dirty="0">
                <a:solidFill>
                  <a:schemeClr val="tx1"/>
                </a:solidFill>
              </a:rPr>
              <a:t>Pere Salou</a:t>
            </a:r>
          </a:p>
          <a:p>
            <a:r>
              <a:rPr lang="es-ES" sz="900" dirty="0">
                <a:solidFill>
                  <a:schemeClr val="tx1"/>
                </a:solidFill>
              </a:rPr>
              <a:t>626.924.434</a:t>
            </a:r>
          </a:p>
          <a:p>
            <a:r>
              <a:rPr lang="es-ES" sz="900" dirty="0">
                <a:solidFill>
                  <a:schemeClr val="tx1"/>
                </a:solidFill>
              </a:rPr>
              <a:t>Entrenador personal</a:t>
            </a:r>
          </a:p>
        </p:txBody>
      </p:sp>
      <p:sp>
        <p:nvSpPr>
          <p:cNvPr id="38" name="Globo: línea doblada 37">
            <a:extLst>
              <a:ext uri="{FF2B5EF4-FFF2-40B4-BE49-F238E27FC236}">
                <a16:creationId xmlns:a16="http://schemas.microsoft.com/office/drawing/2014/main" id="{9B78F83D-505F-425F-8B14-B6D15036DF99}"/>
              </a:ext>
            </a:extLst>
          </p:cNvPr>
          <p:cNvSpPr/>
          <p:nvPr/>
        </p:nvSpPr>
        <p:spPr>
          <a:xfrm>
            <a:off x="3702488" y="5661750"/>
            <a:ext cx="1305718" cy="720000"/>
          </a:xfrm>
          <a:prstGeom prst="borderCallout2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NI67345F</a:t>
            </a:r>
          </a:p>
          <a:p>
            <a:r>
              <a:rPr lang="es-ES" sz="900" dirty="0">
                <a:solidFill>
                  <a:schemeClr val="tx1"/>
                </a:solidFill>
              </a:rPr>
              <a:t>Pere Salou</a:t>
            </a:r>
          </a:p>
          <a:p>
            <a:r>
              <a:rPr lang="es-ES" sz="900" dirty="0">
                <a:solidFill>
                  <a:schemeClr val="tx1"/>
                </a:solidFill>
              </a:rPr>
              <a:t>626.924.434</a:t>
            </a:r>
          </a:p>
          <a:p>
            <a:r>
              <a:rPr lang="es-ES" sz="900" dirty="0">
                <a:solidFill>
                  <a:schemeClr val="tx1"/>
                </a:solidFill>
              </a:rPr>
              <a:t>Profesor repaso niño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7E02328D-EC04-4368-85A3-E7D25463FD44}"/>
              </a:ext>
            </a:extLst>
          </p:cNvPr>
          <p:cNvGrpSpPr/>
          <p:nvPr/>
        </p:nvGrpSpPr>
        <p:grpSpPr>
          <a:xfrm>
            <a:off x="7274702" y="3636801"/>
            <a:ext cx="252000" cy="254585"/>
            <a:chOff x="9106531" y="4168973"/>
            <a:chExt cx="252000" cy="254585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CDDDCCE-3914-4CAA-B029-69A0B59F904B}"/>
                </a:ext>
              </a:extLst>
            </p:cNvPr>
            <p:cNvSpPr/>
            <p:nvPr/>
          </p:nvSpPr>
          <p:spPr>
            <a:xfrm>
              <a:off x="9106531" y="4168973"/>
              <a:ext cx="252000" cy="252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Gráfico 40" descr="Agregar">
              <a:extLst>
                <a:ext uri="{FF2B5EF4-FFF2-40B4-BE49-F238E27FC236}">
                  <a16:creationId xmlns:a16="http://schemas.microsoft.com/office/drawing/2014/main" id="{7BC4EBBF-9C9F-400E-B64A-53D78A68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06531" y="4171558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CBB602E-8F89-4441-BF9F-075140044134}"/>
              </a:ext>
            </a:extLst>
          </p:cNvPr>
          <p:cNvGrpSpPr/>
          <p:nvPr/>
        </p:nvGrpSpPr>
        <p:grpSpPr>
          <a:xfrm>
            <a:off x="4749357" y="3644239"/>
            <a:ext cx="252000" cy="254585"/>
            <a:chOff x="9158722" y="3368334"/>
            <a:chExt cx="252000" cy="254585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E486F35-03A5-4615-8C1B-8F1E50B2FF0E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Gráfico 43" descr="Agregar">
              <a:extLst>
                <a:ext uri="{FF2B5EF4-FFF2-40B4-BE49-F238E27FC236}">
                  <a16:creationId xmlns:a16="http://schemas.microsoft.com/office/drawing/2014/main" id="{CDBD82E8-B89D-4C5E-87CD-D3991685D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BF6146DD-7217-4CB9-AD71-400E203D6C27}"/>
              </a:ext>
            </a:extLst>
          </p:cNvPr>
          <p:cNvGrpSpPr/>
          <p:nvPr/>
        </p:nvGrpSpPr>
        <p:grpSpPr>
          <a:xfrm>
            <a:off x="4477896" y="3649410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F7304B58-E646-4876-A9EA-62ED0E401569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7" name="Gráfico 46" descr="Lápiz">
              <a:extLst>
                <a:ext uri="{FF2B5EF4-FFF2-40B4-BE49-F238E27FC236}">
                  <a16:creationId xmlns:a16="http://schemas.microsoft.com/office/drawing/2014/main" id="{74E42332-13F2-425B-B407-0B2B55D2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A3A05FD-4E1F-4155-9E8A-32DBA147ECB2}"/>
              </a:ext>
            </a:extLst>
          </p:cNvPr>
          <p:cNvGrpSpPr/>
          <p:nvPr/>
        </p:nvGrpSpPr>
        <p:grpSpPr>
          <a:xfrm>
            <a:off x="6024595" y="4106249"/>
            <a:ext cx="252000" cy="254585"/>
            <a:chOff x="9158722" y="3368334"/>
            <a:chExt cx="252000" cy="254585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67F5246B-8112-4D5F-A3F7-5BD372E86A7B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Gráfico 49" descr="Agregar">
              <a:extLst>
                <a:ext uri="{FF2B5EF4-FFF2-40B4-BE49-F238E27FC236}">
                  <a16:creationId xmlns:a16="http://schemas.microsoft.com/office/drawing/2014/main" id="{D3B86479-4E8E-4713-B42B-74023C1CF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BD3A3D9-2E3E-4DE7-BB50-DA7B0E522D3E}"/>
              </a:ext>
            </a:extLst>
          </p:cNvPr>
          <p:cNvGrpSpPr/>
          <p:nvPr/>
        </p:nvGrpSpPr>
        <p:grpSpPr>
          <a:xfrm>
            <a:off x="5753134" y="4111420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3ACEF420-9C63-4F64-BF99-7DFA3063DF91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Gráfico 55" descr="Lápiz">
              <a:extLst>
                <a:ext uri="{FF2B5EF4-FFF2-40B4-BE49-F238E27FC236}">
                  <a16:creationId xmlns:a16="http://schemas.microsoft.com/office/drawing/2014/main" id="{1BCA1177-9DB1-4A77-9645-C951B5674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AF32C5CF-1F4C-4D03-A5B2-8B5745E800C1}"/>
              </a:ext>
            </a:extLst>
          </p:cNvPr>
          <p:cNvGrpSpPr/>
          <p:nvPr/>
        </p:nvGrpSpPr>
        <p:grpSpPr>
          <a:xfrm>
            <a:off x="7802028" y="4753622"/>
            <a:ext cx="252000" cy="254585"/>
            <a:chOff x="9158722" y="3368334"/>
            <a:chExt cx="252000" cy="254585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B1C1AAE-D0D6-4010-B919-94A8E2D1977C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9" name="Gráfico 58" descr="Agregar">
              <a:extLst>
                <a:ext uri="{FF2B5EF4-FFF2-40B4-BE49-F238E27FC236}">
                  <a16:creationId xmlns:a16="http://schemas.microsoft.com/office/drawing/2014/main" id="{12612B37-B60B-4872-8BC9-32D3DD50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09C1137F-A4F2-48E2-8499-683C5C8BBA1F}"/>
              </a:ext>
            </a:extLst>
          </p:cNvPr>
          <p:cNvGrpSpPr/>
          <p:nvPr/>
        </p:nvGrpSpPr>
        <p:grpSpPr>
          <a:xfrm>
            <a:off x="7530567" y="4758793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AD93713-8FEA-4027-859D-F98A53A46737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Gráfico 61" descr="Lápiz">
              <a:extLst>
                <a:ext uri="{FF2B5EF4-FFF2-40B4-BE49-F238E27FC236}">
                  <a16:creationId xmlns:a16="http://schemas.microsoft.com/office/drawing/2014/main" id="{4B7A20F5-93AA-4C4C-BFD7-F52E6C50D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33E3A839-FD65-4A1D-A2ED-EC6C960D5945}"/>
              </a:ext>
            </a:extLst>
          </p:cNvPr>
          <p:cNvGrpSpPr/>
          <p:nvPr/>
        </p:nvGrpSpPr>
        <p:grpSpPr>
          <a:xfrm>
            <a:off x="4750750" y="5674931"/>
            <a:ext cx="252000" cy="254585"/>
            <a:chOff x="9158722" y="3368334"/>
            <a:chExt cx="252000" cy="254585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7882783-B72E-4F54-8973-A14CA93A1314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Gráfico 64" descr="Agregar">
              <a:extLst>
                <a:ext uri="{FF2B5EF4-FFF2-40B4-BE49-F238E27FC236}">
                  <a16:creationId xmlns:a16="http://schemas.microsoft.com/office/drawing/2014/main" id="{D92C240B-F2F5-41C0-8BD4-183B0BFB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3B5FAEA-5899-4EF0-BFFB-F486A3D3DAD9}"/>
              </a:ext>
            </a:extLst>
          </p:cNvPr>
          <p:cNvGrpSpPr/>
          <p:nvPr/>
        </p:nvGrpSpPr>
        <p:grpSpPr>
          <a:xfrm>
            <a:off x="4479289" y="5680102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4C54FB0D-F0BD-424A-9036-5D03185CF910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Gráfico 67" descr="Lápiz">
              <a:extLst>
                <a:ext uri="{FF2B5EF4-FFF2-40B4-BE49-F238E27FC236}">
                  <a16:creationId xmlns:a16="http://schemas.microsoft.com/office/drawing/2014/main" id="{525FE5B7-B472-42BC-8210-105C9112D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5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45432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b="1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58019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Clientes - Consulta</a:t>
            </a:r>
          </a:p>
        </p:txBody>
      </p:sp>
      <p:graphicFrame>
        <p:nvGraphicFramePr>
          <p:cNvPr id="26" name="Tabla 13">
            <a:extLst>
              <a:ext uri="{FF2B5EF4-FFF2-40B4-BE49-F238E27FC236}">
                <a16:creationId xmlns:a16="http://schemas.microsoft.com/office/drawing/2014/main" id="{5FFE02D3-5BEA-4642-AFE9-47BBE1890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40046"/>
              </p:ext>
            </p:extLst>
          </p:nvPr>
        </p:nvGraphicFramePr>
        <p:xfrm>
          <a:off x="742673" y="2568662"/>
          <a:ext cx="10977843" cy="335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87">
                  <a:extLst>
                    <a:ext uri="{9D8B030D-6E8A-4147-A177-3AD203B41FA5}">
                      <a16:colId xmlns:a16="http://schemas.microsoft.com/office/drawing/2014/main" val="741421330"/>
                    </a:ext>
                  </a:extLst>
                </a:gridCol>
                <a:gridCol w="1839802">
                  <a:extLst>
                    <a:ext uri="{9D8B030D-6E8A-4147-A177-3AD203B41FA5}">
                      <a16:colId xmlns:a16="http://schemas.microsoft.com/office/drawing/2014/main" val="2769592356"/>
                    </a:ext>
                  </a:extLst>
                </a:gridCol>
                <a:gridCol w="1434570">
                  <a:extLst>
                    <a:ext uri="{9D8B030D-6E8A-4147-A177-3AD203B41FA5}">
                      <a16:colId xmlns:a16="http://schemas.microsoft.com/office/drawing/2014/main" val="2025332266"/>
                    </a:ext>
                  </a:extLst>
                </a:gridCol>
                <a:gridCol w="1007771">
                  <a:extLst>
                    <a:ext uri="{9D8B030D-6E8A-4147-A177-3AD203B41FA5}">
                      <a16:colId xmlns:a16="http://schemas.microsoft.com/office/drawing/2014/main" val="3375120945"/>
                    </a:ext>
                  </a:extLst>
                </a:gridCol>
                <a:gridCol w="852374">
                  <a:extLst>
                    <a:ext uri="{9D8B030D-6E8A-4147-A177-3AD203B41FA5}">
                      <a16:colId xmlns:a16="http://schemas.microsoft.com/office/drawing/2014/main" val="1315505690"/>
                    </a:ext>
                  </a:extLst>
                </a:gridCol>
                <a:gridCol w="2001895">
                  <a:extLst>
                    <a:ext uri="{9D8B030D-6E8A-4147-A177-3AD203B41FA5}">
                      <a16:colId xmlns:a16="http://schemas.microsoft.com/office/drawing/2014/main" val="1388118422"/>
                    </a:ext>
                  </a:extLst>
                </a:gridCol>
                <a:gridCol w="2007890">
                  <a:extLst>
                    <a:ext uri="{9D8B030D-6E8A-4147-A177-3AD203B41FA5}">
                      <a16:colId xmlns:a16="http://schemas.microsoft.com/office/drawing/2014/main" val="2867960435"/>
                    </a:ext>
                  </a:extLst>
                </a:gridCol>
                <a:gridCol w="960954">
                  <a:extLst>
                    <a:ext uri="{9D8B030D-6E8A-4147-A177-3AD203B41FA5}">
                      <a16:colId xmlns:a16="http://schemas.microsoft.com/office/drawing/2014/main" val="452519883"/>
                    </a:ext>
                  </a:extLst>
                </a:gridCol>
              </a:tblGrid>
              <a:tr h="301075">
                <a:tc>
                  <a:txBody>
                    <a:bodyPr/>
                    <a:lstStyle/>
                    <a:p>
                      <a:r>
                        <a:rPr lang="es-ES" sz="1200" dirty="0"/>
                        <a:t>Ref.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Año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Población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Contactos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Información 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33627"/>
                  </a:ext>
                </a:extLst>
              </a:tr>
              <a:tr h="446948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PA12345F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Juan Jesús Campos Pulido</a:t>
                      </a:r>
                    </a:p>
                    <a:p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626.345.123 Lluís Ocaña</a:t>
                      </a:r>
                    </a:p>
                    <a:p>
                      <a:r>
                        <a:rPr lang="es-ES" sz="1200" b="0" i="0" dirty="0"/>
                        <a:t>636.125.156 Maite Márquez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Alérgico a los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03290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NI12346C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Helena Campos Canals</a:t>
                      </a:r>
                    </a:p>
                    <a:p>
                      <a:endParaRPr lang="es-ES" sz="12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2003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626.924.123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Rubí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93.523.45.67 Manu Sánchez</a:t>
                      </a:r>
                    </a:p>
                    <a:p>
                      <a:r>
                        <a:rPr lang="es-ES" sz="1200" b="0" i="0" dirty="0"/>
                        <a:t>626.345.123 Aitor Pérez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No puede moverse por sí solo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41306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626.345.123 </a:t>
                      </a:r>
                      <a:r>
                        <a:rPr lang="es-ES" sz="1200" b="0" i="0" dirty="0" err="1"/>
                        <a:t>Didac</a:t>
                      </a:r>
                      <a:r>
                        <a:rPr lang="es-ES" sz="1200" b="0" i="0" dirty="0"/>
                        <a:t> 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Mal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22763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P312348G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Juan Campos Sánchez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626.924.998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626.345.123 Lluís Ocaña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Ceguera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1291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Manuel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626.345.123 Lluís Ocaña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0524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Lluís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626.345.123 Lluís Ocaña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33150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Fede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/>
                        <a:t>626.345.123 Lluís Ocaña</a:t>
                      </a:r>
                      <a:endParaRPr lang="es-ES" sz="1200" dirty="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24278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C4456478-DD3E-4CB4-8ACA-46AF1E74B44C}"/>
              </a:ext>
            </a:extLst>
          </p:cNvPr>
          <p:cNvSpPr txBox="1"/>
          <p:nvPr/>
        </p:nvSpPr>
        <p:spPr>
          <a:xfrm>
            <a:off x="1355409" y="1543908"/>
            <a:ext cx="46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Ref.: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B71A24-ECB8-45EF-9B63-ACF00B02ED35}"/>
              </a:ext>
            </a:extLst>
          </p:cNvPr>
          <p:cNvSpPr txBox="1"/>
          <p:nvPr/>
        </p:nvSpPr>
        <p:spPr>
          <a:xfrm>
            <a:off x="1355409" y="1850702"/>
            <a:ext cx="74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Nombre: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29A7E51-D40E-464E-8244-BF329CEF6C1E}"/>
              </a:ext>
            </a:extLst>
          </p:cNvPr>
          <p:cNvSpPr txBox="1"/>
          <p:nvPr/>
        </p:nvSpPr>
        <p:spPr>
          <a:xfrm>
            <a:off x="1355409" y="2195165"/>
            <a:ext cx="777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434D98-1985-43C6-8187-F7F85F3272FD}"/>
              </a:ext>
            </a:extLst>
          </p:cNvPr>
          <p:cNvSpPr txBox="1"/>
          <p:nvPr/>
        </p:nvSpPr>
        <p:spPr>
          <a:xfrm>
            <a:off x="3558218" y="2195165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Población: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0F0AC11-3E04-4DE0-B89D-D49E3CB412B5}"/>
              </a:ext>
            </a:extLst>
          </p:cNvPr>
          <p:cNvSpPr/>
          <p:nvPr/>
        </p:nvSpPr>
        <p:spPr>
          <a:xfrm>
            <a:off x="2132200" y="1560701"/>
            <a:ext cx="1845118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83D1A78-C45C-4A64-ACB4-262FB3997FCF}"/>
              </a:ext>
            </a:extLst>
          </p:cNvPr>
          <p:cNvSpPr/>
          <p:nvPr/>
        </p:nvSpPr>
        <p:spPr>
          <a:xfrm>
            <a:off x="2132200" y="1883698"/>
            <a:ext cx="324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6BB02F3-6816-4FFA-B7A0-455707176408}"/>
              </a:ext>
            </a:extLst>
          </p:cNvPr>
          <p:cNvSpPr/>
          <p:nvPr/>
        </p:nvSpPr>
        <p:spPr>
          <a:xfrm>
            <a:off x="2132200" y="2211125"/>
            <a:ext cx="144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FDF8708-E5EF-476D-8DB6-199CD3257D41}"/>
              </a:ext>
            </a:extLst>
          </p:cNvPr>
          <p:cNvSpPr/>
          <p:nvPr/>
        </p:nvSpPr>
        <p:spPr>
          <a:xfrm>
            <a:off x="4392725" y="2222880"/>
            <a:ext cx="1845118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1795465-463A-4ED1-B47D-B11420B98808}"/>
              </a:ext>
            </a:extLst>
          </p:cNvPr>
          <p:cNvSpPr/>
          <p:nvPr/>
        </p:nvSpPr>
        <p:spPr>
          <a:xfrm>
            <a:off x="874833" y="1244854"/>
            <a:ext cx="1509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Búsqueda cliente</a:t>
            </a:r>
            <a:endParaRPr lang="es-ES" sz="1400" dirty="0"/>
          </a:p>
        </p:txBody>
      </p:sp>
      <p:pic>
        <p:nvPicPr>
          <p:cNvPr id="38" name="Gráfico 37" descr="Basura">
            <a:extLst>
              <a:ext uri="{FF2B5EF4-FFF2-40B4-BE49-F238E27FC236}">
                <a16:creationId xmlns:a16="http://schemas.microsoft.com/office/drawing/2014/main" id="{5B8E353C-B956-4A04-A2D9-A437613E3D9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98806" y="2894416"/>
            <a:ext cx="288000" cy="288000"/>
          </a:xfrm>
          <a:prstGeom prst="rect">
            <a:avLst/>
          </a:prstGeom>
        </p:spPr>
      </p:pic>
      <p:pic>
        <p:nvPicPr>
          <p:cNvPr id="39" name="Gráfico 38" descr="Lápiz">
            <a:extLst>
              <a:ext uri="{FF2B5EF4-FFF2-40B4-BE49-F238E27FC236}">
                <a16:creationId xmlns:a16="http://schemas.microsoft.com/office/drawing/2014/main" id="{546CEFFB-648E-46F5-BD17-314DCD6C5A6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10806" y="2894416"/>
            <a:ext cx="288000" cy="288000"/>
          </a:xfrm>
          <a:prstGeom prst="rect">
            <a:avLst/>
          </a:prstGeom>
        </p:spPr>
      </p:pic>
      <p:pic>
        <p:nvPicPr>
          <p:cNvPr id="59" name="Gráfico 58" descr="Calendario diario">
            <a:extLst>
              <a:ext uri="{FF2B5EF4-FFF2-40B4-BE49-F238E27FC236}">
                <a16:creationId xmlns:a16="http://schemas.microsoft.com/office/drawing/2014/main" id="{49C4A24F-8626-4320-9C44-91C68A64F41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74528" y="2854842"/>
            <a:ext cx="360000" cy="360000"/>
          </a:xfrm>
          <a:prstGeom prst="rect">
            <a:avLst/>
          </a:prstGeom>
        </p:spPr>
      </p:pic>
      <p:pic>
        <p:nvPicPr>
          <p:cNvPr id="60" name="Gráfico 59" descr="Basura">
            <a:extLst>
              <a:ext uri="{FF2B5EF4-FFF2-40B4-BE49-F238E27FC236}">
                <a16:creationId xmlns:a16="http://schemas.microsoft.com/office/drawing/2014/main" id="{56C8DD98-3470-4CB4-9F21-46ECEC5DC5B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8806" y="3351305"/>
            <a:ext cx="288000" cy="288000"/>
          </a:xfrm>
          <a:prstGeom prst="rect">
            <a:avLst/>
          </a:prstGeom>
        </p:spPr>
      </p:pic>
      <p:pic>
        <p:nvPicPr>
          <p:cNvPr id="61" name="Gráfico 60" descr="Lápiz">
            <a:extLst>
              <a:ext uri="{FF2B5EF4-FFF2-40B4-BE49-F238E27FC236}">
                <a16:creationId xmlns:a16="http://schemas.microsoft.com/office/drawing/2014/main" id="{BA9B71DF-0E57-4A5F-91BA-9EA3354A4C4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10806" y="3351305"/>
            <a:ext cx="288000" cy="288000"/>
          </a:xfrm>
          <a:prstGeom prst="rect">
            <a:avLst/>
          </a:prstGeom>
        </p:spPr>
      </p:pic>
      <p:pic>
        <p:nvPicPr>
          <p:cNvPr id="62" name="Gráfico 61" descr="Calendario diario">
            <a:extLst>
              <a:ext uri="{FF2B5EF4-FFF2-40B4-BE49-F238E27FC236}">
                <a16:creationId xmlns:a16="http://schemas.microsoft.com/office/drawing/2014/main" id="{8539C379-5826-4F95-B995-E8B7BA851E2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74528" y="3311731"/>
            <a:ext cx="360000" cy="360000"/>
          </a:xfrm>
          <a:prstGeom prst="rect">
            <a:avLst/>
          </a:prstGeom>
        </p:spPr>
      </p:pic>
      <p:pic>
        <p:nvPicPr>
          <p:cNvPr id="63" name="Gráfico 62" descr="Basura">
            <a:extLst>
              <a:ext uri="{FF2B5EF4-FFF2-40B4-BE49-F238E27FC236}">
                <a16:creationId xmlns:a16="http://schemas.microsoft.com/office/drawing/2014/main" id="{E0134168-8DB1-4FC4-A6EF-39798840059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8806" y="3806637"/>
            <a:ext cx="288000" cy="288000"/>
          </a:xfrm>
          <a:prstGeom prst="rect">
            <a:avLst/>
          </a:prstGeom>
        </p:spPr>
      </p:pic>
      <p:pic>
        <p:nvPicPr>
          <p:cNvPr id="64" name="Gráfico 63" descr="Lápiz">
            <a:extLst>
              <a:ext uri="{FF2B5EF4-FFF2-40B4-BE49-F238E27FC236}">
                <a16:creationId xmlns:a16="http://schemas.microsoft.com/office/drawing/2014/main" id="{5C43332E-681A-4578-A35E-27AB6D31C8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10806" y="3806637"/>
            <a:ext cx="288000" cy="288000"/>
          </a:xfrm>
          <a:prstGeom prst="rect">
            <a:avLst/>
          </a:prstGeom>
        </p:spPr>
      </p:pic>
      <p:pic>
        <p:nvPicPr>
          <p:cNvPr id="65" name="Gráfico 64" descr="Calendario diario">
            <a:extLst>
              <a:ext uri="{FF2B5EF4-FFF2-40B4-BE49-F238E27FC236}">
                <a16:creationId xmlns:a16="http://schemas.microsoft.com/office/drawing/2014/main" id="{5703EA38-3C3A-4A31-B459-36DD8EA90E1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74528" y="3767063"/>
            <a:ext cx="360000" cy="360000"/>
          </a:xfrm>
          <a:prstGeom prst="rect">
            <a:avLst/>
          </a:prstGeom>
        </p:spPr>
      </p:pic>
      <p:pic>
        <p:nvPicPr>
          <p:cNvPr id="66" name="Gráfico 65" descr="Basura">
            <a:extLst>
              <a:ext uri="{FF2B5EF4-FFF2-40B4-BE49-F238E27FC236}">
                <a16:creationId xmlns:a16="http://schemas.microsoft.com/office/drawing/2014/main" id="{1BB80F3E-63F0-4012-9D77-36FDBE7661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8806" y="4222395"/>
            <a:ext cx="288000" cy="288000"/>
          </a:xfrm>
          <a:prstGeom prst="rect">
            <a:avLst/>
          </a:prstGeom>
        </p:spPr>
      </p:pic>
      <p:pic>
        <p:nvPicPr>
          <p:cNvPr id="67" name="Gráfico 66" descr="Lápiz">
            <a:extLst>
              <a:ext uri="{FF2B5EF4-FFF2-40B4-BE49-F238E27FC236}">
                <a16:creationId xmlns:a16="http://schemas.microsoft.com/office/drawing/2014/main" id="{BB218501-F63A-4F02-ADD8-24984B75089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10806" y="4222395"/>
            <a:ext cx="288000" cy="288000"/>
          </a:xfrm>
          <a:prstGeom prst="rect">
            <a:avLst/>
          </a:prstGeom>
        </p:spPr>
      </p:pic>
      <p:pic>
        <p:nvPicPr>
          <p:cNvPr id="68" name="Gráfico 67" descr="Calendario diario">
            <a:extLst>
              <a:ext uri="{FF2B5EF4-FFF2-40B4-BE49-F238E27FC236}">
                <a16:creationId xmlns:a16="http://schemas.microsoft.com/office/drawing/2014/main" id="{6DEEC635-781E-406D-94D6-50D3D87C7A3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74528" y="4182821"/>
            <a:ext cx="360000" cy="360000"/>
          </a:xfrm>
          <a:prstGeom prst="rect">
            <a:avLst/>
          </a:prstGeom>
        </p:spPr>
      </p:pic>
      <p:pic>
        <p:nvPicPr>
          <p:cNvPr id="69" name="Gráfico 68" descr="Basura">
            <a:extLst>
              <a:ext uri="{FF2B5EF4-FFF2-40B4-BE49-F238E27FC236}">
                <a16:creationId xmlns:a16="http://schemas.microsoft.com/office/drawing/2014/main" id="{3DB5BC82-4AA7-4298-83B4-12F5FD501ED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4586" y="4661431"/>
            <a:ext cx="288000" cy="288000"/>
          </a:xfrm>
          <a:prstGeom prst="rect">
            <a:avLst/>
          </a:prstGeom>
        </p:spPr>
      </p:pic>
      <p:pic>
        <p:nvPicPr>
          <p:cNvPr id="70" name="Gráfico 69" descr="Lápiz">
            <a:extLst>
              <a:ext uri="{FF2B5EF4-FFF2-40B4-BE49-F238E27FC236}">
                <a16:creationId xmlns:a16="http://schemas.microsoft.com/office/drawing/2014/main" id="{E89FE30D-47E4-4B47-9374-B047276AD7C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06586" y="4661431"/>
            <a:ext cx="288000" cy="288000"/>
          </a:xfrm>
          <a:prstGeom prst="rect">
            <a:avLst/>
          </a:prstGeom>
        </p:spPr>
      </p:pic>
      <p:pic>
        <p:nvPicPr>
          <p:cNvPr id="71" name="Gráfico 70" descr="Calendario diario">
            <a:extLst>
              <a:ext uri="{FF2B5EF4-FFF2-40B4-BE49-F238E27FC236}">
                <a16:creationId xmlns:a16="http://schemas.microsoft.com/office/drawing/2014/main" id="{11C17AAC-5C03-4D45-8627-4C5A3E047DA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70308" y="4621857"/>
            <a:ext cx="360000" cy="360000"/>
          </a:xfrm>
          <a:prstGeom prst="rect">
            <a:avLst/>
          </a:prstGeom>
        </p:spPr>
      </p:pic>
      <p:pic>
        <p:nvPicPr>
          <p:cNvPr id="72" name="Gráfico 71" descr="Basura">
            <a:extLst>
              <a:ext uri="{FF2B5EF4-FFF2-40B4-BE49-F238E27FC236}">
                <a16:creationId xmlns:a16="http://schemas.microsoft.com/office/drawing/2014/main" id="{515051C5-A017-4A70-A819-DF1BB7F9CE2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4586" y="5077189"/>
            <a:ext cx="288000" cy="288000"/>
          </a:xfrm>
          <a:prstGeom prst="rect">
            <a:avLst/>
          </a:prstGeom>
        </p:spPr>
      </p:pic>
      <p:pic>
        <p:nvPicPr>
          <p:cNvPr id="73" name="Gráfico 72" descr="Lápiz">
            <a:extLst>
              <a:ext uri="{FF2B5EF4-FFF2-40B4-BE49-F238E27FC236}">
                <a16:creationId xmlns:a16="http://schemas.microsoft.com/office/drawing/2014/main" id="{41FDF65C-77DB-4387-B6C0-AD3F23EBAD8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06586" y="5077189"/>
            <a:ext cx="288000" cy="288000"/>
          </a:xfrm>
          <a:prstGeom prst="rect">
            <a:avLst/>
          </a:prstGeom>
        </p:spPr>
      </p:pic>
      <p:pic>
        <p:nvPicPr>
          <p:cNvPr id="74" name="Gráfico 73" descr="Calendario diario">
            <a:extLst>
              <a:ext uri="{FF2B5EF4-FFF2-40B4-BE49-F238E27FC236}">
                <a16:creationId xmlns:a16="http://schemas.microsoft.com/office/drawing/2014/main" id="{04879766-12A3-4E7F-B12A-52B17630140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70308" y="5037615"/>
            <a:ext cx="360000" cy="360000"/>
          </a:xfrm>
          <a:prstGeom prst="rect">
            <a:avLst/>
          </a:prstGeom>
        </p:spPr>
      </p:pic>
      <p:pic>
        <p:nvPicPr>
          <p:cNvPr id="75" name="Gráfico 74" descr="Basura">
            <a:extLst>
              <a:ext uri="{FF2B5EF4-FFF2-40B4-BE49-F238E27FC236}">
                <a16:creationId xmlns:a16="http://schemas.microsoft.com/office/drawing/2014/main" id="{E2E6A7B4-7217-44B3-98AB-C07F46861B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4586" y="5524263"/>
            <a:ext cx="288000" cy="288000"/>
          </a:xfrm>
          <a:prstGeom prst="rect">
            <a:avLst/>
          </a:prstGeom>
        </p:spPr>
      </p:pic>
      <p:pic>
        <p:nvPicPr>
          <p:cNvPr id="76" name="Gráfico 75" descr="Lápiz">
            <a:extLst>
              <a:ext uri="{FF2B5EF4-FFF2-40B4-BE49-F238E27FC236}">
                <a16:creationId xmlns:a16="http://schemas.microsoft.com/office/drawing/2014/main" id="{9B47D43C-6B25-4D10-846B-F7112ED938E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06586" y="5524263"/>
            <a:ext cx="288000" cy="288000"/>
          </a:xfrm>
          <a:prstGeom prst="rect">
            <a:avLst/>
          </a:prstGeom>
        </p:spPr>
      </p:pic>
      <p:pic>
        <p:nvPicPr>
          <p:cNvPr id="77" name="Gráfico 76" descr="Calendario diario">
            <a:extLst>
              <a:ext uri="{FF2B5EF4-FFF2-40B4-BE49-F238E27FC236}">
                <a16:creationId xmlns:a16="http://schemas.microsoft.com/office/drawing/2014/main" id="{01A0CC58-7063-4972-AF89-AE55151A8B6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70308" y="5484689"/>
            <a:ext cx="360000" cy="3600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A35965FB-3B22-4C94-85D8-E39D23818672}"/>
              </a:ext>
            </a:extLst>
          </p:cNvPr>
          <p:cNvSpPr/>
          <p:nvPr/>
        </p:nvSpPr>
        <p:spPr>
          <a:xfrm>
            <a:off x="11111415" y="2583314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8" name="Gráfico 77" descr="Agregar">
            <a:extLst>
              <a:ext uri="{FF2B5EF4-FFF2-40B4-BE49-F238E27FC236}">
                <a16:creationId xmlns:a16="http://schemas.microsoft.com/office/drawing/2014/main" id="{A622BA90-F2B0-48B9-B19A-43CBCD9405F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16111" y="2588631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58984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b="1" dirty="0"/>
              <a:t>Clientes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b="1" dirty="0"/>
              <a:t>Nuevo/Modificación cliente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Baja cliente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Agenda cliente</a:t>
            </a:r>
          </a:p>
          <a:p>
            <a:pPr marL="342900" indent="-342900">
              <a:buFont typeface="+mj-lt"/>
              <a:buAutoNum type="arabicPeriod"/>
            </a:pP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838637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F2605902-7295-40D2-BF4F-E127CAC200D7}"/>
              </a:ext>
            </a:extLst>
          </p:cNvPr>
          <p:cNvGrpSpPr/>
          <p:nvPr/>
        </p:nvGrpSpPr>
        <p:grpSpPr>
          <a:xfrm>
            <a:off x="8516932" y="4170383"/>
            <a:ext cx="252000" cy="254585"/>
            <a:chOff x="9158722" y="3859612"/>
            <a:chExt cx="252000" cy="254585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4B0CF660-2563-427A-842E-E68B9AC51E50}"/>
                </a:ext>
              </a:extLst>
            </p:cNvPr>
            <p:cNvSpPr/>
            <p:nvPr/>
          </p:nvSpPr>
          <p:spPr>
            <a:xfrm rot="2700000">
              <a:off x="9158722" y="3859612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3" name="Gráfico 122" descr="Agregar">
              <a:extLst>
                <a:ext uri="{FF2B5EF4-FFF2-40B4-BE49-F238E27FC236}">
                  <a16:creationId xmlns:a16="http://schemas.microsoft.com/office/drawing/2014/main" id="{47BC67D1-419E-46F0-B29B-8DC3E96A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9158722" y="3862197"/>
              <a:ext cx="252000" cy="252000"/>
            </a:xfrm>
            <a:prstGeom prst="rect">
              <a:avLst/>
            </a:prstGeom>
          </p:spPr>
        </p:pic>
      </p:grpSp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A17FD0EE-AD44-4AD6-80C9-A7C5D6E19142}"/>
              </a:ext>
            </a:extLst>
          </p:cNvPr>
          <p:cNvGrpSpPr/>
          <p:nvPr/>
        </p:nvGrpSpPr>
        <p:grpSpPr>
          <a:xfrm>
            <a:off x="2188276" y="1334918"/>
            <a:ext cx="6451786" cy="307777"/>
            <a:chOff x="2150440" y="640484"/>
            <a:chExt cx="6451786" cy="307777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6C49D0D-3A9B-43B4-8005-073C9FE54451}"/>
                </a:ext>
              </a:extLst>
            </p:cNvPr>
            <p:cNvSpPr txBox="1"/>
            <p:nvPr/>
          </p:nvSpPr>
          <p:spPr>
            <a:xfrm>
              <a:off x="2150440" y="640484"/>
              <a:ext cx="8337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Consulta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C867796-949E-46CD-9E6B-23F9556B57E2}"/>
                </a:ext>
              </a:extLst>
            </p:cNvPr>
            <p:cNvSpPr txBox="1"/>
            <p:nvPr/>
          </p:nvSpPr>
          <p:spPr>
            <a:xfrm>
              <a:off x="4425690" y="640484"/>
              <a:ext cx="703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b="1" dirty="0"/>
                <a:t>Cliente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EFD0FD0-8402-4D6D-9DC9-F4CDF832636D}"/>
                </a:ext>
              </a:extLst>
            </p:cNvPr>
            <p:cNvSpPr txBox="1"/>
            <p:nvPr/>
          </p:nvSpPr>
          <p:spPr>
            <a:xfrm>
              <a:off x="6623030" y="640484"/>
              <a:ext cx="19791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Resumen y confirmación</a:t>
              </a:r>
            </a:p>
          </p:txBody>
        </p:sp>
        <p:sp>
          <p:nvSpPr>
            <p:cNvPr id="22" name="Flecha: a la izquierda y derecha 21">
              <a:extLst>
                <a:ext uri="{FF2B5EF4-FFF2-40B4-BE49-F238E27FC236}">
                  <a16:creationId xmlns:a16="http://schemas.microsoft.com/office/drawing/2014/main" id="{22397222-E05D-4E63-9CDB-B3572BAB2E83}"/>
                </a:ext>
              </a:extLst>
            </p:cNvPr>
            <p:cNvSpPr/>
            <p:nvPr/>
          </p:nvSpPr>
          <p:spPr>
            <a:xfrm>
              <a:off x="3053152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Flecha: a la izquierda y derecha 22">
              <a:extLst>
                <a:ext uri="{FF2B5EF4-FFF2-40B4-BE49-F238E27FC236}">
                  <a16:creationId xmlns:a16="http://schemas.microsoft.com/office/drawing/2014/main" id="{CA9EE335-D6AA-4530-86E8-8D63F6100B0E}"/>
                </a:ext>
              </a:extLst>
            </p:cNvPr>
            <p:cNvSpPr/>
            <p:nvPr/>
          </p:nvSpPr>
          <p:spPr>
            <a:xfrm>
              <a:off x="5259568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Clientes - Alta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3FBE6D5-2752-49AA-BAA7-DC001DC8EDF3}"/>
              </a:ext>
            </a:extLst>
          </p:cNvPr>
          <p:cNvSpPr txBox="1"/>
          <p:nvPr/>
        </p:nvSpPr>
        <p:spPr>
          <a:xfrm>
            <a:off x="1351196" y="2001108"/>
            <a:ext cx="2832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Ref.: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D67D377-7675-429F-AF4B-9D77D969C9BA}"/>
              </a:ext>
            </a:extLst>
          </p:cNvPr>
          <p:cNvSpPr txBox="1"/>
          <p:nvPr/>
        </p:nvSpPr>
        <p:spPr>
          <a:xfrm>
            <a:off x="1351196" y="2336930"/>
            <a:ext cx="56412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Nombre: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8AD61589-DD11-47C5-860F-7E56449FA54F}"/>
              </a:ext>
            </a:extLst>
          </p:cNvPr>
          <p:cNvSpPr txBox="1"/>
          <p:nvPr/>
        </p:nvSpPr>
        <p:spPr>
          <a:xfrm>
            <a:off x="1351196" y="2681393"/>
            <a:ext cx="5924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1AC9FF0-B8F3-4D43-9E0B-BC864B63A7A0}"/>
              </a:ext>
            </a:extLst>
          </p:cNvPr>
          <p:cNvSpPr txBox="1"/>
          <p:nvPr/>
        </p:nvSpPr>
        <p:spPr>
          <a:xfrm>
            <a:off x="1351196" y="3022914"/>
            <a:ext cx="9065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Código Postal: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0D394543-E113-46B8-8F8E-998FDAC80AC8}"/>
              </a:ext>
            </a:extLst>
          </p:cNvPr>
          <p:cNvSpPr/>
          <p:nvPr/>
        </p:nvSpPr>
        <p:spPr>
          <a:xfrm>
            <a:off x="2463503" y="2017901"/>
            <a:ext cx="1845118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71F4B37-C344-4E60-B489-E0C8FD28F27F}"/>
              </a:ext>
            </a:extLst>
          </p:cNvPr>
          <p:cNvSpPr/>
          <p:nvPr/>
        </p:nvSpPr>
        <p:spPr>
          <a:xfrm>
            <a:off x="2463503" y="2369926"/>
            <a:ext cx="180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4775E792-06A9-46C6-9563-14F1DD4DE2BF}"/>
              </a:ext>
            </a:extLst>
          </p:cNvPr>
          <p:cNvSpPr/>
          <p:nvPr/>
        </p:nvSpPr>
        <p:spPr>
          <a:xfrm>
            <a:off x="2463503" y="2697353"/>
            <a:ext cx="180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BE3210A4-6918-44FD-B8EC-730FA1A60322}"/>
              </a:ext>
            </a:extLst>
          </p:cNvPr>
          <p:cNvSpPr/>
          <p:nvPr/>
        </p:nvSpPr>
        <p:spPr>
          <a:xfrm>
            <a:off x="2463503" y="3037508"/>
            <a:ext cx="180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A7DA3F8-0F67-4374-A358-A0ACF8233A77}"/>
              </a:ext>
            </a:extLst>
          </p:cNvPr>
          <p:cNvSpPr txBox="1"/>
          <p:nvPr/>
        </p:nvSpPr>
        <p:spPr>
          <a:xfrm>
            <a:off x="4296695" y="233312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Apellidos: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D80AB0DC-61DF-4E3D-BC3B-21D924F98C8F}"/>
              </a:ext>
            </a:extLst>
          </p:cNvPr>
          <p:cNvSpPr/>
          <p:nvPr/>
        </p:nvSpPr>
        <p:spPr>
          <a:xfrm>
            <a:off x="5113436" y="2351524"/>
            <a:ext cx="252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8F9C217-D022-46B9-9BA8-CDDAB0391F99}"/>
              </a:ext>
            </a:extLst>
          </p:cNvPr>
          <p:cNvSpPr txBox="1"/>
          <p:nvPr/>
        </p:nvSpPr>
        <p:spPr>
          <a:xfrm>
            <a:off x="4296695" y="3034376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Población: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EE6B7417-E8BC-4E28-B713-38A45382A958}"/>
              </a:ext>
            </a:extLst>
          </p:cNvPr>
          <p:cNvSpPr/>
          <p:nvPr/>
        </p:nvSpPr>
        <p:spPr>
          <a:xfrm>
            <a:off x="5113436" y="3048970"/>
            <a:ext cx="216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E6BCADAE-11BF-4765-B08D-BFFF25B7645F}"/>
              </a:ext>
            </a:extLst>
          </p:cNvPr>
          <p:cNvSpPr txBox="1"/>
          <p:nvPr/>
        </p:nvSpPr>
        <p:spPr>
          <a:xfrm>
            <a:off x="7279782" y="3043200"/>
            <a:ext cx="815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Provincia: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A5588DC-9DCD-4820-8FD1-74E82C8F4A50}"/>
              </a:ext>
            </a:extLst>
          </p:cNvPr>
          <p:cNvSpPr/>
          <p:nvPr/>
        </p:nvSpPr>
        <p:spPr>
          <a:xfrm>
            <a:off x="4765415" y="4428290"/>
            <a:ext cx="822341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29154D0-2D3B-4609-B75E-975990181F7A}"/>
              </a:ext>
            </a:extLst>
          </p:cNvPr>
          <p:cNvSpPr txBox="1"/>
          <p:nvPr/>
        </p:nvSpPr>
        <p:spPr>
          <a:xfrm>
            <a:off x="1351196" y="3386391"/>
            <a:ext cx="14179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Personas de Contacto: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A6DB5858-0A74-4E49-9B86-A8201A0B22AD}"/>
              </a:ext>
            </a:extLst>
          </p:cNvPr>
          <p:cNvSpPr/>
          <p:nvPr/>
        </p:nvSpPr>
        <p:spPr>
          <a:xfrm>
            <a:off x="2679688" y="4429429"/>
            <a:ext cx="1917391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A94E8D0-D1A8-494C-9FC9-7BBA62785C7B}"/>
              </a:ext>
            </a:extLst>
          </p:cNvPr>
          <p:cNvSpPr txBox="1"/>
          <p:nvPr/>
        </p:nvSpPr>
        <p:spPr>
          <a:xfrm>
            <a:off x="2437080" y="3635757"/>
            <a:ext cx="120706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Josef Amunt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Pere Martínez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Juan y Elisenda </a:t>
            </a:r>
            <a:endParaRPr lang="es-ES" sz="1200" dirty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Lluís Pérez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79F8A74-495B-487B-86D6-237E1E176D7B}"/>
              </a:ext>
            </a:extLst>
          </p:cNvPr>
          <p:cNvSpPr txBox="1"/>
          <p:nvPr/>
        </p:nvSpPr>
        <p:spPr>
          <a:xfrm>
            <a:off x="4765416" y="3639774"/>
            <a:ext cx="82234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93.523.45.67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817A023-2B0E-44BA-99A2-B1FAEE3615A6}"/>
              </a:ext>
            </a:extLst>
          </p:cNvPr>
          <p:cNvGrpSpPr/>
          <p:nvPr/>
        </p:nvGrpSpPr>
        <p:grpSpPr>
          <a:xfrm>
            <a:off x="8245471" y="4422973"/>
            <a:ext cx="252000" cy="254585"/>
            <a:chOff x="9106531" y="4168973"/>
            <a:chExt cx="252000" cy="254585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4366069-682C-41B5-A380-22D2C67884A5}"/>
                </a:ext>
              </a:extLst>
            </p:cNvPr>
            <p:cNvSpPr/>
            <p:nvPr/>
          </p:nvSpPr>
          <p:spPr>
            <a:xfrm>
              <a:off x="9106531" y="4168973"/>
              <a:ext cx="252000" cy="252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6" name="Gráfico 115" descr="Agregar">
              <a:extLst>
                <a:ext uri="{FF2B5EF4-FFF2-40B4-BE49-F238E27FC236}">
                  <a16:creationId xmlns:a16="http://schemas.microsoft.com/office/drawing/2014/main" id="{3FFC5352-918C-42C1-A2F2-A287F48A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06531" y="4171558"/>
              <a:ext cx="252000" cy="252000"/>
            </a:xfrm>
            <a:prstGeom prst="rect">
              <a:avLst/>
            </a:prstGeom>
          </p:spPr>
        </p:pic>
      </p:grp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6C76EF8-D8CE-4570-8388-F4859D7E3AE2}"/>
              </a:ext>
            </a:extLst>
          </p:cNvPr>
          <p:cNvSpPr/>
          <p:nvPr/>
        </p:nvSpPr>
        <p:spPr>
          <a:xfrm>
            <a:off x="874833" y="1702054"/>
            <a:ext cx="1511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Datos personales</a:t>
            </a:r>
            <a:endParaRPr lang="es-ES" sz="14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7EDDA5E7-ECEC-4E26-B663-3BCB24857A00}"/>
              </a:ext>
            </a:extLst>
          </p:cNvPr>
          <p:cNvSpPr txBox="1"/>
          <p:nvPr/>
        </p:nvSpPr>
        <p:spPr>
          <a:xfrm>
            <a:off x="7633436" y="2337982"/>
            <a:ext cx="154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Fecha de nacimiento: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82925916-BDBD-4817-B29B-A26D0606C4F8}"/>
              </a:ext>
            </a:extLst>
          </p:cNvPr>
          <p:cNvSpPr/>
          <p:nvPr/>
        </p:nvSpPr>
        <p:spPr>
          <a:xfrm>
            <a:off x="9146865" y="2356382"/>
            <a:ext cx="144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ED07CD05-63AF-4A67-8531-EF49C4FBC1F4}"/>
              </a:ext>
            </a:extLst>
          </p:cNvPr>
          <p:cNvSpPr/>
          <p:nvPr/>
        </p:nvSpPr>
        <p:spPr>
          <a:xfrm>
            <a:off x="8066865" y="3057794"/>
            <a:ext cx="216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D36D6BCF-1F32-4B99-8C39-D2CAA671378F}"/>
              </a:ext>
            </a:extLst>
          </p:cNvPr>
          <p:cNvSpPr/>
          <p:nvPr/>
        </p:nvSpPr>
        <p:spPr>
          <a:xfrm>
            <a:off x="5764302" y="5014621"/>
            <a:ext cx="2160000" cy="292482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Siguiente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308B14F1-258B-4757-8FBB-99E822A4B605}"/>
              </a:ext>
            </a:extLst>
          </p:cNvPr>
          <p:cNvGrpSpPr/>
          <p:nvPr/>
        </p:nvGrpSpPr>
        <p:grpSpPr>
          <a:xfrm>
            <a:off x="8516932" y="3636623"/>
            <a:ext cx="252000" cy="254585"/>
            <a:chOff x="9158722" y="3368334"/>
            <a:chExt cx="252000" cy="254585"/>
          </a:xfrm>
        </p:grpSpPr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C4FF1AB3-8AC4-4331-A1FE-6033D2EBFD92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7" name="Gráfico 126" descr="Agregar">
              <a:extLst>
                <a:ext uri="{FF2B5EF4-FFF2-40B4-BE49-F238E27FC236}">
                  <a16:creationId xmlns:a16="http://schemas.microsoft.com/office/drawing/2014/main" id="{2198B795-11A1-4FB8-8557-25EDC8BD9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7783092-1A40-43AE-9E5B-E5FE03A59401}"/>
              </a:ext>
            </a:extLst>
          </p:cNvPr>
          <p:cNvGrpSpPr/>
          <p:nvPr/>
        </p:nvGrpSpPr>
        <p:grpSpPr>
          <a:xfrm>
            <a:off x="8516932" y="3903503"/>
            <a:ext cx="252000" cy="254585"/>
            <a:chOff x="9158722" y="3619831"/>
            <a:chExt cx="252000" cy="254585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A2390B66-AC67-418E-AF53-5968BF5308DE}"/>
                </a:ext>
              </a:extLst>
            </p:cNvPr>
            <p:cNvSpPr/>
            <p:nvPr/>
          </p:nvSpPr>
          <p:spPr>
            <a:xfrm rot="2700000">
              <a:off x="9158722" y="3619831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9" name="Gráfico 128" descr="Agregar">
              <a:extLst>
                <a:ext uri="{FF2B5EF4-FFF2-40B4-BE49-F238E27FC236}">
                  <a16:creationId xmlns:a16="http://schemas.microsoft.com/office/drawing/2014/main" id="{EECD5614-24EF-487E-ACFA-84DB362DF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9158722" y="3622416"/>
              <a:ext cx="252000" cy="252000"/>
            </a:xfrm>
            <a:prstGeom prst="rect">
              <a:avLst/>
            </a:prstGeom>
          </p:spPr>
        </p:pic>
      </p:grp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BCAC655B-8C0D-4FF9-8002-3B152073EC70}"/>
              </a:ext>
            </a:extLst>
          </p:cNvPr>
          <p:cNvSpPr/>
          <p:nvPr/>
        </p:nvSpPr>
        <p:spPr>
          <a:xfrm>
            <a:off x="2537759" y="5008746"/>
            <a:ext cx="2160000" cy="292482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Anterior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6848459-C5D2-4D21-A296-D92DBA4C5129}"/>
              </a:ext>
            </a:extLst>
          </p:cNvPr>
          <p:cNvGrpSpPr/>
          <p:nvPr/>
        </p:nvGrpSpPr>
        <p:grpSpPr>
          <a:xfrm>
            <a:off x="8245471" y="4162580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2295A955-C081-4097-BC53-FB176330D842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3" name="Gráfico 62" descr="Lápiz">
              <a:extLst>
                <a:ext uri="{FF2B5EF4-FFF2-40B4-BE49-F238E27FC236}">
                  <a16:creationId xmlns:a16="http://schemas.microsoft.com/office/drawing/2014/main" id="{79F76F5C-051C-4901-BF1A-67A754F70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4219B0F-FB51-4120-8D45-F118FA6CA5BE}"/>
              </a:ext>
            </a:extLst>
          </p:cNvPr>
          <p:cNvGrpSpPr/>
          <p:nvPr/>
        </p:nvGrpSpPr>
        <p:grpSpPr>
          <a:xfrm>
            <a:off x="8245471" y="3902187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6BE4EEEE-4ACA-446F-8D2A-970DB03FB0C5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3" name="Gráfico 72" descr="Lápiz">
              <a:extLst>
                <a:ext uri="{FF2B5EF4-FFF2-40B4-BE49-F238E27FC236}">
                  <a16:creationId xmlns:a16="http://schemas.microsoft.com/office/drawing/2014/main" id="{A6C54A8E-1E9A-4F85-89BE-28CF140E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5A727373-2397-493D-A3C4-752D97BB36DD}"/>
              </a:ext>
            </a:extLst>
          </p:cNvPr>
          <p:cNvGrpSpPr/>
          <p:nvPr/>
        </p:nvGrpSpPr>
        <p:grpSpPr>
          <a:xfrm>
            <a:off x="8245471" y="3641794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F218E420-DBA2-4B28-80BF-0766CBEEAD93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6" name="Gráfico 75" descr="Lápiz">
              <a:extLst>
                <a:ext uri="{FF2B5EF4-FFF2-40B4-BE49-F238E27FC236}">
                  <a16:creationId xmlns:a16="http://schemas.microsoft.com/office/drawing/2014/main" id="{69F4F2B1-3AFD-4540-9F50-02453888E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33EA582-B8BE-4051-9D78-BBCDBC5F0786}"/>
              </a:ext>
            </a:extLst>
          </p:cNvPr>
          <p:cNvSpPr txBox="1"/>
          <p:nvPr/>
        </p:nvSpPr>
        <p:spPr>
          <a:xfrm>
            <a:off x="5679206" y="3635011"/>
            <a:ext cx="78386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B59C56C-27AB-4E49-A930-278B25AC27EE}"/>
              </a:ext>
            </a:extLst>
          </p:cNvPr>
          <p:cNvSpPr txBox="1"/>
          <p:nvPr/>
        </p:nvSpPr>
        <p:spPr>
          <a:xfrm>
            <a:off x="6588713" y="3631084"/>
            <a:ext cx="58509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Marido</a:t>
            </a:r>
          </a:p>
          <a:p>
            <a:r>
              <a:rPr lang="es-ES" sz="1200" dirty="0">
                <a:cs typeface="Arial" panose="020B0604020202020204" pitchFamily="34" charset="0"/>
              </a:rPr>
              <a:t>Hermano</a:t>
            </a:r>
          </a:p>
          <a:p>
            <a:r>
              <a:rPr lang="es-ES" sz="1200" dirty="0">
                <a:cs typeface="Arial" panose="020B0604020202020204" pitchFamily="34" charset="0"/>
              </a:rPr>
              <a:t>Padres</a:t>
            </a:r>
          </a:p>
          <a:p>
            <a:r>
              <a:rPr lang="es-ES" sz="1200" dirty="0">
                <a:cs typeface="Arial" panose="020B0604020202020204" pitchFamily="34" charset="0"/>
              </a:rPr>
              <a:t>Tutor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6C83B36F-3E4D-40BC-B903-28146E3C9E49}"/>
              </a:ext>
            </a:extLst>
          </p:cNvPr>
          <p:cNvSpPr/>
          <p:nvPr/>
        </p:nvSpPr>
        <p:spPr>
          <a:xfrm>
            <a:off x="5684829" y="4422043"/>
            <a:ext cx="822341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EE1BFD6B-CAF5-4CA6-97B2-1AFCC23DFE46}"/>
              </a:ext>
            </a:extLst>
          </p:cNvPr>
          <p:cNvSpPr/>
          <p:nvPr/>
        </p:nvSpPr>
        <p:spPr>
          <a:xfrm>
            <a:off x="6585901" y="4429429"/>
            <a:ext cx="1480964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6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A17FD0EE-AD44-4AD6-80C9-A7C5D6E19142}"/>
              </a:ext>
            </a:extLst>
          </p:cNvPr>
          <p:cNvGrpSpPr/>
          <p:nvPr/>
        </p:nvGrpSpPr>
        <p:grpSpPr>
          <a:xfrm>
            <a:off x="2188276" y="1334918"/>
            <a:ext cx="6488206" cy="307777"/>
            <a:chOff x="2150440" y="640484"/>
            <a:chExt cx="6488206" cy="307777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6C49D0D-3A9B-43B4-8005-073C9FE54451}"/>
                </a:ext>
              </a:extLst>
            </p:cNvPr>
            <p:cNvSpPr txBox="1"/>
            <p:nvPr/>
          </p:nvSpPr>
          <p:spPr>
            <a:xfrm>
              <a:off x="2150440" y="640484"/>
              <a:ext cx="8337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Consulta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C867796-949E-46CD-9E6B-23F9556B57E2}"/>
                </a:ext>
              </a:extLst>
            </p:cNvPr>
            <p:cNvSpPr txBox="1"/>
            <p:nvPr/>
          </p:nvSpPr>
          <p:spPr>
            <a:xfrm>
              <a:off x="4438390" y="640484"/>
              <a:ext cx="6956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Cliente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EFD0FD0-8402-4D6D-9DC9-F4CDF832636D}"/>
                </a:ext>
              </a:extLst>
            </p:cNvPr>
            <p:cNvSpPr txBox="1"/>
            <p:nvPr/>
          </p:nvSpPr>
          <p:spPr>
            <a:xfrm>
              <a:off x="6623030" y="640484"/>
              <a:ext cx="20156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b="1" dirty="0"/>
                <a:t>Resumen y confirmación</a:t>
              </a:r>
            </a:p>
          </p:txBody>
        </p:sp>
        <p:sp>
          <p:nvSpPr>
            <p:cNvPr id="22" name="Flecha: a la izquierda y derecha 21">
              <a:extLst>
                <a:ext uri="{FF2B5EF4-FFF2-40B4-BE49-F238E27FC236}">
                  <a16:creationId xmlns:a16="http://schemas.microsoft.com/office/drawing/2014/main" id="{22397222-E05D-4E63-9CDB-B3572BAB2E83}"/>
                </a:ext>
              </a:extLst>
            </p:cNvPr>
            <p:cNvSpPr/>
            <p:nvPr/>
          </p:nvSpPr>
          <p:spPr>
            <a:xfrm>
              <a:off x="3053152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Flecha: a la izquierda y derecha 22">
              <a:extLst>
                <a:ext uri="{FF2B5EF4-FFF2-40B4-BE49-F238E27FC236}">
                  <a16:creationId xmlns:a16="http://schemas.microsoft.com/office/drawing/2014/main" id="{CA9EE335-D6AA-4530-86E8-8D63F6100B0E}"/>
                </a:ext>
              </a:extLst>
            </p:cNvPr>
            <p:cNvSpPr/>
            <p:nvPr/>
          </p:nvSpPr>
          <p:spPr>
            <a:xfrm>
              <a:off x="5259568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Clientes - Alta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6C76EF8-D8CE-4570-8388-F4859D7E3AE2}"/>
              </a:ext>
            </a:extLst>
          </p:cNvPr>
          <p:cNvSpPr/>
          <p:nvPr/>
        </p:nvSpPr>
        <p:spPr>
          <a:xfrm>
            <a:off x="874833" y="1702054"/>
            <a:ext cx="1461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Datos personales</a:t>
            </a:r>
            <a:endParaRPr lang="es-ES" sz="14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D777B78-C3C6-478D-8ED7-4139529557B8}"/>
              </a:ext>
            </a:extLst>
          </p:cNvPr>
          <p:cNvSpPr txBox="1"/>
          <p:nvPr/>
        </p:nvSpPr>
        <p:spPr>
          <a:xfrm>
            <a:off x="1284349" y="1981413"/>
            <a:ext cx="2523615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/>
              <a:t>PA12345F</a:t>
            </a:r>
          </a:p>
          <a:p>
            <a:r>
              <a:rPr lang="es-ES" sz="1200" dirty="0"/>
              <a:t>Pere Salou</a:t>
            </a:r>
          </a:p>
          <a:p>
            <a:r>
              <a:rPr lang="es-ES" sz="1200" dirty="0"/>
              <a:t>12/02/1971</a:t>
            </a:r>
          </a:p>
          <a:p>
            <a:r>
              <a:rPr lang="es-ES" sz="1200" dirty="0"/>
              <a:t>626.924.434</a:t>
            </a:r>
          </a:p>
          <a:p>
            <a:r>
              <a:rPr lang="es-ES" sz="1200" dirty="0"/>
              <a:t>08191 - Sant Cugat - Barcelona</a:t>
            </a:r>
          </a:p>
          <a:p>
            <a:endParaRPr lang="es-ES" sz="1200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9CBF3F7B-D2A1-4953-A47F-2E38BADF2F6A}"/>
              </a:ext>
            </a:extLst>
          </p:cNvPr>
          <p:cNvSpPr/>
          <p:nvPr/>
        </p:nvSpPr>
        <p:spPr>
          <a:xfrm>
            <a:off x="5166308" y="4316692"/>
            <a:ext cx="2160000" cy="292482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Guardar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893C3C40-3077-4ED1-A4CF-09447A8AB126}"/>
              </a:ext>
            </a:extLst>
          </p:cNvPr>
          <p:cNvSpPr/>
          <p:nvPr/>
        </p:nvSpPr>
        <p:spPr>
          <a:xfrm>
            <a:off x="1981088" y="4306800"/>
            <a:ext cx="2160000" cy="292482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Anterior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AD6A6A2-01C5-461B-AF68-5BB7C550FF21}"/>
              </a:ext>
            </a:extLst>
          </p:cNvPr>
          <p:cNvSpPr txBox="1"/>
          <p:nvPr/>
        </p:nvSpPr>
        <p:spPr>
          <a:xfrm>
            <a:off x="1284349" y="3089409"/>
            <a:ext cx="14179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Personas de Contacto: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4CB5E83-4B02-45CF-816A-A2EC340299FF}"/>
              </a:ext>
            </a:extLst>
          </p:cNvPr>
          <p:cNvSpPr txBox="1"/>
          <p:nvPr/>
        </p:nvSpPr>
        <p:spPr>
          <a:xfrm>
            <a:off x="2370233" y="3338775"/>
            <a:ext cx="120706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Josef Amunt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Arial" panose="020B0604020202020204" pitchFamily="34" charset="0"/>
              </a:rPr>
              <a:t>Pere Martínez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Juan y Elisenda </a:t>
            </a:r>
            <a:endParaRPr lang="es-ES" sz="1200" dirty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cs typeface="Calibri"/>
              </a:rPr>
              <a:t>Lluís Pérez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ADE7F6A-92CA-42E4-AF0D-8B3495A58B1B}"/>
              </a:ext>
            </a:extLst>
          </p:cNvPr>
          <p:cNvSpPr txBox="1"/>
          <p:nvPr/>
        </p:nvSpPr>
        <p:spPr>
          <a:xfrm>
            <a:off x="4698569" y="3342792"/>
            <a:ext cx="82234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93.523.45.67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6932205-373D-4C2D-AF2F-1BF307FCC0ED}"/>
              </a:ext>
            </a:extLst>
          </p:cNvPr>
          <p:cNvSpPr txBox="1"/>
          <p:nvPr/>
        </p:nvSpPr>
        <p:spPr>
          <a:xfrm>
            <a:off x="5612359" y="3338029"/>
            <a:ext cx="78386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  <a:p>
            <a:r>
              <a:rPr lang="es-ES" sz="1200" dirty="0">
                <a:cs typeface="Arial" panose="020B0604020202020204" pitchFamily="34" charset="0"/>
              </a:rPr>
              <a:t>626.345.123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5BCB439-A0D4-4B9A-9073-B0D018A8FC0E}"/>
              </a:ext>
            </a:extLst>
          </p:cNvPr>
          <p:cNvSpPr txBox="1"/>
          <p:nvPr/>
        </p:nvSpPr>
        <p:spPr>
          <a:xfrm>
            <a:off x="6521866" y="3334102"/>
            <a:ext cx="58509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200" dirty="0">
                <a:cs typeface="Arial" panose="020B0604020202020204" pitchFamily="34" charset="0"/>
              </a:rPr>
              <a:t>Marido</a:t>
            </a:r>
          </a:p>
          <a:p>
            <a:r>
              <a:rPr lang="es-ES" sz="1200" dirty="0">
                <a:cs typeface="Arial" panose="020B0604020202020204" pitchFamily="34" charset="0"/>
              </a:rPr>
              <a:t>Hermano</a:t>
            </a:r>
          </a:p>
          <a:p>
            <a:r>
              <a:rPr lang="es-ES" sz="1200" dirty="0">
                <a:cs typeface="Arial" panose="020B0604020202020204" pitchFamily="34" charset="0"/>
              </a:rPr>
              <a:t>Padres</a:t>
            </a:r>
          </a:p>
          <a:p>
            <a:r>
              <a:rPr lang="es-ES" sz="1200" dirty="0">
                <a:cs typeface="Arial" panose="020B0604020202020204" pitchFamily="34" charset="0"/>
              </a:rPr>
              <a:t>Tutor</a:t>
            </a:r>
          </a:p>
        </p:txBody>
      </p:sp>
    </p:spTree>
    <p:extLst>
      <p:ext uri="{BB962C8B-B14F-4D97-AF65-F5344CB8AC3E}">
        <p14:creationId xmlns:p14="http://schemas.microsoft.com/office/powerpoint/2010/main" val="257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5E8F65FD-BACA-46F9-8016-A9DA778C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788E33-81B8-45DB-9447-87A7505CF40F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C746B8-B37A-4F83-B1C8-E160808D25A4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CBF21-AD9C-41EB-B019-29F588ECD58E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419C5F7C-B4FE-4CEB-9697-2555DEFAF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9AF5388-58AA-4E88-895F-42FCE262AE3A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AA62EA-7564-4FF1-B338-A3D30E2366C8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B5395B-DAB3-40C9-B3E9-674110A3492B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CAF905-02CA-464F-A868-46FCC32C3034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99F126-FBF8-409B-B1C3-71447121D08C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D8E64E40-3086-4784-BA73-F154531BF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E1C3D57A-DE99-4652-9CDB-0EC7971C35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B2A0FF07-C9EE-4486-8904-525F636D6E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8F8DB684-129A-4ABB-84E3-95496400EB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04150D9D-ABF2-4A16-9CD4-00984E231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2417" y="1267869"/>
            <a:ext cx="914400" cy="914400"/>
          </a:xfrm>
          <a:prstGeom prst="rect">
            <a:avLst/>
          </a:prstGeom>
        </p:spPr>
      </p:pic>
      <p:pic>
        <p:nvPicPr>
          <p:cNvPr id="19" name="Gráfico 18" descr="Cerrar">
            <a:extLst>
              <a:ext uri="{FF2B5EF4-FFF2-40B4-BE49-F238E27FC236}">
                <a16:creationId xmlns:a16="http://schemas.microsoft.com/office/drawing/2014/main" id="{D4803F79-CDDD-4816-BFA8-FEF2D24331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2417" y="2393461"/>
            <a:ext cx="914400" cy="914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E695837-B170-406E-9E1C-886B819A0B4D}"/>
              </a:ext>
            </a:extLst>
          </p:cNvPr>
          <p:cNvSpPr txBox="1"/>
          <p:nvPr/>
        </p:nvSpPr>
        <p:spPr>
          <a:xfrm>
            <a:off x="2131183" y="1540403"/>
            <a:ext cx="795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 enviado satisfactoriamente. En breve llegará confirmación del profesional.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88BCD8-1211-4A50-A809-017C795AD56D}"/>
              </a:ext>
            </a:extLst>
          </p:cNvPr>
          <p:cNvSpPr txBox="1"/>
          <p:nvPr/>
        </p:nvSpPr>
        <p:spPr>
          <a:xfrm>
            <a:off x="2131183" y="2665995"/>
            <a:ext cx="968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ha producido un error. En breve se pondrá en contacto con usted el personal de atención al cliente.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02B7CA-494F-4B9A-B080-B97A251214D5}"/>
              </a:ext>
            </a:extLst>
          </p:cNvPr>
          <p:cNvSpPr txBox="1"/>
          <p:nvPr/>
        </p:nvSpPr>
        <p:spPr>
          <a:xfrm>
            <a:off x="1102417" y="4127884"/>
            <a:ext cx="2469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0070C0"/>
                </a:solidFill>
              </a:rPr>
              <a:t>Agenda / Nuevo servicio</a:t>
            </a:r>
          </a:p>
          <a:p>
            <a:r>
              <a:rPr lang="es-ES" u="sng" dirty="0">
                <a:solidFill>
                  <a:srgbClr val="0070C0"/>
                </a:solidFill>
              </a:rPr>
              <a:t>Profesionales</a:t>
            </a:r>
          </a:p>
          <a:p>
            <a:r>
              <a:rPr lang="es-ES" u="sng" dirty="0">
                <a:solidFill>
                  <a:srgbClr val="0070C0"/>
                </a:solidFill>
              </a:rPr>
              <a:t>Clientes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0A7655-2F1F-44FE-BFA5-81B180C5B325}"/>
              </a:ext>
            </a:extLst>
          </p:cNvPr>
          <p:cNvSpPr txBox="1"/>
          <p:nvPr/>
        </p:nvSpPr>
        <p:spPr>
          <a:xfrm>
            <a:off x="890525" y="923558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Resultado de la operación</a:t>
            </a:r>
          </a:p>
        </p:txBody>
      </p:sp>
    </p:spTree>
    <p:extLst>
      <p:ext uri="{BB962C8B-B14F-4D97-AF65-F5344CB8AC3E}">
        <p14:creationId xmlns:p14="http://schemas.microsoft.com/office/powerpoint/2010/main" val="325377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58984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b="1" dirty="0"/>
              <a:t>Clientes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Nuevo/Modificación cliente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b="1" dirty="0"/>
              <a:t>Baja cliente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Agenda cliente</a:t>
            </a:r>
          </a:p>
          <a:p>
            <a:pPr marL="342900" indent="-342900">
              <a:buFont typeface="+mj-lt"/>
              <a:buAutoNum type="arabicPeriod"/>
            </a:pP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35149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Clientes - Baja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6C76EF8-D8CE-4570-8388-F4859D7E3AE2}"/>
              </a:ext>
            </a:extLst>
          </p:cNvPr>
          <p:cNvSpPr/>
          <p:nvPr/>
        </p:nvSpPr>
        <p:spPr>
          <a:xfrm>
            <a:off x="874833" y="1484344"/>
            <a:ext cx="1461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Datos personales</a:t>
            </a:r>
            <a:endParaRPr lang="es-ES" sz="14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D777B78-C3C6-478D-8ED7-4139529557B8}"/>
              </a:ext>
            </a:extLst>
          </p:cNvPr>
          <p:cNvSpPr txBox="1"/>
          <p:nvPr/>
        </p:nvSpPr>
        <p:spPr>
          <a:xfrm>
            <a:off x="1284349" y="1763703"/>
            <a:ext cx="2523615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/>
              <a:t>PA12345F</a:t>
            </a:r>
          </a:p>
          <a:p>
            <a:r>
              <a:rPr lang="es-ES" sz="1200" dirty="0"/>
              <a:t>Pere Salou</a:t>
            </a:r>
          </a:p>
          <a:p>
            <a:r>
              <a:rPr lang="es-ES" sz="1200" dirty="0"/>
              <a:t>12/02/1971</a:t>
            </a:r>
          </a:p>
          <a:p>
            <a:r>
              <a:rPr lang="es-ES" sz="1200" dirty="0"/>
              <a:t>626.924.434</a:t>
            </a:r>
          </a:p>
          <a:p>
            <a:r>
              <a:rPr lang="es-ES" sz="1200" dirty="0"/>
              <a:t>08191 - Sant Cugat - Barcelona</a:t>
            </a:r>
          </a:p>
          <a:p>
            <a:endParaRPr lang="es-ES" sz="1200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9CBF3F7B-D2A1-4953-A47F-2E38BADF2F6A}"/>
              </a:ext>
            </a:extLst>
          </p:cNvPr>
          <p:cNvSpPr/>
          <p:nvPr/>
        </p:nvSpPr>
        <p:spPr>
          <a:xfrm>
            <a:off x="3974169" y="3471024"/>
            <a:ext cx="2160000" cy="292482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rgbClr val="FF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Dar de baja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609233-7833-4437-8564-F5EBDAA892C5}"/>
              </a:ext>
            </a:extLst>
          </p:cNvPr>
          <p:cNvSpPr/>
          <p:nvPr/>
        </p:nvSpPr>
        <p:spPr>
          <a:xfrm>
            <a:off x="1511680" y="3053456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3B6FE8-8FBB-4D5D-9318-98C66D2CCD74}"/>
              </a:ext>
            </a:extLst>
          </p:cNvPr>
          <p:cNvSpPr txBox="1"/>
          <p:nvPr/>
        </p:nvSpPr>
        <p:spPr>
          <a:xfrm>
            <a:off x="1711647" y="2973304"/>
            <a:ext cx="773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Marcando esta casilla confirmo que quiero dar de baja a la persona seleccionada</a:t>
            </a:r>
          </a:p>
        </p:txBody>
      </p:sp>
    </p:spTree>
    <p:extLst>
      <p:ext uri="{BB962C8B-B14F-4D97-AF65-F5344CB8AC3E}">
        <p14:creationId xmlns:p14="http://schemas.microsoft.com/office/powerpoint/2010/main" val="56160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7389EEE-3D1C-4236-BE14-E044706265E0}"/>
              </a:ext>
            </a:extLst>
          </p:cNvPr>
          <p:cNvSpPr/>
          <p:nvPr/>
        </p:nvSpPr>
        <p:spPr>
          <a:xfrm>
            <a:off x="5450509" y="605977"/>
            <a:ext cx="1800000" cy="4209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Persona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8F0EF60-33CA-4C7D-9D9B-9B3F5150B0B4}"/>
              </a:ext>
            </a:extLst>
          </p:cNvPr>
          <p:cNvSpPr/>
          <p:nvPr/>
        </p:nvSpPr>
        <p:spPr>
          <a:xfrm>
            <a:off x="3967183" y="1792517"/>
            <a:ext cx="1800000" cy="4209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Professional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301DACF-26AC-48A2-B5DA-CE82F6159F62}"/>
              </a:ext>
            </a:extLst>
          </p:cNvPr>
          <p:cNvSpPr/>
          <p:nvPr/>
        </p:nvSpPr>
        <p:spPr>
          <a:xfrm>
            <a:off x="6586349" y="1821545"/>
            <a:ext cx="1800000" cy="4209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/>
              <a:t>Client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C8A3730-4392-40D5-8229-F2D6C554816C}"/>
              </a:ext>
            </a:extLst>
          </p:cNvPr>
          <p:cNvSpPr/>
          <p:nvPr/>
        </p:nvSpPr>
        <p:spPr>
          <a:xfrm>
            <a:off x="1232012" y="5384800"/>
            <a:ext cx="1800000" cy="4209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 err="1"/>
              <a:t>GrupFuncional</a:t>
            </a:r>
            <a:endParaRPr lang="ca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DA7F7B0-FBAE-44AD-A1E4-E9FB69191D64}"/>
              </a:ext>
            </a:extLst>
          </p:cNvPr>
          <p:cNvSpPr/>
          <p:nvPr/>
        </p:nvSpPr>
        <p:spPr>
          <a:xfrm>
            <a:off x="1232012" y="2989945"/>
            <a:ext cx="1800000" cy="4209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 err="1"/>
              <a:t>Professio</a:t>
            </a:r>
            <a:endParaRPr lang="ca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6F3E8B1-CAA6-4F4F-A747-04963190670F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867183" y="1026891"/>
            <a:ext cx="1483326" cy="7656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6E02CE-AC96-4989-AEA8-50AB15BBF7D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350509" y="1026891"/>
            <a:ext cx="1135840" cy="79465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F97F0A2-A266-41E7-937B-0241CF49798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2132012" y="3410859"/>
            <a:ext cx="7315" cy="725712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9E29E06-2376-4AB2-B9F6-93B08AD7F607}"/>
              </a:ext>
            </a:extLst>
          </p:cNvPr>
          <p:cNvSpPr/>
          <p:nvPr/>
        </p:nvSpPr>
        <p:spPr>
          <a:xfrm>
            <a:off x="9396186" y="5384800"/>
            <a:ext cx="1800000" cy="4209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 err="1"/>
              <a:t>TipusServei</a:t>
            </a:r>
            <a:endParaRPr lang="ca-ES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51A620F-5944-4A6C-88DB-F25F350669EA}"/>
              </a:ext>
            </a:extLst>
          </p:cNvPr>
          <p:cNvSpPr/>
          <p:nvPr/>
        </p:nvSpPr>
        <p:spPr>
          <a:xfrm>
            <a:off x="9379572" y="2979058"/>
            <a:ext cx="1800000" cy="4209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Servei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38CC396-57FF-4EF2-84E4-F72752AEAF8C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10279572" y="3399972"/>
            <a:ext cx="3460" cy="73659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0BB8B11-29BF-491E-B06F-5A01EC484397}"/>
              </a:ext>
            </a:extLst>
          </p:cNvPr>
          <p:cNvSpPr/>
          <p:nvPr/>
        </p:nvSpPr>
        <p:spPr>
          <a:xfrm>
            <a:off x="1065269" y="4136571"/>
            <a:ext cx="2148115" cy="4209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REL_GF_PROF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5A37A8B-109D-47A1-9740-57A368E4E67D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2132012" y="4557485"/>
            <a:ext cx="7315" cy="82731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27B4C8C-C075-443B-BD0A-6DD19E69C0F6}"/>
              </a:ext>
            </a:extLst>
          </p:cNvPr>
          <p:cNvSpPr/>
          <p:nvPr/>
        </p:nvSpPr>
        <p:spPr>
          <a:xfrm>
            <a:off x="9208974" y="4136571"/>
            <a:ext cx="2148115" cy="4209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REL_TS_SERV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374B27F-DBC0-47CD-8F33-03A18532D863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H="1" flipV="1">
            <a:off x="10283032" y="4557485"/>
            <a:ext cx="13154" cy="82731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9690F04-DECD-45B5-8370-622656F96BC0}"/>
              </a:ext>
            </a:extLst>
          </p:cNvPr>
          <p:cNvCxnSpPr>
            <a:cxnSpLocks/>
            <a:stCxn id="18" idx="1"/>
            <a:endCxn id="25" idx="0"/>
          </p:cNvCxnSpPr>
          <p:nvPr/>
        </p:nvCxnSpPr>
        <p:spPr>
          <a:xfrm flipH="1">
            <a:off x="7568463" y="3189515"/>
            <a:ext cx="1811109" cy="94705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46A1AD0-1659-4722-A15A-55271A41074B}"/>
              </a:ext>
            </a:extLst>
          </p:cNvPr>
          <p:cNvSpPr/>
          <p:nvPr/>
        </p:nvSpPr>
        <p:spPr>
          <a:xfrm>
            <a:off x="3779837" y="4136571"/>
            <a:ext cx="2148115" cy="4209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REL_AGE_SER_IND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2E314FA-F13D-402D-97E2-BD81B7CD6B46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 flipH="1">
            <a:off x="4853895" y="2213431"/>
            <a:ext cx="13288" cy="19231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B4761D8-D8C9-459E-92E7-4C252B77F087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 flipH="1">
            <a:off x="4853895" y="2242459"/>
            <a:ext cx="2632454" cy="189411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88AF338-BA09-431E-8057-CFC078C9454B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flipH="1">
            <a:off x="3032012" y="2213431"/>
            <a:ext cx="1835171" cy="98697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26BB5C2-3857-405C-B07E-3F0CCB01FBAE}"/>
              </a:ext>
            </a:extLst>
          </p:cNvPr>
          <p:cNvSpPr/>
          <p:nvPr/>
        </p:nvSpPr>
        <p:spPr>
          <a:xfrm>
            <a:off x="6494405" y="4136571"/>
            <a:ext cx="2148115" cy="4209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REL_SERV_PROF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BCB126D-E51B-431A-A07C-1A9F7B67C916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4867183" y="2213431"/>
            <a:ext cx="2701280" cy="19231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932AFA5-B9A5-48A1-9B60-13CBE5C30C0B}"/>
              </a:ext>
            </a:extLst>
          </p:cNvPr>
          <p:cNvSpPr/>
          <p:nvPr/>
        </p:nvSpPr>
        <p:spPr>
          <a:xfrm>
            <a:off x="9379573" y="1821545"/>
            <a:ext cx="1800000" cy="4209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dirty="0"/>
              <a:t>Grup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2D0922B-A4E6-4628-891A-7C76DFB21DE2}"/>
              </a:ext>
            </a:extLst>
          </p:cNvPr>
          <p:cNvSpPr/>
          <p:nvPr/>
        </p:nvSpPr>
        <p:spPr>
          <a:xfrm>
            <a:off x="3213384" y="4760685"/>
            <a:ext cx="2148115" cy="4209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REL_AGE_SER_GRU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7E13B08-0432-48AC-A90F-E0FF02B98C93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flipH="1">
            <a:off x="4287442" y="2242459"/>
            <a:ext cx="5992131" cy="25182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698CEE1-61DE-4109-92FF-1C5699C3AAAB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flipH="1">
            <a:off x="4287442" y="2213431"/>
            <a:ext cx="579741" cy="254725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511D38B-DC33-4EF0-BC54-AF1922F00756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8386349" y="2032002"/>
            <a:ext cx="99322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BD2A289-58E3-4D20-BB6E-79D932B07129}"/>
              </a:ext>
            </a:extLst>
          </p:cNvPr>
          <p:cNvSpPr txBox="1"/>
          <p:nvPr/>
        </p:nvSpPr>
        <p:spPr>
          <a:xfrm>
            <a:off x="2903665" y="1737031"/>
            <a:ext cx="107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err="1"/>
              <a:t>Id_persona</a:t>
            </a:r>
            <a:endParaRPr lang="ca-ES" sz="1400" dirty="0"/>
          </a:p>
          <a:p>
            <a:r>
              <a:rPr lang="ca-ES" sz="1400" dirty="0" err="1"/>
              <a:t>Id_professio</a:t>
            </a:r>
            <a:endParaRPr lang="ca-ES" sz="14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E1F2E9A-B281-4ADF-B232-451211B57CB9}"/>
              </a:ext>
            </a:extLst>
          </p:cNvPr>
          <p:cNvSpPr txBox="1"/>
          <p:nvPr/>
        </p:nvSpPr>
        <p:spPr>
          <a:xfrm>
            <a:off x="6969722" y="4557485"/>
            <a:ext cx="100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err="1"/>
              <a:t>Id_persona</a:t>
            </a:r>
            <a:endParaRPr lang="ca-ES" sz="1400" dirty="0"/>
          </a:p>
          <a:p>
            <a:r>
              <a:rPr lang="ca-ES" sz="1400" dirty="0" err="1"/>
              <a:t>Id_servei</a:t>
            </a:r>
            <a:endParaRPr lang="ca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E84B512-3B0F-4CB0-98F0-B376D441F000}"/>
              </a:ext>
            </a:extLst>
          </p:cNvPr>
          <p:cNvSpPr txBox="1"/>
          <p:nvPr/>
        </p:nvSpPr>
        <p:spPr>
          <a:xfrm>
            <a:off x="3879996" y="3554941"/>
            <a:ext cx="228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err="1"/>
              <a:t>Id_professional</a:t>
            </a:r>
            <a:r>
              <a:rPr lang="ca-ES" sz="1400" dirty="0"/>
              <a:t> – </a:t>
            </a:r>
            <a:r>
              <a:rPr lang="ca-ES" sz="1400" dirty="0" err="1"/>
              <a:t>id_persona</a:t>
            </a:r>
            <a:endParaRPr lang="ca-ES" sz="1400" dirty="0"/>
          </a:p>
          <a:p>
            <a:r>
              <a:rPr lang="ca-ES" sz="1400" dirty="0" err="1"/>
              <a:t>Id_client</a:t>
            </a:r>
            <a:r>
              <a:rPr lang="ca-ES" sz="1400" dirty="0"/>
              <a:t> – </a:t>
            </a:r>
            <a:r>
              <a:rPr lang="ca-ES" sz="1400" dirty="0" err="1"/>
              <a:t>id_persona</a:t>
            </a:r>
            <a:endParaRPr lang="ca-ES" sz="14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9688484-376F-4FD3-B76D-C376D59EA0C2}"/>
              </a:ext>
            </a:extLst>
          </p:cNvPr>
          <p:cNvSpPr/>
          <p:nvPr/>
        </p:nvSpPr>
        <p:spPr>
          <a:xfrm>
            <a:off x="9222128" y="605977"/>
            <a:ext cx="2148115" cy="4209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REL_INFO_CLIENT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285FAA9-CA82-4FE7-B8F7-4D9EE0042997}"/>
              </a:ext>
            </a:extLst>
          </p:cNvPr>
          <p:cNvCxnSpPr>
            <a:cxnSpLocks/>
            <a:stCxn id="6" idx="3"/>
            <a:endCxn id="36" idx="2"/>
          </p:cNvCxnSpPr>
          <p:nvPr/>
        </p:nvCxnSpPr>
        <p:spPr>
          <a:xfrm flipV="1">
            <a:off x="8386349" y="1026891"/>
            <a:ext cx="1909837" cy="100511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C552AB6-5245-4AC7-AFE5-9BB0FCBAC1F2}"/>
              </a:ext>
            </a:extLst>
          </p:cNvPr>
          <p:cNvSpPr/>
          <p:nvPr/>
        </p:nvSpPr>
        <p:spPr>
          <a:xfrm>
            <a:off x="5135392" y="5384799"/>
            <a:ext cx="2148115" cy="4209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REL_RESERVA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F2A7783-F5FE-48E1-8220-532BD2351224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6209450" y="2242459"/>
            <a:ext cx="1276899" cy="31423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3DD2E96-5725-4899-ACE0-8A5EDB34F934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867183" y="2213431"/>
            <a:ext cx="1342267" cy="317136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A0090A6-422B-4589-B3CF-3CA6D31E4634}"/>
              </a:ext>
            </a:extLst>
          </p:cNvPr>
          <p:cNvCxnSpPr>
            <a:cxnSpLocks/>
            <a:stCxn id="18" idx="1"/>
            <a:endCxn id="38" idx="0"/>
          </p:cNvCxnSpPr>
          <p:nvPr/>
        </p:nvCxnSpPr>
        <p:spPr>
          <a:xfrm flipH="1">
            <a:off x="6209450" y="3189515"/>
            <a:ext cx="3170122" cy="219528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E6B03A08-FEF5-4E38-924B-5028A02C7020}"/>
              </a:ext>
            </a:extLst>
          </p:cNvPr>
          <p:cNvSpPr/>
          <p:nvPr/>
        </p:nvSpPr>
        <p:spPr>
          <a:xfrm>
            <a:off x="5420347" y="6008913"/>
            <a:ext cx="2148115" cy="4209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ADRECA_CLIENT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24EEE1C-BB2E-43A7-AF56-C7FED149461A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6494405" y="2242459"/>
            <a:ext cx="991944" cy="376645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19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5E8F65FD-BACA-46F9-8016-A9DA778C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788E33-81B8-45DB-9447-87A7505CF40F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C746B8-B37A-4F83-B1C8-E160808D25A4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CBF21-AD9C-41EB-B019-29F588ECD58E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419C5F7C-B4FE-4CEB-9697-2555DEFAF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9AF5388-58AA-4E88-895F-42FCE262AE3A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AA62EA-7564-4FF1-B338-A3D30E2366C8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B5395B-DAB3-40C9-B3E9-674110A3492B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CAF905-02CA-464F-A868-46FCC32C3034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99F126-FBF8-409B-B1C3-71447121D08C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D8E64E40-3086-4784-BA73-F154531BF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E1C3D57A-DE99-4652-9CDB-0EC7971C35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B2A0FF07-C9EE-4486-8904-525F636D6E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8F8DB684-129A-4ABB-84E3-95496400EB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04150D9D-ABF2-4A16-9CD4-00984E231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2417" y="1267869"/>
            <a:ext cx="914400" cy="914400"/>
          </a:xfrm>
          <a:prstGeom prst="rect">
            <a:avLst/>
          </a:prstGeom>
        </p:spPr>
      </p:pic>
      <p:pic>
        <p:nvPicPr>
          <p:cNvPr id="19" name="Gráfico 18" descr="Cerrar">
            <a:extLst>
              <a:ext uri="{FF2B5EF4-FFF2-40B4-BE49-F238E27FC236}">
                <a16:creationId xmlns:a16="http://schemas.microsoft.com/office/drawing/2014/main" id="{D4803F79-CDDD-4816-BFA8-FEF2D24331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2417" y="2393461"/>
            <a:ext cx="914400" cy="914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E695837-B170-406E-9E1C-886B819A0B4D}"/>
              </a:ext>
            </a:extLst>
          </p:cNvPr>
          <p:cNvSpPr txBox="1"/>
          <p:nvPr/>
        </p:nvSpPr>
        <p:spPr>
          <a:xfrm>
            <a:off x="2131183" y="1540403"/>
            <a:ext cx="795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 enviado satisfactoriamente. En breve llegará confirmación del profesional.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88BCD8-1211-4A50-A809-017C795AD56D}"/>
              </a:ext>
            </a:extLst>
          </p:cNvPr>
          <p:cNvSpPr txBox="1"/>
          <p:nvPr/>
        </p:nvSpPr>
        <p:spPr>
          <a:xfrm>
            <a:off x="2131183" y="2665995"/>
            <a:ext cx="968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ha producido un error. En breve se pondrá en contacto con usted el personal de atención al cliente.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02B7CA-494F-4B9A-B080-B97A251214D5}"/>
              </a:ext>
            </a:extLst>
          </p:cNvPr>
          <p:cNvSpPr txBox="1"/>
          <p:nvPr/>
        </p:nvSpPr>
        <p:spPr>
          <a:xfrm>
            <a:off x="1102417" y="4127884"/>
            <a:ext cx="2469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0070C0"/>
                </a:solidFill>
              </a:rPr>
              <a:t>Agenda / Nuevo servicio</a:t>
            </a:r>
          </a:p>
          <a:p>
            <a:r>
              <a:rPr lang="es-ES" u="sng" dirty="0">
                <a:solidFill>
                  <a:srgbClr val="0070C0"/>
                </a:solidFill>
              </a:rPr>
              <a:t>Profesionales</a:t>
            </a:r>
          </a:p>
          <a:p>
            <a:r>
              <a:rPr lang="es-ES" u="sng" dirty="0">
                <a:solidFill>
                  <a:srgbClr val="0070C0"/>
                </a:solidFill>
              </a:rPr>
              <a:t>Clientes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0A7655-2F1F-44FE-BFA5-81B180C5B325}"/>
              </a:ext>
            </a:extLst>
          </p:cNvPr>
          <p:cNvSpPr txBox="1"/>
          <p:nvPr/>
        </p:nvSpPr>
        <p:spPr>
          <a:xfrm>
            <a:off x="890525" y="923558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Resultado de la operación</a:t>
            </a:r>
          </a:p>
        </p:txBody>
      </p:sp>
    </p:spTree>
    <p:extLst>
      <p:ext uri="{BB962C8B-B14F-4D97-AF65-F5344CB8AC3E}">
        <p14:creationId xmlns:p14="http://schemas.microsoft.com/office/powerpoint/2010/main" val="3145491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58984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b="1" dirty="0"/>
              <a:t>Clientes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Nuevo/Modificación cliente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dirty="0"/>
              <a:t>Baja cliente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ES" sz="3200" b="1" dirty="0"/>
              <a:t>Agenda cliente</a:t>
            </a:r>
          </a:p>
          <a:p>
            <a:pPr marL="342900" indent="-342900">
              <a:buFont typeface="+mj-lt"/>
              <a:buAutoNum type="arabicPeriod"/>
            </a:pP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992040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D2D0E2EF-BDD8-4DF2-B91C-8C3BE2D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9DCBAC-F00E-4B39-9C57-FD207BC36120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2C5D3-4239-4C33-A5D5-8215BA12CF08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FCDAA-8C13-43A5-ADFA-2F0B8DA524F3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8" name="Gráfico 7" descr="Estetoscopio">
            <a:extLst>
              <a:ext uri="{FF2B5EF4-FFF2-40B4-BE49-F238E27FC236}">
                <a16:creationId xmlns:a16="http://schemas.microsoft.com/office/drawing/2014/main" id="{F6A4F88C-1D35-4F81-BA8B-BEEF1C94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97AA94-5F57-4CA0-AF91-0953DD0BC969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837171-1CDE-4D1A-B5C9-526D3B3CFB52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9591D-1AA1-401B-ABAA-A45D13D01582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DAD62-A379-4ACE-B2BE-CC055674CE5C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92EF04-7243-4611-817D-0C976D8B74A3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14" name="Gráfico 13" descr="Empleado de oficina">
            <a:extLst>
              <a:ext uri="{FF2B5EF4-FFF2-40B4-BE49-F238E27FC236}">
                <a16:creationId xmlns:a16="http://schemas.microsoft.com/office/drawing/2014/main" id="{1573CD48-670B-451C-9E8C-3D7FF5FBE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15" name="Gráfico 14" descr="Perfil de hombre">
            <a:extLst>
              <a:ext uri="{FF2B5EF4-FFF2-40B4-BE49-F238E27FC236}">
                <a16:creationId xmlns:a16="http://schemas.microsoft.com/office/drawing/2014/main" id="{90092351-3D2F-4206-8BA2-E5BE826F2A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16" name="Gráfico 15" descr="Calendario diario">
            <a:extLst>
              <a:ext uri="{FF2B5EF4-FFF2-40B4-BE49-F238E27FC236}">
                <a16:creationId xmlns:a16="http://schemas.microsoft.com/office/drawing/2014/main" id="{C5373477-69C7-4436-812B-C8752449A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17" name="Gráfico 16" descr="Información">
            <a:extLst>
              <a:ext uri="{FF2B5EF4-FFF2-40B4-BE49-F238E27FC236}">
                <a16:creationId xmlns:a16="http://schemas.microsoft.com/office/drawing/2014/main" id="{F6097DB5-3C65-4D5F-896F-9667BC42C4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19696DC-C81A-4986-974B-02A37F8B1B79}"/>
              </a:ext>
            </a:extLst>
          </p:cNvPr>
          <p:cNvSpPr txBox="1"/>
          <p:nvPr/>
        </p:nvSpPr>
        <p:spPr>
          <a:xfrm>
            <a:off x="874833" y="923558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Clientes - Agenda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3B9E733-9EB1-49EA-85C0-C77B850B08FE}"/>
              </a:ext>
            </a:extLst>
          </p:cNvPr>
          <p:cNvSpPr/>
          <p:nvPr/>
        </p:nvSpPr>
        <p:spPr>
          <a:xfrm>
            <a:off x="1774458" y="2572395"/>
            <a:ext cx="5345220" cy="357767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1" name="Tabla 45">
            <a:extLst>
              <a:ext uri="{FF2B5EF4-FFF2-40B4-BE49-F238E27FC236}">
                <a16:creationId xmlns:a16="http://schemas.microsoft.com/office/drawing/2014/main" id="{A9741535-AF00-4B53-ADCB-1D5165AF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93180"/>
              </p:ext>
            </p:extLst>
          </p:nvPr>
        </p:nvGraphicFramePr>
        <p:xfrm>
          <a:off x="1860018" y="2695235"/>
          <a:ext cx="5166542" cy="3362454"/>
        </p:xfrm>
        <a:graphic>
          <a:graphicData uri="http://schemas.openxmlformats.org/drawingml/2006/table">
            <a:tbl>
              <a:tblPr firstRow="1" firstCol="1" la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0257">
                  <a:extLst>
                    <a:ext uri="{9D8B030D-6E8A-4147-A177-3AD203B41FA5}">
                      <a16:colId xmlns:a16="http://schemas.microsoft.com/office/drawing/2014/main" val="395911344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6057032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991651387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5168328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884638934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26170801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4245199823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854778631"/>
                    </a:ext>
                  </a:extLst>
                </a:gridCol>
              </a:tblGrid>
              <a:tr h="241126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6365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6:00-7:00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4183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7:00-8:00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2214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8:00-9:00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3625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9:00-10:00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8724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10:00-11:00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6248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11:00-12:00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8946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12:00-13:00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2999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13:00-14:00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0842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14:00-15:00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7607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15:00-16:00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68125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16:00-17:00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35906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17:00-18:00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6157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18:00-19:00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2510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20:00-21:00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89361"/>
                  </a:ext>
                </a:extLst>
              </a:tr>
            </a:tbl>
          </a:graphicData>
        </a:graphic>
      </p:graphicFrame>
      <p:pic>
        <p:nvPicPr>
          <p:cNvPr id="86" name="Gráfico 85" descr="Calendario diario">
            <a:extLst>
              <a:ext uri="{FF2B5EF4-FFF2-40B4-BE49-F238E27FC236}">
                <a16:creationId xmlns:a16="http://schemas.microsoft.com/office/drawing/2014/main" id="{61977AA7-EF8E-4207-8D55-68172A8110E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3561" y="2592215"/>
            <a:ext cx="360000" cy="360000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2DA04F37-5BAA-4920-9E3D-256D1FBE3D72}"/>
              </a:ext>
            </a:extLst>
          </p:cNvPr>
          <p:cNvSpPr txBox="1"/>
          <p:nvPr/>
        </p:nvSpPr>
        <p:spPr>
          <a:xfrm>
            <a:off x="1290415" y="2242495"/>
            <a:ext cx="48404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1200" b="1" dirty="0"/>
              <a:t>Agenda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6C76EF8-D8CE-4570-8388-F4859D7E3AE2}"/>
              </a:ext>
            </a:extLst>
          </p:cNvPr>
          <p:cNvSpPr/>
          <p:nvPr/>
        </p:nvSpPr>
        <p:spPr>
          <a:xfrm>
            <a:off x="874833" y="1263904"/>
            <a:ext cx="1461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Datos personales</a:t>
            </a:r>
            <a:endParaRPr lang="es-ES" sz="14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D777B78-C3C6-478D-8ED7-4139529557B8}"/>
              </a:ext>
            </a:extLst>
          </p:cNvPr>
          <p:cNvSpPr txBox="1"/>
          <p:nvPr/>
        </p:nvSpPr>
        <p:spPr>
          <a:xfrm>
            <a:off x="1284349" y="1543263"/>
            <a:ext cx="2523615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/>
              <a:t>PA12345F</a:t>
            </a:r>
          </a:p>
          <a:p>
            <a:r>
              <a:rPr lang="es-ES" sz="1200" dirty="0"/>
              <a:t>Pere Salou</a:t>
            </a:r>
          </a:p>
          <a:p>
            <a:r>
              <a:rPr lang="es-ES" sz="1200" dirty="0"/>
              <a:t>626.924.434</a:t>
            </a:r>
          </a:p>
        </p:txBody>
      </p:sp>
      <p:sp>
        <p:nvSpPr>
          <p:cNvPr id="2" name="Globo: línea doblada 1">
            <a:extLst>
              <a:ext uri="{FF2B5EF4-FFF2-40B4-BE49-F238E27FC236}">
                <a16:creationId xmlns:a16="http://schemas.microsoft.com/office/drawing/2014/main" id="{3A17DFAE-1465-45D9-AD3A-93C5AB08DA73}"/>
              </a:ext>
            </a:extLst>
          </p:cNvPr>
          <p:cNvSpPr/>
          <p:nvPr/>
        </p:nvSpPr>
        <p:spPr>
          <a:xfrm>
            <a:off x="3638862" y="2679565"/>
            <a:ext cx="1305718" cy="720000"/>
          </a:xfrm>
          <a:prstGeom prst="borderCallout2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N12345F</a:t>
            </a:r>
          </a:p>
          <a:p>
            <a:r>
              <a:rPr lang="es-ES" sz="900" dirty="0">
                <a:solidFill>
                  <a:schemeClr val="tx1"/>
                </a:solidFill>
              </a:rPr>
              <a:t>Pere Salou</a:t>
            </a:r>
          </a:p>
          <a:p>
            <a:r>
              <a:rPr lang="es-ES" sz="900" dirty="0">
                <a:solidFill>
                  <a:schemeClr val="tx1"/>
                </a:solidFill>
              </a:rPr>
              <a:t>626.924.434</a:t>
            </a:r>
          </a:p>
          <a:p>
            <a:r>
              <a:rPr lang="es-ES" sz="900" dirty="0">
                <a:solidFill>
                  <a:schemeClr val="tx1"/>
                </a:solidFill>
              </a:rPr>
              <a:t>Fisioterapia</a:t>
            </a:r>
          </a:p>
        </p:txBody>
      </p:sp>
      <p:sp>
        <p:nvSpPr>
          <p:cNvPr id="35" name="Globo: línea doblada 34">
            <a:extLst>
              <a:ext uri="{FF2B5EF4-FFF2-40B4-BE49-F238E27FC236}">
                <a16:creationId xmlns:a16="http://schemas.microsoft.com/office/drawing/2014/main" id="{BCD71A3E-15BB-453A-9FBE-6AB49022AE14}"/>
              </a:ext>
            </a:extLst>
          </p:cNvPr>
          <p:cNvSpPr/>
          <p:nvPr/>
        </p:nvSpPr>
        <p:spPr>
          <a:xfrm>
            <a:off x="6686466" y="3791166"/>
            <a:ext cx="1305718" cy="720000"/>
          </a:xfrm>
          <a:prstGeom prst="borderCallout2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P377345F</a:t>
            </a:r>
          </a:p>
          <a:p>
            <a:r>
              <a:rPr lang="es-ES" sz="900" dirty="0">
                <a:solidFill>
                  <a:schemeClr val="tx1"/>
                </a:solidFill>
              </a:rPr>
              <a:t>Pere Salou</a:t>
            </a:r>
          </a:p>
          <a:p>
            <a:r>
              <a:rPr lang="es-ES" sz="900" dirty="0">
                <a:solidFill>
                  <a:schemeClr val="tx1"/>
                </a:solidFill>
              </a:rPr>
              <a:t>626.924.434</a:t>
            </a:r>
          </a:p>
          <a:p>
            <a:r>
              <a:rPr lang="es-ES" sz="900" dirty="0">
                <a:solidFill>
                  <a:schemeClr val="tx1"/>
                </a:solidFill>
              </a:rPr>
              <a:t>Cuidado persona mayor</a:t>
            </a:r>
          </a:p>
        </p:txBody>
      </p:sp>
      <p:sp>
        <p:nvSpPr>
          <p:cNvPr id="36" name="Globo: línea doblada 35">
            <a:extLst>
              <a:ext uri="{FF2B5EF4-FFF2-40B4-BE49-F238E27FC236}">
                <a16:creationId xmlns:a16="http://schemas.microsoft.com/office/drawing/2014/main" id="{D0D84A3D-ECA2-489C-A990-CE198BDD3A75}"/>
              </a:ext>
            </a:extLst>
          </p:cNvPr>
          <p:cNvSpPr/>
          <p:nvPr/>
        </p:nvSpPr>
        <p:spPr>
          <a:xfrm>
            <a:off x="4909033" y="3142585"/>
            <a:ext cx="1305718" cy="720000"/>
          </a:xfrm>
          <a:prstGeom prst="borderCallout2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JO22345F</a:t>
            </a:r>
          </a:p>
          <a:p>
            <a:r>
              <a:rPr lang="es-ES" sz="900" dirty="0">
                <a:solidFill>
                  <a:schemeClr val="tx1"/>
                </a:solidFill>
              </a:rPr>
              <a:t>Pere Salou</a:t>
            </a:r>
          </a:p>
          <a:p>
            <a:r>
              <a:rPr lang="es-ES" sz="900" dirty="0">
                <a:solidFill>
                  <a:schemeClr val="tx1"/>
                </a:solidFill>
              </a:rPr>
              <a:t>626.924.434</a:t>
            </a:r>
          </a:p>
          <a:p>
            <a:r>
              <a:rPr lang="es-ES" sz="900" dirty="0">
                <a:solidFill>
                  <a:schemeClr val="tx1"/>
                </a:solidFill>
              </a:rPr>
              <a:t>Entrenador personal</a:t>
            </a:r>
          </a:p>
        </p:txBody>
      </p:sp>
      <p:sp>
        <p:nvSpPr>
          <p:cNvPr id="38" name="Globo: línea doblada 37">
            <a:extLst>
              <a:ext uri="{FF2B5EF4-FFF2-40B4-BE49-F238E27FC236}">
                <a16:creationId xmlns:a16="http://schemas.microsoft.com/office/drawing/2014/main" id="{9B78F83D-505F-425F-8B14-B6D15036DF99}"/>
              </a:ext>
            </a:extLst>
          </p:cNvPr>
          <p:cNvSpPr/>
          <p:nvPr/>
        </p:nvSpPr>
        <p:spPr>
          <a:xfrm>
            <a:off x="3633024" y="4715721"/>
            <a:ext cx="1305718" cy="720000"/>
          </a:xfrm>
          <a:prstGeom prst="borderCallout2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NI67345F</a:t>
            </a:r>
          </a:p>
          <a:p>
            <a:r>
              <a:rPr lang="es-ES" sz="900" dirty="0">
                <a:solidFill>
                  <a:schemeClr val="tx1"/>
                </a:solidFill>
              </a:rPr>
              <a:t>Pere Salou</a:t>
            </a:r>
          </a:p>
          <a:p>
            <a:r>
              <a:rPr lang="es-ES" sz="900" dirty="0">
                <a:solidFill>
                  <a:schemeClr val="tx1"/>
                </a:solidFill>
              </a:rPr>
              <a:t>626.924.434</a:t>
            </a:r>
          </a:p>
          <a:p>
            <a:r>
              <a:rPr lang="es-ES" sz="900" dirty="0">
                <a:solidFill>
                  <a:schemeClr val="tx1"/>
                </a:solidFill>
              </a:rPr>
              <a:t>Profesor repaso niño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7E02328D-EC04-4368-85A3-E7D25463FD44}"/>
              </a:ext>
            </a:extLst>
          </p:cNvPr>
          <p:cNvGrpSpPr/>
          <p:nvPr/>
        </p:nvGrpSpPr>
        <p:grpSpPr>
          <a:xfrm>
            <a:off x="7205238" y="2690772"/>
            <a:ext cx="252000" cy="254585"/>
            <a:chOff x="9106531" y="4168973"/>
            <a:chExt cx="252000" cy="254585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CDDDCCE-3914-4CAA-B029-69A0B59F904B}"/>
                </a:ext>
              </a:extLst>
            </p:cNvPr>
            <p:cNvSpPr/>
            <p:nvPr/>
          </p:nvSpPr>
          <p:spPr>
            <a:xfrm>
              <a:off x="9106531" y="4168973"/>
              <a:ext cx="252000" cy="252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Gráfico 40" descr="Agregar">
              <a:extLst>
                <a:ext uri="{FF2B5EF4-FFF2-40B4-BE49-F238E27FC236}">
                  <a16:creationId xmlns:a16="http://schemas.microsoft.com/office/drawing/2014/main" id="{7BC4EBBF-9C9F-400E-B64A-53D78A68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06531" y="4171558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CBB602E-8F89-4441-BF9F-075140044134}"/>
              </a:ext>
            </a:extLst>
          </p:cNvPr>
          <p:cNvGrpSpPr/>
          <p:nvPr/>
        </p:nvGrpSpPr>
        <p:grpSpPr>
          <a:xfrm>
            <a:off x="4679893" y="2698210"/>
            <a:ext cx="252000" cy="254585"/>
            <a:chOff x="9158722" y="3368334"/>
            <a:chExt cx="252000" cy="254585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E486F35-03A5-4615-8C1B-8F1E50B2FF0E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Gráfico 43" descr="Agregar">
              <a:extLst>
                <a:ext uri="{FF2B5EF4-FFF2-40B4-BE49-F238E27FC236}">
                  <a16:creationId xmlns:a16="http://schemas.microsoft.com/office/drawing/2014/main" id="{CDBD82E8-B89D-4C5E-87CD-D3991685D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BF6146DD-7217-4CB9-AD71-400E203D6C27}"/>
              </a:ext>
            </a:extLst>
          </p:cNvPr>
          <p:cNvGrpSpPr/>
          <p:nvPr/>
        </p:nvGrpSpPr>
        <p:grpSpPr>
          <a:xfrm>
            <a:off x="4408432" y="2703381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F7304B58-E646-4876-A9EA-62ED0E401569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7" name="Gráfico 46" descr="Lápiz">
              <a:extLst>
                <a:ext uri="{FF2B5EF4-FFF2-40B4-BE49-F238E27FC236}">
                  <a16:creationId xmlns:a16="http://schemas.microsoft.com/office/drawing/2014/main" id="{74E42332-13F2-425B-B407-0B2B55D2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A3A05FD-4E1F-4155-9E8A-32DBA147ECB2}"/>
              </a:ext>
            </a:extLst>
          </p:cNvPr>
          <p:cNvGrpSpPr/>
          <p:nvPr/>
        </p:nvGrpSpPr>
        <p:grpSpPr>
          <a:xfrm>
            <a:off x="5955131" y="3160220"/>
            <a:ext cx="252000" cy="254585"/>
            <a:chOff x="9158722" y="3368334"/>
            <a:chExt cx="252000" cy="254585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67F5246B-8112-4D5F-A3F7-5BD372E86A7B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Gráfico 49" descr="Agregar">
              <a:extLst>
                <a:ext uri="{FF2B5EF4-FFF2-40B4-BE49-F238E27FC236}">
                  <a16:creationId xmlns:a16="http://schemas.microsoft.com/office/drawing/2014/main" id="{D3B86479-4E8E-4713-B42B-74023C1CF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BD3A3D9-2E3E-4DE7-BB50-DA7B0E522D3E}"/>
              </a:ext>
            </a:extLst>
          </p:cNvPr>
          <p:cNvGrpSpPr/>
          <p:nvPr/>
        </p:nvGrpSpPr>
        <p:grpSpPr>
          <a:xfrm>
            <a:off x="5683670" y="3165391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3ACEF420-9C63-4F64-BF99-7DFA3063DF91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Gráfico 55" descr="Lápiz">
              <a:extLst>
                <a:ext uri="{FF2B5EF4-FFF2-40B4-BE49-F238E27FC236}">
                  <a16:creationId xmlns:a16="http://schemas.microsoft.com/office/drawing/2014/main" id="{1BCA1177-9DB1-4A77-9645-C951B5674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AF32C5CF-1F4C-4D03-A5B2-8B5745E800C1}"/>
              </a:ext>
            </a:extLst>
          </p:cNvPr>
          <p:cNvGrpSpPr/>
          <p:nvPr/>
        </p:nvGrpSpPr>
        <p:grpSpPr>
          <a:xfrm>
            <a:off x="7732564" y="3807593"/>
            <a:ext cx="252000" cy="254585"/>
            <a:chOff x="9158722" y="3368334"/>
            <a:chExt cx="252000" cy="254585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B1C1AAE-D0D6-4010-B919-94A8E2D1977C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9" name="Gráfico 58" descr="Agregar">
              <a:extLst>
                <a:ext uri="{FF2B5EF4-FFF2-40B4-BE49-F238E27FC236}">
                  <a16:creationId xmlns:a16="http://schemas.microsoft.com/office/drawing/2014/main" id="{12612B37-B60B-4872-8BC9-32D3DD50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09C1137F-A4F2-48E2-8499-683C5C8BBA1F}"/>
              </a:ext>
            </a:extLst>
          </p:cNvPr>
          <p:cNvGrpSpPr/>
          <p:nvPr/>
        </p:nvGrpSpPr>
        <p:grpSpPr>
          <a:xfrm>
            <a:off x="7461103" y="3812764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AD93713-8FEA-4027-859D-F98A53A46737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Gráfico 61" descr="Lápiz">
              <a:extLst>
                <a:ext uri="{FF2B5EF4-FFF2-40B4-BE49-F238E27FC236}">
                  <a16:creationId xmlns:a16="http://schemas.microsoft.com/office/drawing/2014/main" id="{4B7A20F5-93AA-4C4C-BFD7-F52E6C50D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33E3A839-FD65-4A1D-A2ED-EC6C960D5945}"/>
              </a:ext>
            </a:extLst>
          </p:cNvPr>
          <p:cNvGrpSpPr/>
          <p:nvPr/>
        </p:nvGrpSpPr>
        <p:grpSpPr>
          <a:xfrm>
            <a:off x="4681286" y="4728902"/>
            <a:ext cx="252000" cy="254585"/>
            <a:chOff x="9158722" y="3368334"/>
            <a:chExt cx="252000" cy="254585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7882783-B72E-4F54-8973-A14CA93A1314}"/>
                </a:ext>
              </a:extLst>
            </p:cNvPr>
            <p:cNvSpPr/>
            <p:nvPr/>
          </p:nvSpPr>
          <p:spPr>
            <a:xfrm rot="2700000">
              <a:off x="9158722" y="3368334"/>
              <a:ext cx="252000" cy="25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Gráfico 64" descr="Agregar">
              <a:extLst>
                <a:ext uri="{FF2B5EF4-FFF2-40B4-BE49-F238E27FC236}">
                  <a16:creationId xmlns:a16="http://schemas.microsoft.com/office/drawing/2014/main" id="{D92C240B-F2F5-41C0-8BD4-183B0BFB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700000">
              <a:off x="9158722" y="3370919"/>
              <a:ext cx="252000" cy="252000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3B5FAEA-5899-4EF0-BFFB-F486A3D3DAD9}"/>
              </a:ext>
            </a:extLst>
          </p:cNvPr>
          <p:cNvGrpSpPr/>
          <p:nvPr/>
        </p:nvGrpSpPr>
        <p:grpSpPr>
          <a:xfrm>
            <a:off x="4409825" y="4734073"/>
            <a:ext cx="252000" cy="252000"/>
            <a:chOff x="10900232" y="4080285"/>
            <a:chExt cx="252000" cy="25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4C54FB0D-F0BD-424A-9036-5D03185CF910}"/>
                </a:ext>
              </a:extLst>
            </p:cNvPr>
            <p:cNvSpPr/>
            <p:nvPr/>
          </p:nvSpPr>
          <p:spPr>
            <a:xfrm>
              <a:off x="10900232" y="4080285"/>
              <a:ext cx="252000" cy="252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Gráfico 67" descr="Lápiz">
              <a:extLst>
                <a:ext uri="{FF2B5EF4-FFF2-40B4-BE49-F238E27FC236}">
                  <a16:creationId xmlns:a16="http://schemas.microsoft.com/office/drawing/2014/main" id="{525FE5B7-B472-42BC-8210-105C9112D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918232" y="4098285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93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45432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b="1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317514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3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E12B13BE-4D65-46A5-A4D3-B425F2CF70ED}"/>
              </a:ext>
            </a:extLst>
          </p:cNvPr>
          <p:cNvSpPr/>
          <p:nvPr/>
        </p:nvSpPr>
        <p:spPr>
          <a:xfrm>
            <a:off x="3810" y="1768150"/>
            <a:ext cx="2923429" cy="266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337B32AB-2BA1-41F7-A43C-E595B4D3BC4D}"/>
              </a:ext>
            </a:extLst>
          </p:cNvPr>
          <p:cNvSpPr/>
          <p:nvPr/>
        </p:nvSpPr>
        <p:spPr>
          <a:xfrm>
            <a:off x="64770" y="1805752"/>
            <a:ext cx="25605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Servicios sanitarios a personas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5F6535EE-031C-47A7-AD4B-CA49A6A0DB84}"/>
              </a:ext>
            </a:extLst>
          </p:cNvPr>
          <p:cNvSpPr/>
          <p:nvPr/>
        </p:nvSpPr>
        <p:spPr>
          <a:xfrm>
            <a:off x="-31614" y="7992251"/>
            <a:ext cx="12223613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3D41CE94-6DDA-4EBC-9D40-C298AC903168}"/>
              </a:ext>
            </a:extLst>
          </p:cNvPr>
          <p:cNvSpPr/>
          <p:nvPr/>
        </p:nvSpPr>
        <p:spPr>
          <a:xfrm>
            <a:off x="0" y="353922"/>
            <a:ext cx="12192000" cy="714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E9EBF2C-0A25-4214-A4D4-0861FF5B61BE}"/>
              </a:ext>
            </a:extLst>
          </p:cNvPr>
          <p:cNvSpPr/>
          <p:nvPr/>
        </p:nvSpPr>
        <p:spPr>
          <a:xfrm>
            <a:off x="0" y="-2086"/>
            <a:ext cx="12192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Cuidados</a:t>
            </a:r>
            <a:r>
              <a:rPr lang="ca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Personales</a:t>
            </a:r>
            <a:r>
              <a:rPr lang="ca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by</a:t>
            </a:r>
            <a:r>
              <a:rPr lang="ca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CACAProjectsApps</a:t>
            </a:r>
            <a:endParaRPr lang="ca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26DEBA-ECB7-407F-9619-EBEB1DE2527D}"/>
              </a:ext>
            </a:extLst>
          </p:cNvPr>
          <p:cNvSpPr txBox="1"/>
          <p:nvPr/>
        </p:nvSpPr>
        <p:spPr>
          <a:xfrm>
            <a:off x="3173039" y="2612496"/>
            <a:ext cx="5357052" cy="706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>
            <a:noAutofit/>
          </a:bodyPr>
          <a:lstStyle/>
          <a:p>
            <a:pPr algn="just"/>
            <a:r>
              <a:rPr lang="es-ES" sz="1400" dirty="0"/>
              <a:t>Cuidar enfermo mayor de 60 años, levantarle de la cama, ducharle, vestirle y darle sus medicinas. Atenderlo hasta que llegue la persona que está a su cargo.</a:t>
            </a:r>
          </a:p>
          <a:p>
            <a:pPr algn="just"/>
            <a:endParaRPr lang="es-ES" sz="1400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FA257A0-D451-428C-96CE-89D20C5AFF7F}"/>
              </a:ext>
            </a:extLst>
          </p:cNvPr>
          <p:cNvSpPr/>
          <p:nvPr/>
        </p:nvSpPr>
        <p:spPr>
          <a:xfrm>
            <a:off x="8882756" y="6999117"/>
            <a:ext cx="3199995" cy="713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7097BDA5-8360-4ECC-9AB2-BE1642C05246}"/>
              </a:ext>
            </a:extLst>
          </p:cNvPr>
          <p:cNvSpPr/>
          <p:nvPr/>
        </p:nvSpPr>
        <p:spPr>
          <a:xfrm>
            <a:off x="8882756" y="6320564"/>
            <a:ext cx="3199995" cy="67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0711D4DE-5613-4E29-B739-3BA8E61BB09A}"/>
              </a:ext>
            </a:extLst>
          </p:cNvPr>
          <p:cNvSpPr/>
          <p:nvPr/>
        </p:nvSpPr>
        <p:spPr>
          <a:xfrm>
            <a:off x="8882756" y="5595223"/>
            <a:ext cx="3199995" cy="723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180422BB-F95D-4619-96B4-9A563B49FAFE}"/>
              </a:ext>
            </a:extLst>
          </p:cNvPr>
          <p:cNvSpPr/>
          <p:nvPr/>
        </p:nvSpPr>
        <p:spPr>
          <a:xfrm>
            <a:off x="8882756" y="4912720"/>
            <a:ext cx="3199995" cy="682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5CA26BCA-7981-4F70-AA0F-DAF7D2E32587}"/>
              </a:ext>
            </a:extLst>
          </p:cNvPr>
          <p:cNvSpPr/>
          <p:nvPr/>
        </p:nvSpPr>
        <p:spPr>
          <a:xfrm>
            <a:off x="8882756" y="4198883"/>
            <a:ext cx="3199995" cy="713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C79910CA-0E91-49D4-B65E-37F006C88373}"/>
              </a:ext>
            </a:extLst>
          </p:cNvPr>
          <p:cNvSpPr/>
          <p:nvPr/>
        </p:nvSpPr>
        <p:spPr>
          <a:xfrm>
            <a:off x="8882756" y="3489772"/>
            <a:ext cx="3199995" cy="713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865A6AEA-3F2E-4AD5-B710-4A04BD46CA1D}"/>
              </a:ext>
            </a:extLst>
          </p:cNvPr>
          <p:cNvSpPr/>
          <p:nvPr/>
        </p:nvSpPr>
        <p:spPr>
          <a:xfrm>
            <a:off x="8882756" y="2807203"/>
            <a:ext cx="3199995" cy="68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CE9A2A-F0FA-43B5-B01F-270338C0B73E}"/>
              </a:ext>
            </a:extLst>
          </p:cNvPr>
          <p:cNvSpPr/>
          <p:nvPr/>
        </p:nvSpPr>
        <p:spPr>
          <a:xfrm>
            <a:off x="8882756" y="2095619"/>
            <a:ext cx="3199995" cy="713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AFC7B7D-7563-429E-A4D8-65C8CC645A1D}"/>
              </a:ext>
            </a:extLst>
          </p:cNvPr>
          <p:cNvSpPr/>
          <p:nvPr/>
        </p:nvSpPr>
        <p:spPr>
          <a:xfrm>
            <a:off x="3181751" y="3665658"/>
            <a:ext cx="5345220" cy="391946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C7EBFC-FFC0-40C4-AF19-88360D1DBFA2}"/>
              </a:ext>
            </a:extLst>
          </p:cNvPr>
          <p:cNvSpPr txBox="1"/>
          <p:nvPr/>
        </p:nvSpPr>
        <p:spPr>
          <a:xfrm>
            <a:off x="3080722" y="2381051"/>
            <a:ext cx="14654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400" b="1" dirty="0"/>
              <a:t>Detalle del servicio</a:t>
            </a:r>
          </a:p>
        </p:txBody>
      </p:sp>
      <p:graphicFrame>
        <p:nvGraphicFramePr>
          <p:cNvPr id="37" name="Tabla 45">
            <a:extLst>
              <a:ext uri="{FF2B5EF4-FFF2-40B4-BE49-F238E27FC236}">
                <a16:creationId xmlns:a16="http://schemas.microsoft.com/office/drawing/2014/main" id="{069F0401-5F62-4C65-B762-C896C2F0B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79494"/>
              </p:ext>
            </p:extLst>
          </p:nvPr>
        </p:nvGraphicFramePr>
        <p:xfrm>
          <a:off x="3251555" y="4028494"/>
          <a:ext cx="5166542" cy="3456608"/>
        </p:xfrm>
        <a:graphic>
          <a:graphicData uri="http://schemas.openxmlformats.org/drawingml/2006/table">
            <a:tbl>
              <a:tblPr firstRow="1" firstCol="1" la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0257">
                  <a:extLst>
                    <a:ext uri="{9D8B030D-6E8A-4147-A177-3AD203B41FA5}">
                      <a16:colId xmlns:a16="http://schemas.microsoft.com/office/drawing/2014/main" val="395911344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6057032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991651387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451683288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884638934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2261708011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4245199823"/>
                    </a:ext>
                  </a:extLst>
                </a:gridCol>
                <a:gridCol w="613755">
                  <a:extLst>
                    <a:ext uri="{9D8B030D-6E8A-4147-A177-3AD203B41FA5}">
                      <a16:colId xmlns:a16="http://schemas.microsoft.com/office/drawing/2014/main" val="3854778631"/>
                    </a:ext>
                  </a:extLst>
                </a:gridCol>
              </a:tblGrid>
              <a:tr h="241126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M </a:t>
                      </a:r>
                    </a:p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X </a:t>
                      </a:r>
                    </a:p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J </a:t>
                      </a:r>
                    </a:p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V </a:t>
                      </a:r>
                    </a:p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S </a:t>
                      </a:r>
                    </a:p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D </a:t>
                      </a:r>
                    </a:p>
                    <a:p>
                      <a:pPr algn="ctr"/>
                      <a:r>
                        <a:rPr lang="es-ES" sz="1100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6365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6:00-7:00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4183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7:00-8:00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2214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8:00-9:00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0000FF"/>
                          </a:highlight>
                        </a:rPr>
                        <a:t>|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|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|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3625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9:00-10:00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|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8724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10:00-11:00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0000FF"/>
                          </a:highlight>
                        </a:rPr>
                        <a:t>|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|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|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62482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11:00-12:00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|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|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|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8946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12:00-13:00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29999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13:00-14:00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|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|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|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0842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14:00-15:00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76077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algn="ctr"/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15:00-16:00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68125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16:00-17:00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035906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17:00-18:00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61571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18:00-19:00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25100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20:00-21:00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89361"/>
                  </a:ext>
                </a:extLst>
              </a:tr>
            </a:tbl>
          </a:graphicData>
        </a:graphic>
      </p:graphicFrame>
      <p:grpSp>
        <p:nvGrpSpPr>
          <p:cNvPr id="93" name="Grupo 92">
            <a:extLst>
              <a:ext uri="{FF2B5EF4-FFF2-40B4-BE49-F238E27FC236}">
                <a16:creationId xmlns:a16="http://schemas.microsoft.com/office/drawing/2014/main" id="{2B4297E9-DA9F-47E0-96FB-15D829F1C150}"/>
              </a:ext>
            </a:extLst>
          </p:cNvPr>
          <p:cNvGrpSpPr/>
          <p:nvPr/>
        </p:nvGrpSpPr>
        <p:grpSpPr>
          <a:xfrm>
            <a:off x="4790755" y="3708946"/>
            <a:ext cx="2950237" cy="252000"/>
            <a:chOff x="4576121" y="3719250"/>
            <a:chExt cx="2950237" cy="252000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505C3E9-221F-44B6-A335-06F8DFEE2C01}"/>
                </a:ext>
              </a:extLst>
            </p:cNvPr>
            <p:cNvSpPr txBox="1"/>
            <p:nvPr/>
          </p:nvSpPr>
          <p:spPr>
            <a:xfrm>
              <a:off x="5000715" y="3728775"/>
              <a:ext cx="2085040" cy="2154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s-ES" sz="1400" b="1" dirty="0"/>
                <a:t>18/01/2021 – 24/01/2021</a:t>
              </a:r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41872BAB-00A5-4EFB-84CC-4F1D95D672B1}"/>
                </a:ext>
              </a:extLst>
            </p:cNvPr>
            <p:cNvSpPr>
              <a:spLocks/>
            </p:cNvSpPr>
            <p:nvPr/>
          </p:nvSpPr>
          <p:spPr>
            <a:xfrm>
              <a:off x="4576121" y="3719250"/>
              <a:ext cx="360000" cy="2520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/>
                <a:t>&lt;&lt;</a:t>
              </a:r>
            </a:p>
          </p:txBody>
        </p: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C2C4D47F-AAB4-4353-8E32-FCBC0069144B}"/>
                </a:ext>
              </a:extLst>
            </p:cNvPr>
            <p:cNvSpPr>
              <a:spLocks/>
            </p:cNvSpPr>
            <p:nvPr/>
          </p:nvSpPr>
          <p:spPr>
            <a:xfrm>
              <a:off x="7166358" y="3719250"/>
              <a:ext cx="360000" cy="2520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/>
                <a:t>&gt;&gt;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A7787E0-A381-460E-93D8-638460DBFF9C}"/>
              </a:ext>
            </a:extLst>
          </p:cNvPr>
          <p:cNvGrpSpPr/>
          <p:nvPr/>
        </p:nvGrpSpPr>
        <p:grpSpPr>
          <a:xfrm>
            <a:off x="8921679" y="2082919"/>
            <a:ext cx="2740235" cy="769441"/>
            <a:chOff x="8332428" y="1219200"/>
            <a:chExt cx="2740235" cy="769441"/>
          </a:xfrm>
        </p:grpSpPr>
        <p:pic>
          <p:nvPicPr>
            <p:cNvPr id="64" name="Gráfico 63" descr="Perfil de hombre">
              <a:extLst>
                <a:ext uri="{FF2B5EF4-FFF2-40B4-BE49-F238E27FC236}">
                  <a16:creationId xmlns:a16="http://schemas.microsoft.com/office/drawing/2014/main" id="{209726E3-589D-438B-AC0E-A3399E788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8538" y="1231900"/>
              <a:ext cx="720000" cy="720000"/>
            </a:xfrm>
            <a:prstGeom prst="rect">
              <a:avLst/>
            </a:prstGeom>
          </p:spPr>
        </p:pic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D1B9BC37-67B8-47D8-B31C-316372F31541}"/>
                </a:ext>
              </a:extLst>
            </p:cNvPr>
            <p:cNvSpPr txBox="1"/>
            <p:nvPr/>
          </p:nvSpPr>
          <p:spPr>
            <a:xfrm>
              <a:off x="9397204" y="1219200"/>
              <a:ext cx="16754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Luís Pérez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Fisioterapeuta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Disponibilidad – Alta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626.924.434 – Sant Cugat</a:t>
              </a:r>
            </a:p>
          </p:txBody>
        </p:sp>
        <p:pic>
          <p:nvPicPr>
            <p:cNvPr id="49" name="Gráfico 48" descr="Marca de verificación">
              <a:extLst>
                <a:ext uri="{FF2B5EF4-FFF2-40B4-BE49-F238E27FC236}">
                  <a16:creationId xmlns:a16="http://schemas.microsoft.com/office/drawing/2014/main" id="{28246C0E-BC7E-4BAE-BB15-F5DD39D70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32428" y="1241232"/>
              <a:ext cx="360000" cy="3600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9E96222-8391-4936-813C-7565418978FB}"/>
              </a:ext>
            </a:extLst>
          </p:cNvPr>
          <p:cNvGrpSpPr/>
          <p:nvPr/>
        </p:nvGrpSpPr>
        <p:grpSpPr>
          <a:xfrm>
            <a:off x="8921679" y="2783697"/>
            <a:ext cx="2600774" cy="769441"/>
            <a:chOff x="8332428" y="2159000"/>
            <a:chExt cx="2600774" cy="769441"/>
          </a:xfrm>
        </p:grpSpPr>
        <p:pic>
          <p:nvPicPr>
            <p:cNvPr id="65" name="Gráfico 64" descr="Perfil de mujer">
              <a:extLst>
                <a:ext uri="{FF2B5EF4-FFF2-40B4-BE49-F238E27FC236}">
                  <a16:creationId xmlns:a16="http://schemas.microsoft.com/office/drawing/2014/main" id="{026F9C91-3CA9-4646-8149-986984E1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08538" y="2206240"/>
              <a:ext cx="720000" cy="720000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19BE494-EA83-4076-A19D-6ADAF5D2AB5E}"/>
                </a:ext>
              </a:extLst>
            </p:cNvPr>
            <p:cNvSpPr txBox="1"/>
            <p:nvPr/>
          </p:nvSpPr>
          <p:spPr>
            <a:xfrm>
              <a:off x="9397204" y="2159000"/>
              <a:ext cx="15359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Elisenda Canals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TCAI, Fisioterapeuta, …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Disponibilidad – Media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626.924.434 – Rubí </a:t>
              </a:r>
              <a:endParaRPr lang="es-ES" sz="1100" dirty="0"/>
            </a:p>
          </p:txBody>
        </p:sp>
        <p:pic>
          <p:nvPicPr>
            <p:cNvPr id="67" name="Gráfico 66" descr="Marca de verificación">
              <a:extLst>
                <a:ext uri="{FF2B5EF4-FFF2-40B4-BE49-F238E27FC236}">
                  <a16:creationId xmlns:a16="http://schemas.microsoft.com/office/drawing/2014/main" id="{17BFDBBD-2001-427D-BB6D-3D7344C0E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2428" y="2206240"/>
              <a:ext cx="360000" cy="360000"/>
            </a:xfrm>
            <a:prstGeom prst="rect">
              <a:avLst/>
            </a:prstGeom>
          </p:spPr>
        </p:pic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49E6D213-EECD-44F7-83DE-3251E96370AC}"/>
              </a:ext>
            </a:extLst>
          </p:cNvPr>
          <p:cNvGrpSpPr/>
          <p:nvPr/>
        </p:nvGrpSpPr>
        <p:grpSpPr>
          <a:xfrm>
            <a:off x="8921679" y="3487651"/>
            <a:ext cx="3161071" cy="720000"/>
            <a:chOff x="8332428" y="1231900"/>
            <a:chExt cx="3161071" cy="720000"/>
          </a:xfrm>
        </p:grpSpPr>
        <p:pic>
          <p:nvPicPr>
            <p:cNvPr id="69" name="Gráfico 68" descr="Perfil de hombre">
              <a:extLst>
                <a:ext uri="{FF2B5EF4-FFF2-40B4-BE49-F238E27FC236}">
                  <a16:creationId xmlns:a16="http://schemas.microsoft.com/office/drawing/2014/main" id="{F024F2F3-222E-47F5-B994-CE9B7E851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8538" y="1231900"/>
              <a:ext cx="720000" cy="720000"/>
            </a:xfrm>
            <a:prstGeom prst="rect">
              <a:avLst/>
            </a:prstGeom>
          </p:spPr>
        </p:pic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ACD6666E-1B20-44A7-8644-4530F5566168}"/>
                </a:ext>
              </a:extLst>
            </p:cNvPr>
            <p:cNvSpPr txBox="1"/>
            <p:nvPr/>
          </p:nvSpPr>
          <p:spPr>
            <a:xfrm>
              <a:off x="9397204" y="1253490"/>
              <a:ext cx="2096295" cy="6771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s-ES" sz="1100" b="1" dirty="0">
                  <a:solidFill>
                    <a:schemeClr val="bg1"/>
                  </a:solidFill>
                </a:rPr>
                <a:t>Pere Salou</a:t>
              </a:r>
            </a:p>
            <a:p>
              <a:r>
                <a:rPr lang="es-ES" sz="1100" b="1" dirty="0">
                  <a:solidFill>
                    <a:schemeClr val="bg1"/>
                  </a:solidFill>
                </a:rPr>
                <a:t>Enfermero, Fisioterapeuta,…</a:t>
              </a:r>
            </a:p>
            <a:p>
              <a:r>
                <a:rPr lang="es-ES" sz="1100" b="1" dirty="0">
                  <a:solidFill>
                    <a:schemeClr val="bg1"/>
                  </a:solidFill>
                </a:rPr>
                <a:t>Disponibilidad – Alta</a:t>
              </a:r>
            </a:p>
            <a:p>
              <a:r>
                <a:rPr lang="es-ES" sz="1100" b="1" dirty="0">
                  <a:solidFill>
                    <a:schemeClr val="bg1"/>
                  </a:solidFill>
                </a:rPr>
                <a:t>626.924.434 – Sant Cugat</a:t>
              </a:r>
            </a:p>
          </p:txBody>
        </p:sp>
        <p:pic>
          <p:nvPicPr>
            <p:cNvPr id="71" name="Gráfico 70" descr="Marca de verificación">
              <a:extLst>
                <a:ext uri="{FF2B5EF4-FFF2-40B4-BE49-F238E27FC236}">
                  <a16:creationId xmlns:a16="http://schemas.microsoft.com/office/drawing/2014/main" id="{1F14C3DE-2C5D-40A3-94A9-F3B1F4C1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32428" y="1241232"/>
              <a:ext cx="360000" cy="360000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FE2EA83-24DB-44EC-9041-970AC3E1390A}"/>
              </a:ext>
            </a:extLst>
          </p:cNvPr>
          <p:cNvGrpSpPr/>
          <p:nvPr/>
        </p:nvGrpSpPr>
        <p:grpSpPr>
          <a:xfrm>
            <a:off x="8921679" y="4175729"/>
            <a:ext cx="2552684" cy="769441"/>
            <a:chOff x="8332428" y="2159000"/>
            <a:chExt cx="2552684" cy="769441"/>
          </a:xfrm>
        </p:grpSpPr>
        <p:pic>
          <p:nvPicPr>
            <p:cNvPr id="73" name="Gráfico 72" descr="Perfil de mujer">
              <a:extLst>
                <a:ext uri="{FF2B5EF4-FFF2-40B4-BE49-F238E27FC236}">
                  <a16:creationId xmlns:a16="http://schemas.microsoft.com/office/drawing/2014/main" id="{F676AF51-92BA-4226-BBB5-88C729975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08538" y="2206240"/>
              <a:ext cx="720000" cy="720000"/>
            </a:xfrm>
            <a:prstGeom prst="rect">
              <a:avLst/>
            </a:prstGeom>
          </p:spPr>
        </p:pic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4A066FC-F84A-462C-8F01-4E0E4ECFE5FA}"/>
                </a:ext>
              </a:extLst>
            </p:cNvPr>
            <p:cNvSpPr txBox="1"/>
            <p:nvPr/>
          </p:nvSpPr>
          <p:spPr>
            <a:xfrm>
              <a:off x="9397204" y="2159000"/>
              <a:ext cx="14879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Margarita Nau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Nutricionista, TCAI, ….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Disponibilidad – Baja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626.924.434 – Rubí</a:t>
              </a:r>
              <a:endParaRPr lang="es-ES" sz="1100" dirty="0"/>
            </a:p>
          </p:txBody>
        </p:sp>
        <p:pic>
          <p:nvPicPr>
            <p:cNvPr id="75" name="Gráfico 74" descr="Marca de verificación">
              <a:extLst>
                <a:ext uri="{FF2B5EF4-FFF2-40B4-BE49-F238E27FC236}">
                  <a16:creationId xmlns:a16="http://schemas.microsoft.com/office/drawing/2014/main" id="{CFCBC720-08BC-4736-9F25-BEEEF8C3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32428" y="2206240"/>
              <a:ext cx="360000" cy="360000"/>
            </a:xfrm>
            <a:prstGeom prst="rect">
              <a:avLst/>
            </a:prstGeom>
          </p:spPr>
        </p:pic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BACD76BC-7EA7-448E-B3F0-058092B152FC}"/>
              </a:ext>
            </a:extLst>
          </p:cNvPr>
          <p:cNvGrpSpPr/>
          <p:nvPr/>
        </p:nvGrpSpPr>
        <p:grpSpPr>
          <a:xfrm>
            <a:off x="8921679" y="5583637"/>
            <a:ext cx="2823591" cy="782141"/>
            <a:chOff x="8332428" y="1231900"/>
            <a:chExt cx="2823591" cy="782141"/>
          </a:xfrm>
        </p:grpSpPr>
        <p:pic>
          <p:nvPicPr>
            <p:cNvPr id="77" name="Gráfico 76" descr="Perfil de hombre">
              <a:extLst>
                <a:ext uri="{FF2B5EF4-FFF2-40B4-BE49-F238E27FC236}">
                  <a16:creationId xmlns:a16="http://schemas.microsoft.com/office/drawing/2014/main" id="{CDB5C4D3-D859-4CC8-9A92-C27B544DB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8538" y="1231900"/>
              <a:ext cx="720000" cy="720000"/>
            </a:xfrm>
            <a:prstGeom prst="rect">
              <a:avLst/>
            </a:prstGeom>
          </p:spPr>
        </p:pic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B1745B1F-91F3-4310-836D-DDD27564224A}"/>
                </a:ext>
              </a:extLst>
            </p:cNvPr>
            <p:cNvSpPr txBox="1"/>
            <p:nvPr/>
          </p:nvSpPr>
          <p:spPr>
            <a:xfrm>
              <a:off x="9397204" y="1244600"/>
              <a:ext cx="17588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Pau Martínez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Quiropráctico, Cuidador, …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Disponibilidad - Alta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626.924.434 – Sant Cugat</a:t>
              </a:r>
            </a:p>
          </p:txBody>
        </p:sp>
        <p:pic>
          <p:nvPicPr>
            <p:cNvPr id="79" name="Gráfico 78" descr="Marca de verificación">
              <a:extLst>
                <a:ext uri="{FF2B5EF4-FFF2-40B4-BE49-F238E27FC236}">
                  <a16:creationId xmlns:a16="http://schemas.microsoft.com/office/drawing/2014/main" id="{0EEF91ED-A552-4380-A078-2629CC292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32428" y="1241232"/>
              <a:ext cx="360000" cy="360000"/>
            </a:xfrm>
            <a:prstGeom prst="rect">
              <a:avLst/>
            </a:prstGeom>
          </p:spPr>
        </p:pic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AB0B3C9B-727D-411A-A7CD-6C4B95BD5CD6}"/>
              </a:ext>
            </a:extLst>
          </p:cNvPr>
          <p:cNvGrpSpPr/>
          <p:nvPr/>
        </p:nvGrpSpPr>
        <p:grpSpPr>
          <a:xfrm>
            <a:off x="8921679" y="4879683"/>
            <a:ext cx="2464518" cy="769441"/>
            <a:chOff x="8332428" y="2159000"/>
            <a:chExt cx="2464518" cy="769441"/>
          </a:xfrm>
        </p:grpSpPr>
        <p:pic>
          <p:nvPicPr>
            <p:cNvPr id="81" name="Gráfico 80" descr="Perfil de mujer">
              <a:extLst>
                <a:ext uri="{FF2B5EF4-FFF2-40B4-BE49-F238E27FC236}">
                  <a16:creationId xmlns:a16="http://schemas.microsoft.com/office/drawing/2014/main" id="{DFBD8DD8-796E-48F5-8795-9485935D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08538" y="2206240"/>
              <a:ext cx="720000" cy="720000"/>
            </a:xfrm>
            <a:prstGeom prst="rect">
              <a:avLst/>
            </a:prstGeom>
          </p:spPr>
        </p:pic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6398BD2C-DF84-417B-871F-4B3E524DE3F4}"/>
                </a:ext>
              </a:extLst>
            </p:cNvPr>
            <p:cNvSpPr txBox="1"/>
            <p:nvPr/>
          </p:nvSpPr>
          <p:spPr>
            <a:xfrm>
              <a:off x="9397204" y="2159000"/>
              <a:ext cx="13997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Marta Campos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Nutricionista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Disponibilidad – Alta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626.924.434 – Rubí </a:t>
              </a:r>
              <a:endParaRPr lang="es-ES" sz="1100" dirty="0"/>
            </a:p>
          </p:txBody>
        </p:sp>
        <p:pic>
          <p:nvPicPr>
            <p:cNvPr id="83" name="Gráfico 82" descr="Marca de verificación">
              <a:extLst>
                <a:ext uri="{FF2B5EF4-FFF2-40B4-BE49-F238E27FC236}">
                  <a16:creationId xmlns:a16="http://schemas.microsoft.com/office/drawing/2014/main" id="{713E5261-357C-4388-B39A-E0753337B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32428" y="2206240"/>
              <a:ext cx="360000" cy="360000"/>
            </a:xfrm>
            <a:prstGeom prst="rect">
              <a:avLst/>
            </a:prstGeom>
          </p:spPr>
        </p:pic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3E63EEAE-0076-4A51-8E2E-423B58C71576}"/>
              </a:ext>
            </a:extLst>
          </p:cNvPr>
          <p:cNvGrpSpPr/>
          <p:nvPr/>
        </p:nvGrpSpPr>
        <p:grpSpPr>
          <a:xfrm>
            <a:off x="8882756" y="6271715"/>
            <a:ext cx="2740235" cy="782141"/>
            <a:chOff x="8332428" y="1231900"/>
            <a:chExt cx="2740235" cy="782141"/>
          </a:xfrm>
        </p:grpSpPr>
        <p:pic>
          <p:nvPicPr>
            <p:cNvPr id="85" name="Gráfico 84" descr="Perfil de hombre">
              <a:extLst>
                <a:ext uri="{FF2B5EF4-FFF2-40B4-BE49-F238E27FC236}">
                  <a16:creationId xmlns:a16="http://schemas.microsoft.com/office/drawing/2014/main" id="{57F7B435-47CF-4F90-8EAE-1323B730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8538" y="1231900"/>
              <a:ext cx="720000" cy="720000"/>
            </a:xfrm>
            <a:prstGeom prst="rect">
              <a:avLst/>
            </a:prstGeom>
          </p:spPr>
        </p:pic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711A9D73-8D2E-4D0B-85FC-A680074E824E}"/>
                </a:ext>
              </a:extLst>
            </p:cNvPr>
            <p:cNvSpPr txBox="1"/>
            <p:nvPr/>
          </p:nvSpPr>
          <p:spPr>
            <a:xfrm>
              <a:off x="9397204" y="1244600"/>
              <a:ext cx="16754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Lluís Querol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Quiropráctico, TCAI,…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Disponibilidad - Alta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626.924.434 – Sant Cugat</a:t>
              </a:r>
            </a:p>
          </p:txBody>
        </p:sp>
        <p:pic>
          <p:nvPicPr>
            <p:cNvPr id="87" name="Gráfico 86" descr="Marca de verificación">
              <a:extLst>
                <a:ext uri="{FF2B5EF4-FFF2-40B4-BE49-F238E27FC236}">
                  <a16:creationId xmlns:a16="http://schemas.microsoft.com/office/drawing/2014/main" id="{803BF5FF-1FB4-4DD6-B3EA-F4B33A6D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32428" y="1241232"/>
              <a:ext cx="360000" cy="360000"/>
            </a:xfrm>
            <a:prstGeom prst="rect">
              <a:avLst/>
            </a:prstGeom>
          </p:spPr>
        </p:pic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E49CBC2A-6A22-4BDC-AFFB-ED599ACF0F4B}"/>
              </a:ext>
            </a:extLst>
          </p:cNvPr>
          <p:cNvGrpSpPr/>
          <p:nvPr/>
        </p:nvGrpSpPr>
        <p:grpSpPr>
          <a:xfrm>
            <a:off x="8921679" y="6959790"/>
            <a:ext cx="2477342" cy="769441"/>
            <a:chOff x="8332428" y="2159000"/>
            <a:chExt cx="2477342" cy="769441"/>
          </a:xfrm>
        </p:grpSpPr>
        <p:pic>
          <p:nvPicPr>
            <p:cNvPr id="89" name="Gráfico 88" descr="Perfil de mujer">
              <a:extLst>
                <a:ext uri="{FF2B5EF4-FFF2-40B4-BE49-F238E27FC236}">
                  <a16:creationId xmlns:a16="http://schemas.microsoft.com/office/drawing/2014/main" id="{0B6A8C19-0915-4373-9946-E3392F8B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08538" y="2206240"/>
              <a:ext cx="720000" cy="720000"/>
            </a:xfrm>
            <a:prstGeom prst="rect">
              <a:avLst/>
            </a:prstGeom>
          </p:spPr>
        </p:pic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DEE582B6-4CBC-4529-B050-68D3D4F27033}"/>
                </a:ext>
              </a:extLst>
            </p:cNvPr>
            <p:cNvSpPr txBox="1"/>
            <p:nvPr/>
          </p:nvSpPr>
          <p:spPr>
            <a:xfrm>
              <a:off x="9397204" y="2159000"/>
              <a:ext cx="14125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Helena Campos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Cuidador sanitario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Disponibilidad – Baja</a:t>
              </a:r>
            </a:p>
            <a:p>
              <a:r>
                <a:rPr lang="es-ES" sz="1100" b="1" dirty="0">
                  <a:solidFill>
                    <a:schemeClr val="accent1">
                      <a:lumMod val="50000"/>
                    </a:schemeClr>
                  </a:solidFill>
                </a:rPr>
                <a:t>626.924.434 – Rubí</a:t>
              </a:r>
              <a:endParaRPr lang="es-ES" sz="1100" dirty="0"/>
            </a:p>
          </p:txBody>
        </p:sp>
        <p:pic>
          <p:nvPicPr>
            <p:cNvPr id="91" name="Gráfico 90" descr="Marca de verificación">
              <a:extLst>
                <a:ext uri="{FF2B5EF4-FFF2-40B4-BE49-F238E27FC236}">
                  <a16:creationId xmlns:a16="http://schemas.microsoft.com/office/drawing/2014/main" id="{FA6C0483-887C-4394-B1C0-3F13DE73A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332428" y="2206240"/>
              <a:ext cx="360000" cy="360000"/>
            </a:xfrm>
            <a:prstGeom prst="rect">
              <a:avLst/>
            </a:prstGeom>
          </p:spPr>
        </p:pic>
      </p:grpSp>
      <p:pic>
        <p:nvPicPr>
          <p:cNvPr id="94" name="Gráfico 93" descr="Calendario diario">
            <a:extLst>
              <a:ext uri="{FF2B5EF4-FFF2-40B4-BE49-F238E27FC236}">
                <a16:creationId xmlns:a16="http://schemas.microsoft.com/office/drawing/2014/main" id="{F3AA61FA-562B-4092-BB26-E5D4DEA706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517" y="3650874"/>
            <a:ext cx="720000" cy="720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15C405D-A7A6-419E-8D08-4B15ED62CD52}"/>
              </a:ext>
            </a:extLst>
          </p:cNvPr>
          <p:cNvSpPr/>
          <p:nvPr/>
        </p:nvSpPr>
        <p:spPr>
          <a:xfrm>
            <a:off x="8972479" y="1817897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69335C-CA33-41AD-A84D-7BC0FFAD80B4}"/>
              </a:ext>
            </a:extLst>
          </p:cNvPr>
          <p:cNvSpPr txBox="1"/>
          <p:nvPr/>
        </p:nvSpPr>
        <p:spPr>
          <a:xfrm>
            <a:off x="9125912" y="1754397"/>
            <a:ext cx="2075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Seleccionar profesionales</a:t>
            </a:r>
          </a:p>
        </p:txBody>
      </p:sp>
      <p:pic>
        <p:nvPicPr>
          <p:cNvPr id="107" name="Gráfico 106" descr="Perfil de hombre">
            <a:extLst>
              <a:ext uri="{FF2B5EF4-FFF2-40B4-BE49-F238E27FC236}">
                <a16:creationId xmlns:a16="http://schemas.microsoft.com/office/drawing/2014/main" id="{C0CEE30A-B040-429F-8832-EA3F116B5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0221" y="367538"/>
            <a:ext cx="720000" cy="7200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6876785-D941-409E-BF11-36EBABB05A65}"/>
              </a:ext>
            </a:extLst>
          </p:cNvPr>
          <p:cNvSpPr txBox="1"/>
          <p:nvPr/>
        </p:nvSpPr>
        <p:spPr>
          <a:xfrm>
            <a:off x="833874" y="372611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9C253D6-9DE2-432F-B946-069F75A3E805}"/>
              </a:ext>
            </a:extLst>
          </p:cNvPr>
          <p:cNvSpPr/>
          <p:nvPr/>
        </p:nvSpPr>
        <p:spPr>
          <a:xfrm>
            <a:off x="4600389" y="8114861"/>
            <a:ext cx="2700000" cy="2924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50000"/>
                  </a:schemeClr>
                </a:solidFill>
                <a:cs typeface="Aharoni" panose="02010803020104030203" pitchFamily="2" charset="-79"/>
              </a:rPr>
              <a:t>Nuevo servicio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BDEB6CB-131B-479A-8EFF-65D94C9E63AF}"/>
              </a:ext>
            </a:extLst>
          </p:cNvPr>
          <p:cNvSpPr txBox="1"/>
          <p:nvPr/>
        </p:nvSpPr>
        <p:spPr>
          <a:xfrm>
            <a:off x="3080722" y="3374738"/>
            <a:ext cx="126515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1400" b="1" dirty="0"/>
              <a:t>Reserva de horas</a:t>
            </a:r>
          </a:p>
        </p:txBody>
      </p:sp>
      <p:pic>
        <p:nvPicPr>
          <p:cNvPr id="116" name="Gráfico 115" descr="Estetoscopio">
            <a:extLst>
              <a:ext uri="{FF2B5EF4-FFF2-40B4-BE49-F238E27FC236}">
                <a16:creationId xmlns:a16="http://schemas.microsoft.com/office/drawing/2014/main" id="{B89BF305-D428-41FE-B4AA-49E07BB0D5A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9442" y="467190"/>
            <a:ext cx="540000" cy="540000"/>
          </a:xfrm>
          <a:prstGeom prst="rect">
            <a:avLst/>
          </a:prstGeom>
        </p:spPr>
      </p:pic>
      <p:sp>
        <p:nvSpPr>
          <p:cNvPr id="117" name="Rectángulo 116">
            <a:extLst>
              <a:ext uri="{FF2B5EF4-FFF2-40B4-BE49-F238E27FC236}">
                <a16:creationId xmlns:a16="http://schemas.microsoft.com/office/drawing/2014/main" id="{65DCA0FD-5EFA-484C-BFA5-373CD4D3BA0E}"/>
              </a:ext>
            </a:extLst>
          </p:cNvPr>
          <p:cNvSpPr/>
          <p:nvPr/>
        </p:nvSpPr>
        <p:spPr>
          <a:xfrm>
            <a:off x="0" y="1075600"/>
            <a:ext cx="12192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62E0EBBB-0568-457E-BA9A-4FE1826B2956}"/>
              </a:ext>
            </a:extLst>
          </p:cNvPr>
          <p:cNvSpPr txBox="1"/>
          <p:nvPr/>
        </p:nvSpPr>
        <p:spPr>
          <a:xfrm>
            <a:off x="2927976" y="1030245"/>
            <a:ext cx="14666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Profesionales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06845602-AF33-42E8-82C1-964175A926D7}"/>
              </a:ext>
            </a:extLst>
          </p:cNvPr>
          <p:cNvSpPr txBox="1"/>
          <p:nvPr/>
        </p:nvSpPr>
        <p:spPr>
          <a:xfrm>
            <a:off x="5298347" y="1030245"/>
            <a:ext cx="9395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</a:p>
        </p:txBody>
      </p:sp>
      <p:pic>
        <p:nvPicPr>
          <p:cNvPr id="122" name="Gráfico 121" descr="Empleado de oficina">
            <a:extLst>
              <a:ext uri="{FF2B5EF4-FFF2-40B4-BE49-F238E27FC236}">
                <a16:creationId xmlns:a16="http://schemas.microsoft.com/office/drawing/2014/main" id="{E50F9A7B-14BE-4CA9-913C-65173D1FAB2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79689" y="1035492"/>
            <a:ext cx="360000" cy="360000"/>
          </a:xfrm>
          <a:prstGeom prst="rect">
            <a:avLst/>
          </a:prstGeom>
        </p:spPr>
      </p:pic>
      <p:pic>
        <p:nvPicPr>
          <p:cNvPr id="130" name="Gráfico 129" descr="Perfil de hombre">
            <a:extLst>
              <a:ext uri="{FF2B5EF4-FFF2-40B4-BE49-F238E27FC236}">
                <a16:creationId xmlns:a16="http://schemas.microsoft.com/office/drawing/2014/main" id="{F3D9C877-5F5B-4E72-9525-9345920802EC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54169" y="1038252"/>
            <a:ext cx="360000" cy="360000"/>
          </a:xfrm>
          <a:prstGeom prst="rect">
            <a:avLst/>
          </a:prstGeom>
        </p:spPr>
      </p:pic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8D4015-003E-4630-B672-0C2C24A61210}"/>
              </a:ext>
            </a:extLst>
          </p:cNvPr>
          <p:cNvSpPr txBox="1"/>
          <p:nvPr/>
        </p:nvSpPr>
        <p:spPr>
          <a:xfrm>
            <a:off x="676742" y="1398647"/>
            <a:ext cx="1763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cs typeface="Aharoni" panose="02010803020104030203" pitchFamily="2" charset="-79"/>
              </a:rPr>
              <a:t>Servicios / Agenda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B3450F2D-C094-428B-9E7E-FF3F30405D3B}"/>
              </a:ext>
            </a:extLst>
          </p:cNvPr>
          <p:cNvSpPr txBox="1"/>
          <p:nvPr/>
        </p:nvSpPr>
        <p:spPr>
          <a:xfrm>
            <a:off x="3177021" y="2066124"/>
            <a:ext cx="5352370" cy="213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" tIns="0" rIns="36000" bIns="0" rtlCol="0">
            <a:noAutofit/>
          </a:bodyPr>
          <a:lstStyle/>
          <a:p>
            <a:pPr algn="just"/>
            <a:r>
              <a:rPr lang="es-ES" sz="1400" dirty="0"/>
              <a:t>Cuidado persona mayor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71940B3-0499-4454-97FB-58A619184FE4}"/>
              </a:ext>
            </a:extLst>
          </p:cNvPr>
          <p:cNvSpPr txBox="1"/>
          <p:nvPr/>
        </p:nvSpPr>
        <p:spPr>
          <a:xfrm>
            <a:off x="3080722" y="1808630"/>
            <a:ext cx="5866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400" b="1" dirty="0"/>
              <a:t>Servicio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C9F2F73A-9304-4AF8-B18A-CD7B838BFB2C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0" r="13943"/>
          <a:stretch/>
        </p:blipFill>
        <p:spPr>
          <a:xfrm>
            <a:off x="11348900" y="0"/>
            <a:ext cx="454818" cy="360000"/>
          </a:xfrm>
          <a:prstGeom prst="rect">
            <a:avLst/>
          </a:prstGeom>
          <a:ln>
            <a:noFill/>
          </a:ln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DBFDC751-0144-49CA-8D02-E33B0D4C35BC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0"/>
            <a:ext cx="360000" cy="360000"/>
          </a:xfrm>
          <a:prstGeom prst="rect">
            <a:avLst/>
          </a:prstGeom>
          <a:ln>
            <a:noFill/>
          </a:ln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22DF714B-BD6F-4669-98D9-A6A33056EE2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618" y="0"/>
            <a:ext cx="360000" cy="360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Resultado de imagen de icono bandera">
            <a:extLst>
              <a:ext uri="{FF2B5EF4-FFF2-40B4-BE49-F238E27FC236}">
                <a16:creationId xmlns:a16="http://schemas.microsoft.com/office/drawing/2014/main" id="{EB9BAFFF-1586-449A-A4EA-16475255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2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icono bandera">
            <a:extLst>
              <a:ext uri="{FF2B5EF4-FFF2-40B4-BE49-F238E27FC236}">
                <a16:creationId xmlns:a16="http://schemas.microsoft.com/office/drawing/2014/main" id="{7BA0A1B6-E356-4D0C-AF0C-443560D6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57" y="42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icono bandera españa">
            <a:extLst>
              <a:ext uri="{FF2B5EF4-FFF2-40B4-BE49-F238E27FC236}">
                <a16:creationId xmlns:a16="http://schemas.microsoft.com/office/drawing/2014/main" id="{AD99E221-8113-4FE9-B813-B7479933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7" y="4206"/>
            <a:ext cx="384885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5105A9B-645B-40EA-B926-9225555C42EA}"/>
              </a:ext>
            </a:extLst>
          </p:cNvPr>
          <p:cNvSpPr/>
          <p:nvPr/>
        </p:nvSpPr>
        <p:spPr>
          <a:xfrm>
            <a:off x="584079" y="1067981"/>
            <a:ext cx="1574878" cy="28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5E69046F-95B2-4EEF-B564-46E4A2A50649}"/>
              </a:ext>
            </a:extLst>
          </p:cNvPr>
          <p:cNvSpPr txBox="1"/>
          <p:nvPr/>
        </p:nvSpPr>
        <p:spPr>
          <a:xfrm>
            <a:off x="999136" y="1030245"/>
            <a:ext cx="1025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Servicios</a:t>
            </a:r>
          </a:p>
        </p:txBody>
      </p:sp>
      <p:pic>
        <p:nvPicPr>
          <p:cNvPr id="131" name="Gráfico 130" descr="Calendario diario">
            <a:extLst>
              <a:ext uri="{FF2B5EF4-FFF2-40B4-BE49-F238E27FC236}">
                <a16:creationId xmlns:a16="http://schemas.microsoft.com/office/drawing/2014/main" id="{8FE9FD2E-0164-43DD-A7B1-B41544155CC0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42417" y="1031902"/>
            <a:ext cx="360000" cy="3600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79F77217-31E6-4609-8AA3-26F53EE3E5F6}"/>
              </a:ext>
            </a:extLst>
          </p:cNvPr>
          <p:cNvSpPr txBox="1"/>
          <p:nvPr/>
        </p:nvSpPr>
        <p:spPr>
          <a:xfrm>
            <a:off x="-2" y="8490940"/>
            <a:ext cx="1219200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SERVICIO AL CLIENTE	FAQ	</a:t>
            </a:r>
            <a:r>
              <a:rPr lang="ca-ES" dirty="0" err="1">
                <a:solidFill>
                  <a:schemeClr val="bg1"/>
                </a:solidFill>
              </a:rPr>
              <a:t>Cookies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Policy</a:t>
            </a:r>
            <a:r>
              <a:rPr lang="ca-ES" dirty="0">
                <a:solidFill>
                  <a:schemeClr val="bg1"/>
                </a:solidFill>
              </a:rPr>
              <a:t>	ENCUENTROS EN		APP</a:t>
            </a:r>
          </a:p>
          <a:p>
            <a:r>
              <a:rPr lang="ca-ES" dirty="0" err="1">
                <a:solidFill>
                  <a:schemeClr val="bg1"/>
                </a:solidFill>
              </a:rPr>
              <a:t>Contactanos</a:t>
            </a:r>
            <a:endParaRPr lang="ca-ES" dirty="0">
              <a:solidFill>
                <a:schemeClr val="bg1"/>
              </a:solidFill>
            </a:endParaRPr>
          </a:p>
          <a:p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E2CDD3D-7556-4C2F-93F6-504A0CE43A6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751862" y="8903936"/>
            <a:ext cx="123825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6BF73B6-A5AC-4DA8-9C0F-8EF553D055B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122343" y="8901665"/>
            <a:ext cx="847725" cy="361950"/>
          </a:xfrm>
          <a:prstGeom prst="rect">
            <a:avLst/>
          </a:prstGeom>
        </p:spPr>
      </p:pic>
      <p:sp>
        <p:nvSpPr>
          <p:cNvPr id="112" name="Rectángulo 111">
            <a:extLst>
              <a:ext uri="{FF2B5EF4-FFF2-40B4-BE49-F238E27FC236}">
                <a16:creationId xmlns:a16="http://schemas.microsoft.com/office/drawing/2014/main" id="{58020E5E-8752-4950-9FD5-E9EE3A7BC5EE}"/>
              </a:ext>
            </a:extLst>
          </p:cNvPr>
          <p:cNvSpPr/>
          <p:nvPr/>
        </p:nvSpPr>
        <p:spPr>
          <a:xfrm>
            <a:off x="370299" y="2107022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1AB36D83-2047-4793-80B7-7553EFC76D16}"/>
              </a:ext>
            </a:extLst>
          </p:cNvPr>
          <p:cNvSpPr/>
          <p:nvPr/>
        </p:nvSpPr>
        <p:spPr>
          <a:xfrm>
            <a:off x="370299" y="2332356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B25EF47-38D7-4CC7-8548-83A22BF46C28}"/>
              </a:ext>
            </a:extLst>
          </p:cNvPr>
          <p:cNvSpPr txBox="1"/>
          <p:nvPr/>
        </p:nvSpPr>
        <p:spPr>
          <a:xfrm>
            <a:off x="523732" y="2032500"/>
            <a:ext cx="13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niños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400B71D8-E454-4B5C-A392-254583F29BDD}"/>
              </a:ext>
            </a:extLst>
          </p:cNvPr>
          <p:cNvSpPr txBox="1"/>
          <p:nvPr/>
        </p:nvSpPr>
        <p:spPr>
          <a:xfrm>
            <a:off x="523732" y="2257834"/>
            <a:ext cx="2227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</a:t>
            </a:r>
            <a:r>
              <a:rPr lang="es-ES" sz="1400" i="1" dirty="0" err="1"/>
              <a:t>minusv</a:t>
            </a:r>
            <a:r>
              <a:rPr lang="es-ES" sz="1400" i="1" dirty="0"/>
              <a:t>./</a:t>
            </a:r>
            <a:r>
              <a:rPr lang="es-ES" sz="1400" i="1" dirty="0" err="1"/>
              <a:t>discapac</a:t>
            </a:r>
            <a:r>
              <a:rPr lang="es-ES" sz="1400" i="1" dirty="0"/>
              <a:t>.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34BB61D5-BE5F-4AEF-B2CE-D8EF4B54BF8B}"/>
              </a:ext>
            </a:extLst>
          </p:cNvPr>
          <p:cNvSpPr/>
          <p:nvPr/>
        </p:nvSpPr>
        <p:spPr>
          <a:xfrm>
            <a:off x="57150" y="2837519"/>
            <a:ext cx="256816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Servicios a niños/jóvenes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9F112493-0D26-415A-9F06-3F2C36E0375B}"/>
              </a:ext>
            </a:extLst>
          </p:cNvPr>
          <p:cNvSpPr/>
          <p:nvPr/>
        </p:nvSpPr>
        <p:spPr>
          <a:xfrm>
            <a:off x="370299" y="2570341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6A3CD6B2-093C-4DF0-9B77-01FBC6E6F082}"/>
              </a:ext>
            </a:extLst>
          </p:cNvPr>
          <p:cNvSpPr txBox="1"/>
          <p:nvPr/>
        </p:nvSpPr>
        <p:spPr>
          <a:xfrm>
            <a:off x="523732" y="2495819"/>
            <a:ext cx="14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adultos</a:t>
            </a:r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4F96206E-A036-422D-A2AD-7DA068C1F366}"/>
              </a:ext>
            </a:extLst>
          </p:cNvPr>
          <p:cNvSpPr/>
          <p:nvPr/>
        </p:nvSpPr>
        <p:spPr>
          <a:xfrm>
            <a:off x="2632936" y="1805752"/>
            <a:ext cx="2286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7EA1CB2F-3D3A-4DFB-9DDD-A1B9935C3071}"/>
              </a:ext>
            </a:extLst>
          </p:cNvPr>
          <p:cNvSpPr/>
          <p:nvPr/>
        </p:nvSpPr>
        <p:spPr>
          <a:xfrm>
            <a:off x="2632936" y="2837519"/>
            <a:ext cx="2286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F61A773C-A21F-4467-8FA8-51BEA5779473}"/>
              </a:ext>
            </a:extLst>
          </p:cNvPr>
          <p:cNvSpPr/>
          <p:nvPr/>
        </p:nvSpPr>
        <p:spPr>
          <a:xfrm>
            <a:off x="57150" y="3092828"/>
            <a:ext cx="256816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Servicios a adultos</a:t>
            </a:r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B0D1CD7F-F978-45BB-AE6C-DC0BA49761E9}"/>
              </a:ext>
            </a:extLst>
          </p:cNvPr>
          <p:cNvSpPr/>
          <p:nvPr/>
        </p:nvSpPr>
        <p:spPr>
          <a:xfrm>
            <a:off x="2632936" y="3092828"/>
            <a:ext cx="2286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F5C00DDB-FAA2-4453-BFF2-0748D14BFFCC}"/>
              </a:ext>
            </a:extLst>
          </p:cNvPr>
          <p:cNvSpPr/>
          <p:nvPr/>
        </p:nvSpPr>
        <p:spPr>
          <a:xfrm>
            <a:off x="57150" y="3348137"/>
            <a:ext cx="256816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Servicios a estudiantes</a:t>
            </a:r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E5AA70C9-FB72-487D-8014-61551B5EB916}"/>
              </a:ext>
            </a:extLst>
          </p:cNvPr>
          <p:cNvSpPr/>
          <p:nvPr/>
        </p:nvSpPr>
        <p:spPr>
          <a:xfrm>
            <a:off x="2632936" y="3348137"/>
            <a:ext cx="2286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42D56940-C9F1-4361-9720-A97FF1627867}"/>
              </a:ext>
            </a:extLst>
          </p:cNvPr>
          <p:cNvSpPr/>
          <p:nvPr/>
        </p:nvSpPr>
        <p:spPr>
          <a:xfrm>
            <a:off x="57150" y="3603446"/>
            <a:ext cx="256816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Servicios para actividades lúdicas</a:t>
            </a:r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BE18684B-E973-4692-9C0C-45512FB165C1}"/>
              </a:ext>
            </a:extLst>
          </p:cNvPr>
          <p:cNvSpPr/>
          <p:nvPr/>
        </p:nvSpPr>
        <p:spPr>
          <a:xfrm>
            <a:off x="2632936" y="3603446"/>
            <a:ext cx="2286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71DFF5AB-A527-4116-94BA-838DE7EB9295}"/>
              </a:ext>
            </a:extLst>
          </p:cNvPr>
          <p:cNvSpPr/>
          <p:nvPr/>
        </p:nvSpPr>
        <p:spPr>
          <a:xfrm>
            <a:off x="57150" y="3858755"/>
            <a:ext cx="256816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Servicios a deportistas</a:t>
            </a:r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2820466D-F5EA-43A5-A289-5FC2082847FB}"/>
              </a:ext>
            </a:extLst>
          </p:cNvPr>
          <p:cNvSpPr/>
          <p:nvPr/>
        </p:nvSpPr>
        <p:spPr>
          <a:xfrm>
            <a:off x="2632936" y="3858755"/>
            <a:ext cx="2286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BB0A99DC-67D8-4652-A2C3-72A38DC873A8}"/>
              </a:ext>
            </a:extLst>
          </p:cNvPr>
          <p:cNvSpPr/>
          <p:nvPr/>
        </p:nvSpPr>
        <p:spPr>
          <a:xfrm>
            <a:off x="57150" y="4114065"/>
            <a:ext cx="256816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Servicios de recados/encargos</a:t>
            </a: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565C72AA-53A4-4420-8123-8EC3010DA077}"/>
              </a:ext>
            </a:extLst>
          </p:cNvPr>
          <p:cNvSpPr/>
          <p:nvPr/>
        </p:nvSpPr>
        <p:spPr>
          <a:xfrm>
            <a:off x="2632936" y="4114065"/>
            <a:ext cx="2286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r>
              <a:rPr lang="es-ES" sz="14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F93A30-CF91-4B11-ADA5-61886B1FD13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69451" t="21393" r="2016" b="24279"/>
          <a:stretch/>
        </p:blipFill>
        <p:spPr>
          <a:xfrm>
            <a:off x="12845905" y="1292"/>
            <a:ext cx="3267959" cy="3725756"/>
          </a:xfrm>
          <a:prstGeom prst="rect">
            <a:avLst/>
          </a:prstGeom>
        </p:spPr>
      </p:pic>
      <p:sp>
        <p:nvSpPr>
          <p:cNvPr id="5" name="Globo: flecha derecha 4">
            <a:extLst>
              <a:ext uri="{FF2B5EF4-FFF2-40B4-BE49-F238E27FC236}">
                <a16:creationId xmlns:a16="http://schemas.microsoft.com/office/drawing/2014/main" id="{39689E08-51CE-4B6B-9EA1-6265580D97E2}"/>
              </a:ext>
            </a:extLst>
          </p:cNvPr>
          <p:cNvSpPr/>
          <p:nvPr/>
        </p:nvSpPr>
        <p:spPr>
          <a:xfrm>
            <a:off x="-3279325" y="279990"/>
            <a:ext cx="3235263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Sticky</a:t>
            </a:r>
            <a:r>
              <a:rPr lang="es-ES" sz="2400" dirty="0"/>
              <a:t> </a:t>
            </a:r>
            <a:r>
              <a:rPr lang="es-ES" sz="2400" dirty="0" err="1"/>
              <a:t>Navbar</a:t>
            </a:r>
            <a:endParaRPr lang="es-ES" sz="2400" dirty="0"/>
          </a:p>
        </p:txBody>
      </p:sp>
      <p:sp>
        <p:nvSpPr>
          <p:cNvPr id="110" name="Globo: flecha derecha 109">
            <a:extLst>
              <a:ext uri="{FF2B5EF4-FFF2-40B4-BE49-F238E27FC236}">
                <a16:creationId xmlns:a16="http://schemas.microsoft.com/office/drawing/2014/main" id="{BF64F052-F87E-4D8B-A9C2-D7556722EE9F}"/>
              </a:ext>
            </a:extLst>
          </p:cNvPr>
          <p:cNvSpPr/>
          <p:nvPr/>
        </p:nvSpPr>
        <p:spPr>
          <a:xfrm>
            <a:off x="-3279325" y="2736474"/>
            <a:ext cx="3235263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Collapse-Accordion</a:t>
            </a:r>
            <a:endParaRPr lang="es-ES" sz="2400" dirty="0"/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8D002D96-9714-418A-832E-32D83C65F018}"/>
              </a:ext>
            </a:extLst>
          </p:cNvPr>
          <p:cNvSpPr/>
          <p:nvPr/>
        </p:nvSpPr>
        <p:spPr>
          <a:xfrm>
            <a:off x="12217400" y="458496"/>
            <a:ext cx="624302" cy="484632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 sz="2400">
              <a:solidFill>
                <a:schemeClr val="dk1"/>
              </a:solidFill>
            </a:endParaRPr>
          </a:p>
        </p:txBody>
      </p:sp>
      <p:sp>
        <p:nvSpPr>
          <p:cNvPr id="10" name="Globo: flecha izquierda 9">
            <a:extLst>
              <a:ext uri="{FF2B5EF4-FFF2-40B4-BE49-F238E27FC236}">
                <a16:creationId xmlns:a16="http://schemas.microsoft.com/office/drawing/2014/main" id="{5C878DC8-802B-40F3-886E-5F1985826144}"/>
              </a:ext>
            </a:extLst>
          </p:cNvPr>
          <p:cNvSpPr/>
          <p:nvPr/>
        </p:nvSpPr>
        <p:spPr>
          <a:xfrm>
            <a:off x="12217400" y="4513621"/>
            <a:ext cx="4413250" cy="121077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9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/>
              <a:t>List Group With Linked Items</a:t>
            </a:r>
          </a:p>
        </p:txBody>
      </p:sp>
      <p:sp>
        <p:nvSpPr>
          <p:cNvPr id="11" name="Globo: flecha izquierda 10">
            <a:extLst>
              <a:ext uri="{FF2B5EF4-FFF2-40B4-BE49-F238E27FC236}">
                <a16:creationId xmlns:a16="http://schemas.microsoft.com/office/drawing/2014/main" id="{C933293C-8D5F-4F94-B873-199B812C01F1}"/>
              </a:ext>
            </a:extLst>
          </p:cNvPr>
          <p:cNvSpPr/>
          <p:nvPr/>
        </p:nvSpPr>
        <p:spPr>
          <a:xfrm>
            <a:off x="12217400" y="8484836"/>
            <a:ext cx="3522248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9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>
                <a:solidFill>
                  <a:schemeClr val="dk1"/>
                </a:solidFill>
              </a:rPr>
              <a:t>Fixed Navigation Bar</a:t>
            </a:r>
          </a:p>
        </p:txBody>
      </p:sp>
      <p:pic>
        <p:nvPicPr>
          <p:cNvPr id="113" name="Gráfico 112" descr="Lupa">
            <a:extLst>
              <a:ext uri="{FF2B5EF4-FFF2-40B4-BE49-F238E27FC236}">
                <a16:creationId xmlns:a16="http://schemas.microsoft.com/office/drawing/2014/main" id="{EAC97112-2C27-4ED8-8D78-80EA0AE16B1E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785711" y="1042018"/>
            <a:ext cx="360000" cy="360000"/>
          </a:xfrm>
          <a:prstGeom prst="rect">
            <a:avLst/>
          </a:prstGeom>
        </p:spPr>
      </p:pic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2B24669-5B6C-44BD-9638-26367781BBC5}"/>
              </a:ext>
            </a:extLst>
          </p:cNvPr>
          <p:cNvSpPr txBox="1"/>
          <p:nvPr/>
        </p:nvSpPr>
        <p:spPr>
          <a:xfrm>
            <a:off x="9986456" y="1091500"/>
            <a:ext cx="1758814" cy="255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" tIns="0" rIns="36000" bIns="0" rtlCol="0">
            <a:noAutofit/>
          </a:bodyPr>
          <a:lstStyle/>
          <a:p>
            <a:pPr algn="just"/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Buscar personas…</a:t>
            </a:r>
          </a:p>
        </p:txBody>
      </p:sp>
    </p:spTree>
    <p:extLst>
      <p:ext uri="{BB962C8B-B14F-4D97-AF65-F5344CB8AC3E}">
        <p14:creationId xmlns:p14="http://schemas.microsoft.com/office/powerpoint/2010/main" val="282060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>
            <a:extLst>
              <a:ext uri="{FF2B5EF4-FFF2-40B4-BE49-F238E27FC236}">
                <a16:creationId xmlns:a16="http://schemas.microsoft.com/office/drawing/2014/main" id="{65DCA0FD-5EFA-484C-BFA5-373CD4D3BA0E}"/>
              </a:ext>
            </a:extLst>
          </p:cNvPr>
          <p:cNvSpPr/>
          <p:nvPr/>
        </p:nvSpPr>
        <p:spPr>
          <a:xfrm>
            <a:off x="0" y="1075600"/>
            <a:ext cx="12192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5105A9B-645B-40EA-B926-9225555C42EA}"/>
              </a:ext>
            </a:extLst>
          </p:cNvPr>
          <p:cNvSpPr/>
          <p:nvPr/>
        </p:nvSpPr>
        <p:spPr>
          <a:xfrm>
            <a:off x="2704125" y="1075926"/>
            <a:ext cx="1649529" cy="28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12B13BE-4D65-46A5-A4D3-B425F2CF70ED}"/>
              </a:ext>
            </a:extLst>
          </p:cNvPr>
          <p:cNvSpPr/>
          <p:nvPr/>
        </p:nvSpPr>
        <p:spPr>
          <a:xfrm>
            <a:off x="19049" y="1768150"/>
            <a:ext cx="4327154" cy="3762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C8C1461F-F079-4F68-BABE-1DD393AD7011}"/>
              </a:ext>
            </a:extLst>
          </p:cNvPr>
          <p:cNvSpPr/>
          <p:nvPr/>
        </p:nvSpPr>
        <p:spPr>
          <a:xfrm>
            <a:off x="4655174" y="5270280"/>
            <a:ext cx="2795293" cy="540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D9AA3FEF-9865-40A4-B9BD-CF42FF5A44ED}"/>
              </a:ext>
            </a:extLst>
          </p:cNvPr>
          <p:cNvSpPr/>
          <p:nvPr/>
        </p:nvSpPr>
        <p:spPr>
          <a:xfrm>
            <a:off x="4652821" y="4195028"/>
            <a:ext cx="2795293" cy="540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EB62ACF4-E38D-43B6-9FA1-31200956654B}"/>
              </a:ext>
            </a:extLst>
          </p:cNvPr>
          <p:cNvSpPr/>
          <p:nvPr/>
        </p:nvSpPr>
        <p:spPr>
          <a:xfrm>
            <a:off x="4650988" y="3091591"/>
            <a:ext cx="2795293" cy="540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337B32AB-2BA1-41F7-A43C-E595B4D3BC4D}"/>
              </a:ext>
            </a:extLst>
          </p:cNvPr>
          <p:cNvSpPr/>
          <p:nvPr/>
        </p:nvSpPr>
        <p:spPr>
          <a:xfrm>
            <a:off x="4660876" y="1745203"/>
            <a:ext cx="2795293" cy="79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5F6535EE-031C-47A7-AD4B-CA49A6A0DB84}"/>
              </a:ext>
            </a:extLst>
          </p:cNvPr>
          <p:cNvSpPr/>
          <p:nvPr/>
        </p:nvSpPr>
        <p:spPr>
          <a:xfrm>
            <a:off x="-22325" y="6856668"/>
            <a:ext cx="12223613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3D41CE94-6DDA-4EBC-9D40-C298AC903168}"/>
              </a:ext>
            </a:extLst>
          </p:cNvPr>
          <p:cNvSpPr/>
          <p:nvPr/>
        </p:nvSpPr>
        <p:spPr>
          <a:xfrm>
            <a:off x="0" y="353922"/>
            <a:ext cx="12192000" cy="714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E9EBF2C-0A25-4214-A4D4-0861FF5B61BE}"/>
              </a:ext>
            </a:extLst>
          </p:cNvPr>
          <p:cNvSpPr/>
          <p:nvPr/>
        </p:nvSpPr>
        <p:spPr>
          <a:xfrm>
            <a:off x="0" y="-2086"/>
            <a:ext cx="12192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5" name="Gráfico 64" descr="Perfil de mujer">
            <a:extLst>
              <a:ext uri="{FF2B5EF4-FFF2-40B4-BE49-F238E27FC236}">
                <a16:creationId xmlns:a16="http://schemas.microsoft.com/office/drawing/2014/main" id="{026F9C91-3CA9-4646-8149-986984E1B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" y="1904128"/>
            <a:ext cx="720000" cy="720000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419BE494-EA83-4076-A19D-6ADAF5D2AB5E}"/>
              </a:ext>
            </a:extLst>
          </p:cNvPr>
          <p:cNvSpPr txBox="1"/>
          <p:nvPr/>
        </p:nvSpPr>
        <p:spPr>
          <a:xfrm>
            <a:off x="733513" y="1894125"/>
            <a:ext cx="13292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i="1" dirty="0">
                <a:solidFill>
                  <a:schemeClr val="accent1">
                    <a:lumMod val="50000"/>
                  </a:schemeClr>
                </a:solidFill>
              </a:rPr>
              <a:t>Elisenda Canals</a:t>
            </a:r>
          </a:p>
          <a:p>
            <a:r>
              <a:rPr lang="es-ES" sz="1400" b="1" i="1" dirty="0">
                <a:solidFill>
                  <a:schemeClr val="accent1">
                    <a:lumMod val="50000"/>
                  </a:schemeClr>
                </a:solidFill>
              </a:rPr>
              <a:t>626.924.434 </a:t>
            </a:r>
          </a:p>
          <a:p>
            <a:r>
              <a:rPr lang="es-ES" sz="1400" b="1" i="1" dirty="0">
                <a:solidFill>
                  <a:schemeClr val="accent1">
                    <a:lumMod val="50000"/>
                  </a:schemeClr>
                </a:solidFill>
              </a:rPr>
              <a:t>08191 Rubí </a:t>
            </a:r>
            <a:endParaRPr lang="es-ES" sz="1400" i="1" dirty="0"/>
          </a:p>
        </p:txBody>
      </p:sp>
      <p:pic>
        <p:nvPicPr>
          <p:cNvPr id="107" name="Gráfico 106" descr="Perfil de hombre">
            <a:extLst>
              <a:ext uri="{FF2B5EF4-FFF2-40B4-BE49-F238E27FC236}">
                <a16:creationId xmlns:a16="http://schemas.microsoft.com/office/drawing/2014/main" id="{C0CEE30A-B040-429F-8832-EA3F116B5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0208" y="368300"/>
            <a:ext cx="720000" cy="720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6DB34D5-9EE3-480E-BA9A-B25030DBFF27}"/>
              </a:ext>
            </a:extLst>
          </p:cNvPr>
          <p:cNvSpPr txBox="1"/>
          <p:nvPr/>
        </p:nvSpPr>
        <p:spPr>
          <a:xfrm>
            <a:off x="10857097" y="5714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6876785-D941-409E-BF11-36EBABB05A65}"/>
              </a:ext>
            </a:extLst>
          </p:cNvPr>
          <p:cNvSpPr txBox="1"/>
          <p:nvPr/>
        </p:nvSpPr>
        <p:spPr>
          <a:xfrm>
            <a:off x="833874" y="372611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pic>
        <p:nvPicPr>
          <p:cNvPr id="116" name="Gráfico 115" descr="Estetoscopio">
            <a:extLst>
              <a:ext uri="{FF2B5EF4-FFF2-40B4-BE49-F238E27FC236}">
                <a16:creationId xmlns:a16="http://schemas.microsoft.com/office/drawing/2014/main" id="{B89BF305-D428-41FE-B4AA-49E07BB0D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442" y="467190"/>
            <a:ext cx="540000" cy="540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62E0EBBB-0568-457E-BA9A-4FE1826B2956}"/>
              </a:ext>
            </a:extLst>
          </p:cNvPr>
          <p:cNvSpPr txBox="1"/>
          <p:nvPr/>
        </p:nvSpPr>
        <p:spPr>
          <a:xfrm>
            <a:off x="2927976" y="1030245"/>
            <a:ext cx="14666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Profesionales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06845602-AF33-42E8-82C1-964175A926D7}"/>
              </a:ext>
            </a:extLst>
          </p:cNvPr>
          <p:cNvSpPr txBox="1"/>
          <p:nvPr/>
        </p:nvSpPr>
        <p:spPr>
          <a:xfrm>
            <a:off x="5298347" y="1030245"/>
            <a:ext cx="9395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</a:p>
        </p:txBody>
      </p:sp>
      <p:pic>
        <p:nvPicPr>
          <p:cNvPr id="122" name="Gráfico 121" descr="Empleado de oficina">
            <a:extLst>
              <a:ext uri="{FF2B5EF4-FFF2-40B4-BE49-F238E27FC236}">
                <a16:creationId xmlns:a16="http://schemas.microsoft.com/office/drawing/2014/main" id="{E50F9A7B-14BE-4CA9-913C-65173D1FAB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689" y="1035492"/>
            <a:ext cx="360000" cy="360000"/>
          </a:xfrm>
          <a:prstGeom prst="rect">
            <a:avLst/>
          </a:prstGeom>
        </p:spPr>
      </p:pic>
      <p:pic>
        <p:nvPicPr>
          <p:cNvPr id="130" name="Gráfico 129" descr="Perfil de hombre">
            <a:extLst>
              <a:ext uri="{FF2B5EF4-FFF2-40B4-BE49-F238E27FC236}">
                <a16:creationId xmlns:a16="http://schemas.microsoft.com/office/drawing/2014/main" id="{F3D9C877-5F5B-4E72-9525-9345920802E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4169" y="1038252"/>
            <a:ext cx="360000" cy="360000"/>
          </a:xfrm>
          <a:prstGeom prst="rect">
            <a:avLst/>
          </a:prstGeom>
        </p:spPr>
      </p:pic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8D4015-003E-4630-B672-0C2C24A61210}"/>
              </a:ext>
            </a:extLst>
          </p:cNvPr>
          <p:cNvSpPr txBox="1"/>
          <p:nvPr/>
        </p:nvSpPr>
        <p:spPr>
          <a:xfrm>
            <a:off x="676742" y="1398647"/>
            <a:ext cx="2250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cs typeface="Aharoni" panose="02010803020104030203" pitchFamily="2" charset="-79"/>
              </a:rPr>
              <a:t>Profesionales / Consulta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4913F65E-A639-4F1F-8A3B-1551D9BCCCA3}"/>
              </a:ext>
            </a:extLst>
          </p:cNvPr>
          <p:cNvSpPr/>
          <p:nvPr/>
        </p:nvSpPr>
        <p:spPr>
          <a:xfrm>
            <a:off x="4217095" y="6968521"/>
            <a:ext cx="2700000" cy="2924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Actualizar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C9F2F73A-9304-4AF8-B18A-CD7B838BFB2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0" r="13943"/>
          <a:stretch/>
        </p:blipFill>
        <p:spPr>
          <a:xfrm>
            <a:off x="11348900" y="0"/>
            <a:ext cx="454818" cy="360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DBFDC751-0144-49CA-8D02-E33B0D4C35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0"/>
            <a:ext cx="360000" cy="360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22DF714B-BD6F-4669-98D9-A6A33056EE2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618" y="0"/>
            <a:ext cx="360000" cy="360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6" name="Picture 2" descr="Resultado de imagen de icono bandera">
            <a:extLst>
              <a:ext uri="{FF2B5EF4-FFF2-40B4-BE49-F238E27FC236}">
                <a16:creationId xmlns:a16="http://schemas.microsoft.com/office/drawing/2014/main" id="{EB9BAFFF-1586-449A-A4EA-16475255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206"/>
            <a:ext cx="360000" cy="360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icono bandera">
            <a:extLst>
              <a:ext uri="{FF2B5EF4-FFF2-40B4-BE49-F238E27FC236}">
                <a16:creationId xmlns:a16="http://schemas.microsoft.com/office/drawing/2014/main" id="{7BA0A1B6-E356-4D0C-AF0C-443560D6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57" y="4206"/>
            <a:ext cx="360000" cy="360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icono bandera españa">
            <a:extLst>
              <a:ext uri="{FF2B5EF4-FFF2-40B4-BE49-F238E27FC236}">
                <a16:creationId xmlns:a16="http://schemas.microsoft.com/office/drawing/2014/main" id="{AD99E221-8113-4FE9-B813-B7479933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7" y="4206"/>
            <a:ext cx="384885" cy="360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CuadroTexto 117">
            <a:extLst>
              <a:ext uri="{FF2B5EF4-FFF2-40B4-BE49-F238E27FC236}">
                <a16:creationId xmlns:a16="http://schemas.microsoft.com/office/drawing/2014/main" id="{5E69046F-95B2-4EEF-B564-46E4A2A50649}"/>
              </a:ext>
            </a:extLst>
          </p:cNvPr>
          <p:cNvSpPr txBox="1"/>
          <p:nvPr/>
        </p:nvSpPr>
        <p:spPr>
          <a:xfrm>
            <a:off x="999136" y="1030245"/>
            <a:ext cx="1025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Servicios</a:t>
            </a:r>
          </a:p>
        </p:txBody>
      </p:sp>
      <p:pic>
        <p:nvPicPr>
          <p:cNvPr id="131" name="Gráfico 130" descr="Calendario diario">
            <a:extLst>
              <a:ext uri="{FF2B5EF4-FFF2-40B4-BE49-F238E27FC236}">
                <a16:creationId xmlns:a16="http://schemas.microsoft.com/office/drawing/2014/main" id="{8FE9FD2E-0164-43DD-A7B1-B41544155CC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2417" y="1031902"/>
            <a:ext cx="360000" cy="360000"/>
          </a:xfrm>
          <a:prstGeom prst="rect">
            <a:avLst/>
          </a:prstGeom>
        </p:spPr>
      </p:pic>
      <p:sp>
        <p:nvSpPr>
          <p:cNvPr id="111" name="Rectángulo 110">
            <a:extLst>
              <a:ext uri="{FF2B5EF4-FFF2-40B4-BE49-F238E27FC236}">
                <a16:creationId xmlns:a16="http://schemas.microsoft.com/office/drawing/2014/main" id="{5A0C2A64-C7AE-4D29-B914-43C8F9195BD4}"/>
              </a:ext>
            </a:extLst>
          </p:cNvPr>
          <p:cNvSpPr/>
          <p:nvPr/>
        </p:nvSpPr>
        <p:spPr>
          <a:xfrm>
            <a:off x="10621325" y="1085530"/>
            <a:ext cx="1574878" cy="267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0E9F696-53CB-4D5F-9656-AC9F231491B3}"/>
              </a:ext>
            </a:extLst>
          </p:cNvPr>
          <p:cNvSpPr txBox="1"/>
          <p:nvPr/>
        </p:nvSpPr>
        <p:spPr>
          <a:xfrm>
            <a:off x="11164858" y="1030245"/>
            <a:ext cx="7869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/>
              <a:t>Ayuda</a:t>
            </a:r>
          </a:p>
        </p:txBody>
      </p:sp>
      <p:pic>
        <p:nvPicPr>
          <p:cNvPr id="132" name="Gráfico 131" descr="Información">
            <a:extLst>
              <a:ext uri="{FF2B5EF4-FFF2-40B4-BE49-F238E27FC236}">
                <a16:creationId xmlns:a16="http://schemas.microsoft.com/office/drawing/2014/main" id="{9C04240A-3269-4048-9C5B-EA779CF0251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91291" y="1042841"/>
            <a:ext cx="360000" cy="3600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79F77217-31E6-4609-8AA3-26F53EE3E5F6}"/>
              </a:ext>
            </a:extLst>
          </p:cNvPr>
          <p:cNvSpPr txBox="1"/>
          <p:nvPr/>
        </p:nvSpPr>
        <p:spPr>
          <a:xfrm>
            <a:off x="9287" y="7355357"/>
            <a:ext cx="1219200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SERVICIO AL CLIENTE	FAQ	</a:t>
            </a:r>
            <a:r>
              <a:rPr lang="ca-ES" dirty="0" err="1">
                <a:solidFill>
                  <a:schemeClr val="bg1"/>
                </a:solidFill>
              </a:rPr>
              <a:t>Cookies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Policy</a:t>
            </a:r>
            <a:r>
              <a:rPr lang="ca-ES" dirty="0">
                <a:solidFill>
                  <a:schemeClr val="bg1"/>
                </a:solidFill>
              </a:rPr>
              <a:t>	ENCUENTROS EN		APP</a:t>
            </a:r>
          </a:p>
          <a:p>
            <a:r>
              <a:rPr lang="ca-ES" dirty="0" err="1">
                <a:solidFill>
                  <a:schemeClr val="bg1"/>
                </a:solidFill>
              </a:rPr>
              <a:t>Contactanos</a:t>
            </a:r>
            <a:endParaRPr lang="ca-ES" dirty="0">
              <a:solidFill>
                <a:schemeClr val="bg1"/>
              </a:solidFill>
            </a:endParaRPr>
          </a:p>
          <a:p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E2CDD3D-7556-4C2F-93F6-504A0CE43A6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61151" y="7768353"/>
            <a:ext cx="123825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6BF73B6-A5AC-4DA8-9C0F-8EF553D055B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31632" y="7766082"/>
            <a:ext cx="847725" cy="361950"/>
          </a:xfrm>
          <a:prstGeom prst="rect">
            <a:avLst/>
          </a:prstGeom>
        </p:spPr>
      </p:pic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6BA351B-F227-4EAE-91C4-AA003D0D9ABD}"/>
              </a:ext>
            </a:extLst>
          </p:cNvPr>
          <p:cNvSpPr/>
          <p:nvPr/>
        </p:nvSpPr>
        <p:spPr>
          <a:xfrm>
            <a:off x="4708111" y="1795449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58020E5E-8752-4950-9FD5-E9EE3A7BC5EE}"/>
              </a:ext>
            </a:extLst>
          </p:cNvPr>
          <p:cNvSpPr/>
          <p:nvPr/>
        </p:nvSpPr>
        <p:spPr>
          <a:xfrm>
            <a:off x="4966405" y="2054094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1AB36D83-2047-4793-80B7-7553EFC76D16}"/>
              </a:ext>
            </a:extLst>
          </p:cNvPr>
          <p:cNvSpPr/>
          <p:nvPr/>
        </p:nvSpPr>
        <p:spPr>
          <a:xfrm>
            <a:off x="4966405" y="2279428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D5A66102-27D3-4E11-B860-728064827A5F}"/>
              </a:ext>
            </a:extLst>
          </p:cNvPr>
          <p:cNvSpPr/>
          <p:nvPr/>
        </p:nvSpPr>
        <p:spPr>
          <a:xfrm>
            <a:off x="4705875" y="261964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DFCDB1C3-F46B-4F52-895C-32BAC0251C08}"/>
              </a:ext>
            </a:extLst>
          </p:cNvPr>
          <p:cNvSpPr/>
          <p:nvPr/>
        </p:nvSpPr>
        <p:spPr>
          <a:xfrm>
            <a:off x="4964169" y="2844974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CF04F64C-8612-4B6B-8477-9926173D5C2D}"/>
              </a:ext>
            </a:extLst>
          </p:cNvPr>
          <p:cNvSpPr/>
          <p:nvPr/>
        </p:nvSpPr>
        <p:spPr>
          <a:xfrm>
            <a:off x="4705875" y="3176473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13295875-8C2F-47B1-A39E-3F04AB681A11}"/>
              </a:ext>
            </a:extLst>
          </p:cNvPr>
          <p:cNvSpPr txBox="1"/>
          <p:nvPr/>
        </p:nvSpPr>
        <p:spPr>
          <a:xfrm>
            <a:off x="4859308" y="3101951"/>
            <a:ext cx="2330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Servicios de entretenimiento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EF256D36-F7B5-4C0C-97C3-BCC3D5C6BED7}"/>
              </a:ext>
            </a:extLst>
          </p:cNvPr>
          <p:cNvSpPr/>
          <p:nvPr/>
        </p:nvSpPr>
        <p:spPr>
          <a:xfrm>
            <a:off x="4964169" y="3401807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1813EB59-3EB3-4AEE-B6B3-D51F5236F7A7}"/>
              </a:ext>
            </a:extLst>
          </p:cNvPr>
          <p:cNvSpPr txBox="1"/>
          <p:nvPr/>
        </p:nvSpPr>
        <p:spPr>
          <a:xfrm>
            <a:off x="5117602" y="3327285"/>
            <a:ext cx="177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Organizar excursiones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49951E11-7D23-4186-8458-A7E1A04E9697}"/>
              </a:ext>
            </a:extLst>
          </p:cNvPr>
          <p:cNvSpPr/>
          <p:nvPr/>
        </p:nvSpPr>
        <p:spPr>
          <a:xfrm>
            <a:off x="4705875" y="3722164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ACB2A4A6-970A-44D2-9744-2C494F5AC503}"/>
              </a:ext>
            </a:extLst>
          </p:cNvPr>
          <p:cNvSpPr txBox="1"/>
          <p:nvPr/>
        </p:nvSpPr>
        <p:spPr>
          <a:xfrm>
            <a:off x="4859308" y="3647642"/>
            <a:ext cx="214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Organización de fiestas/DJ</a:t>
            </a:r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F94E22CB-F3AD-45CD-9A19-E7EF94C6A924}"/>
              </a:ext>
            </a:extLst>
          </p:cNvPr>
          <p:cNvSpPr/>
          <p:nvPr/>
        </p:nvSpPr>
        <p:spPr>
          <a:xfrm>
            <a:off x="4964169" y="3947498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7FA235B5-1242-4A0D-8FD9-67F0A1C2526C}"/>
              </a:ext>
            </a:extLst>
          </p:cNvPr>
          <p:cNvSpPr txBox="1"/>
          <p:nvPr/>
        </p:nvSpPr>
        <p:spPr>
          <a:xfrm>
            <a:off x="5117602" y="3872976"/>
            <a:ext cx="165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Organizar fiestas/DJ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5FC06D9D-EC13-43C2-97AB-21E8061872BF}"/>
              </a:ext>
            </a:extLst>
          </p:cNvPr>
          <p:cNvSpPr/>
          <p:nvPr/>
        </p:nvSpPr>
        <p:spPr>
          <a:xfrm>
            <a:off x="4705875" y="425382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95BDD36-235B-4223-9CB0-4633756CEC97}"/>
              </a:ext>
            </a:extLst>
          </p:cNvPr>
          <p:cNvSpPr txBox="1"/>
          <p:nvPr/>
        </p:nvSpPr>
        <p:spPr>
          <a:xfrm>
            <a:off x="4859308" y="4179298"/>
            <a:ext cx="18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Servicios a deportistas</a:t>
            </a: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42F9F8BB-A10B-4072-83E0-008F3AED855E}"/>
              </a:ext>
            </a:extLst>
          </p:cNvPr>
          <p:cNvSpPr/>
          <p:nvPr/>
        </p:nvSpPr>
        <p:spPr>
          <a:xfrm>
            <a:off x="4964169" y="4479154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BC9968CC-1CE3-46E3-83D1-C937D2607FDC}"/>
              </a:ext>
            </a:extLst>
          </p:cNvPr>
          <p:cNvSpPr txBox="1"/>
          <p:nvPr/>
        </p:nvSpPr>
        <p:spPr>
          <a:xfrm>
            <a:off x="5117602" y="4404632"/>
            <a:ext cx="1764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deportistas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4F33E2C-C297-43FA-B59C-506D2D6D338C}"/>
              </a:ext>
            </a:extLst>
          </p:cNvPr>
          <p:cNvSpPr/>
          <p:nvPr/>
        </p:nvSpPr>
        <p:spPr>
          <a:xfrm>
            <a:off x="4705875" y="4800163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A007BF4F-82C7-4479-8E35-974B34C6227B}"/>
              </a:ext>
            </a:extLst>
          </p:cNvPr>
          <p:cNvSpPr txBox="1"/>
          <p:nvPr/>
        </p:nvSpPr>
        <p:spPr>
          <a:xfrm>
            <a:off x="4859308" y="4725641"/>
            <a:ext cx="1701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Servicios a escolares</a:t>
            </a: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EABC19D5-073C-421B-B36E-598CD1BC4637}"/>
              </a:ext>
            </a:extLst>
          </p:cNvPr>
          <p:cNvSpPr/>
          <p:nvPr/>
        </p:nvSpPr>
        <p:spPr>
          <a:xfrm>
            <a:off x="4964169" y="5025497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887C9BEC-29F3-43EC-AB7B-E586EB8505F2}"/>
              </a:ext>
            </a:extLst>
          </p:cNvPr>
          <p:cNvSpPr txBox="1"/>
          <p:nvPr/>
        </p:nvSpPr>
        <p:spPr>
          <a:xfrm>
            <a:off x="5117602" y="4950975"/>
            <a:ext cx="161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escolares</a:t>
            </a: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C9E8D8A8-63C7-4C0E-8F8D-3DCA901B2B8C}"/>
              </a:ext>
            </a:extLst>
          </p:cNvPr>
          <p:cNvSpPr/>
          <p:nvPr/>
        </p:nvSpPr>
        <p:spPr>
          <a:xfrm>
            <a:off x="4705875" y="5321477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02669B29-AB23-44EE-8712-9D7EE4E75EFC}"/>
              </a:ext>
            </a:extLst>
          </p:cNvPr>
          <p:cNvSpPr txBox="1"/>
          <p:nvPr/>
        </p:nvSpPr>
        <p:spPr>
          <a:xfrm>
            <a:off x="4859308" y="5246955"/>
            <a:ext cx="1701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Servicios de recados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C2DB61FE-6A61-4A79-AA62-237F97BFFDE0}"/>
              </a:ext>
            </a:extLst>
          </p:cNvPr>
          <p:cNvSpPr/>
          <p:nvPr/>
        </p:nvSpPr>
        <p:spPr>
          <a:xfrm>
            <a:off x="4964169" y="5546811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8A5205A1-6236-445D-A940-63D8771F16D3}"/>
              </a:ext>
            </a:extLst>
          </p:cNvPr>
          <p:cNvSpPr txBox="1"/>
          <p:nvPr/>
        </p:nvSpPr>
        <p:spPr>
          <a:xfrm>
            <a:off x="5117602" y="5472289"/>
            <a:ext cx="136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Realizar recados</a:t>
            </a: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9A0B6644-C382-492F-AAFF-088A8A384204}"/>
              </a:ext>
            </a:extLst>
          </p:cNvPr>
          <p:cNvSpPr/>
          <p:nvPr/>
        </p:nvSpPr>
        <p:spPr>
          <a:xfrm>
            <a:off x="4705875" y="5880498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ACBA9ACA-1E54-47ED-B542-BDE0C61B47E1}"/>
              </a:ext>
            </a:extLst>
          </p:cNvPr>
          <p:cNvSpPr txBox="1"/>
          <p:nvPr/>
        </p:nvSpPr>
        <p:spPr>
          <a:xfrm>
            <a:off x="4859308" y="5805976"/>
            <a:ext cx="1701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Servicios a mascotas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8C2A3232-2BE1-4B38-9364-5366BB95E12A}"/>
              </a:ext>
            </a:extLst>
          </p:cNvPr>
          <p:cNvSpPr/>
          <p:nvPr/>
        </p:nvSpPr>
        <p:spPr>
          <a:xfrm>
            <a:off x="4964169" y="6105832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5AB27D7E-8BE0-4195-920F-CECB0798DDDF}"/>
              </a:ext>
            </a:extLst>
          </p:cNvPr>
          <p:cNvSpPr txBox="1"/>
          <p:nvPr/>
        </p:nvSpPr>
        <p:spPr>
          <a:xfrm>
            <a:off x="5117602" y="6031310"/>
            <a:ext cx="16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mascotas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886837C2-677A-4C5F-A58F-45EA48507F88}"/>
              </a:ext>
            </a:extLst>
          </p:cNvPr>
          <p:cNvSpPr txBox="1"/>
          <p:nvPr/>
        </p:nvSpPr>
        <p:spPr>
          <a:xfrm>
            <a:off x="4861544" y="1731949"/>
            <a:ext cx="1611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Servicios sanitarios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B25EF47-38D7-4CC7-8548-83A22BF46C28}"/>
              </a:ext>
            </a:extLst>
          </p:cNvPr>
          <p:cNvSpPr txBox="1"/>
          <p:nvPr/>
        </p:nvSpPr>
        <p:spPr>
          <a:xfrm>
            <a:off x="5119838" y="1979572"/>
            <a:ext cx="232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personas enfermas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400B71D8-E454-4B5C-A392-254583F29BDD}"/>
              </a:ext>
            </a:extLst>
          </p:cNvPr>
          <p:cNvSpPr txBox="1"/>
          <p:nvPr/>
        </p:nvSpPr>
        <p:spPr>
          <a:xfrm>
            <a:off x="5119838" y="2204906"/>
            <a:ext cx="160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personas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FE29DCB3-2DF8-4C02-934D-B90C2B3A9A15}"/>
              </a:ext>
            </a:extLst>
          </p:cNvPr>
          <p:cNvSpPr txBox="1"/>
          <p:nvPr/>
        </p:nvSpPr>
        <p:spPr>
          <a:xfrm>
            <a:off x="4859308" y="2545118"/>
            <a:ext cx="168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Servicios a personas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BFC38C84-28B2-49C0-9A27-2A4032FE096A}"/>
              </a:ext>
            </a:extLst>
          </p:cNvPr>
          <p:cNvSpPr txBox="1"/>
          <p:nvPr/>
        </p:nvSpPr>
        <p:spPr>
          <a:xfrm>
            <a:off x="5117602" y="2770452"/>
            <a:ext cx="160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Atender a personas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9A79AC37-C0EB-40B5-826F-0F1FEE77CEC6}"/>
              </a:ext>
            </a:extLst>
          </p:cNvPr>
          <p:cNvSpPr txBox="1"/>
          <p:nvPr/>
        </p:nvSpPr>
        <p:spPr>
          <a:xfrm>
            <a:off x="-2" y="264656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Titulación oficial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AE893813-F673-41B9-8942-266C396DA555}"/>
              </a:ext>
            </a:extLst>
          </p:cNvPr>
          <p:cNvSpPr txBox="1"/>
          <p:nvPr/>
        </p:nvSpPr>
        <p:spPr>
          <a:xfrm>
            <a:off x="327094" y="2894186"/>
            <a:ext cx="20053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Ingeniería Técnica (2015)</a:t>
            </a:r>
          </a:p>
          <a:p>
            <a:r>
              <a:rPr lang="es-ES" sz="1400" i="1" dirty="0"/>
              <a:t>TCAI (2020)</a:t>
            </a:r>
          </a:p>
          <a:p>
            <a:r>
              <a:rPr lang="es-ES" sz="1400" i="1" dirty="0"/>
              <a:t>Enfermería (2019)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B0C2D14A-8A78-49F0-9CAC-697F52D712E6}"/>
              </a:ext>
            </a:extLst>
          </p:cNvPr>
          <p:cNvSpPr txBox="1"/>
          <p:nvPr/>
        </p:nvSpPr>
        <p:spPr>
          <a:xfrm>
            <a:off x="-2" y="3654144"/>
            <a:ext cx="191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Certificados y diplomas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1B1DE04E-7B1C-4A3F-8A37-86BA97895281}"/>
              </a:ext>
            </a:extLst>
          </p:cNvPr>
          <p:cNvSpPr txBox="1"/>
          <p:nvPr/>
        </p:nvSpPr>
        <p:spPr>
          <a:xfrm>
            <a:off x="289483" y="3901767"/>
            <a:ext cx="3290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Diploma de Entrenador deportivo (2018)</a:t>
            </a:r>
          </a:p>
          <a:p>
            <a:r>
              <a:rPr lang="es-ES" sz="1400" i="1" dirty="0"/>
              <a:t>Diploma del Club Excursionista Rubí (2012)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D5E2E73-5F61-40D5-AFBF-7FDF9481D7B7}"/>
              </a:ext>
            </a:extLst>
          </p:cNvPr>
          <p:cNvSpPr txBox="1"/>
          <p:nvPr/>
        </p:nvSpPr>
        <p:spPr>
          <a:xfrm>
            <a:off x="-2" y="4451073"/>
            <a:ext cx="1562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Otros documentos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24DAA6F8-727A-4CFE-A7F7-A78A2A6F73E4}"/>
              </a:ext>
            </a:extLst>
          </p:cNvPr>
          <p:cNvSpPr txBox="1"/>
          <p:nvPr/>
        </p:nvSpPr>
        <p:spPr>
          <a:xfrm>
            <a:off x="281414" y="4696888"/>
            <a:ext cx="3997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Justificante de profesor de refuerzo escolar (2018)</a:t>
            </a:r>
          </a:p>
          <a:p>
            <a:r>
              <a:rPr lang="es-ES" sz="1400" i="1" dirty="0"/>
              <a:t>Justificante de profesor en Escuela de Adultos (2011)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604F0E4-BC64-4537-B10A-B4EA3AE45DD0}"/>
              </a:ext>
            </a:extLst>
          </p:cNvPr>
          <p:cNvSpPr txBox="1"/>
          <p:nvPr/>
        </p:nvSpPr>
        <p:spPr>
          <a:xfrm>
            <a:off x="7761698" y="1731949"/>
            <a:ext cx="2209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Otros servicios particulares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A288678-7164-4C3B-AAC0-998FD59C442B}"/>
              </a:ext>
            </a:extLst>
          </p:cNvPr>
          <p:cNvSpPr txBox="1"/>
          <p:nvPr/>
        </p:nvSpPr>
        <p:spPr>
          <a:xfrm>
            <a:off x="7931956" y="1979572"/>
            <a:ext cx="4458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Experiencia con gente mayor</a:t>
            </a:r>
          </a:p>
          <a:p>
            <a:r>
              <a:rPr lang="es-ES" sz="1400" i="1" dirty="0"/>
              <a:t>Experiencia en cuidados especiales a personas enfermas</a:t>
            </a:r>
          </a:p>
          <a:p>
            <a:r>
              <a:rPr lang="es-ES" sz="1400" i="1" dirty="0"/>
              <a:t>Experiencia en clases de refuerzo a escolares</a:t>
            </a:r>
          </a:p>
        </p:txBody>
      </p:sp>
    </p:spTree>
    <p:extLst>
      <p:ext uri="{BB962C8B-B14F-4D97-AF65-F5344CB8AC3E}">
        <p14:creationId xmlns:p14="http://schemas.microsoft.com/office/powerpoint/2010/main" val="424568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427CA8-0D86-4613-85F2-563F0A2CE1C5}"/>
              </a:ext>
            </a:extLst>
          </p:cNvPr>
          <p:cNvSpPr txBox="1"/>
          <p:nvPr/>
        </p:nvSpPr>
        <p:spPr>
          <a:xfrm>
            <a:off x="1552769" y="2397948"/>
            <a:ext cx="45432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Menú superior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b="1" dirty="0"/>
              <a:t>Nuevo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Profesionales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61473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fil de hombre">
            <a:extLst>
              <a:ext uri="{FF2B5EF4-FFF2-40B4-BE49-F238E27FC236}">
                <a16:creationId xmlns:a16="http://schemas.microsoft.com/office/drawing/2014/main" id="{267336B2-3D31-432D-8654-67C3257C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CCA520-AA1C-4CD7-B8EA-2395B7BDC8ED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51C6DB-76A1-4EEA-A8D3-444AA46EB41A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085DAC-8482-43F3-8129-035DAA5465BA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18758902-6DFD-4925-8838-D089883B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92585"/>
              </p:ext>
            </p:extLst>
          </p:nvPr>
        </p:nvGraphicFramePr>
        <p:xfrm>
          <a:off x="742673" y="4983469"/>
          <a:ext cx="10886642" cy="350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580">
                  <a:extLst>
                    <a:ext uri="{9D8B030D-6E8A-4147-A177-3AD203B41FA5}">
                      <a16:colId xmlns:a16="http://schemas.microsoft.com/office/drawing/2014/main" val="741421330"/>
                    </a:ext>
                  </a:extLst>
                </a:gridCol>
                <a:gridCol w="1905753">
                  <a:extLst>
                    <a:ext uri="{9D8B030D-6E8A-4147-A177-3AD203B41FA5}">
                      <a16:colId xmlns:a16="http://schemas.microsoft.com/office/drawing/2014/main" val="2769592356"/>
                    </a:ext>
                  </a:extLst>
                </a:gridCol>
                <a:gridCol w="1637210">
                  <a:extLst>
                    <a:ext uri="{9D8B030D-6E8A-4147-A177-3AD203B41FA5}">
                      <a16:colId xmlns:a16="http://schemas.microsoft.com/office/drawing/2014/main" val="2025332266"/>
                    </a:ext>
                  </a:extLst>
                </a:gridCol>
                <a:gridCol w="1020554">
                  <a:extLst>
                    <a:ext uri="{9D8B030D-6E8A-4147-A177-3AD203B41FA5}">
                      <a16:colId xmlns:a16="http://schemas.microsoft.com/office/drawing/2014/main" val="3375120945"/>
                    </a:ext>
                  </a:extLst>
                </a:gridCol>
                <a:gridCol w="941659">
                  <a:extLst>
                    <a:ext uri="{9D8B030D-6E8A-4147-A177-3AD203B41FA5}">
                      <a16:colId xmlns:a16="http://schemas.microsoft.com/office/drawing/2014/main" val="1315505690"/>
                    </a:ext>
                  </a:extLst>
                </a:gridCol>
                <a:gridCol w="2266943">
                  <a:extLst>
                    <a:ext uri="{9D8B030D-6E8A-4147-A177-3AD203B41FA5}">
                      <a16:colId xmlns:a16="http://schemas.microsoft.com/office/drawing/2014/main" val="1388118422"/>
                    </a:ext>
                  </a:extLst>
                </a:gridCol>
                <a:gridCol w="2266943">
                  <a:extLst>
                    <a:ext uri="{9D8B030D-6E8A-4147-A177-3AD203B41FA5}">
                      <a16:colId xmlns:a16="http://schemas.microsoft.com/office/drawing/2014/main" val="2867960435"/>
                    </a:ext>
                  </a:extLst>
                </a:gridCol>
              </a:tblGrid>
              <a:tr h="301075">
                <a:tc>
                  <a:txBody>
                    <a:bodyPr/>
                    <a:lstStyle/>
                    <a:p>
                      <a:r>
                        <a:rPr lang="es-ES" sz="1200" dirty="0"/>
                        <a:t>Ref.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Año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Población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Contactos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Información adicional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33627"/>
                  </a:ext>
                </a:extLst>
              </a:tr>
              <a:tr h="446948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PA12345F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Juan Jesús Campos Pulido</a:t>
                      </a:r>
                    </a:p>
                    <a:p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Elisenda Canals – 636.819.832</a:t>
                      </a:r>
                    </a:p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– 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/>
                        <a:t>Alérgico a las AA y antiinflamatorios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03290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NI12346C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Helena Campos Canals</a:t>
                      </a:r>
                    </a:p>
                    <a:p>
                      <a:endParaRPr lang="es-ES" sz="12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2003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626.924.123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Rubí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Elisenda Canals – 636.819.832</a:t>
                      </a:r>
                    </a:p>
                    <a:p>
                      <a:r>
                        <a:rPr lang="es-ES" sz="1200" b="0" i="0" dirty="0">
                          <a:solidFill>
                            <a:schemeClr val="bg1"/>
                          </a:solidFill>
                        </a:rPr>
                        <a:t>Juan J. Campos – 626.924.434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41306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Elisenda Canals – 636.819.832</a:t>
                      </a:r>
                    </a:p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– 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22763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P312348G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Juan Campos Sánchez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626.924.998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Elisenda Canals – 636.819.832</a:t>
                      </a:r>
                    </a:p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– 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1291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Manuel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Elisenda Canals – 636.819.832</a:t>
                      </a:r>
                    </a:p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– 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0524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Lluís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Elisenda Canals – 636.819.832</a:t>
                      </a:r>
                    </a:p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– 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33150"/>
                  </a:ext>
                </a:extLst>
              </a:tr>
              <a:tr h="428046"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JO12347S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Fede Campos Canals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626.924.567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dirty="0"/>
                        <a:t>Rubí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Elisenda Canals – 636.819.832</a:t>
                      </a:r>
                    </a:p>
                    <a:p>
                      <a:r>
                        <a:rPr lang="es-ES" sz="12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Miquel Campos – 626.924.434</a:t>
                      </a:r>
                      <a:endParaRPr lang="es-E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24278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40F705ED-5B81-433B-B269-74CE3150FEAB}"/>
              </a:ext>
            </a:extLst>
          </p:cNvPr>
          <p:cNvSpPr txBox="1"/>
          <p:nvPr/>
        </p:nvSpPr>
        <p:spPr>
          <a:xfrm>
            <a:off x="1355409" y="4301615"/>
            <a:ext cx="46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Ref.: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ED1CEA-3FEA-43FD-9EE3-F498CB635457}"/>
              </a:ext>
            </a:extLst>
          </p:cNvPr>
          <p:cNvSpPr txBox="1"/>
          <p:nvPr/>
        </p:nvSpPr>
        <p:spPr>
          <a:xfrm>
            <a:off x="1355409" y="4583009"/>
            <a:ext cx="74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Nombre: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74348DA-4C8A-4398-844B-968B4BFEC69E}"/>
              </a:ext>
            </a:extLst>
          </p:cNvPr>
          <p:cNvSpPr txBox="1"/>
          <p:nvPr/>
        </p:nvSpPr>
        <p:spPr>
          <a:xfrm>
            <a:off x="5313911" y="4597776"/>
            <a:ext cx="777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57B4A9-3013-48C4-907C-2F4A2E1D1C0D}"/>
              </a:ext>
            </a:extLst>
          </p:cNvPr>
          <p:cNvSpPr txBox="1"/>
          <p:nvPr/>
        </p:nvSpPr>
        <p:spPr>
          <a:xfrm>
            <a:off x="7516720" y="4597776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cs typeface="Arial" panose="020B0604020202020204" pitchFamily="34" charset="0"/>
              </a:rPr>
              <a:t>Población: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961E6FD-C641-4469-9DF7-42D9580DD552}"/>
              </a:ext>
            </a:extLst>
          </p:cNvPr>
          <p:cNvSpPr/>
          <p:nvPr/>
        </p:nvSpPr>
        <p:spPr>
          <a:xfrm>
            <a:off x="2064181" y="4318408"/>
            <a:ext cx="1845118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B23C68A-A639-49F1-8F3F-D8F77EFC28F7}"/>
              </a:ext>
            </a:extLst>
          </p:cNvPr>
          <p:cNvSpPr/>
          <p:nvPr/>
        </p:nvSpPr>
        <p:spPr>
          <a:xfrm>
            <a:off x="2064181" y="4616005"/>
            <a:ext cx="324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B335864-29CA-4974-A5C8-D96439C04279}"/>
              </a:ext>
            </a:extLst>
          </p:cNvPr>
          <p:cNvSpPr/>
          <p:nvPr/>
        </p:nvSpPr>
        <p:spPr>
          <a:xfrm>
            <a:off x="6065302" y="4613736"/>
            <a:ext cx="1440000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9CB8D17-19FF-4341-9BB8-56A6196C90AE}"/>
              </a:ext>
            </a:extLst>
          </p:cNvPr>
          <p:cNvSpPr/>
          <p:nvPr/>
        </p:nvSpPr>
        <p:spPr>
          <a:xfrm>
            <a:off x="8351227" y="4625491"/>
            <a:ext cx="1845118" cy="247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cs typeface="Arial" panose="020B0604020202020204" pitchFamily="34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EEEF582-371B-4981-BB4E-2758DCFEF7CB}"/>
              </a:ext>
            </a:extLst>
          </p:cNvPr>
          <p:cNvGrpSpPr/>
          <p:nvPr/>
        </p:nvGrpSpPr>
        <p:grpSpPr>
          <a:xfrm>
            <a:off x="2188276" y="1334918"/>
            <a:ext cx="6451786" cy="307777"/>
            <a:chOff x="2150440" y="640484"/>
            <a:chExt cx="6451786" cy="307777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4E32BF04-3B0C-41E8-897F-6CE5112DE60A}"/>
                </a:ext>
              </a:extLst>
            </p:cNvPr>
            <p:cNvSpPr txBox="1"/>
            <p:nvPr/>
          </p:nvSpPr>
          <p:spPr>
            <a:xfrm>
              <a:off x="2150440" y="640484"/>
              <a:ext cx="7378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Agenda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1460A6DF-AF70-41A3-A535-D1E762F8F0F8}"/>
                </a:ext>
              </a:extLst>
            </p:cNvPr>
            <p:cNvSpPr txBox="1"/>
            <p:nvPr/>
          </p:nvSpPr>
          <p:spPr>
            <a:xfrm>
              <a:off x="4416616" y="640484"/>
              <a:ext cx="703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b="1" dirty="0"/>
                <a:t>Cliente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50ACDB7F-FEF0-40BA-8444-9EFD024EAA1B}"/>
                </a:ext>
              </a:extLst>
            </p:cNvPr>
            <p:cNvSpPr txBox="1"/>
            <p:nvPr/>
          </p:nvSpPr>
          <p:spPr>
            <a:xfrm>
              <a:off x="6623030" y="640484"/>
              <a:ext cx="19791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Resumen y confirmación</a:t>
              </a:r>
            </a:p>
          </p:txBody>
        </p:sp>
        <p:sp>
          <p:nvSpPr>
            <p:cNvPr id="34" name="Flecha: a la izquierda y derecha 33">
              <a:extLst>
                <a:ext uri="{FF2B5EF4-FFF2-40B4-BE49-F238E27FC236}">
                  <a16:creationId xmlns:a16="http://schemas.microsoft.com/office/drawing/2014/main" id="{7AFF7508-71D6-460A-A831-D7EFBCC36877}"/>
                </a:ext>
              </a:extLst>
            </p:cNvPr>
            <p:cNvSpPr/>
            <p:nvPr/>
          </p:nvSpPr>
          <p:spPr>
            <a:xfrm>
              <a:off x="3053152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Flecha: a la izquierda y derecha 34">
              <a:extLst>
                <a:ext uri="{FF2B5EF4-FFF2-40B4-BE49-F238E27FC236}">
                  <a16:creationId xmlns:a16="http://schemas.microsoft.com/office/drawing/2014/main" id="{28253B86-A43E-4D14-A73D-E281746B8FE3}"/>
                </a:ext>
              </a:extLst>
            </p:cNvPr>
            <p:cNvSpPr/>
            <p:nvPr/>
          </p:nvSpPr>
          <p:spPr>
            <a:xfrm>
              <a:off x="5259568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6C78081-B0BB-4116-B915-C6B89AA45ED6}"/>
              </a:ext>
            </a:extLst>
          </p:cNvPr>
          <p:cNvSpPr txBox="1"/>
          <p:nvPr/>
        </p:nvSpPr>
        <p:spPr>
          <a:xfrm>
            <a:off x="890525" y="3055644"/>
            <a:ext cx="18784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Personal sanitario</a:t>
            </a:r>
            <a:endParaRPr lang="es-ES" sz="1200" dirty="0"/>
          </a:p>
          <a:p>
            <a:pPr lvl="1"/>
            <a:r>
              <a:rPr lang="es-ES" sz="1200" i="1" dirty="0"/>
              <a:t>Pere Salou</a:t>
            </a:r>
          </a:p>
          <a:p>
            <a:pPr lvl="1"/>
            <a:r>
              <a:rPr lang="es-ES" sz="1200" i="1" dirty="0"/>
              <a:t>626.924.434</a:t>
            </a:r>
          </a:p>
          <a:p>
            <a:pPr lvl="1"/>
            <a:r>
              <a:rPr lang="es-ES" sz="1200" i="1" dirty="0"/>
              <a:t>08191 - Sant Cugat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6B65C3-CA1B-41C2-990A-89E7BCB0E669}"/>
              </a:ext>
            </a:extLst>
          </p:cNvPr>
          <p:cNvSpPr/>
          <p:nvPr/>
        </p:nvSpPr>
        <p:spPr>
          <a:xfrm>
            <a:off x="3093350" y="3055644"/>
            <a:ext cx="21861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Profesión</a:t>
            </a:r>
            <a:endParaRPr lang="es-ES" sz="1400" dirty="0"/>
          </a:p>
          <a:p>
            <a:r>
              <a:rPr lang="es-ES" sz="1200" i="1" dirty="0"/>
              <a:t>     Enfermero (20€/hora)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b="1" dirty="0"/>
              <a:t>Fisioterapeuta (18€/hora)</a:t>
            </a:r>
          </a:p>
          <a:p>
            <a:r>
              <a:rPr lang="es-ES" sz="1200" dirty="0"/>
              <a:t>     </a:t>
            </a:r>
            <a:r>
              <a:rPr lang="es-ES" sz="1200" i="1" dirty="0"/>
              <a:t>TCAI (16€/hora)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7861C7C-37B2-442F-B45A-E2DACF7C0690}"/>
              </a:ext>
            </a:extLst>
          </p:cNvPr>
          <p:cNvSpPr/>
          <p:nvPr/>
        </p:nvSpPr>
        <p:spPr>
          <a:xfrm>
            <a:off x="5279541" y="3055644"/>
            <a:ext cx="305309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Tipo de servicio</a:t>
            </a:r>
            <a:endParaRPr lang="es-ES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b="1" dirty="0"/>
              <a:t>Atención a cliente no sanitario (Factor 1.0)</a:t>
            </a:r>
          </a:p>
          <a:p>
            <a:r>
              <a:rPr lang="es-ES" sz="1200" i="1" dirty="0"/>
              <a:t>     Atención a cliente sanitario (Factor 1.1)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B5DC3F-AFB7-448D-9953-6B105F834B8B}"/>
              </a:ext>
            </a:extLst>
          </p:cNvPr>
          <p:cNvSpPr/>
          <p:nvPr/>
        </p:nvSpPr>
        <p:spPr>
          <a:xfrm>
            <a:off x="874833" y="4002561"/>
            <a:ext cx="1509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Búsqueda cliente</a:t>
            </a:r>
            <a:endParaRPr lang="es-ES" sz="14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B671D82-DB7A-4433-9680-944FDFE27102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0A13202-C9B1-4E0A-8A25-64345CB0752D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97E5B8A-9E77-4166-AB86-7070CD5B4B37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33822B1-986E-455B-BF56-EA48ED7E7B21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F49E209-F49C-4F1F-8E8D-A6B6C00B73DA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55" name="Gráfico 54" descr="Empleado de oficina">
            <a:extLst>
              <a:ext uri="{FF2B5EF4-FFF2-40B4-BE49-F238E27FC236}">
                <a16:creationId xmlns:a16="http://schemas.microsoft.com/office/drawing/2014/main" id="{5A942CB7-EDDD-4DC8-831D-08473C8B8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56" name="Gráfico 55" descr="Perfil de hombre">
            <a:extLst>
              <a:ext uri="{FF2B5EF4-FFF2-40B4-BE49-F238E27FC236}">
                <a16:creationId xmlns:a16="http://schemas.microsoft.com/office/drawing/2014/main" id="{5697CA9F-23B4-4462-BA16-FCECC32CA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57" name="Gráfico 56" descr="Calendario diario">
            <a:extLst>
              <a:ext uri="{FF2B5EF4-FFF2-40B4-BE49-F238E27FC236}">
                <a16:creationId xmlns:a16="http://schemas.microsoft.com/office/drawing/2014/main" id="{1E7760FF-C0F0-4998-ADCF-34F1211B78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58" name="Gráfico 57" descr="Información">
            <a:extLst>
              <a:ext uri="{FF2B5EF4-FFF2-40B4-BE49-F238E27FC236}">
                <a16:creationId xmlns:a16="http://schemas.microsoft.com/office/drawing/2014/main" id="{03E20B9A-968B-4580-BAFA-B2B1B0598E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6A6AC363-860E-4968-A255-47EA167F2E55}"/>
              </a:ext>
            </a:extLst>
          </p:cNvPr>
          <p:cNvSpPr txBox="1"/>
          <p:nvPr/>
        </p:nvSpPr>
        <p:spPr>
          <a:xfrm>
            <a:off x="890525" y="923558"/>
            <a:ext cx="266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Servicios - Nuevo servicio</a:t>
            </a:r>
          </a:p>
        </p:txBody>
      </p:sp>
      <p:pic>
        <p:nvPicPr>
          <p:cNvPr id="60" name="Gráfico 59" descr="Estetoscopio">
            <a:extLst>
              <a:ext uri="{FF2B5EF4-FFF2-40B4-BE49-F238E27FC236}">
                <a16:creationId xmlns:a16="http://schemas.microsoft.com/office/drawing/2014/main" id="{ED502290-E8A6-4A79-8F4F-0565358F6D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F6418A5-96CE-4312-9A7F-72490176E9BA}"/>
              </a:ext>
            </a:extLst>
          </p:cNvPr>
          <p:cNvSpPr/>
          <p:nvPr/>
        </p:nvSpPr>
        <p:spPr>
          <a:xfrm>
            <a:off x="5663623" y="8585878"/>
            <a:ext cx="2160000" cy="292482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Siguiente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A39A6C4-6CAD-49E4-864D-C92B697AA098}"/>
              </a:ext>
            </a:extLst>
          </p:cNvPr>
          <p:cNvSpPr/>
          <p:nvPr/>
        </p:nvSpPr>
        <p:spPr>
          <a:xfrm>
            <a:off x="2437080" y="8580003"/>
            <a:ext cx="2160000" cy="292482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Anterior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5FE18A8-3C58-4D43-A1E2-348E1E3F1CAD}"/>
              </a:ext>
            </a:extLst>
          </p:cNvPr>
          <p:cNvSpPr txBox="1"/>
          <p:nvPr/>
        </p:nvSpPr>
        <p:spPr>
          <a:xfrm>
            <a:off x="1419598" y="2454782"/>
            <a:ext cx="683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chemeClr val="tx1"/>
                </a:solidFill>
              </a:defRPr>
            </a:lvl1pPr>
            <a:lvl2pPr lvl="1">
              <a:defRPr sz="1200" i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sz="1200" b="0" i="1" dirty="0"/>
              <a:t>Cuidar enfermo mayor de 60 años, levantarle de la cama, ducharle, vestirle y darle sus medicinas. Atenderlo hasta que llegue la persona que está a su cargo.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8564DEF-25D3-4C9D-94C4-3E75320B2E88}"/>
              </a:ext>
            </a:extLst>
          </p:cNvPr>
          <p:cNvSpPr txBox="1"/>
          <p:nvPr/>
        </p:nvSpPr>
        <p:spPr>
          <a:xfrm>
            <a:off x="999836" y="2249523"/>
            <a:ext cx="14654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400" b="1" dirty="0"/>
              <a:t>Detalle del servicio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D7D5D22-99EF-4BCA-B0EA-B2E5CABACC7C}"/>
              </a:ext>
            </a:extLst>
          </p:cNvPr>
          <p:cNvSpPr txBox="1"/>
          <p:nvPr/>
        </p:nvSpPr>
        <p:spPr>
          <a:xfrm>
            <a:off x="1418898" y="1908410"/>
            <a:ext cx="6839770" cy="2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0" i="1"/>
            </a:lvl1pPr>
            <a:lvl2pPr lvl="1">
              <a:defRPr sz="1200" i="1"/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/>
              <a:t>Cuidado persona mayor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FBEE697-8DA0-4EDD-88AD-96BCF595F382}"/>
              </a:ext>
            </a:extLst>
          </p:cNvPr>
          <p:cNvSpPr txBox="1"/>
          <p:nvPr/>
        </p:nvSpPr>
        <p:spPr>
          <a:xfrm>
            <a:off x="999136" y="1703151"/>
            <a:ext cx="5866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400" b="1" dirty="0"/>
              <a:t>Servicio</a:t>
            </a:r>
          </a:p>
        </p:txBody>
      </p:sp>
    </p:spTree>
    <p:extLst>
      <p:ext uri="{BB962C8B-B14F-4D97-AF65-F5344CB8AC3E}">
        <p14:creationId xmlns:p14="http://schemas.microsoft.com/office/powerpoint/2010/main" val="54994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erfil de hombre">
            <a:extLst>
              <a:ext uri="{FF2B5EF4-FFF2-40B4-BE49-F238E27FC236}">
                <a16:creationId xmlns:a16="http://schemas.microsoft.com/office/drawing/2014/main" id="{7DE674D4-45F9-4DCF-BF46-065291D10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301" y="-63500"/>
            <a:ext cx="720000" cy="72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04CE87-DF29-4658-99DE-6DF049B249FF}"/>
              </a:ext>
            </a:extLst>
          </p:cNvPr>
          <p:cNvSpPr txBox="1"/>
          <p:nvPr/>
        </p:nvSpPr>
        <p:spPr>
          <a:xfrm>
            <a:off x="10436190" y="38054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Juan J. Campos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ECCB34-8B77-42F3-913F-76315EC31A7E}"/>
              </a:ext>
            </a:extLst>
          </p:cNvPr>
          <p:cNvSpPr txBox="1"/>
          <p:nvPr/>
        </p:nvSpPr>
        <p:spPr>
          <a:xfrm>
            <a:off x="10436190" y="309420"/>
            <a:ext cx="13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Atención al cliente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1790CE-E9E2-4995-AC7B-0783F675547F}"/>
              </a:ext>
            </a:extLst>
          </p:cNvPr>
          <p:cNvSpPr txBox="1"/>
          <p:nvPr/>
        </p:nvSpPr>
        <p:spPr>
          <a:xfrm>
            <a:off x="833874" y="-59189"/>
            <a:ext cx="6010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Elephant" panose="02020904090505020303" pitchFamily="18" charset="0"/>
                <a:cs typeface="Aharoni" panose="02010803020104030203" pitchFamily="2" charset="-79"/>
              </a:rPr>
              <a:t>Cuidados Personales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2325C6-D690-4B73-98BC-585409578DD3}"/>
              </a:ext>
            </a:extLst>
          </p:cNvPr>
          <p:cNvSpPr txBox="1"/>
          <p:nvPr/>
        </p:nvSpPr>
        <p:spPr>
          <a:xfrm>
            <a:off x="890524" y="1692160"/>
            <a:ext cx="25236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Personal sanitario</a:t>
            </a:r>
            <a:endParaRPr lang="es-ES" sz="1200" dirty="0"/>
          </a:p>
          <a:p>
            <a:pPr lvl="1"/>
            <a:r>
              <a:rPr lang="es-ES" sz="1200" i="1" dirty="0"/>
              <a:t>Pere Salou</a:t>
            </a:r>
          </a:p>
          <a:p>
            <a:pPr lvl="1"/>
            <a:r>
              <a:rPr lang="es-ES" sz="1200" i="1" dirty="0"/>
              <a:t>Fisioterapeuta</a:t>
            </a:r>
          </a:p>
          <a:p>
            <a:pPr lvl="1"/>
            <a:r>
              <a:rPr lang="es-ES" sz="1200" i="1" dirty="0"/>
              <a:t>626.924.434</a:t>
            </a:r>
          </a:p>
          <a:p>
            <a:pPr lvl="1"/>
            <a:r>
              <a:rPr lang="es-ES" sz="1200" i="1" dirty="0"/>
              <a:t>08191 - Sant Cugat</a:t>
            </a:r>
          </a:p>
        </p:txBody>
      </p:sp>
      <p:graphicFrame>
        <p:nvGraphicFramePr>
          <p:cNvPr id="14" name="Tabla 18">
            <a:extLst>
              <a:ext uri="{FF2B5EF4-FFF2-40B4-BE49-F238E27FC236}">
                <a16:creationId xmlns:a16="http://schemas.microsoft.com/office/drawing/2014/main" id="{EFAF3240-3BBA-4396-8697-DCDF276E1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82038"/>
              </p:ext>
            </p:extLst>
          </p:nvPr>
        </p:nvGraphicFramePr>
        <p:xfrm>
          <a:off x="1362448" y="6002408"/>
          <a:ext cx="6982255" cy="1765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77857">
                  <a:extLst>
                    <a:ext uri="{9D8B030D-6E8A-4147-A177-3AD203B41FA5}">
                      <a16:colId xmlns:a16="http://schemas.microsoft.com/office/drawing/2014/main" val="2003971203"/>
                    </a:ext>
                  </a:extLst>
                </a:gridCol>
                <a:gridCol w="1270743">
                  <a:extLst>
                    <a:ext uri="{9D8B030D-6E8A-4147-A177-3AD203B41FA5}">
                      <a16:colId xmlns:a16="http://schemas.microsoft.com/office/drawing/2014/main" val="66597145"/>
                    </a:ext>
                  </a:extLst>
                </a:gridCol>
                <a:gridCol w="743153">
                  <a:extLst>
                    <a:ext uri="{9D8B030D-6E8A-4147-A177-3AD203B41FA5}">
                      <a16:colId xmlns:a16="http://schemas.microsoft.com/office/drawing/2014/main" val="221230513"/>
                    </a:ext>
                  </a:extLst>
                </a:gridCol>
                <a:gridCol w="743153">
                  <a:extLst>
                    <a:ext uri="{9D8B030D-6E8A-4147-A177-3AD203B41FA5}">
                      <a16:colId xmlns:a16="http://schemas.microsoft.com/office/drawing/2014/main" val="2534708118"/>
                    </a:ext>
                  </a:extLst>
                </a:gridCol>
                <a:gridCol w="795233">
                  <a:extLst>
                    <a:ext uri="{9D8B030D-6E8A-4147-A177-3AD203B41FA5}">
                      <a16:colId xmlns:a16="http://schemas.microsoft.com/office/drawing/2014/main" val="930490899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773503014"/>
                    </a:ext>
                  </a:extLst>
                </a:gridCol>
                <a:gridCol w="1207342">
                  <a:extLst>
                    <a:ext uri="{9D8B030D-6E8A-4147-A177-3AD203B41FA5}">
                      <a16:colId xmlns:a16="http://schemas.microsoft.com/office/drawing/2014/main" val="2906105227"/>
                    </a:ext>
                  </a:extLst>
                </a:gridCol>
                <a:gridCol w="881241">
                  <a:extLst>
                    <a:ext uri="{9D8B030D-6E8A-4147-A177-3AD203B41FA5}">
                      <a16:colId xmlns:a16="http://schemas.microsoft.com/office/drawing/2014/main" val="2237754395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Día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Tarifa/hora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12084"/>
                  </a:ext>
                </a:extLst>
              </a:tr>
              <a:tr h="2942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19/01/2021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18,00€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36,00€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92551"/>
                  </a:ext>
                </a:extLst>
              </a:tr>
              <a:tr h="2942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20/01/2021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18,00€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7540"/>
                  </a:ext>
                </a:extLst>
              </a:tr>
              <a:tr h="2942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21/01/2021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18,00€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36141"/>
                  </a:ext>
                </a:extLst>
              </a:tr>
              <a:tr h="2942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22/01/2021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18,00€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54068"/>
                  </a:ext>
                </a:extLst>
              </a:tr>
              <a:tr h="294220">
                <a:tc gridSpan="5"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TOTAL: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/>
                        <a:t>4,5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81,00€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895619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3363E5FA-99F1-4982-8934-07104BC240DC}"/>
              </a:ext>
            </a:extLst>
          </p:cNvPr>
          <p:cNvSpPr txBox="1"/>
          <p:nvPr/>
        </p:nvSpPr>
        <p:spPr>
          <a:xfrm>
            <a:off x="890524" y="3179344"/>
            <a:ext cx="7404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Detalle del servicio</a:t>
            </a:r>
          </a:p>
          <a:p>
            <a:pPr lvl="1"/>
            <a:r>
              <a:rPr lang="es-ES" sz="1200" i="1" dirty="0"/>
              <a:t>Cuidar enfermo mayor de 60 años, levantarle de la cama, ducharle, vestirle y darle sus medicinas. Atenderlo hasta que llegue la persona que está a su cargo.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3A67B4F-BC2A-405B-8F68-4F875EFEDCC9}"/>
              </a:ext>
            </a:extLst>
          </p:cNvPr>
          <p:cNvSpPr txBox="1"/>
          <p:nvPr/>
        </p:nvSpPr>
        <p:spPr>
          <a:xfrm>
            <a:off x="890524" y="4481124"/>
            <a:ext cx="22589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ES" sz="1400" b="1" dirty="0"/>
              <a:t>Cliente</a:t>
            </a:r>
          </a:p>
          <a:p>
            <a:pPr lvl="1" fontAlgn="t"/>
            <a:r>
              <a:rPr lang="es-ES" sz="1200" i="1" dirty="0"/>
              <a:t>PA12345F</a:t>
            </a:r>
          </a:p>
          <a:p>
            <a:pPr lvl="1"/>
            <a:r>
              <a:rPr lang="es-ES" sz="1200" i="1" dirty="0"/>
              <a:t>Juan Jesús Campos Pulido</a:t>
            </a:r>
          </a:p>
          <a:p>
            <a:pPr lvl="1" fontAlgn="t"/>
            <a:r>
              <a:rPr lang="es-ES" sz="1200" i="1" dirty="0"/>
              <a:t>1971</a:t>
            </a:r>
          </a:p>
          <a:p>
            <a:pPr lvl="1" fontAlgn="t"/>
            <a:r>
              <a:rPr lang="es-ES" sz="1200" i="1" dirty="0"/>
              <a:t>626.924.434</a:t>
            </a:r>
          </a:p>
          <a:p>
            <a:pPr lvl="1" fontAlgn="t"/>
            <a:r>
              <a:rPr lang="es-ES" sz="1200" i="1" dirty="0"/>
              <a:t>Rubí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DC4275-AC07-43F0-BB26-7504DA6867A0}"/>
              </a:ext>
            </a:extLst>
          </p:cNvPr>
          <p:cNvSpPr txBox="1"/>
          <p:nvPr/>
        </p:nvSpPr>
        <p:spPr>
          <a:xfrm>
            <a:off x="3487625" y="4730348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ES" sz="1200" i="1" dirty="0"/>
              <a:t>Elisenda Canals – 636.819.832</a:t>
            </a:r>
          </a:p>
          <a:p>
            <a:pPr fontAlgn="t"/>
            <a:r>
              <a:rPr lang="es-ES" sz="1200" i="1" dirty="0"/>
              <a:t>Miquel Campos – 626.924.434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826F2EF-96C3-41EC-83E7-F03D52C5A19D}"/>
              </a:ext>
            </a:extLst>
          </p:cNvPr>
          <p:cNvSpPr/>
          <p:nvPr/>
        </p:nvSpPr>
        <p:spPr>
          <a:xfrm>
            <a:off x="5918013" y="4730348"/>
            <a:ext cx="2426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" sz="1200" i="1" dirty="0"/>
              <a:t>Alérgico a las AA y antiinflamatorios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30F381E-A46E-4556-81CA-CE880C4E3C87}"/>
              </a:ext>
            </a:extLst>
          </p:cNvPr>
          <p:cNvSpPr/>
          <p:nvPr/>
        </p:nvSpPr>
        <p:spPr>
          <a:xfrm>
            <a:off x="890524" y="5714844"/>
            <a:ext cx="1601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" sz="1400" b="1" dirty="0"/>
              <a:t>Resumen de horas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DF0DC5C-776F-4E42-BED0-CE36B7228CCD}"/>
              </a:ext>
            </a:extLst>
          </p:cNvPr>
          <p:cNvSpPr txBox="1"/>
          <p:nvPr/>
        </p:nvSpPr>
        <p:spPr>
          <a:xfrm>
            <a:off x="890524" y="3922567"/>
            <a:ext cx="7404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Tipo del servicio</a:t>
            </a:r>
          </a:p>
          <a:p>
            <a:pPr lvl="1"/>
            <a:r>
              <a:rPr lang="es-ES" sz="1200" i="1" dirty="0"/>
              <a:t>Atención a cliente no sanitario</a:t>
            </a:r>
          </a:p>
        </p:txBody>
      </p:sp>
      <p:pic>
        <p:nvPicPr>
          <p:cNvPr id="28" name="Gráfico 27" descr="Estetoscopio">
            <a:extLst>
              <a:ext uri="{FF2B5EF4-FFF2-40B4-BE49-F238E27FC236}">
                <a16:creationId xmlns:a16="http://schemas.microsoft.com/office/drawing/2014/main" id="{405D14D9-8F97-4103-94C8-D417B7AA3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2" y="35390"/>
            <a:ext cx="540000" cy="54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FFAA7504-9A33-4544-A3A0-08756322B184}"/>
              </a:ext>
            </a:extLst>
          </p:cNvPr>
          <p:cNvGrpSpPr/>
          <p:nvPr/>
        </p:nvGrpSpPr>
        <p:grpSpPr>
          <a:xfrm>
            <a:off x="2188276" y="1334918"/>
            <a:ext cx="6488206" cy="307777"/>
            <a:chOff x="2150440" y="640484"/>
            <a:chExt cx="6488206" cy="307777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3CD2645D-D26D-4987-814F-4EB4BE885642}"/>
                </a:ext>
              </a:extLst>
            </p:cNvPr>
            <p:cNvSpPr txBox="1"/>
            <p:nvPr/>
          </p:nvSpPr>
          <p:spPr>
            <a:xfrm>
              <a:off x="2150440" y="640484"/>
              <a:ext cx="7378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Agenda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87D771C-CABF-4E2F-A540-0F7858CE3018}"/>
                </a:ext>
              </a:extLst>
            </p:cNvPr>
            <p:cNvSpPr txBox="1"/>
            <p:nvPr/>
          </p:nvSpPr>
          <p:spPr>
            <a:xfrm>
              <a:off x="4416616" y="640484"/>
              <a:ext cx="703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Cliente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46DAD9EF-236C-4275-80E3-FC921CBA81AD}"/>
                </a:ext>
              </a:extLst>
            </p:cNvPr>
            <p:cNvSpPr txBox="1"/>
            <p:nvPr/>
          </p:nvSpPr>
          <p:spPr>
            <a:xfrm>
              <a:off x="6623030" y="640484"/>
              <a:ext cx="20156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400" b="1" dirty="0"/>
                <a:t>Resumen y confirmación</a:t>
              </a:r>
            </a:p>
          </p:txBody>
        </p:sp>
        <p:sp>
          <p:nvSpPr>
            <p:cNvPr id="33" name="Flecha: a la izquierda y derecha 32">
              <a:extLst>
                <a:ext uri="{FF2B5EF4-FFF2-40B4-BE49-F238E27FC236}">
                  <a16:creationId xmlns:a16="http://schemas.microsoft.com/office/drawing/2014/main" id="{31528DC8-A99C-44F6-AE4F-451876D38CD2}"/>
                </a:ext>
              </a:extLst>
            </p:cNvPr>
            <p:cNvSpPr/>
            <p:nvPr/>
          </p:nvSpPr>
          <p:spPr>
            <a:xfrm>
              <a:off x="3053152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Flecha: a la izquierda y derecha 33">
              <a:extLst>
                <a:ext uri="{FF2B5EF4-FFF2-40B4-BE49-F238E27FC236}">
                  <a16:creationId xmlns:a16="http://schemas.microsoft.com/office/drawing/2014/main" id="{919BAB7D-7362-45F1-81A3-2E042FE33F7B}"/>
                </a:ext>
              </a:extLst>
            </p:cNvPr>
            <p:cNvSpPr/>
            <p:nvPr/>
          </p:nvSpPr>
          <p:spPr>
            <a:xfrm>
              <a:off x="5259568" y="680072"/>
              <a:ext cx="1216152" cy="228600"/>
            </a:xfrm>
            <a:prstGeom prst="left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1025052-2F91-49CE-8883-3AEEF810404C}"/>
              </a:ext>
            </a:extLst>
          </p:cNvPr>
          <p:cNvSpPr/>
          <p:nvPr/>
        </p:nvSpPr>
        <p:spPr>
          <a:xfrm>
            <a:off x="0" y="593000"/>
            <a:ext cx="12192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0849622-449A-48CB-BDE7-A5118F387D6A}"/>
              </a:ext>
            </a:extLst>
          </p:cNvPr>
          <p:cNvSpPr txBox="1"/>
          <p:nvPr/>
        </p:nvSpPr>
        <p:spPr>
          <a:xfrm>
            <a:off x="999136" y="547645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Servicios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04D93F1-0DE7-4359-85AC-36C76DD31A36}"/>
              </a:ext>
            </a:extLst>
          </p:cNvPr>
          <p:cNvSpPr txBox="1"/>
          <p:nvPr/>
        </p:nvSpPr>
        <p:spPr>
          <a:xfrm>
            <a:off x="2927976" y="54764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Profesionales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89F0ABB-19A2-4038-B7D8-33CDBB904B71}"/>
              </a:ext>
            </a:extLst>
          </p:cNvPr>
          <p:cNvSpPr txBox="1"/>
          <p:nvPr/>
        </p:nvSpPr>
        <p:spPr>
          <a:xfrm>
            <a:off x="10948958" y="547645"/>
            <a:ext cx="7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Ayuda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8A2495F-FBD9-4FDC-AA92-3C56DF4E852B}"/>
              </a:ext>
            </a:extLst>
          </p:cNvPr>
          <p:cNvSpPr txBox="1"/>
          <p:nvPr/>
        </p:nvSpPr>
        <p:spPr>
          <a:xfrm>
            <a:off x="5298347" y="54764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40" name="Gráfico 39" descr="Empleado de oficina">
            <a:extLst>
              <a:ext uri="{FF2B5EF4-FFF2-40B4-BE49-F238E27FC236}">
                <a16:creationId xmlns:a16="http://schemas.microsoft.com/office/drawing/2014/main" id="{1E256488-378D-4541-89E3-DF544D6BAA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689" y="552892"/>
            <a:ext cx="360000" cy="360000"/>
          </a:xfrm>
          <a:prstGeom prst="rect">
            <a:avLst/>
          </a:prstGeom>
        </p:spPr>
      </p:pic>
      <p:pic>
        <p:nvPicPr>
          <p:cNvPr id="41" name="Gráfico 40" descr="Perfil de hombre">
            <a:extLst>
              <a:ext uri="{FF2B5EF4-FFF2-40B4-BE49-F238E27FC236}">
                <a16:creationId xmlns:a16="http://schemas.microsoft.com/office/drawing/2014/main" id="{EA49242B-A0C7-4507-837F-B12CFB7888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169" y="555652"/>
            <a:ext cx="360000" cy="360000"/>
          </a:xfrm>
          <a:prstGeom prst="rect">
            <a:avLst/>
          </a:prstGeom>
        </p:spPr>
      </p:pic>
      <p:pic>
        <p:nvPicPr>
          <p:cNvPr id="42" name="Gráfico 41" descr="Calendario diario">
            <a:extLst>
              <a:ext uri="{FF2B5EF4-FFF2-40B4-BE49-F238E27FC236}">
                <a16:creationId xmlns:a16="http://schemas.microsoft.com/office/drawing/2014/main" id="{ACDB38AD-B1D5-4BE6-B4D6-61228457AB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17" y="549302"/>
            <a:ext cx="360000" cy="360000"/>
          </a:xfrm>
          <a:prstGeom prst="rect">
            <a:avLst/>
          </a:prstGeom>
        </p:spPr>
      </p:pic>
      <p:pic>
        <p:nvPicPr>
          <p:cNvPr id="43" name="Gráfico 42" descr="Información">
            <a:extLst>
              <a:ext uri="{FF2B5EF4-FFF2-40B4-BE49-F238E27FC236}">
                <a16:creationId xmlns:a16="http://schemas.microsoft.com/office/drawing/2014/main" id="{ECB5FA36-86D1-4D5E-AFD2-E36A85D030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5391" y="560241"/>
            <a:ext cx="360000" cy="36000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9DA5A41A-849D-4FFF-BEB7-F44E3903E6D6}"/>
              </a:ext>
            </a:extLst>
          </p:cNvPr>
          <p:cNvSpPr txBox="1"/>
          <p:nvPr/>
        </p:nvSpPr>
        <p:spPr>
          <a:xfrm>
            <a:off x="890525" y="923558"/>
            <a:ext cx="266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Servicios - Nuevo servicio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9430096-512E-479F-94D1-20C20024C7E8}"/>
              </a:ext>
            </a:extLst>
          </p:cNvPr>
          <p:cNvSpPr/>
          <p:nvPr/>
        </p:nvSpPr>
        <p:spPr>
          <a:xfrm>
            <a:off x="5663623" y="7861978"/>
            <a:ext cx="2160000" cy="292482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Guardar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540627D1-B5A2-4473-87BF-F22E90E32280}"/>
              </a:ext>
            </a:extLst>
          </p:cNvPr>
          <p:cNvSpPr/>
          <p:nvPr/>
        </p:nvSpPr>
        <p:spPr>
          <a:xfrm>
            <a:off x="2437080" y="7881503"/>
            <a:ext cx="2160000" cy="292482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Anterior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F91749E-6171-4CE9-882E-B4FF5BA58AE5}"/>
              </a:ext>
            </a:extLst>
          </p:cNvPr>
          <p:cNvSpPr txBox="1"/>
          <p:nvPr/>
        </p:nvSpPr>
        <p:spPr>
          <a:xfrm>
            <a:off x="889142" y="2694211"/>
            <a:ext cx="7404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Servicio</a:t>
            </a:r>
          </a:p>
          <a:p>
            <a:pPr lvl="1"/>
            <a:r>
              <a:rPr lang="es-ES" sz="1200" i="1" dirty="0"/>
              <a:t>Cuidar enfermo mayor de 60 años</a:t>
            </a:r>
          </a:p>
        </p:txBody>
      </p:sp>
    </p:spTree>
    <p:extLst>
      <p:ext uri="{BB962C8B-B14F-4D97-AF65-F5344CB8AC3E}">
        <p14:creationId xmlns:p14="http://schemas.microsoft.com/office/powerpoint/2010/main" val="2043280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7696</TotalTime>
  <Words>2740</Words>
  <Application>Microsoft Office PowerPoint</Application>
  <PresentationFormat>Panorámica</PresentationFormat>
  <Paragraphs>992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Aharoni</vt:lpstr>
      <vt:lpstr>Arial</vt:lpstr>
      <vt:lpstr>Calibri</vt:lpstr>
      <vt:lpstr>Calibri Light</vt:lpstr>
      <vt:lpstr>Elephant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CAMPOS CANALS</dc:creator>
  <cp:lastModifiedBy>Juanje</cp:lastModifiedBy>
  <cp:revision>262</cp:revision>
  <dcterms:created xsi:type="dcterms:W3CDTF">2021-01-23T18:32:49Z</dcterms:created>
  <dcterms:modified xsi:type="dcterms:W3CDTF">2021-03-16T16:47:25Z</dcterms:modified>
</cp:coreProperties>
</file>