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k/PXv8o+wgwQbkzUSv8BtDBv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9E5272-A007-4E9B-B609-035303B4A73C}">
  <a:tblStyle styleId="{849E5272-A007-4E9B-B609-035303B4A73C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C"/>
          </a:solidFill>
        </a:fill>
      </a:tcStyle>
    </a:wholeTbl>
    <a:band1H>
      <a:tcTxStyle/>
      <a:tcStyle>
        <a:fill>
          <a:solidFill>
            <a:srgbClr val="CCE0F8"/>
          </a:solidFill>
        </a:fill>
      </a:tcStyle>
    </a:band1H>
    <a:band2H>
      <a:tcTxStyle/>
    </a:band2H>
    <a:band1V>
      <a:tcTxStyle/>
      <a:tcStyle>
        <a:fill>
          <a:solidFill>
            <a:srgbClr val="CCE0F8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slideMaster" Target="slideMasters/slideMaster3.xml"/><Relationship Id="rId18" Type="http://schemas.openxmlformats.org/officeDocument/2006/relationships/font" Target="fonts/ArialBlack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5" name="Google Shape;8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3" name="Google Shape;9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5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1" name="Google Shape;10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9" name="Google Shape;10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7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6" name="Google Shape;11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8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6" name="Google Shape;12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3" name="Google Shape;13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0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30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30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30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30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31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31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0" name="Google Shape;150;p31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31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31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31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31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31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3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60" name="Google Shape;16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67" name="Google Shape;16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4" name="Google Shape;19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7" name="Google Shape;207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5" name="Google Shape;225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6" name="Google Shape;22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3" name="Google Shape;23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35" name="Google Shape;3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7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9" name="Google Shape;4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9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6" name="Google Shape;5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4" name="Google Shape;6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1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21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4" name="Google Shape;7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0" name="Google Shape;8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2" name="Google Shape;2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erson using a cell phone&#10;&#10;Description automatically generated with medium confidence" id="253" name="Google Shape;253;p1"/>
          <p:cNvPicPr preferRelativeResize="0"/>
          <p:nvPr/>
        </p:nvPicPr>
        <p:blipFill rotWithShape="1">
          <a:blip r:embed="rId3">
            <a:alphaModFix amt="70000"/>
          </a:blip>
          <a:srcRect b="0" l="186" r="23111" t="9091"/>
          <a:stretch/>
        </p:blipFill>
        <p:spPr>
          <a:xfrm>
            <a:off x="3523485" y="10115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lgerian"/>
              <a:buNone/>
            </a:pPr>
            <a:r>
              <a:rPr b="1" lang="en-US" sz="5000">
                <a:latin typeface="Algerian"/>
                <a:ea typeface="Algerian"/>
                <a:cs typeface="Algerian"/>
                <a:sym typeface="Algerian"/>
              </a:rPr>
              <a:t>CUSTOMER CHURN ANALYSIS</a:t>
            </a:r>
            <a:br>
              <a:rPr b="1" lang="en-US" sz="5000">
                <a:latin typeface="Algerian"/>
                <a:ea typeface="Algerian"/>
                <a:cs typeface="Algerian"/>
                <a:sym typeface="Algerian"/>
              </a:rPr>
            </a:br>
            <a:r>
              <a:rPr b="1" lang="en-US" sz="5000">
                <a:latin typeface="Algerian"/>
                <a:ea typeface="Algerian"/>
                <a:cs typeface="Algerian"/>
                <a:sym typeface="Algerian"/>
              </a:rPr>
              <a:t>IN TELECOM DOMAIN</a:t>
            </a:r>
            <a:endParaRPr/>
          </a:p>
        </p:txBody>
      </p:sp>
      <p:sp>
        <p:nvSpPr>
          <p:cNvPr id="256" name="Google Shape;256;p1"/>
          <p:cNvSpPr txBox="1"/>
          <p:nvPr>
            <p:ph idx="1" type="subTitle"/>
          </p:nvPr>
        </p:nvSpPr>
        <p:spPr>
          <a:xfrm>
            <a:off x="833073" y="5163197"/>
            <a:ext cx="4023359" cy="168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Nikita Mhatre(1001967565)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Rohan Kumariya(1002007078)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Ankita Phadke(1001963837)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Alsafin Samnani(1001979027)</a:t>
            </a:r>
            <a:endParaRPr/>
          </a:p>
        </p:txBody>
      </p:sp>
      <p:sp>
        <p:nvSpPr>
          <p:cNvPr id="257" name="Google Shape;257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"/>
          <p:cNvSpPr txBox="1"/>
          <p:nvPr/>
        </p:nvSpPr>
        <p:spPr>
          <a:xfrm>
            <a:off x="1634577" y="4739820"/>
            <a:ext cx="3035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1</a:t>
            </a:r>
            <a:endParaRPr/>
          </a:p>
        </p:txBody>
      </p:sp>
      <p:sp>
        <p:nvSpPr>
          <p:cNvPr id="260" name="Google Shape;260;p1"/>
          <p:cNvSpPr txBox="1"/>
          <p:nvPr/>
        </p:nvSpPr>
        <p:spPr>
          <a:xfrm>
            <a:off x="9863847" y="6293796"/>
            <a:ext cx="1964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Date: 11/28/2021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erson using a cell phone&#10;&#10;Description automatically generated with medium confidence" id="363" name="Google Shape;363;p10"/>
          <p:cNvPicPr preferRelativeResize="0"/>
          <p:nvPr>
            <p:ph idx="1" type="body"/>
          </p:nvPr>
        </p:nvPicPr>
        <p:blipFill rotWithShape="1">
          <a:blip r:embed="rId3">
            <a:alphaModFix amt="5000"/>
          </a:blip>
          <a:srcRect b="0" l="186" r="23111" t="9091"/>
          <a:stretch/>
        </p:blipFill>
        <p:spPr>
          <a:xfrm>
            <a:off x="-52382" y="-2447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0"/>
          <p:cNvSpPr txBox="1"/>
          <p:nvPr/>
        </p:nvSpPr>
        <p:spPr>
          <a:xfrm>
            <a:off x="2684833" y="958259"/>
            <a:ext cx="637386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73C54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  <p:sp>
        <p:nvSpPr>
          <p:cNvPr id="365" name="Google Shape;365;p10"/>
          <p:cNvSpPr txBox="1"/>
          <p:nvPr/>
        </p:nvSpPr>
        <p:spPr>
          <a:xfrm>
            <a:off x="4256234" y="2535095"/>
            <a:ext cx="49625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ngsanaUPC"/>
                <a:ea typeface="AngsanaUPC"/>
                <a:cs typeface="AngsanaUPC"/>
                <a:sym typeface="AngsanaUPC"/>
              </a:rPr>
              <a:t>For Your Attention! </a:t>
            </a:r>
            <a:endParaRPr/>
          </a:p>
        </p:txBody>
      </p:sp>
      <p:sp>
        <p:nvSpPr>
          <p:cNvPr id="366" name="Google Shape;366;p10"/>
          <p:cNvSpPr txBox="1"/>
          <p:nvPr/>
        </p:nvSpPr>
        <p:spPr>
          <a:xfrm>
            <a:off x="3986218" y="3818187"/>
            <a:ext cx="4114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094BD"/>
                </a:solidFill>
                <a:latin typeface="Algerian"/>
                <a:ea typeface="Algerian"/>
                <a:cs typeface="Algerian"/>
                <a:sym typeface="Algerian"/>
              </a:rPr>
              <a:t>Any Questions</a:t>
            </a:r>
            <a:endParaRPr/>
          </a:p>
        </p:txBody>
      </p:sp>
      <p:pic>
        <p:nvPicPr>
          <p:cNvPr descr="Question Mark with solid fill" id="367" name="Google Shape;3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4297" y="4625581"/>
            <a:ext cx="1533226" cy="15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"/>
          <p:cNvSpPr txBox="1"/>
          <p:nvPr>
            <p:ph type="title"/>
          </p:nvPr>
        </p:nvSpPr>
        <p:spPr>
          <a:xfrm>
            <a:off x="738679" y="-8754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4000"/>
              <a:buFont typeface="Algerian"/>
              <a:buNone/>
            </a:pPr>
            <a:r>
              <a:rPr b="1" i="1" lang="en-US" sz="4000">
                <a:solidFill>
                  <a:srgbClr val="273C54"/>
                </a:solidFill>
                <a:latin typeface="Algerian"/>
                <a:ea typeface="Algerian"/>
                <a:cs typeface="Algerian"/>
                <a:sym typeface="Algerian"/>
              </a:rPr>
              <a:t>BUSINESS CONTEXT &amp; PROBLEM STATEMENT</a:t>
            </a:r>
            <a:endParaRPr/>
          </a:p>
        </p:txBody>
      </p:sp>
      <p:pic>
        <p:nvPicPr>
          <p:cNvPr id="266" name="Google Shape;266;p2" title="Decorative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 flipH="1">
            <a:off x="8404007" y="0"/>
            <a:ext cx="37714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"/>
          <p:cNvSpPr txBox="1"/>
          <p:nvPr>
            <p:ph idx="1" type="body"/>
          </p:nvPr>
        </p:nvSpPr>
        <p:spPr>
          <a:xfrm>
            <a:off x="515566" y="1352145"/>
            <a:ext cx="10762660" cy="585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cap="none">
                <a:latin typeface="Arial Black"/>
                <a:ea typeface="Arial Black"/>
                <a:cs typeface="Arial Black"/>
                <a:sym typeface="Arial Black"/>
              </a:rPr>
              <a:t>Business context: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The tele-communications industry is a crucial domain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Survival in the competitive environment is challenging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Business revenue is directly proportional to customer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	base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More feasible to retain existing customer base than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	acquiring new 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Problem statement 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Analyze behavior to retain customers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Predict customer churn trends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Analyze all relevant customer data and develop focused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	customer retention programs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Suggest actions to be taken to stop them from porting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ngsana New"/>
              <a:ea typeface="Angsana New"/>
              <a:cs typeface="Angsana New"/>
              <a:sym typeface="Angsana New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68" name="Google Shape;268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iagram&#10;&#10;Description automatically generated" id="269" name="Google Shape;26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8503" y="3913344"/>
            <a:ext cx="3614664" cy="14916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A picture containing icon&#10;&#10;Description automatically generated" id="270" name="Google Shape;27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6627" y="1708946"/>
            <a:ext cx="3587284" cy="23036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company name&#10;&#10;Description automatically generated" id="275" name="Google Shape;2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2296" y="4874609"/>
            <a:ext cx="6871130" cy="15961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76" name="Google Shape;276;p3"/>
          <p:cNvSpPr txBox="1"/>
          <p:nvPr>
            <p:ph type="title"/>
          </p:nvPr>
        </p:nvSpPr>
        <p:spPr>
          <a:xfrm>
            <a:off x="913774" y="421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4000"/>
              <a:buFont typeface="Algerian"/>
              <a:buNone/>
            </a:pPr>
            <a:r>
              <a:rPr b="1" i="1" lang="en-US" sz="4000">
                <a:solidFill>
                  <a:srgbClr val="273C54"/>
                </a:solidFill>
                <a:latin typeface="Algerian"/>
                <a:ea typeface="Algerian"/>
                <a:cs typeface="Algerian"/>
                <a:sym typeface="Algerian"/>
              </a:rPr>
              <a:t>INITIAL APPROACH &amp; PRIMARY PROBLEM SOLUTIONS</a:t>
            </a:r>
            <a:endParaRPr/>
          </a:p>
        </p:txBody>
      </p:sp>
      <p:sp>
        <p:nvSpPr>
          <p:cNvPr id="277" name="Google Shape;277;p3"/>
          <p:cNvSpPr txBox="1"/>
          <p:nvPr>
            <p:ph idx="1" type="body"/>
          </p:nvPr>
        </p:nvSpPr>
        <p:spPr>
          <a:xfrm>
            <a:off x="476029" y="1645867"/>
            <a:ext cx="10364452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Set customer expectations and offerings catalog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Offer “surprises” to customers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Enhance trust through building relationships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Analyze customer benefits offered by competitor companies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Evaluate specific strengths, weaknesses and gaps within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	own product lines and platforms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Measure customer lifetime value, target customer retention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	even for new customers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 cap="none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 cap="none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 cap="none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78" name="Google Shape;278;p3" title="Decorative"/>
          <p:cNvPicPr preferRelativeResize="0"/>
          <p:nvPr/>
        </p:nvPicPr>
        <p:blipFill rotWithShape="1">
          <a:blip r:embed="rId4">
            <a:alphaModFix amt="5000"/>
          </a:blip>
          <a:srcRect b="0" l="0" r="0" t="0"/>
          <a:stretch/>
        </p:blipFill>
        <p:spPr>
          <a:xfrm flipH="1">
            <a:off x="8404007" y="0"/>
            <a:ext cx="37714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280" name="Google Shape;28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9119" y="914400"/>
            <a:ext cx="4226143" cy="19916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 txBox="1"/>
          <p:nvPr>
            <p:ph type="title"/>
          </p:nvPr>
        </p:nvSpPr>
        <p:spPr>
          <a:xfrm>
            <a:off x="760379" y="-189352"/>
            <a:ext cx="10515600" cy="1444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4000"/>
              <a:buFont typeface="Algerian"/>
              <a:buNone/>
            </a:pPr>
            <a:r>
              <a:rPr b="1" i="1" lang="en-US" sz="4000">
                <a:solidFill>
                  <a:srgbClr val="273C54"/>
                </a:solidFill>
                <a:latin typeface="Algerian"/>
                <a:ea typeface="Algerian"/>
                <a:cs typeface="Algerian"/>
                <a:sym typeface="Algerian"/>
              </a:rPr>
              <a:t>INITIAL FINDINGS</a:t>
            </a:r>
            <a:endParaRPr/>
          </a:p>
        </p:txBody>
      </p:sp>
      <p:sp>
        <p:nvSpPr>
          <p:cNvPr id="286" name="Google Shape;286;p4"/>
          <p:cNvSpPr txBox="1"/>
          <p:nvPr>
            <p:ph idx="1" type="body"/>
          </p:nvPr>
        </p:nvSpPr>
        <p:spPr>
          <a:xfrm>
            <a:off x="380518" y="817124"/>
            <a:ext cx="10515600" cy="5671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Description of the data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Number of observations = 3,333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Target variable = churn (14.49%)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Arial Black"/>
                <a:ea typeface="Arial Black"/>
                <a:cs typeface="Arial Black"/>
                <a:sym typeface="Arial Black"/>
              </a:rPr>
              <a:t>Significant predictor variables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 cap="none">
                <a:latin typeface="Arial Black"/>
                <a:ea typeface="Arial Black"/>
                <a:cs typeface="Arial Black"/>
                <a:sym typeface="Arial Black"/>
              </a:rPr>
              <a:t>State (distributed across 50 states)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 cap="none">
                <a:latin typeface="Arial Black"/>
                <a:ea typeface="Arial Black"/>
                <a:cs typeface="Arial Black"/>
                <a:sym typeface="Arial Black"/>
              </a:rPr>
              <a:t>Account length (1 to 243 months)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 cap="none">
                <a:latin typeface="Arial Black"/>
                <a:ea typeface="Arial Black"/>
                <a:cs typeface="Arial Black"/>
                <a:sym typeface="Arial Black"/>
              </a:rPr>
              <a:t>Total domestic charges (USD 20 to 92.56 )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 cap="none">
                <a:latin typeface="Arial Black"/>
                <a:ea typeface="Arial Black"/>
                <a:cs typeface="Arial Black"/>
                <a:sym typeface="Arial Black"/>
              </a:rPr>
              <a:t>Total international charges (USD 0 to 5.4)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 cap="none">
                <a:latin typeface="Arial Black"/>
                <a:ea typeface="Arial Black"/>
                <a:cs typeface="Arial Black"/>
                <a:sym typeface="Arial Black"/>
              </a:rPr>
              <a:t>International plan subscription (9.6%)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 cap="none">
                <a:latin typeface="Arial Black"/>
                <a:ea typeface="Arial Black"/>
                <a:cs typeface="Arial Black"/>
                <a:sym typeface="Arial Black"/>
              </a:rPr>
              <a:t>Voicemail plan subscription (27.67%)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 cap="none">
                <a:latin typeface="Arial Black"/>
                <a:ea typeface="Arial Black"/>
                <a:cs typeface="Arial Black"/>
                <a:sym typeface="Arial Black"/>
              </a:rPr>
              <a:t>Customer service calls (0 to 9 calls per day)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Data transformation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 cap="none">
                <a:latin typeface="Arial Black"/>
                <a:ea typeface="Arial Black"/>
                <a:cs typeface="Arial Black"/>
                <a:sym typeface="Arial Black"/>
              </a:rPr>
              <a:t>Total domestic charges = day + evening + night call charges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Data mining models used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 cap="none">
                <a:latin typeface="Arial Black"/>
                <a:ea typeface="Arial Black"/>
                <a:cs typeface="Arial Black"/>
                <a:sym typeface="Arial Black"/>
              </a:rPr>
              <a:t>Logistic regression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 cap="none">
                <a:latin typeface="Arial Black"/>
                <a:ea typeface="Arial Black"/>
                <a:cs typeface="Arial Black"/>
                <a:sym typeface="Arial Black"/>
              </a:rPr>
              <a:t>Classification tree</a:t>
            </a:r>
            <a:endParaRPr/>
          </a:p>
        </p:txBody>
      </p:sp>
      <p:sp>
        <p:nvSpPr>
          <p:cNvPr id="287" name="Google Shape;287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p4" title="Decorative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 flipH="1">
            <a:off x="8404007" y="0"/>
            <a:ext cx="377143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89" name="Google Shape;2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1415" y="3290023"/>
            <a:ext cx="3591089" cy="23533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iagram&#10;&#10;Description automatically generated" id="290" name="Google Shape;2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0843" y="1444220"/>
            <a:ext cx="3726516" cy="19343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" title="Decorative"/>
          <p:cNvPicPr preferRelativeResize="0"/>
          <p:nvPr>
            <p:ph idx="1" type="body"/>
          </p:nvPr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 flipH="1">
            <a:off x="8629650" y="0"/>
            <a:ext cx="3562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"/>
          <p:cNvSpPr txBox="1"/>
          <p:nvPr>
            <p:ph type="title"/>
          </p:nvPr>
        </p:nvSpPr>
        <p:spPr>
          <a:xfrm>
            <a:off x="634730" y="-137345"/>
            <a:ext cx="109225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4000"/>
              <a:buFont typeface="Algerian"/>
              <a:buNone/>
            </a:pPr>
            <a:r>
              <a:rPr b="1" i="1" lang="en-US" sz="4000">
                <a:solidFill>
                  <a:srgbClr val="273C54"/>
                </a:solidFill>
                <a:latin typeface="Algerian"/>
                <a:ea typeface="Algerian"/>
                <a:cs typeface="Algerian"/>
                <a:sym typeface="Algerian"/>
              </a:rPr>
              <a:t>DATA VISUALIZATION</a:t>
            </a:r>
            <a:endParaRPr/>
          </a:p>
        </p:txBody>
      </p:sp>
      <p:pic>
        <p:nvPicPr>
          <p:cNvPr id="297" name="Google Shape;2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835" y="912740"/>
            <a:ext cx="8352815" cy="214159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Graphical user interface, application, table, Excel&#10;&#10;Description automatically generated" id="298" name="Google Shape;298;p5"/>
          <p:cNvPicPr preferRelativeResize="0"/>
          <p:nvPr/>
        </p:nvPicPr>
        <p:blipFill rotWithShape="1">
          <a:blip r:embed="rId5">
            <a:alphaModFix/>
          </a:blip>
          <a:srcRect b="12448" l="22155" r="37183" t="53641"/>
          <a:stretch/>
        </p:blipFill>
        <p:spPr>
          <a:xfrm>
            <a:off x="6594047" y="3967078"/>
            <a:ext cx="5059195" cy="250622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Graphical user interface&#10;&#10;Description automatically generated with low confidence" id="299" name="Google Shape;299;p5"/>
          <p:cNvPicPr preferRelativeResize="0"/>
          <p:nvPr/>
        </p:nvPicPr>
        <p:blipFill rotWithShape="1">
          <a:blip r:embed="rId6">
            <a:alphaModFix/>
          </a:blip>
          <a:srcRect b="17272" l="56583" r="7897" t="50281"/>
          <a:stretch/>
        </p:blipFill>
        <p:spPr>
          <a:xfrm>
            <a:off x="466921" y="3967078"/>
            <a:ext cx="5059195" cy="250622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00" name="Google Shape;300;p5"/>
          <p:cNvSpPr txBox="1"/>
          <p:nvPr/>
        </p:nvSpPr>
        <p:spPr>
          <a:xfrm>
            <a:off x="8859783" y="1704027"/>
            <a:ext cx="2675106" cy="87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CA: 26.47%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NJ: 26.47%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TX: 25.00%</a:t>
            </a:r>
            <a:endParaRPr b="0" i="0" sz="1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1" name="Google Shape;301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5"/>
          <p:cNvSpPr txBox="1"/>
          <p:nvPr/>
        </p:nvSpPr>
        <p:spPr>
          <a:xfrm>
            <a:off x="8732836" y="1100770"/>
            <a:ext cx="35623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Top 3 States with churn rate &gt; 25 %</a:t>
            </a:r>
            <a:endParaRPr sz="1600">
              <a:solidFill>
                <a:schemeClr val="dk1"/>
              </a:solidFill>
              <a:latin typeface="AngsanaUPC"/>
              <a:ea typeface="AngsanaUPC"/>
              <a:cs typeface="AngsanaUPC"/>
              <a:sym typeface="AngsanaUPC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466922" y="3302362"/>
            <a:ext cx="50591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42% Voice Mail subscribers are churners.</a:t>
            </a: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6542455" y="3273426"/>
            <a:ext cx="50591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16% International subscribers are churners.</a:t>
            </a: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"/>
          <p:cNvSpPr txBox="1"/>
          <p:nvPr>
            <p:ph type="title"/>
          </p:nvPr>
        </p:nvSpPr>
        <p:spPr>
          <a:xfrm>
            <a:off x="838200" y="-73868"/>
            <a:ext cx="10515600" cy="1032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4000"/>
              <a:buFont typeface="Algerian"/>
              <a:buNone/>
            </a:pPr>
            <a:r>
              <a:rPr b="1" i="1" lang="en-US" sz="4000">
                <a:solidFill>
                  <a:srgbClr val="273C54"/>
                </a:solidFill>
                <a:latin typeface="Algerian"/>
                <a:ea typeface="Algerian"/>
                <a:cs typeface="Algerian"/>
                <a:sym typeface="Algerian"/>
              </a:rPr>
              <a:t>APPLIED MODELS </a:t>
            </a:r>
            <a:endParaRPr/>
          </a:p>
        </p:txBody>
      </p:sp>
      <p:sp>
        <p:nvSpPr>
          <p:cNvPr id="310" name="Google Shape;310;p6"/>
          <p:cNvSpPr txBox="1"/>
          <p:nvPr>
            <p:ph idx="1" type="body"/>
          </p:nvPr>
        </p:nvSpPr>
        <p:spPr>
          <a:xfrm>
            <a:off x="698770" y="958464"/>
            <a:ext cx="10515600" cy="5772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Logistic regression:  1 if churned, 0 otherwise</a:t>
            </a:r>
            <a:endParaRPr/>
          </a:p>
          <a:p>
            <a:pPr indent="-635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-635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Classification tree: 1 if churned, 0 otherwise</a:t>
            </a:r>
            <a:endParaRPr/>
          </a:p>
        </p:txBody>
      </p:sp>
      <p:graphicFrame>
        <p:nvGraphicFramePr>
          <p:cNvPr id="311" name="Google Shape;311;p6"/>
          <p:cNvGraphicFramePr/>
          <p:nvPr/>
        </p:nvGraphicFramePr>
        <p:xfrm>
          <a:off x="858468" y="1513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{849E5272-A007-4E9B-B609-035303B4A73C}</a:tableStyleId>
              </a:tblPr>
              <a:tblGrid>
                <a:gridCol w="977450"/>
                <a:gridCol w="4030650"/>
              </a:tblGrid>
              <a:tr h="3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None/>
                      </a:pPr>
                      <a:r>
                        <a:rPr lang="en-US" sz="1600" u="none" cap="none" strike="noStrike"/>
                        <a:t>Sr. No.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Input Variable 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Voicemail Plan (VP)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2.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International Plan (IP)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3.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EDC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Total Domestic Call Charges(TDC)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EDCE9"/>
                    </a:solidFill>
                  </a:tcPr>
                </a:tc>
              </a:tr>
              <a:tr h="578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4.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Total International Call Charges(TIC)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5.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EDC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No. of Service Calls(SC)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EDC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" name="Google Shape;312;p6"/>
          <p:cNvGraphicFramePr/>
          <p:nvPr/>
        </p:nvGraphicFramePr>
        <p:xfrm>
          <a:off x="870627" y="4793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{849E5272-A007-4E9B-B609-035303B4A73C}</a:tableStyleId>
              </a:tblPr>
              <a:tblGrid>
                <a:gridCol w="966025"/>
                <a:gridCol w="4009650"/>
              </a:tblGrid>
              <a:tr h="32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Sr. No.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Input Variable 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Voicemail Plan (VP)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2.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International Plan (IP)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3.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Total Domestic Call Charges(TDC)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4.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Black"/>
                        <a:buNone/>
                      </a:pPr>
                      <a:r>
                        <a:rPr lang="en-US"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No. of Service Calls(SC)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</a:tr>
            </a:tbl>
          </a:graphicData>
        </a:graphic>
      </p:graphicFrame>
      <p:pic>
        <p:nvPicPr>
          <p:cNvPr descr="A picture containing table&#10;&#10;Description automatically generated" id="313" name="Google Shape;3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2727" y="2077703"/>
            <a:ext cx="4835667" cy="1374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314" name="Google Shape;314;p6"/>
          <p:cNvPicPr preferRelativeResize="0"/>
          <p:nvPr/>
        </p:nvPicPr>
        <p:blipFill rotWithShape="1">
          <a:blip r:embed="rId4">
            <a:alphaModFix/>
          </a:blip>
          <a:srcRect b="0" l="5989" r="0" t="0"/>
          <a:stretch/>
        </p:blipFill>
        <p:spPr>
          <a:xfrm>
            <a:off x="7792744" y="4519197"/>
            <a:ext cx="3993226" cy="97315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"/>
          <p:cNvSpPr txBox="1"/>
          <p:nvPr/>
        </p:nvSpPr>
        <p:spPr>
          <a:xfrm>
            <a:off x="5600488" y="5947082"/>
            <a:ext cx="180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Churn = 0     </a:t>
            </a:r>
            <a:endParaRPr b="0" i="0" sz="10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6" name="Google Shape;316;p6"/>
          <p:cNvSpPr txBox="1"/>
          <p:nvPr/>
        </p:nvSpPr>
        <p:spPr>
          <a:xfrm>
            <a:off x="5668936" y="4808309"/>
            <a:ext cx="180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Churn = 1     </a:t>
            </a:r>
            <a:endParaRPr b="0" i="0" sz="10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7" name="Google Shape;317;p6"/>
          <p:cNvSpPr txBox="1"/>
          <p:nvPr/>
        </p:nvSpPr>
        <p:spPr>
          <a:xfrm>
            <a:off x="5359683" y="2577287"/>
            <a:ext cx="2094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P(Churn=1) =</a:t>
            </a:r>
            <a:endParaRPr b="0" baseline="3000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8" name="Google Shape;318;p6"/>
          <p:cNvSpPr txBox="1"/>
          <p:nvPr/>
        </p:nvSpPr>
        <p:spPr>
          <a:xfrm>
            <a:off x="7296024" y="4344054"/>
            <a:ext cx="39903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{</a:t>
            </a:r>
            <a:endParaRPr/>
          </a:p>
        </p:txBody>
      </p:sp>
      <p:sp>
        <p:nvSpPr>
          <p:cNvPr id="319" name="Google Shape;319;p6"/>
          <p:cNvSpPr txBox="1"/>
          <p:nvPr/>
        </p:nvSpPr>
        <p:spPr>
          <a:xfrm>
            <a:off x="7207884" y="5361903"/>
            <a:ext cx="39903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{</a:t>
            </a:r>
            <a:endParaRPr/>
          </a:p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321" name="Google Shape;32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92744" y="5634010"/>
            <a:ext cx="3993226" cy="10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6" title="Decorative"/>
          <p:cNvPicPr preferRelativeResize="0"/>
          <p:nvPr/>
        </p:nvPicPr>
        <p:blipFill rotWithShape="1">
          <a:blip r:embed="rId6">
            <a:alphaModFix amt="5000"/>
          </a:blip>
          <a:srcRect b="0" l="0" r="0" t="0"/>
          <a:stretch/>
        </p:blipFill>
        <p:spPr>
          <a:xfrm flipH="1">
            <a:off x="0" y="1"/>
            <a:ext cx="35623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"/>
          <p:cNvSpPr txBox="1"/>
          <p:nvPr>
            <p:ph type="title"/>
          </p:nvPr>
        </p:nvSpPr>
        <p:spPr>
          <a:xfrm>
            <a:off x="731196" y="-1147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4000"/>
              <a:buFont typeface="Algerian"/>
              <a:buNone/>
            </a:pPr>
            <a:r>
              <a:rPr b="1" i="1" lang="en-US" sz="4000">
                <a:solidFill>
                  <a:srgbClr val="273C54"/>
                </a:solidFill>
                <a:latin typeface="Algerian"/>
                <a:ea typeface="Algerian"/>
                <a:cs typeface="Algerian"/>
                <a:sym typeface="Algerian"/>
              </a:rPr>
              <a:t>MODEL RESULTS &amp; BEST FIT MODEL </a:t>
            </a:r>
            <a:endParaRPr/>
          </a:p>
        </p:txBody>
      </p:sp>
      <p:sp>
        <p:nvSpPr>
          <p:cNvPr id="328" name="Google Shape;328;p7"/>
          <p:cNvSpPr txBox="1"/>
          <p:nvPr>
            <p:ph idx="1" type="body"/>
          </p:nvPr>
        </p:nvSpPr>
        <p:spPr>
          <a:xfrm>
            <a:off x="408562" y="993622"/>
            <a:ext cx="11507820" cy="564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	Logistic Regression</a:t>
            </a:r>
            <a:r>
              <a:rPr lang="en-US" cap="none"/>
              <a:t>: </a:t>
            </a:r>
            <a:r>
              <a:rPr lang="en-US"/>
              <a:t>			</a:t>
            </a:r>
            <a:r>
              <a:rPr lang="en-US" cap="none"/>
              <a:t>   	   </a:t>
            </a:r>
            <a:r>
              <a:rPr lang="en-US" sz="1800" cap="none">
                <a:latin typeface="Arial Black"/>
                <a:ea typeface="Arial Black"/>
                <a:cs typeface="Arial Black"/>
                <a:sym typeface="Arial Black"/>
              </a:rPr>
              <a:t>Classification Tree: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cap="none"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329" name="Google Shape;329;p7"/>
          <p:cNvGraphicFramePr/>
          <p:nvPr/>
        </p:nvGraphicFramePr>
        <p:xfrm>
          <a:off x="6696685" y="16362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{849E5272-A007-4E9B-B609-035303B4A73C}</a:tableStyleId>
              </a:tblPr>
              <a:tblGrid>
                <a:gridCol w="1309175"/>
                <a:gridCol w="775450"/>
                <a:gridCol w="747275"/>
                <a:gridCol w="917450"/>
                <a:gridCol w="1061750"/>
              </a:tblGrid>
              <a:tr h="3222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                           Actual class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 hMerge="1"/>
                <a:tc hMerge="1"/>
                <a:tc hMerge="1"/>
                <a:tc hMerge="1"/>
              </a:tr>
              <a:tr h="39892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t/>
                      </a:r>
                      <a:endParaRPr b="1" sz="20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Predicted    Class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t/>
                      </a:r>
                      <a:endParaRPr b="1" sz="20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</a:tr>
              <a:tr h="393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2659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191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2850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</a:tr>
              <a:tr h="393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76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407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483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</a:tr>
              <a:tr h="393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2735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598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3333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" name="Google Shape;330;p7"/>
          <p:cNvGraphicFramePr/>
          <p:nvPr/>
        </p:nvGraphicFramePr>
        <p:xfrm>
          <a:off x="838200" y="16362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{849E5272-A007-4E9B-B609-035303B4A73C}</a:tableStyleId>
              </a:tblPr>
              <a:tblGrid>
                <a:gridCol w="1231875"/>
                <a:gridCol w="948725"/>
                <a:gridCol w="781675"/>
                <a:gridCol w="959700"/>
                <a:gridCol w="959700"/>
              </a:tblGrid>
              <a:tr h="3222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                           Actual class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 hMerge="1"/>
                <a:tc hMerge="1"/>
                <a:tc hMerge="1"/>
                <a:tc hMerge="1"/>
              </a:tr>
              <a:tr h="39892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t/>
                      </a:r>
                      <a:endParaRPr b="1" sz="20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Predicted    Class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t/>
                      </a:r>
                      <a:endParaRPr b="1" sz="20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</a:tr>
              <a:tr h="393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2387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296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2683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</a:tr>
              <a:tr h="393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463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187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650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</a:tr>
              <a:tr h="393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2850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483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3333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Google Shape;331;p7"/>
          <p:cNvGraphicFramePr/>
          <p:nvPr/>
        </p:nvGraphicFramePr>
        <p:xfrm>
          <a:off x="1536430" y="47285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{849E5272-A007-4E9B-B609-035303B4A73C}</a:tableStyleId>
              </a:tblPr>
              <a:tblGrid>
                <a:gridCol w="804200"/>
                <a:gridCol w="2689350"/>
                <a:gridCol w="2265200"/>
                <a:gridCol w="2608125"/>
              </a:tblGrid>
              <a:tr h="58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Sr. No.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Classification 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Logistic Regression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Classification tree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Misclassified as 0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11.03%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6.70%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b="1" lang="en-US" sz="1800"/>
                        <a:t>Misclassified as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71.23%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15.73%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Overall Misclassification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22.77%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8.01%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</a:tr>
            </a:tbl>
          </a:graphicData>
        </a:graphic>
      </p:graphicFrame>
      <p:sp>
        <p:nvSpPr>
          <p:cNvPr id="332" name="Google Shape;332;p7"/>
          <p:cNvSpPr txBox="1"/>
          <p:nvPr/>
        </p:nvSpPr>
        <p:spPr>
          <a:xfrm>
            <a:off x="838200" y="4045603"/>
            <a:ext cx="7808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Why </a:t>
            </a:r>
            <a:r>
              <a:rPr b="1" i="1" lang="en-US" sz="2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CLASSIFICATION TREE </a:t>
            </a:r>
            <a:r>
              <a:rPr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is best fit model?</a:t>
            </a:r>
            <a:endParaRPr/>
          </a:p>
        </p:txBody>
      </p:sp>
      <p:sp>
        <p:nvSpPr>
          <p:cNvPr id="333" name="Google Shape;333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p7" title="Decorative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 flipH="1">
            <a:off x="0" y="1"/>
            <a:ext cx="35623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 txBox="1"/>
          <p:nvPr>
            <p:ph type="title"/>
          </p:nvPr>
        </p:nvSpPr>
        <p:spPr>
          <a:xfrm>
            <a:off x="838200" y="-1179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4000"/>
              <a:buFont typeface="Algerian"/>
              <a:buNone/>
            </a:pPr>
            <a:r>
              <a:rPr b="1" i="1" lang="en-US" sz="4000">
                <a:solidFill>
                  <a:srgbClr val="273C54"/>
                </a:solidFill>
                <a:latin typeface="Algerian"/>
                <a:ea typeface="Algerian"/>
                <a:cs typeface="Algerian"/>
                <a:sym typeface="Algerian"/>
              </a:rPr>
              <a:t>CHURN PREDICTION FOR NEW CUSTOMERS</a:t>
            </a:r>
            <a:endParaRPr/>
          </a:p>
        </p:txBody>
      </p:sp>
      <p:pic>
        <p:nvPicPr>
          <p:cNvPr id="340" name="Google Shape;340;p8" title="Decorative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flipH="1">
            <a:off x="0" y="1"/>
            <a:ext cx="3562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766" y="1039325"/>
            <a:ext cx="6553200" cy="36490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43" name="Google Shape;34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1941" y="3064212"/>
            <a:ext cx="6163444" cy="34579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44" name="Google Shape;344;p8"/>
          <p:cNvSpPr/>
          <p:nvPr/>
        </p:nvSpPr>
        <p:spPr>
          <a:xfrm rot="10800000">
            <a:off x="7144966" y="1423024"/>
            <a:ext cx="3438728" cy="992237"/>
          </a:xfrm>
          <a:prstGeom prst="homePlate">
            <a:avLst>
              <a:gd fmla="val 50000" name="adj"/>
            </a:avLst>
          </a:prstGeom>
          <a:solidFill>
            <a:srgbClr val="CBD7E6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7814553" y="1457478"/>
            <a:ext cx="28696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 3334: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Classified as a non churner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P(Churn=0) = 0.9833</a:t>
            </a:r>
            <a:endParaRPr/>
          </a:p>
        </p:txBody>
      </p:sp>
      <p:sp>
        <p:nvSpPr>
          <p:cNvPr id="346" name="Google Shape;346;p8"/>
          <p:cNvSpPr/>
          <p:nvPr/>
        </p:nvSpPr>
        <p:spPr>
          <a:xfrm>
            <a:off x="1433213" y="5175468"/>
            <a:ext cx="3438728" cy="992237"/>
          </a:xfrm>
          <a:prstGeom prst="homePlate">
            <a:avLst>
              <a:gd fmla="val 50000" name="adj"/>
            </a:avLst>
          </a:prstGeom>
          <a:solidFill>
            <a:srgbClr val="CBD7E6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7" name="Google Shape;347;p8"/>
          <p:cNvSpPr txBox="1"/>
          <p:nvPr/>
        </p:nvSpPr>
        <p:spPr>
          <a:xfrm>
            <a:off x="1569598" y="5209921"/>
            <a:ext cx="28696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 3335: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Classified as a churner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P(Churn=1) = 0.9747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"/>
          <p:cNvSpPr txBox="1"/>
          <p:nvPr>
            <p:ph type="title"/>
          </p:nvPr>
        </p:nvSpPr>
        <p:spPr>
          <a:xfrm>
            <a:off x="787315" y="-27642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4000"/>
              <a:buFont typeface="Algerian"/>
              <a:buNone/>
            </a:pPr>
            <a:r>
              <a:rPr b="1" i="1" lang="en-US" sz="4000">
                <a:solidFill>
                  <a:srgbClr val="273C54"/>
                </a:solidFill>
                <a:latin typeface="Algerian"/>
                <a:ea typeface="Algerian"/>
                <a:cs typeface="Algerian"/>
                <a:sym typeface="Algerian"/>
              </a:rPr>
              <a:t>SOLUTIONS TO BUSINESS PROBLEM</a:t>
            </a:r>
            <a:endParaRPr/>
          </a:p>
        </p:txBody>
      </p:sp>
      <p:pic>
        <p:nvPicPr>
          <p:cNvPr id="353" name="Google Shape;353;p9" title="Decorative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flipH="1">
            <a:off x="0" y="1"/>
            <a:ext cx="3562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shape&#10;&#10;Description automatically generated" id="355" name="Google Shape;3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6460" y="969695"/>
            <a:ext cx="3224060" cy="10965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aphicFrame>
        <p:nvGraphicFramePr>
          <p:cNvPr id="356" name="Google Shape;356;p9"/>
          <p:cNvGraphicFramePr/>
          <p:nvPr/>
        </p:nvGraphicFramePr>
        <p:xfrm>
          <a:off x="241032" y="20255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{849E5272-A007-4E9B-B609-035303B4A73C}</a:tableStyleId>
              </a:tblPr>
              <a:tblGrid>
                <a:gridCol w="1140300"/>
                <a:gridCol w="1527250"/>
                <a:gridCol w="1400775"/>
                <a:gridCol w="4562275"/>
                <a:gridCol w="3079350"/>
              </a:tblGrid>
              <a:tr h="36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Incentive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Leaf Rule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% Customers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Incentive Offered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Incentive Benefits to Company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3C54"/>
                    </a:solidFill>
                  </a:tcPr>
                </a:tc>
              </a:tr>
              <a:tr h="129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TDC &gt; 71.56, IP= {1},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VP= {1}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0.15%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Customers Loyalty Program</a:t>
                      </a:r>
                      <a:r>
                        <a:rPr lang="en-US" sz="1600"/>
                        <a:t>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For loyal customers (Minimum Account Length &gt; 24 months), all call minutes after 700</a:t>
                      </a:r>
                      <a:r>
                        <a:rPr baseline="30000" lang="en-US" sz="1600"/>
                        <a:t>th</a:t>
                      </a:r>
                      <a:r>
                        <a:rPr lang="en-US" sz="1600"/>
                        <a:t> minute are free.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(Average daily minutes = 730,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Average daily charge = $ 0.12)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5 customers can be retained and converted to non churners @ a cost as low as total $4 per customer per month.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</a:tr>
              <a:tr h="1663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TDC&lt;= 54.51, SC &gt; 3.5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3.51%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Customer Satisfaction Program: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Identify customer’s complaints, group similar complaints and design custom solutions for clusters.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/>
                        <a:t>Discounted handsets on monthly plan contract.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/>
                        <a:t>Lower call rate for prepaid to postpaid conversion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/>
                        <a:t>Creating brand value by offering subscription model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Continued customer association and customer retention for 36 months.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/>
                        <a:t> Higher profits due to increased postpaid connections.</a:t>
                      </a:r>
                      <a:endParaRPr sz="1600"/>
                    </a:p>
                  </a:txBody>
                  <a:tcPr marT="45725" marB="45725" marR="91450" marL="91450">
                    <a:solidFill>
                      <a:srgbClr val="A0B7D3"/>
                    </a:solidFill>
                  </a:tcPr>
                </a:tc>
              </a:tr>
              <a:tr h="105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3.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TDC &gt; 71.56, VP = {0}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5.88%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/>
                        <a:t>No Cost Voice Mail Plan: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/>
                        <a:t>For Customers having minimum bill amount of $75 per month, will get free upgrade to facility of voice mail plan and enrolment in family plan at no cost.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Continued customer association and customer retention for 12 months.</a:t>
                      </a:r>
                      <a:r>
                        <a:rPr b="0" lang="en-US" sz="1600"/>
                        <a:t>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/>
                        <a:t>Family plan would add new connections.</a:t>
                      </a:r>
                      <a:endParaRPr sz="1600"/>
                    </a:p>
                  </a:txBody>
                  <a:tcPr marT="45725" marB="45725" marR="91450" marL="91450">
                    <a:solidFill>
                      <a:srgbClr val="CBD7E6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p9"/>
          <p:cNvSpPr txBox="1"/>
          <p:nvPr/>
        </p:nvSpPr>
        <p:spPr>
          <a:xfrm>
            <a:off x="152913" y="648954"/>
            <a:ext cx="10743205" cy="144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Identify patterns to reduce churn rate using classification tree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output: TDC and SC Predictors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Target to bring down churn rate from 14.49% to less than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5% in 1</a:t>
            </a:r>
            <a:r>
              <a:rPr baseline="30000" lang="en-US" sz="1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</a:t>
            </a:r>
            <a:r>
              <a:rPr lang="en-US" sz="1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year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2021-11-26T00:50:25Z</dcterms:created>
  <dc:creator>Phadke, Ankita Atul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0x010100A4B7D29D85373C4F9DC81247B71BF28A</vt:lpwstr>
  </property>
</Properties>
</file>