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440b98c0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g9440b98c0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440b98c0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9440b98c0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440b98c0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g9440b98c0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440b98c0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g9440b98c0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40b98c0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g9440b98c0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440b98c0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g9440b98c0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440b98c0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9440b98c0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440b98c07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440b98c0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8ea1a05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98ea1a05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8ea1a057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g98ea1a057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8ea1a05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g98ea1a05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8ea1a057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g98ea1a057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8ea1a057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g98ea1a057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8ea1a057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g98ea1a057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8ea1a057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g98ea1a057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8ea1a057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7" name="Google Shape;287;g98ea1a057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8ea1a057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g98ea1a057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8ea1a057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g98ea1a057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98ea1a057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1" name="Google Shape;311;g98ea1a057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8ea1a057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g98ea1a057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440b98c0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9440b98c0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98ea1a057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g98ea1a057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8ea1a057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5" name="Google Shape;335;g98ea1a057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8ea1a0579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g98ea1a0579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8ea1a0579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g98ea1a0579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8ea1a0579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g98ea1a057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8" name="Google Shape;36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440b98c0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9440b98c0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440b98c0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g9440b98c0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440b98c0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g9440b98c0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440b98c0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g9440b98c0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440b98c0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g9440b98c0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440b98c0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g9440b98c0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229600" y="0"/>
            <a:ext cx="914400" cy="9144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6E836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762000" y="1828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524000" y="3581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4648200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7020272" y="6528816"/>
            <a:ext cx="2123728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4" name="Google Shape;24;p2" descr="Ind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1436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40" y="0"/>
            <a:ext cx="1277500" cy="79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 txBox="1"/>
          <p:nvPr/>
        </p:nvSpPr>
        <p:spPr>
          <a:xfrm>
            <a:off x="467544" y="6538579"/>
            <a:ext cx="3744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Centre For Advanced Computer Learning and Development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 rot="5400000">
            <a:off x="2042318" y="-518319"/>
            <a:ext cx="50593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7306056" y="6528816"/>
            <a:ext cx="1837944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1" descr="Ind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143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4343400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7306056" y="6528816"/>
            <a:ext cx="1837944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0" name="Google Shape;90;p12" descr="Ind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143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4343400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525" cy="48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2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1" name="Google Shape;31;p3" descr="Ind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143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4542656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3" name="Google Shape;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40" y="0"/>
            <a:ext cx="1277500" cy="7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7164288" y="6597352"/>
            <a:ext cx="1979712" cy="23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6" name="Google Shape;36;p4" descr="Ind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143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4343400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2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5" descr="Ind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143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4343400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38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648200" y="1143000"/>
            <a:ext cx="4038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2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9" name="Google Shape;49;p6" descr="Ind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143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4343400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4040188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4572000" y="1143000"/>
            <a:ext cx="40417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4645025" y="1752600"/>
            <a:ext cx="4041775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7306056" y="6528816"/>
            <a:ext cx="1837944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4"/>
          </p:nvPr>
        </p:nvSpPr>
        <p:spPr>
          <a:xfrm>
            <a:off x="457200" y="1143000"/>
            <a:ext cx="40417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58" name="Google Shape;58;p7" descr="Ind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143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4343400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7306056" y="6528816"/>
            <a:ext cx="1837944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/>
          <p:nvPr/>
        </p:nvSpPr>
        <p:spPr>
          <a:xfrm>
            <a:off x="533400" y="1371600"/>
            <a:ext cx="815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 Content  will go here.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8" descr="Ind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143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4343400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dt" idx="10"/>
          </p:nvPr>
        </p:nvSpPr>
        <p:spPr>
          <a:xfrm>
            <a:off x="7306056" y="6528816"/>
            <a:ext cx="1837944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1" name="Google Shape;71;p9" descr="Ind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143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4343400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7306056" y="6528816"/>
            <a:ext cx="1837944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10" descr="Ind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143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4343400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6480048"/>
            <a:ext cx="9144000" cy="381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229600" y="0"/>
            <a:ext cx="914400" cy="9144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6E8365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4495800" y="64928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7164288" y="6528816"/>
            <a:ext cx="1979712" cy="255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467544" y="6538579"/>
            <a:ext cx="3744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Centre For Advanced Computer Learning and Development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685800" y="2209800"/>
            <a:ext cx="7772400" cy="123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Python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4343400" y="649287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dt" idx="10"/>
          </p:nvPr>
        </p:nvSpPr>
        <p:spPr>
          <a:xfrm>
            <a:off x="6885940" y="6529070"/>
            <a:ext cx="225869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22, 2020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5796136" y="5292497"/>
            <a:ext cx="316835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Sets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Note: If the item to remove does not exist, </a:t>
            </a:r>
            <a:r>
              <a:rPr lang="en-IN" sz="18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r>
              <a:rPr lang="en-IN" sz="17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 will raise an error.</a:t>
            </a:r>
            <a:endParaRPr sz="17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4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Remove "banana" by using the </a:t>
            </a:r>
            <a:r>
              <a:rPr lang="en-IN" sz="18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discard()</a:t>
            </a:r>
            <a:r>
              <a:rPr lang="en-IN" sz="17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method:</a:t>
            </a:r>
            <a:endParaRPr sz="17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thisset = {</a:t>
            </a:r>
            <a:r>
              <a:rPr lang="en-IN" sz="17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7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7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thisset.discard(</a:t>
            </a:r>
            <a:r>
              <a:rPr lang="en-IN" sz="17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7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(thisset)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3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Sets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Note: If the item to remove does not exist, </a:t>
            </a:r>
            <a:r>
              <a:rPr lang="en-IN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discard()</a:t>
            </a:r>
            <a:r>
              <a:rPr lang="en-IN" sz="13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 will NOT raise an error.</a:t>
            </a:r>
            <a:endParaRPr sz="13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also use the </a:t>
            </a:r>
            <a:r>
              <a:rPr lang="en-IN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pop()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method to remove an item, but this method will remove the </a:t>
            </a:r>
            <a:r>
              <a:rPr lang="en-IN" sz="1350" i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last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item. Remember that sets are unordered, so you will not know what item that gets removed.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return value of the </a:t>
            </a:r>
            <a:r>
              <a:rPr lang="en-IN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pop()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 is the removed item.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0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Remove the last item by using the </a:t>
            </a:r>
            <a:r>
              <a:rPr lang="en-IN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pop()</a:t>
            </a:r>
            <a:r>
              <a:rPr lang="en-IN" sz="13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method:</a:t>
            </a:r>
            <a:endParaRPr sz="13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thisset = {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</a:t>
            </a:r>
            <a:r>
              <a:rPr lang="en-IN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thisset.pop()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(thisset)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Sets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4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5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Note: Sets are </a:t>
            </a:r>
            <a:r>
              <a:rPr lang="en-IN" sz="1550" i="1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unordered</a:t>
            </a:r>
            <a:r>
              <a:rPr lang="en-IN" sz="15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, so when using the </a:t>
            </a:r>
            <a:r>
              <a:rPr lang="en-IN" sz="16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pop()</a:t>
            </a:r>
            <a:r>
              <a:rPr lang="en-IN" sz="15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 method, you will not know which item that gets removed.</a:t>
            </a:r>
            <a:endParaRPr sz="15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2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5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IN" sz="16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r>
              <a:rPr lang="en-IN" sz="15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method empties the set:</a:t>
            </a:r>
            <a:endParaRPr sz="15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thisset = {</a:t>
            </a:r>
            <a:r>
              <a:rPr lang="en-IN" sz="15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5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5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thisset.clear()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(thisset)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3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Sets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chemeClr val="dk1"/>
                </a:solidFill>
              </a:rPr>
              <a:t>Example</a:t>
            </a: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IN" sz="19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-IN" sz="18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keyword will delete the set completely:</a:t>
            </a:r>
            <a:endParaRPr sz="18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thisset = {</a:t>
            </a:r>
            <a:r>
              <a:rPr lang="en-IN" sz="18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8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8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-IN" sz="1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thisset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(thisset)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Sets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6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>
                <a:solidFill>
                  <a:schemeClr val="dk1"/>
                </a:solidFill>
                <a:highlight>
                  <a:srgbClr val="FFFFFF"/>
                </a:highlight>
              </a:rPr>
              <a:t>Join Two Sets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There are several ways to join two or more sets in Python.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use the </a:t>
            </a:r>
            <a:r>
              <a:rPr lang="en-IN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union()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 that returns a new set containing all items from both sets, or the </a:t>
            </a:r>
            <a:r>
              <a:rPr lang="en-IN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update()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 that inserts all the items from one set into another: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0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IN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union()</a:t>
            </a:r>
            <a:r>
              <a:rPr lang="en-IN" sz="13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method returns a new set with all items from both sets:</a:t>
            </a:r>
            <a:endParaRPr sz="13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set1 = {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, 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set2 = {</a:t>
            </a:r>
            <a:r>
              <a:rPr lang="en-IN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3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set3 = set1.union(set2)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(set3)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ctr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rgbClr val="FFFFFF"/>
              </a:solidFill>
              <a:highlight>
                <a:srgbClr val="4CAF5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Sets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7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  <p:sp>
        <p:nvSpPr>
          <p:cNvPr id="211" name="Google Shape;211;p27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solidFill>
                  <a:schemeClr val="dk1"/>
                </a:solidFill>
              </a:rPr>
              <a:t>Example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IN" sz="2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update()</a:t>
            </a:r>
            <a:r>
              <a:rPr lang="en-IN" sz="2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method inserts the items in set2 into set1:</a:t>
            </a:r>
            <a:endParaRPr sz="2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set1 = {</a:t>
            </a:r>
            <a:r>
              <a:rPr lang="en-IN" sz="2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-IN" sz="2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2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r>
              <a:rPr lang="en-IN" sz="2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, </a:t>
            </a:r>
            <a:r>
              <a:rPr lang="en-IN" sz="2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"c"</a:t>
            </a:r>
            <a:r>
              <a:rPr lang="en-IN" sz="2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set2 = {</a:t>
            </a:r>
            <a:r>
              <a:rPr lang="en-IN" sz="2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IN" sz="2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2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IN" sz="2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2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IN" sz="2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set1.update(set2)</a:t>
            </a:r>
            <a:endParaRPr sz="2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2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(set1)</a:t>
            </a:r>
            <a:endParaRPr sz="2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4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Sets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8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  <p:sp>
        <p:nvSpPr>
          <p:cNvPr id="219" name="Google Shape;219;p28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Note: Both </a:t>
            </a:r>
            <a:r>
              <a:rPr lang="en-IN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union()</a:t>
            </a:r>
            <a:r>
              <a:rPr lang="en-IN" sz="13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-IN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update()</a:t>
            </a:r>
            <a:r>
              <a:rPr lang="en-IN" sz="13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 will exclude any duplicate items.</a:t>
            </a:r>
            <a:endParaRPr sz="13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There are other methods that joins two sets and keeps ONLY the duplicates, or NEVER the duplicates, check the full list of set methods in the bottom of this page.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>
                <a:solidFill>
                  <a:schemeClr val="dk1"/>
                </a:solidFill>
                <a:highlight>
                  <a:srgbClr val="FFFFFF"/>
                </a:highlight>
              </a:rPr>
              <a:t>The set() Constructor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is also possible to use the </a:t>
            </a:r>
            <a:r>
              <a:rPr lang="en-IN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set()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constructor to make a set.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0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Using the set() constructor to make a set:</a:t>
            </a:r>
            <a:endParaRPr sz="13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thisset = set((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3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en-IN" sz="13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note the double round-brackets</a:t>
            </a:r>
            <a:endParaRPr sz="13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(thisset)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Sets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9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226" name="Google Shape;226;p29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</a:rPr>
              <a:t>Set Methods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Python has a set of built-in methods that you can use on sets.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3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8" name="Google Shape;228;p29"/>
          <p:cNvPicPr preferRelativeResize="0"/>
          <p:nvPr/>
        </p:nvPicPr>
        <p:blipFill rotWithShape="1">
          <a:blip r:embed="rId3">
            <a:alphaModFix/>
          </a:blip>
          <a:srcRect l="16311" t="13537" r="22021" b="5208"/>
          <a:stretch/>
        </p:blipFill>
        <p:spPr>
          <a:xfrm>
            <a:off x="1487288" y="1835050"/>
            <a:ext cx="6169426" cy="457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Dictionaries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0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  <p:sp>
        <p:nvSpPr>
          <p:cNvPr id="236" name="Google Shape;236;p30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 dirty="0">
                <a:solidFill>
                  <a:schemeClr val="dk1"/>
                </a:solidFill>
                <a:highlight>
                  <a:srgbClr val="FFFFFF"/>
                </a:highlight>
              </a:rPr>
              <a:t>Dictionary</a:t>
            </a:r>
            <a:endParaRPr sz="25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dictionary is a collection which is unordered, changeable and indexed. In Python dictionaries are written with curly brackets, and they have keys and values.</a:t>
            </a:r>
            <a:endParaRPr sz="1250"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 dirty="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1900" dirty="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 dirty="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Create and print a dictionary:</a:t>
            </a:r>
            <a:endParaRPr sz="1250" dirty="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thisdict</a:t>
            </a:r>
            <a:r>
              <a:rPr lang="en-IN" sz="12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IN" sz="125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2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2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"brand"</a:t>
            </a:r>
            <a:r>
              <a:rPr lang="en-IN" sz="12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2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"Ford"</a:t>
            </a:r>
            <a:r>
              <a:rPr lang="en-IN" sz="12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2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"model"</a:t>
            </a:r>
            <a:r>
              <a:rPr lang="en-IN" sz="12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2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"Mustang"</a:t>
            </a:r>
            <a:r>
              <a:rPr lang="en-IN" sz="12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2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"year"</a:t>
            </a:r>
            <a:r>
              <a:rPr lang="en-IN" sz="12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25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1964</a:t>
            </a:r>
            <a:endParaRPr sz="1250" dirty="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2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2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thisdict</a:t>
            </a:r>
            <a:r>
              <a:rPr lang="en-IN" sz="12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524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 dirty="0">
              <a:solidFill>
                <a:srgbClr val="FFFFFF"/>
              </a:solidFill>
              <a:highlight>
                <a:srgbClr val="4CAF5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50" dirty="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Dictionaries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1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  <p:sp>
        <p:nvSpPr>
          <p:cNvPr id="244" name="Google Shape;244;p31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</a:rPr>
              <a:t>Accessing Items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access the items of a dictionary by referring to its key name, inside square brackets: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18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Get the value of the "model" key: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thisdict[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"model"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There is also a method called </a:t>
            </a:r>
            <a:r>
              <a:rPr lang="en-I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that will give you the same result: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18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Get the value of the "model" key: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thisdict.get(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"model"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525" cy="48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Sets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2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300" dirty="0">
                <a:solidFill>
                  <a:schemeClr val="dk1"/>
                </a:solidFill>
                <a:highlight>
                  <a:srgbClr val="FFFFFF"/>
                </a:highlight>
              </a:rPr>
              <a:t>Set</a:t>
            </a:r>
            <a:endParaRPr sz="33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5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set is a collection which is unordered and unindexed. In Python sets are written with curly brackets.</a:t>
            </a:r>
            <a:endParaRPr sz="2050"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700" dirty="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700" dirty="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50" dirty="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Create a Set:</a:t>
            </a:r>
            <a:endParaRPr sz="2050" dirty="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thisset</a:t>
            </a:r>
            <a:r>
              <a:rPr lang="en-IN" sz="2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r>
              <a:rPr lang="en-IN" sz="20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-IN" sz="2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20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IN" sz="2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20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-IN" sz="2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2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20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thisset</a:t>
            </a:r>
            <a:r>
              <a:rPr lang="en-IN" sz="20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33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Dictionaries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2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251" name="Google Shape;251;p32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20</a:t>
            </a:fld>
            <a:endParaRPr/>
          </a:p>
        </p:txBody>
      </p:sp>
      <p:sp>
        <p:nvSpPr>
          <p:cNvPr id="252" name="Google Shape;252;p32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</a:rPr>
              <a:t>Change Values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change the value of a specific item by referring to its key name: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18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Change the "year" to 2018: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thisdict =</a:t>
            </a:r>
            <a:r>
              <a:rPr lang="en-I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"brand"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"Ford"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"model"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"Mustang"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"year"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1964</a:t>
            </a:r>
            <a:endParaRPr sz="11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thisdict[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"year"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I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2018</a:t>
            </a:r>
            <a:endParaRPr sz="11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Dictionaries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3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259" name="Google Shape;259;p33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21</a:t>
            </a:fld>
            <a:endParaRPr/>
          </a:p>
        </p:txBody>
      </p:sp>
      <p:sp>
        <p:nvSpPr>
          <p:cNvPr id="260" name="Google Shape;260;p33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>
                <a:solidFill>
                  <a:schemeClr val="dk1"/>
                </a:solidFill>
                <a:highlight>
                  <a:srgbClr val="FFFFFF"/>
                </a:highlight>
              </a:rPr>
              <a:t>Loop Through a Dictionary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loop through a dictionary by using a </a:t>
            </a:r>
            <a:r>
              <a:rPr lang="en-IN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loop.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When looping through a dictionary, the return value are the </a:t>
            </a:r>
            <a:r>
              <a:rPr lang="en-IN" sz="1350" i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keys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the dictionary, but there are methods to return the </a:t>
            </a:r>
            <a:r>
              <a:rPr lang="en-IN" sz="1350" i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values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as well.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0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Print all key names in the dictionary, one by one:</a:t>
            </a:r>
            <a:endParaRPr sz="13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thisdict: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3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6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Dictionaries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4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267" name="Google Shape;267;p34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22</a:t>
            </a:fld>
            <a:endParaRPr/>
          </a:p>
        </p:txBody>
      </p:sp>
      <p:sp>
        <p:nvSpPr>
          <p:cNvPr id="268" name="Google Shape;268;p34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Example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 all </a:t>
            </a:r>
            <a:r>
              <a:rPr lang="en-IN" sz="115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values</a:t>
            </a:r>
            <a:r>
              <a:rPr lang="en-I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the dictionary, one by one: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I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thisdict: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(thisdict[x])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Example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 can also use the </a:t>
            </a:r>
            <a:r>
              <a:rPr lang="en-I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values()</a:t>
            </a:r>
            <a:r>
              <a:rPr lang="en-I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method to return values of a dictionary: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I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thisdict.values():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Example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Loop through both </a:t>
            </a:r>
            <a:r>
              <a:rPr lang="en-IN" sz="115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keys</a:t>
            </a:r>
            <a:r>
              <a:rPr lang="en-I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-IN" sz="115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values</a:t>
            </a:r>
            <a:r>
              <a:rPr lang="en-I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by using the </a:t>
            </a:r>
            <a:r>
              <a:rPr lang="en-I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items()</a:t>
            </a:r>
            <a:r>
              <a:rPr lang="en-I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method: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x, y </a:t>
            </a:r>
            <a:r>
              <a:rPr lang="en-I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thisdict.items():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Dictionaries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5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275" name="Google Shape;275;p35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23</a:t>
            </a:fld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652150" y="830450"/>
            <a:ext cx="8181600" cy="55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</a:rPr>
              <a:t>Check if Key Exists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determine if a specified key is present in a dictionary use the </a:t>
            </a:r>
            <a:r>
              <a:rPr lang="en-I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keyword: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18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Check if "model" is present in the dictionary: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thisdict =</a:t>
            </a:r>
            <a:r>
              <a:rPr lang="en-I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"brand"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"Ford"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"model"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"Mustang"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"year"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1964</a:t>
            </a:r>
            <a:endParaRPr sz="11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"model"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thisdict: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"Yes, 'model' is one of the keys in the thisdict dictionary"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Dictionaries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6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283" name="Google Shape;283;p36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24</a:t>
            </a:fld>
            <a:endParaRPr/>
          </a:p>
        </p:txBody>
      </p:sp>
      <p:sp>
        <p:nvSpPr>
          <p:cNvPr id="284" name="Google Shape;284;p36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</a:rPr>
              <a:t>Dictionary Length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determine how many items (key-value pairs) a dictionary has, use the </a:t>
            </a:r>
            <a:r>
              <a:rPr lang="en-I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len()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function.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18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Print the number of items in the dictionary: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(thisdict))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Dictionaries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7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291" name="Google Shape;291;p37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25</a:t>
            </a:fld>
            <a:endParaRPr/>
          </a:p>
        </p:txBody>
      </p:sp>
      <p:sp>
        <p:nvSpPr>
          <p:cNvPr id="292" name="Google Shape;292;p37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</a:rPr>
              <a:t>Adding Items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Adding an item to the dictionary is done by using a new index key and assigning a value to it: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18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thisdict =</a:t>
            </a:r>
            <a:r>
              <a:rPr lang="en-I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"brand"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"Ford"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"model"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"Mustang"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"year"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1964</a:t>
            </a:r>
            <a:endParaRPr sz="11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thisdict[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"color"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(thisdict)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Dictionaries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8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299" name="Google Shape;299;p38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26</a:t>
            </a:fld>
            <a:endParaRPr/>
          </a:p>
        </p:txBody>
      </p:sp>
      <p:sp>
        <p:nvSpPr>
          <p:cNvPr id="300" name="Google Shape;300;p38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</a:rPr>
              <a:t>Removing Items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There are several methods to remove items from a dictionary: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18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I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pop()</a:t>
            </a:r>
            <a:r>
              <a:rPr lang="en-IN" sz="11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method removes the item with the specified key name: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thisdict =</a:t>
            </a:r>
            <a:r>
              <a:rPr lang="en-I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"brand"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"Ford"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"model"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"Mustang"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"year"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1964</a:t>
            </a:r>
            <a:endParaRPr sz="11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thisdict.pop(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"model"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(thisdict)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Dictionaries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9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307" name="Google Shape;307;p39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27</a:t>
            </a:fld>
            <a:endParaRPr/>
          </a:p>
        </p:txBody>
      </p:sp>
      <p:sp>
        <p:nvSpPr>
          <p:cNvPr id="308" name="Google Shape;308;p39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Example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I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popitem()</a:t>
            </a:r>
            <a:r>
              <a:rPr lang="en-I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method removes the last inserted item (in versions before 3.7, a random item is removed instead):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thisdict =</a:t>
            </a:r>
            <a:r>
              <a:rPr lang="en-I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"brand"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"Ford"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"model"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"Mustang"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"year"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1964</a:t>
            </a:r>
            <a:endParaRPr sz="11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thisdict.popitem()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(thisdict)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I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-I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keyword removes the item with the specified key name: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thisdict =</a:t>
            </a:r>
            <a:r>
              <a:rPr lang="en-I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"brand"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"Ford"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"model"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"Mustang"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"year"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1964</a:t>
            </a:r>
            <a:endParaRPr sz="11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thisdict[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"model"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(thisdict)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Dictionaries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0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315" name="Google Shape;315;p40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28</a:t>
            </a:fld>
            <a:endParaRPr/>
          </a:p>
        </p:txBody>
      </p:sp>
      <p:sp>
        <p:nvSpPr>
          <p:cNvPr id="316" name="Google Shape;316;p40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18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I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-IN" sz="11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keyword can also delete the dictionary completely: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thisdict =</a:t>
            </a:r>
            <a:r>
              <a:rPr lang="en-I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"brand"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"Ford"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"model"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"Mustang"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"year"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1964</a:t>
            </a:r>
            <a:endParaRPr sz="11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thisdict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(thisdict) </a:t>
            </a:r>
            <a:r>
              <a:rPr lang="en-I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#this will cause an error because "thisdict" no longer exists.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ctr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Dictionaries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1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323" name="Google Shape;323;p41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29</a:t>
            </a:fld>
            <a:endParaRPr/>
          </a:p>
        </p:txBody>
      </p:sp>
      <p:sp>
        <p:nvSpPr>
          <p:cNvPr id="324" name="Google Shape;324;p41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Example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I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r>
              <a:rPr lang="en-I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method empties the dictionary: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thisdict =</a:t>
            </a:r>
            <a:r>
              <a:rPr lang="en-I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"brand"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"Ford"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"model"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"Mustang"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"year"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1964</a:t>
            </a:r>
            <a:endParaRPr sz="11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thisdict.clear()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(thisdict)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Sets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 dirty="0">
                <a:solidFill>
                  <a:schemeClr val="dk1"/>
                </a:solidFill>
                <a:highlight>
                  <a:srgbClr val="FFFFFF"/>
                </a:highlight>
              </a:rPr>
              <a:t>Access Items</a:t>
            </a:r>
            <a:endParaRPr sz="2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cannot access items in a set by referring to an index, since sets are unordered the items has no index.</a:t>
            </a:r>
            <a:endParaRPr sz="1350"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But you can loop through the set items using a </a:t>
            </a:r>
            <a:r>
              <a:rPr lang="en-IN" dirty="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35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loop, or ask if a specified value is present in a set, by using the </a:t>
            </a:r>
            <a:r>
              <a:rPr lang="en-IN" dirty="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IN" sz="135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keyword.</a:t>
            </a:r>
            <a:endParaRPr sz="1350"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dirty="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000" dirty="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 dirty="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Loop through the set, and print the values:</a:t>
            </a:r>
            <a:endParaRPr sz="1350" dirty="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thisset</a:t>
            </a:r>
            <a:r>
              <a:rPr lang="en-IN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r>
              <a:rPr lang="en-IN" sz="13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-IN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3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IN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3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-IN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IN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IN" sz="13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IN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35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thisset</a:t>
            </a:r>
            <a:r>
              <a:rPr lang="en-IN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3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35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35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3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Dictionaries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2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331" name="Google Shape;331;p42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30</a:t>
            </a:fld>
            <a:endParaRPr/>
          </a:p>
        </p:txBody>
      </p:sp>
      <p:sp>
        <p:nvSpPr>
          <p:cNvPr id="332" name="Google Shape;332;p42"/>
          <p:cNvSpPr txBox="1"/>
          <p:nvPr/>
        </p:nvSpPr>
        <p:spPr>
          <a:xfrm>
            <a:off x="652150" y="763475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</a:rPr>
              <a:t>Copy a Dictionary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cannot copy a dictionary simply by typing </a:t>
            </a:r>
            <a:r>
              <a:rPr lang="en-I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dict2 = dict1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because: </a:t>
            </a:r>
            <a:r>
              <a:rPr lang="en-I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dict2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will only be a </a:t>
            </a:r>
            <a:r>
              <a:rPr lang="en-IN" sz="1150" i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reference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to </a:t>
            </a:r>
            <a:r>
              <a:rPr lang="en-I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dict1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and changes made in </a:t>
            </a:r>
            <a:r>
              <a:rPr lang="en-I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dict1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will automatically also be made in </a:t>
            </a:r>
            <a:r>
              <a:rPr lang="en-I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dict2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There are ways to make a copy, one way is to use the built-in Dictionary method </a:t>
            </a:r>
            <a:r>
              <a:rPr lang="en-I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copy()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8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Make a copy of a dictionary with the </a:t>
            </a:r>
            <a:r>
              <a:rPr lang="en-I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copy()</a:t>
            </a:r>
            <a:r>
              <a:rPr lang="en-IN" sz="11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method: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thisdict =</a:t>
            </a:r>
            <a:r>
              <a:rPr lang="en-I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"brand"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"Ford"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"model"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"Mustang"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"year"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1964</a:t>
            </a:r>
            <a:endParaRPr sz="11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mydict = thisdict.copy()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(mydict)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Dictionaries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3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339" name="Google Shape;339;p43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31</a:t>
            </a:fld>
            <a:endParaRPr/>
          </a:p>
        </p:txBody>
      </p:sp>
      <p:sp>
        <p:nvSpPr>
          <p:cNvPr id="340" name="Google Shape;340;p43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Another way to make a copy is to use the built-in function </a:t>
            </a:r>
            <a:r>
              <a:rPr lang="en-I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dict()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18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Make a copy of a dictionary with the </a:t>
            </a:r>
            <a:r>
              <a:rPr lang="en-I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dict()</a:t>
            </a:r>
            <a:r>
              <a:rPr lang="en-IN" sz="11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function: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thisdict =</a:t>
            </a:r>
            <a:r>
              <a:rPr lang="en-I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"brand"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"Ford"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"model"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"Mustang"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"year"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I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1964</a:t>
            </a:r>
            <a:endParaRPr sz="11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mydict = </a:t>
            </a:r>
            <a:r>
              <a:rPr lang="en-I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(thisdict)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(mydict)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Dictionaries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4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347" name="Google Shape;347;p44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32</a:t>
            </a:fld>
            <a:endParaRPr/>
          </a:p>
        </p:txBody>
      </p:sp>
      <p:sp>
        <p:nvSpPr>
          <p:cNvPr id="348" name="Google Shape;348;p44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three dictionaries, then create one dictionary that will contain the other three dictionaries: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child1 = 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"Emil"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"year"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I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2004</a:t>
            </a:r>
            <a:endParaRPr sz="11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child2 = 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"Tobias"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"year"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I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2007</a:t>
            </a:r>
            <a:endParaRPr sz="11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child3 = 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"Linus"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"year"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I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2011</a:t>
            </a:r>
            <a:endParaRPr sz="11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myfamily = 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"child1"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child1,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"child2"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child2,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"child3"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 child3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Dictionaries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5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355" name="Google Shape;355;p45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33</a:t>
            </a:fld>
            <a:endParaRPr/>
          </a:p>
        </p:txBody>
      </p:sp>
      <p:sp>
        <p:nvSpPr>
          <p:cNvPr id="356" name="Google Shape;356;p45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</a:rPr>
              <a:t>The dict() Constructor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is also possible to use the </a:t>
            </a:r>
            <a:r>
              <a:rPr lang="en-IN" sz="1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dict()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constructor to make a new dictionary: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18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thisdict = dict(brand=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"Ford"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model=</a:t>
            </a:r>
            <a:r>
              <a:rPr lang="en-I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"Mustang"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year=</a:t>
            </a:r>
            <a:r>
              <a:rPr lang="en-I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1964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note that keywords are not string literals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note the use of equals rather than colon for the assignment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(thisdict)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Dictionaries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6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363" name="Google Shape;363;p46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34</a:t>
            </a:fld>
            <a:endParaRPr/>
          </a:p>
        </p:txBody>
      </p:sp>
      <p:sp>
        <p:nvSpPr>
          <p:cNvPr id="364" name="Google Shape;364;p46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FF"/>
                </a:highlight>
              </a:rPr>
              <a:t>Dictionary Methods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Python has a set of built-in methods that you can use on dictionaries.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65" name="Google Shape;365;p46"/>
          <p:cNvPicPr preferRelativeResize="0"/>
          <p:nvPr/>
        </p:nvPicPr>
        <p:blipFill rotWithShape="1">
          <a:blip r:embed="rId3">
            <a:alphaModFix/>
          </a:blip>
          <a:srcRect l="16455" t="32288" r="21728" b="13021"/>
          <a:stretch/>
        </p:blipFill>
        <p:spPr>
          <a:xfrm>
            <a:off x="956125" y="2182279"/>
            <a:ext cx="7377250" cy="36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>
            <a:spLocks noGrp="1"/>
          </p:cNvSpPr>
          <p:nvPr>
            <p:ph type="dt" idx="10"/>
          </p:nvPr>
        </p:nvSpPr>
        <p:spPr>
          <a:xfrm>
            <a:off x="6660232" y="6528816"/>
            <a:ext cx="2483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22, 2020</a:t>
            </a:r>
            <a:endParaRPr/>
          </a:p>
        </p:txBody>
      </p:sp>
      <p:sp>
        <p:nvSpPr>
          <p:cNvPr id="371" name="Google Shape;371;p47"/>
          <p:cNvSpPr txBox="1">
            <a:spLocks noGrp="1"/>
          </p:cNvSpPr>
          <p:nvPr>
            <p:ph type="sldNum" idx="12"/>
          </p:nvPr>
        </p:nvSpPr>
        <p:spPr>
          <a:xfrm>
            <a:off x="4343400" y="6492875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35</a:t>
            </a:fld>
            <a:endParaRPr/>
          </a:p>
        </p:txBody>
      </p:sp>
      <p:sp>
        <p:nvSpPr>
          <p:cNvPr id="372" name="Google Shape;372;p47"/>
          <p:cNvSpPr txBox="1"/>
          <p:nvPr/>
        </p:nvSpPr>
        <p:spPr>
          <a:xfrm>
            <a:off x="2963545" y="2657475"/>
            <a:ext cx="4093800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IN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Sets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700">
                <a:solidFill>
                  <a:schemeClr val="dk1"/>
                </a:solidFill>
              </a:rPr>
              <a:t>Example</a:t>
            </a:r>
            <a:endParaRPr sz="2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Check if "banana" is present in the set:</a:t>
            </a:r>
            <a:endParaRPr sz="2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thisset = {</a:t>
            </a:r>
            <a:r>
              <a:rPr lang="en-IN" sz="20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-IN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20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IN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20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-IN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20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IN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20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IN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thisset)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4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Sets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highlight>
                  <a:srgbClr val="FFFFFF"/>
                </a:highlight>
              </a:rPr>
              <a:t>Change Items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50">
                <a:solidFill>
                  <a:schemeClr val="dk1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Once a set is created, you cannot change its items, but you can add new items.</a:t>
            </a:r>
            <a:endParaRPr sz="1950">
              <a:solidFill>
                <a:schemeClr val="dk1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200">
                <a:solidFill>
                  <a:schemeClr val="dk1"/>
                </a:solidFill>
                <a:highlight>
                  <a:srgbClr val="FFFFFF"/>
                </a:highlight>
              </a:rPr>
              <a:t>Add Items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add one item to a set use the </a:t>
            </a:r>
            <a:r>
              <a:rPr lang="en-IN" sz="20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r>
              <a:rPr lang="en-IN" sz="19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method.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add more than one item to a set use the </a:t>
            </a:r>
            <a:r>
              <a:rPr lang="en-IN" sz="20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update()</a:t>
            </a:r>
            <a:r>
              <a:rPr lang="en-IN" sz="19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method.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4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Sets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7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7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Add an item to a set, using the </a:t>
            </a:r>
            <a:r>
              <a:rPr lang="en-IN" sz="21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r>
              <a:rPr lang="en-IN" sz="20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method:</a:t>
            </a:r>
            <a:endParaRPr sz="20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thisset = {</a:t>
            </a:r>
            <a:r>
              <a:rPr lang="en-IN" sz="20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-IN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20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IN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20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-IN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thisset.add(</a:t>
            </a:r>
            <a:r>
              <a:rPr lang="en-IN" sz="20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"orange"</a:t>
            </a:r>
            <a:r>
              <a:rPr lang="en-IN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(thisset)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42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4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Sets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100">
                <a:solidFill>
                  <a:schemeClr val="dk1"/>
                </a:solidFill>
              </a:rPr>
              <a:t>Example</a:t>
            </a:r>
            <a:endParaRPr sz="3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 multiple items to a set, using the </a:t>
            </a:r>
            <a:r>
              <a:rPr lang="en-IN" sz="25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update()</a:t>
            </a:r>
            <a:r>
              <a:rPr lang="en-IN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method:</a:t>
            </a:r>
            <a:endParaRPr sz="2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thisset = {</a:t>
            </a:r>
            <a:r>
              <a:rPr lang="en-IN" sz="24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-IN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24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IN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24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-IN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thisset.update([</a:t>
            </a:r>
            <a:r>
              <a:rPr lang="en-IN" sz="24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"orange"</a:t>
            </a:r>
            <a:r>
              <a:rPr lang="en-IN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24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"mango"</a:t>
            </a:r>
            <a:r>
              <a:rPr lang="en-IN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24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"grapes"</a:t>
            </a:r>
            <a:r>
              <a:rPr lang="en-IN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2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(thisset)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4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Sets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400">
                <a:solidFill>
                  <a:schemeClr val="dk1"/>
                </a:solidFill>
                <a:highlight>
                  <a:srgbClr val="FFFFFF"/>
                </a:highlight>
              </a:rPr>
              <a:t>Get the Length of a Set</a:t>
            </a:r>
            <a:endParaRPr sz="3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determine how many items a set has, use the </a:t>
            </a:r>
            <a:r>
              <a:rPr lang="en-IN" sz="22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len()</a:t>
            </a:r>
            <a:r>
              <a:rPr lang="en-IN" sz="2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method.</a:t>
            </a:r>
            <a:endParaRPr sz="2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8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1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Get the number of items in a set:</a:t>
            </a:r>
            <a:endParaRPr sz="21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thisset = {</a:t>
            </a:r>
            <a:r>
              <a:rPr lang="en-IN" sz="2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-IN" sz="2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2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IN" sz="2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2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-IN" sz="2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2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2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IN" sz="2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(thisset))</a:t>
            </a:r>
            <a:endParaRPr sz="2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4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1210945" y="200025"/>
            <a:ext cx="686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IN" sz="31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Sets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 txBox="1">
            <a:spLocks noGrp="1"/>
          </p:cNvSpPr>
          <p:nvPr>
            <p:ph type="dt" idx="10"/>
          </p:nvPr>
        </p:nvSpPr>
        <p:spPr>
          <a:xfrm>
            <a:off x="7092280" y="6528816"/>
            <a:ext cx="2051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Saturday, August 23, 2020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4572000" y="6490456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652150" y="830450"/>
            <a:ext cx="8181600" cy="5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900">
                <a:solidFill>
                  <a:schemeClr val="dk1"/>
                </a:solidFill>
                <a:highlight>
                  <a:srgbClr val="FFFFFF"/>
                </a:highlight>
              </a:rPr>
              <a:t>Remove Item</a:t>
            </a:r>
            <a:endParaRPr sz="2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remove an item in a set, use the </a:t>
            </a:r>
            <a:r>
              <a:rPr lang="en-IN" sz="17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or the </a:t>
            </a:r>
            <a:r>
              <a:rPr lang="en-IN" sz="17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discard()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method.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300">
                <a:solidFill>
                  <a:schemeClr val="dk1"/>
                </a:solidFill>
                <a:highlight>
                  <a:srgbClr val="F1F1F1"/>
                </a:highlight>
              </a:rPr>
              <a:t>Example</a:t>
            </a:r>
            <a:endParaRPr sz="2300">
              <a:solidFill>
                <a:schemeClr val="dk1"/>
              </a:solidFill>
              <a:highlight>
                <a:srgbClr val="F1F1F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Remove "banana" by using the </a:t>
            </a:r>
            <a:r>
              <a:rPr lang="en-IN" sz="170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r>
              <a:rPr lang="en-IN" sz="1650">
                <a:solidFill>
                  <a:schemeClr val="dk1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 method:</a:t>
            </a:r>
            <a:endParaRPr sz="1650">
              <a:solidFill>
                <a:schemeClr val="dk1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thisset = {</a:t>
            </a:r>
            <a:r>
              <a:rPr lang="en-IN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IN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thisset.remove(</a:t>
            </a:r>
            <a:r>
              <a:rPr lang="en-IN" sz="16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IN" sz="1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(thisset)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3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urseSlid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2302</Words>
  <Application>Microsoft Office PowerPoint</Application>
  <PresentationFormat>On-screen Show (4:3)</PresentationFormat>
  <Paragraphs>392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 New</vt:lpstr>
      <vt:lpstr>Verdana</vt:lpstr>
      <vt:lpstr>CourseSlide</vt:lpstr>
      <vt:lpstr>Python</vt:lpstr>
      <vt:lpstr>Python Sets</vt:lpstr>
      <vt:lpstr>Python Sets</vt:lpstr>
      <vt:lpstr>Python Sets</vt:lpstr>
      <vt:lpstr>Python Sets</vt:lpstr>
      <vt:lpstr>Python Sets</vt:lpstr>
      <vt:lpstr>Python Sets</vt:lpstr>
      <vt:lpstr>Python Sets</vt:lpstr>
      <vt:lpstr>Python Sets</vt:lpstr>
      <vt:lpstr>Python Sets</vt:lpstr>
      <vt:lpstr>Python Sets</vt:lpstr>
      <vt:lpstr>Python Sets</vt:lpstr>
      <vt:lpstr>Python Sets</vt:lpstr>
      <vt:lpstr>Python Sets</vt:lpstr>
      <vt:lpstr>Python Sets</vt:lpstr>
      <vt:lpstr>Python Sets</vt:lpstr>
      <vt:lpstr>Python Sets</vt:lpstr>
      <vt:lpstr>Python Dictionaries</vt:lpstr>
      <vt:lpstr>Python Dictionaries</vt:lpstr>
      <vt:lpstr>Python Dictionaries</vt:lpstr>
      <vt:lpstr>Python Dictionaries</vt:lpstr>
      <vt:lpstr>Python Dictionaries</vt:lpstr>
      <vt:lpstr>Python Dictionaries</vt:lpstr>
      <vt:lpstr>Python Dictionaries</vt:lpstr>
      <vt:lpstr>Python Dictionaries</vt:lpstr>
      <vt:lpstr>Python Dictionaries</vt:lpstr>
      <vt:lpstr>Python Dictionaries</vt:lpstr>
      <vt:lpstr>Python Dictionaries</vt:lpstr>
      <vt:lpstr>Python Dictionaries</vt:lpstr>
      <vt:lpstr>Python Dictionaries</vt:lpstr>
      <vt:lpstr>Python Dictionaries</vt:lpstr>
      <vt:lpstr>Python Dictionaries</vt:lpstr>
      <vt:lpstr>Python Dictionaries</vt:lpstr>
      <vt:lpstr>Python Dictionaries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CACLD Centre For Advanced Computer Learning and Development</cp:lastModifiedBy>
  <cp:revision>1</cp:revision>
  <dcterms:modified xsi:type="dcterms:W3CDTF">2020-10-09T13:35:02Z</dcterms:modified>
</cp:coreProperties>
</file>