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3ad366ad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a3ad366ad9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3ad366ad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a3ad366ad9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3ad366ad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a3ad366ad9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3ad366ad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a3ad366ad9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3ad366ad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a3ad366ad9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3ad366a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a3ad366ad9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3ad366ad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a3ad366ad9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3ad366a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a3ad366ad9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3ad366a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a3ad366ad9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3ad366a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a3ad366ad9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3ad366ad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a3ad366ad9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3ad366ad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a3ad366ad9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3ad366ad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a3ad366ad9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3ad366ad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a3ad366ad9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229600" y="0"/>
            <a:ext cx="914400" cy="9144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6E8365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762000" y="1828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524000" y="3581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46482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7020272" y="6528816"/>
            <a:ext cx="2123728" cy="329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ndex.png" id="24" name="Google Shape;2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0" y="0"/>
            <a:ext cx="1277500" cy="7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 txBox="1"/>
          <p:nvPr/>
        </p:nvSpPr>
        <p:spPr>
          <a:xfrm>
            <a:off x="467544" y="6538579"/>
            <a:ext cx="374441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Centre For Advanced Computer Learning and Development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2042318" y="-518319"/>
            <a:ext cx="50593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7306056" y="6528816"/>
            <a:ext cx="183794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ndex.png" id="84" name="Google Shape;8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306056" y="6528816"/>
            <a:ext cx="183794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ndex.png" id="90" name="Google Shape;9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210945" y="200025"/>
            <a:ext cx="6867525" cy="487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7092280" y="6528816"/>
            <a:ext cx="2051720" cy="329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ndex.png"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4542656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0" y="0"/>
            <a:ext cx="1277500" cy="7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0" type="dt"/>
          </p:nvPr>
        </p:nvSpPr>
        <p:spPr>
          <a:xfrm>
            <a:off x="7164288" y="6597352"/>
            <a:ext cx="1979712" cy="236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ndex.png"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7092280" y="6528816"/>
            <a:ext cx="2051720" cy="329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ndex.png" id="42" name="Google Shape;4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648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7092280" y="6528816"/>
            <a:ext cx="2051720" cy="329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ndex.png"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" type="body"/>
          </p:nvPr>
        </p:nvSpPr>
        <p:spPr>
          <a:xfrm>
            <a:off x="457200" y="1752600"/>
            <a:ext cx="4040188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4572000" y="1143000"/>
            <a:ext cx="40417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3" type="body"/>
          </p:nvPr>
        </p:nvSpPr>
        <p:spPr>
          <a:xfrm>
            <a:off x="4645025" y="1752600"/>
            <a:ext cx="4041775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306056" y="6528816"/>
            <a:ext cx="183794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4" type="body"/>
          </p:nvPr>
        </p:nvSpPr>
        <p:spPr>
          <a:xfrm>
            <a:off x="457200" y="1143000"/>
            <a:ext cx="40417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descr="Index.png"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0" type="dt"/>
          </p:nvPr>
        </p:nvSpPr>
        <p:spPr>
          <a:xfrm>
            <a:off x="7306056" y="6528816"/>
            <a:ext cx="183794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/>
        </p:nvSpPr>
        <p:spPr>
          <a:xfrm>
            <a:off x="533400" y="1371600"/>
            <a:ext cx="815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 Content  will go here.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dex.png"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7306056" y="6528816"/>
            <a:ext cx="183794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ndex.png" id="71" name="Google Shape;7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7306056" y="6528816"/>
            <a:ext cx="183794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ndex.png" id="78" name="Google Shape;7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480048"/>
            <a:ext cx="9144000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229600" y="0"/>
            <a:ext cx="914400" cy="9144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6E8365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44958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7164288" y="6528816"/>
            <a:ext cx="1979712" cy="255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/>
        </p:nvSpPr>
        <p:spPr>
          <a:xfrm>
            <a:off x="467544" y="6538579"/>
            <a:ext cx="374441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Centre For Advanced Computer Learning and Development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685800" y="2209800"/>
            <a:ext cx="7772400" cy="123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Py</a:t>
            </a:r>
            <a:r>
              <a:rPr lang="en-IN"/>
              <a:t>thon</a:t>
            </a:r>
            <a:endParaRPr/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4343400" y="649287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885940" y="6529070"/>
            <a:ext cx="225869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</a:t>
            </a:r>
            <a:r>
              <a:rPr lang="en-IN"/>
              <a:t>2</a:t>
            </a:r>
            <a:r>
              <a:rPr lang="en-IN"/>
              <a:t>2, 2020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796136" y="5292497"/>
            <a:ext cx="31683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Functions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/>
          <p:nvPr>
            <p:ph idx="10" type="dt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The phrase </a:t>
            </a:r>
            <a:r>
              <a:rPr i="1" lang="en-IN" sz="13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Keyword Arguments</a:t>
            </a:r>
            <a:r>
              <a:rPr lang="en-IN" sz="13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are often shortened to </a:t>
            </a:r>
            <a:r>
              <a:rPr i="1" lang="en-IN" sz="13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kwargs</a:t>
            </a:r>
            <a:r>
              <a:rPr lang="en-IN" sz="13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in Python documentations.</a:t>
            </a:r>
            <a:endParaRPr sz="13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highlight>
                  <a:srgbClr val="FFFFFF"/>
                </a:highlight>
              </a:rPr>
              <a:t>Arbitrary Keyword Arguments, **kwargs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you do not know how many keyword arguments that will be passed into your function, add two asterisk: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before the parameter name in the function definition.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 way the function will receive a </a:t>
            </a:r>
            <a:r>
              <a:rPr i="1"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dictionary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arguments, and can access the items accordingly: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Example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 number of keyword arguments is unknown, add a double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IN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before the parameter name:</a:t>
            </a:r>
            <a:endParaRPr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my_function(**kid):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"His last name is 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kid[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"lname"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my_function(fname = 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"Tobias"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lname = 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"Refsnes"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Functions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 txBox="1"/>
          <p:nvPr>
            <p:ph idx="10" type="dt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IN" sz="13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Arbitrary Kword Arguments</a:t>
            </a:r>
            <a:r>
              <a:rPr lang="en-IN" sz="13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are often shortened to </a:t>
            </a:r>
            <a:r>
              <a:rPr i="1" lang="en-IN" sz="13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**kwargs</a:t>
            </a:r>
            <a:r>
              <a:rPr lang="en-IN" sz="13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in Python documentations.</a:t>
            </a:r>
            <a:endParaRPr sz="13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highlight>
                  <a:srgbClr val="FFFFFF"/>
                </a:highlight>
              </a:rPr>
              <a:t>Default Parameter Value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following example shows how to use a default parameter value.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we call the function without argument, it uses the default value: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Example</a:t>
            </a:r>
            <a:endParaRPr sz="2000">
              <a:solidFill>
                <a:schemeClr val="dk1"/>
              </a:solidFill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my_function(country = 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"Norway"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am from 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country)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"Sweden"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"India"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"Brazil"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Functions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4"/>
          <p:cNvSpPr txBox="1"/>
          <p:nvPr>
            <p:ph idx="10" type="dt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chemeClr val="dk1"/>
                </a:solidFill>
                <a:highlight>
                  <a:srgbClr val="FFFFFF"/>
                </a:highlight>
              </a:rPr>
              <a:t>Passing a List as an Argument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send any data types of argument to a function (string, number, list, dictionary etc.), and it will be treated as the same data type inside the function.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E.g. if you send a List as an argument, it will still be a List when it reaches the function: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19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my_function(food):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food: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-IN" sz="12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2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2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my_function(fruits)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Functions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 txBox="1"/>
          <p:nvPr>
            <p:ph idx="10" type="dt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700">
                <a:solidFill>
                  <a:schemeClr val="dk1"/>
                </a:solidFill>
                <a:highlight>
                  <a:srgbClr val="FFFFFF"/>
                </a:highlight>
              </a:rPr>
              <a:t>Return Values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let a function return a value, use the </a:t>
            </a:r>
            <a:r>
              <a:rPr lang="en-IN" sz="15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1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my_function(x):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x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(my_function(</a:t>
            </a:r>
            <a:r>
              <a:rPr lang="en-I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(my_function(</a:t>
            </a:r>
            <a:r>
              <a:rPr lang="en-I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(my_function(</a:t>
            </a:r>
            <a:r>
              <a:rPr lang="en-I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Functions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 txBox="1"/>
          <p:nvPr>
            <p:ph idx="10" type="dt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900">
                <a:solidFill>
                  <a:schemeClr val="dk1"/>
                </a:solidFill>
                <a:highlight>
                  <a:srgbClr val="FFFFFF"/>
                </a:highlight>
              </a:rPr>
              <a:t>The pass Statement</a:t>
            </a:r>
            <a:endParaRPr sz="2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definitions cannot be empty, but if you for some reason have a </a:t>
            </a:r>
            <a:r>
              <a:rPr lang="en-IN" sz="17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definition with no content, put in the </a:t>
            </a:r>
            <a:r>
              <a:rPr lang="en-IN" sz="17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to avoid getting an error.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3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myfunction():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6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Functions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 txBox="1"/>
          <p:nvPr>
            <p:ph idx="10" type="dt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highlight>
                  <a:srgbClr val="FFFFFF"/>
                </a:highlight>
              </a:rPr>
              <a:t>Recursion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also accepts function recursion, which means a defined function can call itself.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Recursion is a common mathematical and programming concept. It means that a function calls itself. This has the benefit of meaning that you can loop through data to reach a result.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developer should be very careful with recursion as it can be quite easy to slip into writing a function which never terminates, or one that uses excess amounts of memory or processor power. However, when written correctly recursion can be a very efficient and mathematically-elegant approach to programming.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this example,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tri_recursion()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a function that we have defined to call itself ("recurse"). We use the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variable as the data, which decrements (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every time we recurse. The recursion ends when the condition is not greater than 0 (i.e. when it is 0).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a new developer it can take some time to work out how exactly this works, best way to find out is by testing and modifying it.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Functions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 txBox="1"/>
          <p:nvPr>
            <p:ph idx="10" type="dt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18" name="Google Shape;218;p28"/>
          <p:cNvSpPr txBox="1"/>
          <p:nvPr>
            <p:ph idx="12" type="sldNum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Recursion Example</a:t>
            </a:r>
            <a:endParaRPr sz="12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tri_recursion(k):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(k &gt; </a:t>
            </a:r>
            <a:r>
              <a:rPr lang="en-IN" sz="12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result = k + tri_recursion(k - </a:t>
            </a:r>
            <a:r>
              <a:rPr lang="en-IN" sz="12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print(result)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result = </a:t>
            </a:r>
            <a:r>
              <a:rPr lang="en-IN" sz="12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result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IN" sz="12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"\n\nRecursion Example Results"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tri_recursion(</a:t>
            </a:r>
            <a:r>
              <a:rPr lang="en-IN" sz="12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10" type="dt"/>
          </p:nvPr>
        </p:nvSpPr>
        <p:spPr>
          <a:xfrm>
            <a:off x="6660232" y="6528816"/>
            <a:ext cx="2483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22, 2020</a:t>
            </a:r>
            <a:endParaRPr/>
          </a:p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4343400" y="6492875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2963545" y="2657475"/>
            <a:ext cx="40938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1210945" y="200025"/>
            <a:ext cx="6867525" cy="487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Functions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7092280" y="6528816"/>
            <a:ext cx="2051720" cy="329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4572000" y="6490456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function is a block of code which only runs when it is called.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pass data, known as parameters, into a function.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function can return data as a result.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>
                <a:solidFill>
                  <a:schemeClr val="dk1"/>
                </a:solidFill>
                <a:highlight>
                  <a:srgbClr val="FFFFFF"/>
                </a:highlight>
              </a:rPr>
              <a:t>Creating a Function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Python a function is defined using the </a:t>
            </a:r>
            <a:r>
              <a:rPr lang="en-IN" sz="18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keyword: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Functions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19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my_function():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2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from a function"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chemeClr val="dk1"/>
                </a:solidFill>
                <a:highlight>
                  <a:srgbClr val="FFFFFF"/>
                </a:highlight>
              </a:rPr>
              <a:t>Calling a Function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call a function, use the function name followed by parenthesis: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19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my_function():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2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from a function"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FFFFFF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Functions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>
            <p:ph idx="10" type="dt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Arguments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Information can be passed into functions as arguments.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Arguments are specified after the function name, inside the parentheses. You can add as many arguments as you want, just separate them with a comma.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following example has a function with one argument (fname). When the function is called, we pass along a first name, which is used inside the function to print the full name: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18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my_function(fname):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(fname +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Refsnes"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"Emil"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"Tobias"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"Linus"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Functions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IN" sz="12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Arguments</a:t>
            </a:r>
            <a:r>
              <a:rPr lang="en-IN" sz="12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are often shortened to </a:t>
            </a:r>
            <a:r>
              <a:rPr i="1" lang="en-IN" sz="12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args</a:t>
            </a:r>
            <a:r>
              <a:rPr lang="en-IN" sz="12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in Python documentations.</a:t>
            </a:r>
            <a:endParaRPr sz="12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chemeClr val="dk1"/>
                </a:solidFill>
                <a:highlight>
                  <a:srgbClr val="FFFFFF"/>
                </a:highlight>
              </a:rPr>
              <a:t>Parameters or Arguments?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terms </a:t>
            </a:r>
            <a:r>
              <a:rPr i="1" lang="en-IN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parameter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i="1" lang="en-IN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argument</a:t>
            </a:r>
            <a:r>
              <a:rPr lang="en-IN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can be used for the same thing: information that are passed into a function.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From a function's perspective:</a:t>
            </a:r>
            <a:endParaRPr sz="12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A parameter is the variable listed inside the parentheses in the function definition.</a:t>
            </a:r>
            <a:endParaRPr sz="12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An argument is the value that is sent to the function when it is called.</a:t>
            </a:r>
            <a:endParaRPr sz="12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Functions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700">
                <a:solidFill>
                  <a:schemeClr val="dk1"/>
                </a:solidFill>
                <a:highlight>
                  <a:srgbClr val="FFFFFF"/>
                </a:highlight>
              </a:rPr>
              <a:t>Number of Arguments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By default, a function must be called with the correct number of arguments. Meaning that if your function expects 2 arguments, you have to call the function with 2 arguments, not more, and not less.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1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This function expects 2 arguments, and gets 2 arguments:</a:t>
            </a:r>
            <a:endParaRPr sz="14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my_function(fname, lname):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(fname + </a:t>
            </a:r>
            <a:r>
              <a:rPr lang="en-I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lname)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</a:t>
            </a:r>
            <a:r>
              <a:rPr lang="en-I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"Emil"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"Refsnes"</a:t>
            </a:r>
            <a:r>
              <a:rPr lang="en-I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Functions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>
            <p:ph idx="10" type="dt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you try to call the function with 1 or 3 arguments, you will get an error: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3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This function expects 2 arguments, but gets only 1:</a:t>
            </a:r>
            <a:endParaRPr sz="16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my_function(fname, lname):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(fname + </a:t>
            </a:r>
            <a:r>
              <a:rPr lang="en-IN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lname)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</a:t>
            </a:r>
            <a:r>
              <a:rPr lang="en-IN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"Emil"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Functions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>
            <p:ph idx="10" type="dt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highlight>
                  <a:srgbClr val="FFFFFF"/>
                </a:highlight>
              </a:rPr>
              <a:t>Arbitrary Arguments, *args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you do not know how many arguments that will be passed into your function, add a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before the parameter name in the function definition.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 way the function will receive a </a:t>
            </a:r>
            <a:r>
              <a:rPr i="1"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tuple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arguments, and can access the items accordingly: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If the number of arguments is unknown, add a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IN" sz="13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before the parameter name:</a:t>
            </a:r>
            <a:endParaRPr sz="13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my_function(*kids):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youngest child is 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kids[</a:t>
            </a:r>
            <a:r>
              <a:rPr lang="en-I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"Emil"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"Tobias"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"Linus"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Functions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 txBox="1"/>
          <p:nvPr>
            <p:ph idx="10" type="dt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IN" sz="13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Arbitrary Arguments</a:t>
            </a:r>
            <a:r>
              <a:rPr lang="en-IN" sz="13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are often shortened to </a:t>
            </a:r>
            <a:r>
              <a:rPr i="1" lang="en-IN" sz="13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*args</a:t>
            </a:r>
            <a:r>
              <a:rPr lang="en-IN" sz="13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in Python documentations.</a:t>
            </a:r>
            <a:endParaRPr sz="13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highlight>
                  <a:srgbClr val="FFFFFF"/>
                </a:highlight>
              </a:rPr>
              <a:t>Keyword Arguments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also send arguments with the </a:t>
            </a:r>
            <a:r>
              <a:rPr i="1"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key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i="1"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syntax.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 way the order of the arguments does not matter.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my_function(child3, child2, child1):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youngest child is 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child3)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my_function(child1 = 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"Emil"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child2 = 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"Tobias"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child3 = 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"Linus"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urse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