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49" r:id="rId2"/>
    <p:sldId id="271" r:id="rId3"/>
    <p:sldId id="293" r:id="rId4"/>
    <p:sldId id="294" r:id="rId5"/>
    <p:sldId id="295" r:id="rId6"/>
    <p:sldId id="296" r:id="rId7"/>
    <p:sldId id="298" r:id="rId8"/>
    <p:sldId id="335" r:id="rId9"/>
    <p:sldId id="300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/>
    <p:restoredTop sz="94637"/>
  </p:normalViewPr>
  <p:slideViewPr>
    <p:cSldViewPr snapToGrid="0" snapToObjects="1">
      <p:cViewPr>
        <p:scale>
          <a:sx n="76" d="100"/>
          <a:sy n="76" d="100"/>
        </p:scale>
        <p:origin x="1336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A01D-6B85-5A4E-BAEE-62A41445B4EE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3EFF-9EBA-0443-AB84-29D9A8E9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6862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CE24-03B9-DF4D-B92C-1C16EC88C12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hal.archives-ouvertes.fr/docs/00/54/85/12/PDF/hog_cvpr2005.pdf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HoG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- Human 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</a:t>
            </a:r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792802" cy="3386978"/>
            <a:chOff x="4997543" y="1731495"/>
            <a:chExt cx="2792802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79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08743"/>
            <a:ext cx="3079219" cy="1245788"/>
            <a:chOff x="5107665" y="5408743"/>
            <a:chExt cx="3079219" cy="1245788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01904" y="5673696"/>
              <a:ext cx="249296" cy="6576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12562" y="6039152"/>
              <a:ext cx="249296" cy="28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0291" y="5554923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3878" y="5899194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41607" y="5408743"/>
              <a:ext cx="249296" cy="928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2265" y="5892970"/>
              <a:ext cx="249296" cy="435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59994" y="5561147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6" idx="6"/>
          </p:cNvCxnSpPr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792802" cy="3386978"/>
            <a:chOff x="4997543" y="1731495"/>
            <a:chExt cx="2792802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79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  <a:endParaRPr lang="en-US" baseline="-25000" dirty="0">
                <a:latin typeface="Trebuchet MS"/>
                <a:cs typeface="Trebuchet MS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08743"/>
            <a:ext cx="3079219" cy="1245788"/>
            <a:chOff x="5107665" y="5408743"/>
            <a:chExt cx="3079219" cy="1245788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01904" y="5673696"/>
              <a:ext cx="249296" cy="6576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12562" y="6039152"/>
              <a:ext cx="249296" cy="28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0291" y="5554923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3878" y="5899194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41607" y="5408743"/>
              <a:ext cx="249296" cy="928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2265" y="5892970"/>
              <a:ext cx="249296" cy="435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59994" y="5561147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6" idx="6"/>
          </p:cNvCxnSpPr>
          <p:nvPr/>
        </p:nvCxnSpPr>
        <p:spPr>
          <a:xfrm flipV="1">
            <a:off x="6382447" y="3918418"/>
            <a:ext cx="531749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7"/>
          </p:cNvCxnSpPr>
          <p:nvPr/>
        </p:nvCxnSpPr>
        <p:spPr>
          <a:xfrm flipV="1">
            <a:off x="6361359" y="3457483"/>
            <a:ext cx="414225" cy="4154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</p:cNvCxnSpPr>
          <p:nvPr/>
        </p:nvCxnSpPr>
        <p:spPr>
          <a:xfrm flipV="1">
            <a:off x="6310449" y="3597790"/>
            <a:ext cx="0" cy="25560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1"/>
          </p:cNvCxnSpPr>
          <p:nvPr/>
        </p:nvCxnSpPr>
        <p:spPr>
          <a:xfrm flipH="1" flipV="1">
            <a:off x="5839763" y="3457483"/>
            <a:ext cx="419776" cy="4154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</p:cNvCxnSpPr>
          <p:nvPr/>
        </p:nvCxnSpPr>
        <p:spPr>
          <a:xfrm flipH="1" flipV="1">
            <a:off x="5839763" y="3918418"/>
            <a:ext cx="398688" cy="168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694104" y="3961191"/>
            <a:ext cx="576202" cy="57599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307963" y="3992880"/>
            <a:ext cx="0" cy="49151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361358" y="3973343"/>
            <a:ext cx="468000" cy="46062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439" y="3058832"/>
            <a:ext cx="482620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/>
                <a:cs typeface="Trebuchet MS"/>
              </a:rPr>
              <a:t>The descriptor proposed by the authors is a concatenation of </a:t>
            </a:r>
            <a:r>
              <a:rPr lang="en-US" sz="2400" dirty="0" err="1" smtClean="0">
                <a:latin typeface="Trebuchet MS"/>
                <a:cs typeface="Trebuchet MS"/>
              </a:rPr>
              <a:t>HoG</a:t>
            </a:r>
            <a:r>
              <a:rPr lang="en-US" sz="2400" dirty="0" smtClean="0">
                <a:latin typeface="Trebuchet MS"/>
                <a:cs typeface="Trebuchet MS"/>
              </a:rPr>
              <a:t> in different overlapped partitions 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936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202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8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837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1639501" y="3411527"/>
            <a:ext cx="822406" cy="653557"/>
            <a:chOff x="5694104" y="3457483"/>
            <a:chExt cx="1220092" cy="107970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7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345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1639501" y="3411527"/>
            <a:ext cx="822406" cy="653557"/>
            <a:chOff x="5694104" y="3457483"/>
            <a:chExt cx="1220092" cy="107970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2627351" y="3380095"/>
            <a:ext cx="822406" cy="653557"/>
            <a:chOff x="5694104" y="3457483"/>
            <a:chExt cx="1220092" cy="107970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689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1651" y="3442959"/>
            <a:ext cx="822406" cy="653557"/>
            <a:chOff x="5694104" y="3457483"/>
            <a:chExt cx="1220092" cy="107970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1639501" y="3411527"/>
            <a:ext cx="822406" cy="653557"/>
            <a:chOff x="5694104" y="3457483"/>
            <a:chExt cx="1220092" cy="107970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2627351" y="3380095"/>
            <a:ext cx="822406" cy="653557"/>
            <a:chOff x="5694104" y="3457483"/>
            <a:chExt cx="1220092" cy="107970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6200000">
            <a:off x="3598492" y="3432223"/>
            <a:ext cx="822406" cy="653557"/>
            <a:chOff x="5694104" y="3457483"/>
            <a:chExt cx="1220092" cy="107970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382447" y="3918418"/>
              <a:ext cx="531749" cy="168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361359" y="3457483"/>
              <a:ext cx="414225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310449" y="3597790"/>
              <a:ext cx="0" cy="25560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5839763" y="3457483"/>
              <a:ext cx="419776" cy="4154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5839763" y="3918418"/>
              <a:ext cx="398688" cy="16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694104" y="3961191"/>
              <a:ext cx="576202" cy="57599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307963" y="3992880"/>
              <a:ext cx="0" cy="49151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361358" y="3973343"/>
              <a:ext cx="468000" cy="46062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311268"/>
            <a:ext cx="3384025" cy="2256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689" y="311268"/>
            <a:ext cx="472449" cy="47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51651" y="3327103"/>
            <a:ext cx="7563329" cy="845094"/>
            <a:chOff x="651651" y="3327103"/>
            <a:chExt cx="7563329" cy="845094"/>
          </a:xfrm>
        </p:grpSpPr>
        <p:grpSp>
          <p:nvGrpSpPr>
            <p:cNvPr id="14" name="Group 13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 rot="10800000">
            <a:off x="636961" y="4248255"/>
            <a:ext cx="7563329" cy="845094"/>
            <a:chOff x="651651" y="3327103"/>
            <a:chExt cx="7563329" cy="845094"/>
          </a:xfrm>
        </p:grpSpPr>
        <p:grpSp>
          <p:nvGrpSpPr>
            <p:cNvPr id="79" name="Group 78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2" name="Group 151"/>
          <p:cNvGrpSpPr/>
          <p:nvPr/>
        </p:nvGrpSpPr>
        <p:grpSpPr>
          <a:xfrm>
            <a:off x="636961" y="5050431"/>
            <a:ext cx="7563329" cy="845094"/>
            <a:chOff x="651651" y="3327103"/>
            <a:chExt cx="7563329" cy="845094"/>
          </a:xfrm>
        </p:grpSpPr>
        <p:grpSp>
          <p:nvGrpSpPr>
            <p:cNvPr id="153" name="Group 152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210" name="Straight Arrow Connector 209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202" name="Straight Arrow Connector 201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194" name="Straight Arrow Connector 19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86" name="Straight Arrow Connector 185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162" name="Straight Arrow Connector 16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6" name="Group 225"/>
          <p:cNvGrpSpPr/>
          <p:nvPr/>
        </p:nvGrpSpPr>
        <p:grpSpPr>
          <a:xfrm rot="10800000">
            <a:off x="655689" y="5854599"/>
            <a:ext cx="7563329" cy="845094"/>
            <a:chOff x="651651" y="3327103"/>
            <a:chExt cx="7563329" cy="845094"/>
          </a:xfrm>
        </p:grpSpPr>
        <p:grpSp>
          <p:nvGrpSpPr>
            <p:cNvPr id="227" name="Group 226"/>
            <p:cNvGrpSpPr/>
            <p:nvPr/>
          </p:nvGrpSpPr>
          <p:grpSpPr>
            <a:xfrm>
              <a:off x="651651" y="3442959"/>
              <a:ext cx="822406" cy="653557"/>
              <a:chOff x="5694104" y="3457483"/>
              <a:chExt cx="1220092" cy="1079707"/>
            </a:xfrm>
          </p:grpSpPr>
          <p:cxnSp>
            <p:nvCxnSpPr>
              <p:cNvPr id="292" name="Straight Arrow Connector 291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 rot="5400000">
              <a:off x="1639501" y="3411527"/>
              <a:ext cx="822406" cy="653557"/>
              <a:chOff x="5694104" y="3457483"/>
              <a:chExt cx="1220092" cy="1079707"/>
            </a:xfrm>
          </p:grpSpPr>
          <p:cxnSp>
            <p:nvCxnSpPr>
              <p:cNvPr id="284" name="Straight Arrow Connector 283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 rot="10800000">
              <a:off x="2627351" y="3380095"/>
              <a:ext cx="822406" cy="653557"/>
              <a:chOff x="5694104" y="3457483"/>
              <a:chExt cx="1220092" cy="1079707"/>
            </a:xfrm>
          </p:grpSpPr>
          <p:cxnSp>
            <p:nvCxnSpPr>
              <p:cNvPr id="276" name="Straight Arrow Connector 275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/>
            <p:cNvGrpSpPr/>
            <p:nvPr/>
          </p:nvGrpSpPr>
          <p:grpSpPr>
            <a:xfrm rot="16200000">
              <a:off x="3598492" y="3432223"/>
              <a:ext cx="822406" cy="653557"/>
              <a:chOff x="5694104" y="3457483"/>
              <a:chExt cx="1220092" cy="1079707"/>
            </a:xfrm>
          </p:grpSpPr>
          <p:cxnSp>
            <p:nvCxnSpPr>
              <p:cNvPr id="268" name="Straight Arrow Connector 267"/>
              <p:cNvCxnSpPr/>
              <p:nvPr/>
            </p:nvCxnSpPr>
            <p:spPr>
              <a:xfrm flipV="1">
                <a:off x="6382447" y="3918418"/>
                <a:ext cx="531749" cy="1681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 flipV="1">
                <a:off x="6361359" y="3457483"/>
                <a:ext cx="414225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V="1">
                <a:off x="6310449" y="3597790"/>
                <a:ext cx="0" cy="25560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 flipH="1" flipV="1">
                <a:off x="5839763" y="3457483"/>
                <a:ext cx="419776" cy="41544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 flipH="1" flipV="1">
                <a:off x="5839763" y="3918418"/>
                <a:ext cx="398688" cy="16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 flipH="1">
                <a:off x="5694104" y="3961191"/>
                <a:ext cx="576202" cy="57599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 flipH="1">
                <a:off x="6307963" y="3992880"/>
                <a:ext cx="0" cy="49151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6361358" y="3973343"/>
                <a:ext cx="468000" cy="46062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 rot="10800000">
              <a:off x="4530158" y="3329095"/>
              <a:ext cx="3684822" cy="843102"/>
              <a:chOff x="804051" y="3479503"/>
              <a:chExt cx="3684822" cy="843102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4051" y="3595359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60" name="Straight Arrow Connector 259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Arrow Connector 261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Arrow Connector 264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Arrow Connector 265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1791901" y="3563927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Arrow Connector 254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Arrow Connector 256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Arrow Connector 257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10800000">
                <a:off x="2779751" y="3532495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Arrow Connector 246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16200000">
                <a:off x="3750892" y="3584623"/>
                <a:ext cx="822406" cy="653557"/>
                <a:chOff x="5694104" y="3457483"/>
                <a:chExt cx="1220092" cy="1079707"/>
              </a:xfrm>
            </p:grpSpPr>
            <p:cxnSp>
              <p:nvCxnSpPr>
                <p:cNvPr id="236" name="Straight Arrow Connector 235"/>
                <p:cNvCxnSpPr/>
                <p:nvPr/>
              </p:nvCxnSpPr>
              <p:spPr>
                <a:xfrm flipV="1">
                  <a:off x="6382447" y="3918418"/>
                  <a:ext cx="531749" cy="1681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 flipV="1">
                  <a:off x="6361359" y="3457483"/>
                  <a:ext cx="414225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6310449" y="3597790"/>
                  <a:ext cx="0" cy="255604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 flipH="1" flipV="1">
                  <a:off x="5839763" y="3457483"/>
                  <a:ext cx="419776" cy="41544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/>
                <p:cNvCxnSpPr/>
                <p:nvPr/>
              </p:nvCxnSpPr>
              <p:spPr>
                <a:xfrm flipH="1" flipV="1">
                  <a:off x="5839763" y="3918418"/>
                  <a:ext cx="398688" cy="1681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/>
                <p:cNvCxnSpPr/>
                <p:nvPr/>
              </p:nvCxnSpPr>
              <p:spPr>
                <a:xfrm flipH="1">
                  <a:off x="5694104" y="3961191"/>
                  <a:ext cx="576202" cy="57599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/>
                <p:nvPr/>
              </p:nvCxnSpPr>
              <p:spPr>
                <a:xfrm flipH="1">
                  <a:off x="6307963" y="3992880"/>
                  <a:ext cx="0" cy="491518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>
                  <a:off x="6361358" y="3973343"/>
                  <a:ext cx="468000" cy="460627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466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2893E-6 3.9824E-7 C 0.12693 -0.00764 0.25421 -0.01505 0.23876 3.9824E-7 C 0.22417 0.01528 -0.08769 0.07432 -0.0889 0.09192 C -0.08994 0.10952 0.22921 0.08335 0.23095 0.10465 C 0.23303 0.12595 -0.07866 0.19426 -0.07744 0.21973 C -0.07605 0.24496 0.08109 0.25122 0.23876 0.25816 " pathEditMode="relative" rAng="0" ptsTypes="aa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3" y="121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3" y="622300"/>
            <a:ext cx="8420013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299" descr="Screen Shot 2014-10-10 at 9.58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22300"/>
            <a:ext cx="8420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795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rebuchet MS"/>
                <a:cs typeface="Trebuchet MS"/>
              </a:rPr>
              <a:t>HoG</a:t>
            </a:r>
            <a:r>
              <a:rPr lang="en-US" sz="3600" dirty="0" smtClean="0">
                <a:latin typeface="Trebuchet MS"/>
                <a:cs typeface="Trebuchet MS"/>
              </a:rPr>
              <a:t>: Histogram of oriented gradients</a:t>
            </a:r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321" y="6253571"/>
            <a:ext cx="834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 </a:t>
            </a:r>
            <a:r>
              <a:rPr lang="en-US" sz="1400" dirty="0" err="1"/>
              <a:t>Dalal</a:t>
            </a:r>
            <a:r>
              <a:rPr lang="en-US" sz="1400" dirty="0"/>
              <a:t>, B </a:t>
            </a:r>
            <a:r>
              <a:rPr lang="en-US" sz="1400" dirty="0" err="1" smtClean="0"/>
              <a:t>Triggs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Histograms of oriented gradients for human detection</a:t>
            </a:r>
            <a:r>
              <a:rPr lang="en-US" sz="1400" dirty="0" smtClean="0"/>
              <a:t>. </a:t>
            </a:r>
            <a:r>
              <a:rPr lang="en-US" sz="1400" dirty="0"/>
              <a:t>Computer Vision and Pattern Recognition, </a:t>
            </a:r>
            <a:r>
              <a:rPr lang="en-US" sz="1400" dirty="0" smtClean="0"/>
              <a:t>(CVPR 2005). </a:t>
            </a:r>
            <a:endParaRPr lang="en-US" sz="1400" dirty="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3" y="889857"/>
            <a:ext cx="7526394" cy="52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34942" y="1754745"/>
            <a:ext cx="98812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	           </a:t>
            </a:r>
            <a:r>
              <a:rPr lang="en-US" dirty="0" err="1" smtClean="0">
                <a:latin typeface="Courier"/>
                <a:cs typeface="Courier"/>
              </a:rPr>
              <a:t>options.nj</a:t>
            </a: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= 20;             % 10 x 20 </a:t>
            </a:r>
          </a:p>
          <a:p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err="1">
                <a:latin typeface="Courier"/>
                <a:cs typeface="Courier"/>
              </a:rPr>
              <a:t>options.ni</a:t>
            </a:r>
            <a:r>
              <a:rPr lang="en-US" dirty="0">
                <a:latin typeface="Courier"/>
                <a:cs typeface="Courier"/>
              </a:rPr>
              <a:t>    = 10;             % histograms</a:t>
            </a:r>
          </a:p>
          <a:p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err="1">
                <a:latin typeface="Courier"/>
                <a:cs typeface="Courier"/>
              </a:rPr>
              <a:t>options.B</a:t>
            </a:r>
            <a:r>
              <a:rPr lang="en-US" dirty="0">
                <a:latin typeface="Courier"/>
                <a:cs typeface="Courier"/>
              </a:rPr>
              <a:t>     = 9;              % 9 bins</a:t>
            </a:r>
          </a:p>
          <a:p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err="1">
                <a:latin typeface="Courier"/>
                <a:cs typeface="Courier"/>
              </a:rPr>
              <a:t>options.show</a:t>
            </a:r>
            <a:r>
              <a:rPr lang="en-US" dirty="0">
                <a:latin typeface="Courier"/>
                <a:cs typeface="Courier"/>
              </a:rPr>
              <a:t>  = 1;              % show results</a:t>
            </a:r>
          </a:p>
          <a:p>
            <a:r>
              <a:rPr lang="en-US" dirty="0">
                <a:latin typeface="Courier"/>
                <a:cs typeface="Courier"/>
              </a:rPr>
              <a:t>         I = </a:t>
            </a:r>
            <a:r>
              <a:rPr lang="en-US" dirty="0" err="1">
                <a:latin typeface="Courier"/>
                <a:cs typeface="Courier"/>
              </a:rPr>
              <a:t>imread</a:t>
            </a:r>
            <a:r>
              <a:rPr lang="en-US" dirty="0">
                <a:latin typeface="Courier"/>
                <a:cs typeface="Courier"/>
              </a:rPr>
              <a:t>('testimg1.jpg');     % input image</a:t>
            </a:r>
          </a:p>
          <a:p>
            <a:r>
              <a:rPr lang="en-US" dirty="0">
                <a:latin typeface="Courier"/>
                <a:cs typeface="Courier"/>
              </a:rPr>
              <a:t>         J = rgb2gray(I);</a:t>
            </a:r>
          </a:p>
          <a:p>
            <a:r>
              <a:rPr lang="en-US" dirty="0">
                <a:latin typeface="Courier"/>
                <a:cs typeface="Courier"/>
              </a:rPr>
              <a:t>         figure(1);</a:t>
            </a:r>
            <a:r>
              <a:rPr lang="en-US" dirty="0" err="1">
                <a:latin typeface="Courier"/>
                <a:cs typeface="Courier"/>
              </a:rPr>
              <a:t>imshow</a:t>
            </a:r>
            <a:r>
              <a:rPr lang="en-US" dirty="0">
                <a:latin typeface="Courier"/>
                <a:cs typeface="Courier"/>
              </a:rPr>
              <a:t>(J,[]);</a:t>
            </a:r>
          </a:p>
          <a:p>
            <a:r>
              <a:rPr lang="en-US" dirty="0">
                <a:latin typeface="Courier"/>
                <a:cs typeface="Courier"/>
              </a:rPr>
              <a:t>         figure(2);</a:t>
            </a:r>
          </a:p>
          <a:p>
            <a:r>
              <a:rPr lang="en-US" dirty="0">
                <a:latin typeface="Courier"/>
                <a:cs typeface="Courier"/>
              </a:rPr>
              <a:t>         [</a:t>
            </a:r>
            <a:r>
              <a:rPr lang="en-US" dirty="0" err="1">
                <a:latin typeface="Courier"/>
                <a:cs typeface="Courier"/>
              </a:rPr>
              <a:t>X,Xn</a:t>
            </a:r>
            <a:r>
              <a:rPr lang="en-US" dirty="0">
                <a:latin typeface="Courier"/>
                <a:cs typeface="Courier"/>
              </a:rPr>
              <a:t>] = </a:t>
            </a:r>
            <a:r>
              <a:rPr lang="en-US" dirty="0" err="1">
                <a:latin typeface="Courier"/>
                <a:cs typeface="Courier"/>
              </a:rPr>
              <a:t>Bfx_hog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J,options</a:t>
            </a:r>
            <a:r>
              <a:rPr lang="en-US" dirty="0">
                <a:latin typeface="Courier"/>
                <a:cs typeface="Courier"/>
              </a:rPr>
              <a:t>);    % HOG features (see gradients</a:t>
            </a:r>
          </a:p>
          <a:p>
            <a:r>
              <a:rPr lang="en-US" dirty="0">
                <a:latin typeface="Courier"/>
                <a:cs typeface="Courier"/>
              </a:rPr>
              <a:t>                                         % </a:t>
            </a:r>
            <a:r>
              <a:rPr lang="en-US" dirty="0" err="1">
                <a:latin typeface="Courier"/>
                <a:cs typeface="Courier"/>
              </a:rPr>
              <a:t>arround</a:t>
            </a:r>
            <a:r>
              <a:rPr lang="en-US" dirty="0">
                <a:latin typeface="Courier"/>
                <a:cs typeface="Courier"/>
              </a:rPr>
              <a:t> perimeter).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043" y="1305820"/>
            <a:ext cx="2256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 using </a:t>
            </a:r>
            <a:r>
              <a:rPr lang="en-US" dirty="0" err="1">
                <a:latin typeface="Trebuchet MS"/>
                <a:cs typeface="Trebuchet MS"/>
              </a:rPr>
              <a:t>Balu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23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043" y="386660"/>
            <a:ext cx="2256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 using </a:t>
            </a:r>
            <a:r>
              <a:rPr lang="en-US" dirty="0" err="1">
                <a:latin typeface="Trebuchet MS"/>
                <a:cs typeface="Trebuchet MS"/>
              </a:rPr>
              <a:t>Balu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</p:txBody>
      </p:sp>
      <p:pic>
        <p:nvPicPr>
          <p:cNvPr id="6" name="Picture 5" descr="Screen Shot 2014-10-10 at 10.0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3" y="1152335"/>
            <a:ext cx="5041900" cy="3771900"/>
          </a:xfrm>
          <a:prstGeom prst="rect">
            <a:avLst/>
          </a:prstGeom>
        </p:spPr>
      </p:pic>
      <p:pic>
        <p:nvPicPr>
          <p:cNvPr id="2" name="Picture 1" descr="Screen Shot 2014-10-10 at 10.02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09" y="2802766"/>
            <a:ext cx="5041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10 at 10.0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0"/>
            <a:ext cx="9144000" cy="3659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016" y="619998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Dalal</a:t>
            </a:r>
            <a:r>
              <a:rPr lang="en-US" dirty="0" smtClean="0"/>
              <a:t> &amp; </a:t>
            </a:r>
            <a:r>
              <a:rPr lang="en-US" dirty="0" err="1" smtClean="0"/>
              <a:t>Triggs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9 at 10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2" y="1113444"/>
            <a:ext cx="3384025" cy="22560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2295" y="1113444"/>
            <a:ext cx="2504843" cy="844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Gradient in x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direction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3575" y="2535996"/>
            <a:ext cx="2504843" cy="844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Gradient in y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direction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3563227" y="1640628"/>
            <a:ext cx="829068" cy="60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>
          <a:xfrm>
            <a:off x="3563227" y="2241453"/>
            <a:ext cx="840348" cy="716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6897138" y="1535806"/>
            <a:ext cx="776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43843" y="1341755"/>
            <a:ext cx="41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x</a:t>
            </a:r>
            <a:endParaRPr lang="en-US" baseline="-25000" dirty="0">
              <a:latin typeface="Trebuchet MS"/>
              <a:cs typeface="Trebuchet M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90778" y="2958358"/>
            <a:ext cx="776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37483" y="27643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y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5456289" y="2530374"/>
            <a:ext cx="396895" cy="24720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3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29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x</a:t>
            </a:r>
            <a:r>
              <a:rPr lang="en-US" dirty="0" smtClean="0">
                <a:latin typeface="Trebuchet MS"/>
                <a:cs typeface="Trebuchet MS"/>
              </a:rPr>
              <a:t>: Gradient in x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 descr="Screen Shot 2014-10-09 at 10.32.13 PM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2307"/>
            <a:ext cx="3383999" cy="2268000"/>
          </a:xfrm>
          <a:prstGeom prst="rect">
            <a:avLst/>
          </a:prstGeom>
        </p:spPr>
      </p:pic>
      <p:pic>
        <p:nvPicPr>
          <p:cNvPr id="19" name="Picture 18" descr="Screen Shot 2014-10-09 at 10.31.57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41755"/>
            <a:ext cx="3383999" cy="22680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009404" y="2612929"/>
            <a:ext cx="4643289" cy="2666526"/>
            <a:chOff x="4009404" y="2612929"/>
            <a:chExt cx="4643289" cy="2666526"/>
          </a:xfrm>
        </p:grpSpPr>
        <p:sp>
          <p:nvSpPr>
            <p:cNvPr id="21" name="Rectangle 20"/>
            <p:cNvSpPr/>
            <p:nvPr/>
          </p:nvSpPr>
          <p:spPr>
            <a:xfrm>
              <a:off x="5003335" y="4035481"/>
              <a:ext cx="2504843" cy="8447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Angle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23" name="Straight Arrow Connector 22"/>
            <p:cNvCxnSpPr>
              <a:stCxn id="18" idx="3"/>
              <a:endCxn id="21" idx="1"/>
            </p:cNvCxnSpPr>
            <p:nvPr/>
          </p:nvCxnSpPr>
          <p:spPr>
            <a:xfrm flipV="1">
              <a:off x="4009404" y="4457843"/>
              <a:ext cx="993931" cy="7484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490538" y="4457843"/>
              <a:ext cx="7761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767366" y="4263792"/>
              <a:ext cx="18853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A</a:t>
              </a:r>
            </a:p>
            <a:p>
              <a:pPr algn="r"/>
              <a:endParaRPr lang="en-US" baseline="-25000" dirty="0" smtClean="0">
                <a:latin typeface="Trebuchet MS"/>
                <a:cs typeface="Trebuchet MS"/>
              </a:endParaRPr>
            </a:p>
            <a:p>
              <a:pPr algn="r"/>
              <a:endParaRPr lang="en-US" baseline="-25000" dirty="0">
                <a:latin typeface="Trebuchet MS"/>
                <a:cs typeface="Trebuchet MS"/>
              </a:endParaRPr>
            </a:p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= </a:t>
              </a:r>
              <a:r>
                <a:rPr lang="en-US" dirty="0" err="1" smtClean="0">
                  <a:latin typeface="Trebuchet MS"/>
                  <a:cs typeface="Trebuchet MS"/>
                </a:rPr>
                <a:t>arctan</a:t>
              </a:r>
              <a:r>
                <a:rPr lang="en-US" dirty="0" smtClean="0">
                  <a:latin typeface="Trebuchet MS"/>
                  <a:cs typeface="Trebuchet MS"/>
                </a:rPr>
                <a:t>(</a:t>
              </a:r>
              <a:r>
                <a:rPr lang="en-US" dirty="0" err="1" smtClean="0">
                  <a:latin typeface="Trebuchet MS"/>
                  <a:cs typeface="Trebuchet MS"/>
                </a:rPr>
                <a:t>Gy</a:t>
              </a:r>
              <a:r>
                <a:rPr lang="en-US" dirty="0" smtClean="0">
                  <a:latin typeface="Trebuchet MS"/>
                  <a:cs typeface="Trebuchet MS"/>
                </a:rPr>
                <a:t>/</a:t>
              </a:r>
              <a:r>
                <a:rPr lang="en-US" dirty="0" err="1" smtClean="0">
                  <a:latin typeface="Trebuchet MS"/>
                  <a:cs typeface="Trebuchet MS"/>
                </a:rPr>
                <a:t>G</a:t>
              </a:r>
              <a:r>
                <a:rPr lang="en-US" baseline="-25000" dirty="0" err="1" smtClean="0">
                  <a:latin typeface="Trebuchet MS"/>
                  <a:cs typeface="Trebuchet MS"/>
                </a:rPr>
                <a:t>x</a:t>
              </a:r>
              <a:r>
                <a:rPr lang="en-US" dirty="0" smtClean="0">
                  <a:latin typeface="Trebuchet MS"/>
                  <a:cs typeface="Trebuchet MS"/>
                </a:rPr>
                <a:t>)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28" name="Straight Arrow Connector 27"/>
            <p:cNvCxnSpPr>
              <a:endCxn id="21" idx="1"/>
            </p:cNvCxnSpPr>
            <p:nvPr/>
          </p:nvCxnSpPr>
          <p:spPr>
            <a:xfrm>
              <a:off x="4009404" y="2612929"/>
              <a:ext cx="993931" cy="18449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09404" y="2612929"/>
            <a:ext cx="4642401" cy="2593378"/>
            <a:chOff x="4009404" y="2612929"/>
            <a:chExt cx="4642401" cy="2593378"/>
          </a:xfrm>
        </p:grpSpPr>
        <p:sp>
          <p:nvSpPr>
            <p:cNvPr id="20" name="Rectangle 19"/>
            <p:cNvSpPr/>
            <p:nvPr/>
          </p:nvSpPr>
          <p:spPr>
            <a:xfrm>
              <a:off x="4992055" y="2612929"/>
              <a:ext cx="2504843" cy="8447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rebuchet MS"/>
                  <a:cs typeface="Trebuchet MS"/>
                </a:rPr>
                <a:t>Magnitude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009404" y="2612929"/>
              <a:ext cx="982651" cy="5271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3"/>
            </p:cNvCxnSpPr>
            <p:nvPr/>
          </p:nvCxnSpPr>
          <p:spPr>
            <a:xfrm>
              <a:off x="7496898" y="3035291"/>
              <a:ext cx="7761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84611" y="2856920"/>
              <a:ext cx="20671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R</a:t>
              </a:r>
            </a:p>
            <a:p>
              <a:pPr algn="r"/>
              <a:endParaRPr lang="en-US" sz="800" dirty="0" smtClean="0">
                <a:latin typeface="Trebuchet MS"/>
                <a:cs typeface="Trebuchet MS"/>
              </a:endParaRPr>
            </a:p>
            <a:p>
              <a:pPr algn="r"/>
              <a:endParaRPr lang="en-US" baseline="-25000" dirty="0">
                <a:latin typeface="Trebuchet MS"/>
                <a:cs typeface="Trebuchet MS"/>
              </a:endParaRPr>
            </a:p>
            <a:p>
              <a:pPr algn="r"/>
              <a:r>
                <a:rPr lang="en-US" dirty="0" smtClean="0">
                  <a:latin typeface="Trebuchet MS"/>
                  <a:cs typeface="Trebuchet MS"/>
                </a:rPr>
                <a:t>= </a:t>
              </a:r>
              <a:r>
                <a:rPr lang="en-US" dirty="0" err="1" smtClean="0">
                  <a:latin typeface="Trebuchet MS"/>
                  <a:cs typeface="Trebuchet MS"/>
                </a:rPr>
                <a:t>sqrt</a:t>
              </a:r>
              <a:r>
                <a:rPr lang="en-US" dirty="0" smtClean="0">
                  <a:latin typeface="Trebuchet MS"/>
                  <a:cs typeface="Trebuchet MS"/>
                </a:rPr>
                <a:t>(G</a:t>
              </a:r>
              <a:r>
                <a:rPr lang="en-US" baseline="-25000" dirty="0" smtClean="0">
                  <a:latin typeface="Trebuchet MS"/>
                  <a:cs typeface="Trebuchet MS"/>
                </a:rPr>
                <a:t>x</a:t>
              </a:r>
              <a:r>
                <a:rPr lang="en-US" baseline="30000" dirty="0" smtClean="0">
                  <a:latin typeface="Trebuchet MS"/>
                  <a:cs typeface="Trebuchet MS"/>
                </a:rPr>
                <a:t>2</a:t>
              </a:r>
              <a:r>
                <a:rPr lang="en-US" dirty="0" smtClean="0">
                  <a:latin typeface="Trebuchet MS"/>
                  <a:cs typeface="Trebuchet MS"/>
                </a:rPr>
                <a:t>+G</a:t>
              </a:r>
              <a:r>
                <a:rPr lang="en-US" baseline="-25000" dirty="0" smtClean="0">
                  <a:latin typeface="Trebuchet MS"/>
                  <a:cs typeface="Trebuchet MS"/>
                </a:rPr>
                <a:t>y</a:t>
              </a:r>
              <a:r>
                <a:rPr lang="en-US" baseline="30000" dirty="0" smtClean="0">
                  <a:latin typeface="Trebuchet MS"/>
                  <a:cs typeface="Trebuchet MS"/>
                </a:rPr>
                <a:t>2</a:t>
              </a:r>
              <a:r>
                <a:rPr lang="en-US" dirty="0" smtClean="0">
                  <a:latin typeface="Trebuchet MS"/>
                  <a:cs typeface="Trebuchet MS"/>
                </a:rPr>
                <a:t>)</a:t>
              </a:r>
              <a:endParaRPr lang="en-US" baseline="30000" dirty="0">
                <a:latin typeface="Trebuchet MS"/>
                <a:cs typeface="Trebuchet MS"/>
              </a:endParaRPr>
            </a:p>
          </p:txBody>
        </p:sp>
        <p:cxnSp>
          <p:nvCxnSpPr>
            <p:cNvPr id="29" name="Straight Arrow Connector 28"/>
            <p:cNvCxnSpPr>
              <a:stCxn id="18" idx="3"/>
              <a:endCxn id="20" idx="1"/>
            </p:cNvCxnSpPr>
            <p:nvPr/>
          </p:nvCxnSpPr>
          <p:spPr>
            <a:xfrm flipV="1">
              <a:off x="4009404" y="3035291"/>
              <a:ext cx="982651" cy="2171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36685" y="3700304"/>
            <a:ext cx="29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G</a:t>
            </a:r>
            <a:r>
              <a:rPr lang="en-US" baseline="-25000" dirty="0" err="1" smtClean="0">
                <a:latin typeface="Trebuchet MS"/>
                <a:cs typeface="Trebuchet MS"/>
              </a:rPr>
              <a:t>y</a:t>
            </a:r>
            <a:r>
              <a:rPr lang="en-US" dirty="0" smtClean="0">
                <a:latin typeface="Trebuchet MS"/>
                <a:cs typeface="Trebuchet MS"/>
              </a:rPr>
              <a:t>: Gradient in y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15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792802" cy="3386978"/>
            <a:chOff x="4997543" y="1731495"/>
            <a:chExt cx="2792802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792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08743"/>
            <a:ext cx="3079219" cy="1245788"/>
            <a:chOff x="5107665" y="5408743"/>
            <a:chExt cx="3079219" cy="1245788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01904" y="5673696"/>
              <a:ext cx="249296" cy="6576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12562" y="6039152"/>
              <a:ext cx="249296" cy="28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20291" y="5554923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3878" y="5899194"/>
              <a:ext cx="249296" cy="432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41607" y="5408743"/>
              <a:ext cx="249296" cy="9288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2265" y="5892970"/>
              <a:ext cx="249296" cy="435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59994" y="5561147"/>
              <a:ext cx="249296" cy="773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6" idx="6"/>
          </p:cNvCxnSpPr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6343430" y="3501257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4078307"/>
            <a:ext cx="3383999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823008" cy="3386978"/>
            <a:chOff x="4997543" y="1731495"/>
            <a:chExt cx="2823008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823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first bin)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6343430" y="3501257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344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 </a:t>
            </a:r>
            <a:r>
              <a:rPr lang="en-US" sz="1600" dirty="0" smtClean="0">
                <a:latin typeface="Trebuchet MS"/>
                <a:cs typeface="Trebuchet MS"/>
              </a:rPr>
              <a:t>between -22.5º and 22.5º</a:t>
            </a:r>
            <a:endParaRPr lang="en-US" sz="1600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8" y="4078307"/>
            <a:ext cx="3381452" cy="2255999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823008" cy="3386978"/>
            <a:chOff x="4997543" y="1731495"/>
            <a:chExt cx="2823008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8230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first bin)</a:t>
              </a:r>
            </a:p>
            <a:p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074254" y="4220856"/>
            <a:ext cx="52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rebuchet MS"/>
                <a:cs typeface="Trebuchet MS"/>
              </a:rPr>
              <a:t>-22.5º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1325" y="3377432"/>
            <a:ext cx="5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smtClean="0">
                <a:latin typeface="Trebuchet MS"/>
                <a:cs typeface="Trebuchet MS"/>
              </a:rPr>
              <a:t>22.5º</a:t>
            </a:r>
            <a:endParaRPr lang="en-US" sz="1000" dirty="0">
              <a:latin typeface="Trebuchet MS"/>
              <a:cs typeface="Trebuchet M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5405" y="972318"/>
            <a:ext cx="15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</a:t>
            </a:r>
            <a:endParaRPr lang="en-US" baseline="-25000" dirty="0">
              <a:latin typeface="Trebuchet MS"/>
              <a:cs typeface="Trebuchet MS"/>
            </a:endParaRPr>
          </a:p>
        </p:txBody>
      </p:sp>
      <p:pic>
        <p:nvPicPr>
          <p:cNvPr id="48" name="Picture 4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5" y="1353719"/>
            <a:ext cx="3383999" cy="22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6200000">
            <a:off x="6343430" y="3501257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405" y="972318"/>
            <a:ext cx="324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 in this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344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 </a:t>
            </a:r>
            <a:r>
              <a:rPr lang="en-US" sz="1600" dirty="0" smtClean="0">
                <a:latin typeface="Trebuchet MS"/>
                <a:cs typeface="Trebuchet MS"/>
              </a:rPr>
              <a:t>between -22.5º and 22.5º</a:t>
            </a:r>
            <a:endParaRPr lang="en-US" sz="1600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8" y="4078307"/>
            <a:ext cx="3381452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6" y="1353719"/>
            <a:ext cx="3348456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2823008" cy="3386978"/>
            <a:chOff x="4997543" y="1731495"/>
            <a:chExt cx="2823008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28230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first bin)</a:t>
              </a:r>
            </a:p>
            <a:p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074254" y="4220856"/>
            <a:ext cx="52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rebuchet MS"/>
                <a:cs typeface="Trebuchet MS"/>
              </a:rPr>
              <a:t>-22.5º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1325" y="3377432"/>
            <a:ext cx="5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smtClean="0">
                <a:latin typeface="Trebuchet MS"/>
                <a:cs typeface="Trebuchet MS"/>
              </a:rPr>
              <a:t>22.5º</a:t>
            </a:r>
            <a:endParaRPr lang="en-US" sz="1000" dirty="0">
              <a:latin typeface="Trebuchet MS"/>
              <a:cs typeface="Trebuchet M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67636" y="1353719"/>
            <a:ext cx="1113118" cy="4539251"/>
            <a:chOff x="4067636" y="1353719"/>
            <a:chExt cx="1113118" cy="4539251"/>
          </a:xfrm>
        </p:grpSpPr>
        <p:sp>
          <p:nvSpPr>
            <p:cNvPr id="3" name="Right Brace 2"/>
            <p:cNvSpPr/>
            <p:nvPr/>
          </p:nvSpPr>
          <p:spPr>
            <a:xfrm>
              <a:off x="4067636" y="1353719"/>
              <a:ext cx="436978" cy="226993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3" idx="1"/>
            </p:cNvCxnSpPr>
            <p:nvPr/>
          </p:nvCxnSpPr>
          <p:spPr>
            <a:xfrm>
              <a:off x="4504614" y="2488686"/>
              <a:ext cx="676140" cy="340428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617917" y="4220856"/>
              <a:ext cx="562837" cy="383883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3581" y="4207478"/>
              <a:ext cx="290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Σ</a:t>
              </a:r>
              <a:endParaRPr lang="en-US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56106" y="5892970"/>
            <a:ext cx="249296" cy="432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3668777">
            <a:off x="6242513" y="3209560"/>
            <a:ext cx="791999" cy="8420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94" y="15479"/>
            <a:ext cx="496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rebuchet MS"/>
                <a:cs typeface="Trebuchet MS"/>
              </a:rPr>
              <a:t>Histogram of Gradients</a:t>
            </a:r>
            <a:endParaRPr lang="en-US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05" y="3702975"/>
            <a:ext cx="336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A: Angle </a:t>
            </a:r>
            <a:r>
              <a:rPr lang="en-US" sz="1600" dirty="0" smtClean="0">
                <a:latin typeface="Trebuchet MS"/>
                <a:cs typeface="Trebuchet MS"/>
              </a:rPr>
              <a:t>between 22.5º and 67.5º</a:t>
            </a:r>
            <a:endParaRPr lang="en-US" sz="1600" baseline="-25000" dirty="0">
              <a:latin typeface="Trebuchet MS"/>
              <a:cs typeface="Trebuchet MS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5" y="4078307"/>
            <a:ext cx="3378917" cy="2255999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8" y="1353719"/>
            <a:ext cx="3363573" cy="22440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97543" y="1731495"/>
            <a:ext cx="3109407" cy="3386978"/>
            <a:chOff x="4997543" y="1731495"/>
            <a:chExt cx="3109407" cy="3386978"/>
          </a:xfrm>
        </p:grpSpPr>
        <p:sp>
          <p:nvSpPr>
            <p:cNvPr id="30" name="TextBox 29"/>
            <p:cNvSpPr txBox="1"/>
            <p:nvPr/>
          </p:nvSpPr>
          <p:spPr>
            <a:xfrm>
              <a:off x="4997543" y="1731495"/>
              <a:ext cx="31094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Histogram of 8 directions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(computation of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second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/>
                  <a:cs typeface="Trebuchet MS"/>
                </a:rPr>
                <a:t>bin)</a:t>
              </a:r>
            </a:p>
            <a:p>
              <a:endParaRPr lang="en-US" baseline="-25000" dirty="0">
                <a:latin typeface="Trebuchet MS"/>
                <a:cs typeface="Trebuchet M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309285" y="3054419"/>
              <a:ext cx="0" cy="17279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58134" y="3918418"/>
              <a:ext cx="1702301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07430" y="3307478"/>
              <a:ext cx="1203709" cy="122188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238451" y="3853394"/>
              <a:ext cx="143996" cy="1334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/>
                <a:cs typeface="Trebuchet M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77690" y="3766968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1618" y="306532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2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69876" y="2787880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3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12519" y="300921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4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39528" y="3757755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5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71737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6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1315" y="4810696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7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314" y="4427894"/>
              <a:ext cx="278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69596" y="5417879"/>
            <a:ext cx="3079219" cy="1236652"/>
            <a:chOff x="5107665" y="5417879"/>
            <a:chExt cx="3079219" cy="1236652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5260065" y="5417879"/>
              <a:ext cx="0" cy="102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94175" y="5892970"/>
              <a:ext cx="249296" cy="432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4175" y="6346754"/>
              <a:ext cx="2452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rebuchet MS"/>
                  <a:cs typeface="Trebuchet MS"/>
                </a:rPr>
                <a:t>1    2    3    4    5    6    7    8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107665" y="6334306"/>
              <a:ext cx="30792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70627" y="2829190"/>
            <a:ext cx="48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rebuchet MS"/>
                <a:cs typeface="Trebuchet MS"/>
              </a:rPr>
              <a:t>67.5º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1009" y="3496371"/>
            <a:ext cx="5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 </a:t>
            </a:r>
            <a:r>
              <a:rPr lang="en-US" sz="1000" dirty="0" smtClean="0">
                <a:latin typeface="Trebuchet MS"/>
                <a:cs typeface="Trebuchet MS"/>
              </a:rPr>
              <a:t>22.5º</a:t>
            </a:r>
            <a:endParaRPr lang="en-US" sz="1000" dirty="0">
              <a:latin typeface="Trebuchet MS"/>
              <a:cs typeface="Trebuchet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405" y="972318"/>
            <a:ext cx="324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R: Magnitude in this direction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4067636" y="1353719"/>
            <a:ext cx="436978" cy="22699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2" idx="1"/>
            <a:endCxn id="50" idx="0"/>
          </p:cNvCxnSpPr>
          <p:nvPr/>
        </p:nvCxnSpPr>
        <p:spPr>
          <a:xfrm>
            <a:off x="4504614" y="2488686"/>
            <a:ext cx="983869" cy="318501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17322" y="4220856"/>
            <a:ext cx="562837" cy="38388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42986" y="4207478"/>
            <a:ext cx="29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63835" y="5673696"/>
            <a:ext cx="249296" cy="6576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86711" y="5892970"/>
            <a:ext cx="50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  <a:cs typeface="Trebuchet MS"/>
              </a:rPr>
              <a:t>etc.</a:t>
            </a:r>
            <a:endParaRPr lang="en-US" sz="1400" dirty="0">
              <a:latin typeface="Trebuchet MS"/>
              <a:cs typeface="Trebuchet MS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382447" y="3918418"/>
            <a:ext cx="790684" cy="16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387</Words>
  <Application>Microsoft Macintosh PowerPoint</Application>
  <PresentationFormat>On-screen Show (4:3)</PresentationFormat>
  <Paragraphs>159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Courier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 Universidad Catolica de Chile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 Quiroz</dc:creator>
  <cp:lastModifiedBy>Domingo Mery</cp:lastModifiedBy>
  <cp:revision>53</cp:revision>
  <dcterms:created xsi:type="dcterms:W3CDTF">2012-11-30T13:57:57Z</dcterms:created>
  <dcterms:modified xsi:type="dcterms:W3CDTF">2018-04-05T14:07:45Z</dcterms:modified>
</cp:coreProperties>
</file>