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3" r:id="rId2"/>
    <p:sldId id="282" r:id="rId3"/>
    <p:sldId id="283" r:id="rId4"/>
    <p:sldId id="284" r:id="rId5"/>
    <p:sldId id="289" r:id="rId6"/>
    <p:sldId id="285" r:id="rId7"/>
    <p:sldId id="287" r:id="rId8"/>
    <p:sldId id="288" r:id="rId9"/>
    <p:sldId id="290" r:id="rId10"/>
    <p:sldId id="291" r:id="rId11"/>
    <p:sldId id="292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5FF"/>
    <a:srgbClr val="FFC7FF"/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0"/>
  </p:normalViewPr>
  <p:slideViewPr>
    <p:cSldViewPr snapToGrid="0">
      <p:cViewPr>
        <p:scale>
          <a:sx n="99" d="100"/>
          <a:sy n="99" d="100"/>
        </p:scale>
        <p:origin x="1400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FFFF"/>
                </a:solidFill>
                <a:latin typeface="Trebuchet MS"/>
                <a:cs typeface="Trebuchet MS"/>
              </a:rPr>
              <a:t>LDA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222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41463" y="4092031"/>
            <a:ext cx="691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</a:t>
            </a:r>
            <a:r>
              <a:rPr lang="en-US" dirty="0" err="1" smtClean="0">
                <a:latin typeface="Trebuchet MS"/>
                <a:cs typeface="Trebuchet MS"/>
              </a:rPr>
              <a:t>Mahalanobis</a:t>
            </a:r>
            <a:r>
              <a:rPr lang="en-US" dirty="0" smtClean="0">
                <a:latin typeface="Trebuchet MS"/>
                <a:cs typeface="Trebuchet MS"/>
              </a:rPr>
              <a:t> Classifier it is assumed that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=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 and </a:t>
            </a:r>
            <a:r>
              <a:rPr lang="en-US" i="1" dirty="0" smtClean="0">
                <a:latin typeface="LM Roman 10 Regular"/>
                <a:cs typeface="LM Roman 10 Regular"/>
              </a:rPr>
              <a:t>p(</a:t>
            </a:r>
            <a:r>
              <a:rPr lang="en-US" i="1" dirty="0" err="1" smtClean="0">
                <a:latin typeface="LM Roman 10 Regular"/>
                <a:cs typeface="LM Roman 10 Regular"/>
              </a:rPr>
              <a:t>w</a:t>
            </a:r>
            <a:r>
              <a:rPr lang="en-US" i="1" baseline="-25000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) = p</a:t>
            </a:r>
            <a:r>
              <a:rPr lang="en-US" dirty="0" smtClean="0">
                <a:latin typeface="Trebuchet MS"/>
                <a:cs typeface="Trebuchet MS"/>
              </a:rPr>
              <a:t>.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79890" y="275490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20" name="Picture 19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2" name="Picture 2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3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31" name="Picture 30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32" name="Picture 3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1463" y="4092031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QDA (Quadratic Discriminant Analysis) it is assumed that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and </a:t>
            </a:r>
            <a:r>
              <a:rPr lang="en-US" i="1" dirty="0" smtClean="0">
                <a:latin typeface="LM Roman 10 Regular"/>
                <a:cs typeface="LM Roman 10 Regular"/>
              </a:rPr>
              <a:t>p(</a:t>
            </a:r>
            <a:r>
              <a:rPr lang="en-US" i="1" dirty="0" err="1" smtClean="0">
                <a:latin typeface="LM Roman 10 Regular"/>
                <a:cs typeface="LM Roman 10 Regular"/>
              </a:rPr>
              <a:t>w</a:t>
            </a:r>
            <a:r>
              <a:rPr lang="en-US" i="1" baseline="-25000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)</a:t>
            </a:r>
          </a:p>
          <a:p>
            <a:r>
              <a:rPr lang="en-US" smtClean="0">
                <a:latin typeface="Trebuchet MS"/>
                <a:cs typeface="Trebuchet MS"/>
              </a:rPr>
              <a:t>are </a:t>
            </a:r>
            <a:r>
              <a:rPr lang="en-US" dirty="0" smtClean="0">
                <a:latin typeface="Trebuchet MS"/>
                <a:cs typeface="Trebuchet MS"/>
              </a:rPr>
              <a:t>different.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2402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9 at 9.0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23" y="2607421"/>
            <a:ext cx="4104054" cy="5253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8385" y="2061308"/>
            <a:ext cx="4759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Bayes’ Classifier: </a:t>
            </a:r>
            <a:r>
              <a:rPr lang="en-US" sz="2200" b="1" i="1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dirty="0" smtClean="0">
                <a:latin typeface="Trebuchet MS"/>
                <a:cs typeface="Trebuchet MS"/>
              </a:rPr>
              <a:t> is classified as class  </a:t>
            </a:r>
            <a:r>
              <a:rPr lang="en-US" sz="2200" i="1" dirty="0" smtClean="0">
                <a:latin typeface="Times" charset="0"/>
                <a:ea typeface="Times" charset="0"/>
                <a:cs typeface="Times" charset="0"/>
              </a:rPr>
              <a:t>j</a:t>
            </a:r>
            <a:r>
              <a:rPr lang="en-US" dirty="0" smtClean="0">
                <a:latin typeface="Trebuchet MS"/>
                <a:cs typeface="Trebuchet MS"/>
              </a:rPr>
              <a:t>  if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37" y="5102212"/>
            <a:ext cx="5320323" cy="4975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334481" y="3796286"/>
            <a:ext cx="3608752" cy="1268491"/>
            <a:chOff x="1334481" y="3796286"/>
            <a:chExt cx="3608752" cy="1268491"/>
          </a:xfrm>
        </p:grpSpPr>
        <p:pic>
          <p:nvPicPr>
            <p:cNvPr id="17" name="Picture 16" descr="Screen Shot 2014-10-29 at 9.02.16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07" y="4276081"/>
              <a:ext cx="2635726" cy="78869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34481" y="3796286"/>
              <a:ext cx="198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Using Bayes’ Rule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723" y="2754003"/>
            <a:ext cx="5429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How to estimate the probability density functions?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endParaRPr lang="en-US" dirty="0" smtClean="0">
              <a:latin typeface="Trebuchet MS"/>
              <a:cs typeface="Trebuchet MS"/>
            </a:endParaRPr>
          </a:p>
          <a:p>
            <a:pPr algn="ctr"/>
            <a:r>
              <a:rPr lang="pt-BR" dirty="0" smtClean="0">
                <a:latin typeface="Trebuchet MS"/>
                <a:cs typeface="Trebuchet MS"/>
              </a:rPr>
              <a:t>PAT04_EstimationPDF.m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245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385" y="908566"/>
            <a:ext cx="28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For Gaussian Distributions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5" name="Picture 4" descr="Screen Shot 2014-10-29 at 9.0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4" y="1694013"/>
            <a:ext cx="6017845" cy="86668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622414" y="3911375"/>
            <a:ext cx="2011891" cy="2532186"/>
            <a:chOff x="3622414" y="4129451"/>
            <a:chExt cx="2011891" cy="2532186"/>
          </a:xfrm>
        </p:grpSpPr>
        <p:pic>
          <p:nvPicPr>
            <p:cNvPr id="8" name="Picture 7" descr="Screen Shot 2014-10-29 at 9.16.5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84" y="4129451"/>
              <a:ext cx="1384300" cy="1803400"/>
            </a:xfrm>
            <a:prstGeom prst="rect">
              <a:avLst/>
            </a:prstGeom>
          </p:spPr>
        </p:pic>
        <p:pic>
          <p:nvPicPr>
            <p:cNvPr id="9" name="Picture 8" descr="Screen Shot 2014-10-29 at 9.17.0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414" y="6191962"/>
              <a:ext cx="2011891" cy="4696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82478" y="4577858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Trebuchet MS"/>
                  <a:cs typeface="Trebuchet MS"/>
                </a:rPr>
                <a:t>.</a:t>
              </a:r>
              <a:endParaRPr lang="en-US" sz="3200" b="1" dirty="0">
                <a:latin typeface="Trebuchet MS"/>
                <a:cs typeface="Trebuchet M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6346" y="3914787"/>
            <a:ext cx="1955805" cy="2519005"/>
            <a:chOff x="6716346" y="4132863"/>
            <a:chExt cx="1955805" cy="2519005"/>
          </a:xfrm>
        </p:grpSpPr>
        <p:pic>
          <p:nvPicPr>
            <p:cNvPr id="10" name="Picture 9" descr="Screen Shot 2014-10-29 at 9.17.4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346" y="4132863"/>
              <a:ext cx="1892300" cy="1854200"/>
            </a:xfrm>
            <a:prstGeom prst="rect">
              <a:avLst/>
            </a:prstGeom>
          </p:spPr>
        </p:pic>
        <p:pic>
          <p:nvPicPr>
            <p:cNvPr id="11" name="Picture 10" descr="Screen Shot 2014-10-29 at 9.17.49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11" y="6182193"/>
              <a:ext cx="1836640" cy="4696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926385" y="4630615"/>
              <a:ext cx="195384" cy="26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41492" y="4563681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Trebuchet MS"/>
                  <a:cs typeface="Trebuchet MS"/>
                </a:rPr>
                <a:t>.</a:t>
              </a:r>
              <a:endParaRPr lang="en-US" sz="3200" b="1" dirty="0">
                <a:latin typeface="Trebuchet MS"/>
                <a:cs typeface="Trebuchet M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2146" y="3283703"/>
            <a:ext cx="3049425" cy="3200892"/>
            <a:chOff x="332146" y="3501779"/>
            <a:chExt cx="3049425" cy="3200892"/>
          </a:xfrm>
        </p:grpSpPr>
        <p:pic>
          <p:nvPicPr>
            <p:cNvPr id="6" name="Picture 5" descr="Screen Shot 2014-10-29 at 9.15.49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03" y="4631707"/>
              <a:ext cx="1219200" cy="749300"/>
            </a:xfrm>
            <a:prstGeom prst="rect">
              <a:avLst/>
            </a:prstGeom>
          </p:spPr>
        </p:pic>
        <p:pic>
          <p:nvPicPr>
            <p:cNvPr id="7" name="Picture 6" descr="Screen Shot 2014-10-29 at 9.16.01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46" y="6183925"/>
              <a:ext cx="1899732" cy="5187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35708" y="3501779"/>
              <a:ext cx="2945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Examples of </a:t>
              </a:r>
              <a:r>
                <a:rPr lang="en-US" dirty="0" err="1" smtClean="0">
                  <a:latin typeface="Trebuchet MS"/>
                  <a:cs typeface="Trebuchet MS"/>
                </a:rPr>
                <a:t>Σ</a:t>
              </a:r>
              <a:r>
                <a:rPr lang="en-US" dirty="0" smtClean="0">
                  <a:latin typeface="Trebuchet MS"/>
                  <a:cs typeface="Trebuchet MS"/>
                </a:rPr>
                <a:t> and μ in 2D: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3923" y="4592627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Trebuchet MS"/>
                  <a:cs typeface="Trebuchet MS"/>
                </a:rPr>
                <a:t>.</a:t>
              </a:r>
              <a:endParaRPr lang="en-US" sz="3200" b="1" dirty="0">
                <a:latin typeface="Trebuchet MS"/>
                <a:cs typeface="Trebuchet M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3870" y="2653025"/>
            <a:ext cx="6608625" cy="1054178"/>
            <a:chOff x="733870" y="2653025"/>
            <a:chExt cx="6608625" cy="1054178"/>
          </a:xfrm>
        </p:grpSpPr>
        <p:pic>
          <p:nvPicPr>
            <p:cNvPr id="23" name="Picture 22" descr="Screen Shot 2014-10-29 at 9.43.40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336" y="2653025"/>
              <a:ext cx="3225159" cy="105417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33870" y="2882496"/>
              <a:ext cx="3466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Estimator of Covariance Matrix: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696834" y="4617961"/>
            <a:ext cx="449021" cy="269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61410" y="5476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Bayes’ Classifier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70" y="1792671"/>
            <a:ext cx="5320323" cy="497511"/>
          </a:xfrm>
          <a:prstGeom prst="rect">
            <a:avLst/>
          </a:prstGeom>
        </p:spPr>
      </p:pic>
      <p:pic>
        <p:nvPicPr>
          <p:cNvPr id="15" name="Picture 14" descr="Screen Shot 2014-10-29 at 9.0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47" y="1093717"/>
            <a:ext cx="4104054" cy="5253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36527" y="4494202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131568" y="3214255"/>
            <a:ext cx="6352358" cy="1167976"/>
            <a:chOff x="1131568" y="3214255"/>
            <a:chExt cx="6352358" cy="1167976"/>
          </a:xfrm>
        </p:grpSpPr>
        <p:pic>
          <p:nvPicPr>
            <p:cNvPr id="27" name="Picture 26" descr="Screen Shot 2014-10-29 at 9.02.00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081" y="3515549"/>
              <a:ext cx="6017845" cy="86668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31568" y="3214255"/>
              <a:ext cx="2950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For Gaussian Distributions: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67776" y="2432289"/>
            <a:ext cx="5736804" cy="504511"/>
            <a:chOff x="1667780" y="2419437"/>
            <a:chExt cx="5736804" cy="504511"/>
          </a:xfrm>
        </p:grpSpPr>
        <p:pic>
          <p:nvPicPr>
            <p:cNvPr id="23" name="Picture 22" descr="Screen Shot 2014-10-29 at 9.27.29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4" name="Picture 23" descr="Screen Shot 2014-10-29 at 9.27.21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8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41463" y="4092031"/>
            <a:ext cx="814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LDA (Linear Discriminant Analysis) it is assumed that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=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(it is constant).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401" y="4898643"/>
            <a:ext cx="817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is computed from training data. A good estimation is the average of the individual covariance matrices: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= (Σ</a:t>
            </a:r>
            <a:r>
              <a:rPr lang="en-US" baseline="-25000" dirty="0" smtClean="0">
                <a:latin typeface="Trebuchet MS"/>
                <a:cs typeface="Trebuchet MS"/>
              </a:rPr>
              <a:t>1</a:t>
            </a:r>
            <a:r>
              <a:rPr lang="en-US" dirty="0" smtClean="0">
                <a:latin typeface="Trebuchet MS"/>
                <a:cs typeface="Trebuchet MS"/>
              </a:rPr>
              <a:t>+Σ</a:t>
            </a:r>
            <a:r>
              <a:rPr lang="en-US" baseline="-25000" dirty="0" smtClean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)/2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0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603460"/>
            <a:ext cx="7440288" cy="2296156"/>
            <a:chOff x="0" y="1603460"/>
            <a:chExt cx="7440288" cy="2296156"/>
          </a:xfrm>
        </p:grpSpPr>
        <p:sp>
          <p:nvSpPr>
            <p:cNvPr id="6" name="Oval 5"/>
            <p:cNvSpPr/>
            <p:nvPr/>
          </p:nvSpPr>
          <p:spPr>
            <a:xfrm>
              <a:off x="0" y="3566096"/>
              <a:ext cx="2411886" cy="333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1821744" y="1834359"/>
              <a:ext cx="2745445" cy="18856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900748" y="1603460"/>
              <a:ext cx="253954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X:  training data</a:t>
              </a:r>
            </a:p>
            <a:p>
              <a:r>
                <a:rPr lang="en-US" dirty="0" smtClean="0">
                  <a:latin typeface="Courier"/>
                  <a:cs typeface="Courier"/>
                </a:rPr>
                <a:t>d:  labels of X</a:t>
              </a:r>
            </a:p>
            <a:p>
              <a:r>
                <a:rPr lang="en-US" dirty="0" err="1" smtClean="0">
                  <a:latin typeface="Courier"/>
                  <a:cs typeface="Courier"/>
                </a:rPr>
                <a:t>Xt</a:t>
              </a:r>
              <a:r>
                <a:rPr lang="en-US" dirty="0" smtClean="0">
                  <a:latin typeface="Courier"/>
                  <a:cs typeface="Courier"/>
                </a:rPr>
                <a:t>: testing data</a:t>
              </a:r>
            </a:p>
            <a:p>
              <a:r>
                <a:rPr lang="en-US" dirty="0" err="1" smtClean="0">
                  <a:latin typeface="Courier"/>
                  <a:cs typeface="Courier"/>
                </a:rPr>
                <a:t>dt</a:t>
              </a:r>
              <a:r>
                <a:rPr lang="en-US" dirty="0" smtClean="0">
                  <a:latin typeface="Courier"/>
                  <a:cs typeface="Courier"/>
                </a:rPr>
                <a:t>: labels of </a:t>
              </a:r>
              <a:r>
                <a:rPr lang="en-US" dirty="0" err="1" smtClean="0">
                  <a:latin typeface="Courier"/>
                  <a:cs typeface="Courier"/>
                </a:rPr>
                <a:t>Xt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5293" y="2754003"/>
            <a:ext cx="843442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 using </a:t>
            </a:r>
            <a:r>
              <a:rPr lang="en-US" dirty="0" err="1" smtClean="0">
                <a:latin typeface="Trebuchet MS"/>
                <a:cs typeface="Trebuchet MS"/>
              </a:rPr>
              <a:t>Balu</a:t>
            </a:r>
            <a:r>
              <a:rPr lang="en-US" dirty="0" smtClean="0">
                <a:latin typeface="Trebuchet MS"/>
                <a:cs typeface="Trebuchet MS"/>
              </a:rPr>
              <a:t>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sz="1600" dirty="0">
                <a:latin typeface="Courier"/>
                <a:cs typeface="Courier"/>
              </a:rPr>
              <a:t>load </a:t>
            </a:r>
            <a:r>
              <a:rPr lang="en-US" sz="1600" dirty="0" err="1">
                <a:latin typeface="Courier"/>
                <a:cs typeface="Courier"/>
              </a:rPr>
              <a:t>datagauss</a:t>
            </a:r>
            <a:r>
              <a:rPr lang="en-US" sz="1600" dirty="0">
                <a:latin typeface="Courier"/>
                <a:cs typeface="Courier"/>
              </a:rPr>
              <a:t>             % simulated data (2 classes, 2 features)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Bio_plotfeatures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X,d</a:t>
            </a:r>
            <a:r>
              <a:rPr lang="en-US" sz="1600" dirty="0">
                <a:latin typeface="Courier"/>
                <a:cs typeface="Courier"/>
              </a:rPr>
              <a:t>)      % plot feature space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op.p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[0.75 0.25];        % prior probability for each class</a:t>
            </a:r>
          </a:p>
          <a:p>
            <a:r>
              <a:rPr lang="en-US" sz="1600" dirty="0">
                <a:latin typeface="Courier"/>
                <a:cs typeface="Courier"/>
              </a:rPr>
              <a:t>ds = </a:t>
            </a:r>
            <a:r>
              <a:rPr lang="en-US" sz="1600" dirty="0" err="1">
                <a:latin typeface="Courier"/>
                <a:cs typeface="Courier"/>
              </a:rPr>
              <a:t>Bcl_lda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X,d,Xt,op</a:t>
            </a:r>
            <a:r>
              <a:rPr lang="en-US" sz="1600" dirty="0">
                <a:latin typeface="Courier"/>
                <a:cs typeface="Courier"/>
              </a:rPr>
              <a:t>);   % LDA classifier</a:t>
            </a:r>
          </a:p>
          <a:p>
            <a:r>
              <a:rPr lang="en-US" sz="1600" dirty="0" smtClean="0">
                <a:latin typeface="Courier"/>
                <a:cs typeface="Courier"/>
              </a:rPr>
              <a:t>p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Bev_performance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ds,dt</a:t>
            </a:r>
            <a:r>
              <a:rPr lang="en-US" sz="1600" dirty="0">
                <a:latin typeface="Courier"/>
                <a:cs typeface="Courier"/>
              </a:rPr>
              <a:t>) % performance on test data</a:t>
            </a:r>
            <a:endParaRPr lang="pt-BR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680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11340</TotalTime>
  <Words>247</Words>
  <Application>Microsoft Macintosh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</vt:lpstr>
      <vt:lpstr>LM Roman 10 Regular</vt:lpstr>
      <vt:lpstr>Times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62</cp:revision>
  <dcterms:created xsi:type="dcterms:W3CDTF">2010-05-25T21:48:43Z</dcterms:created>
  <dcterms:modified xsi:type="dcterms:W3CDTF">2018-05-02T19:50:16Z</dcterms:modified>
</cp:coreProperties>
</file>