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33" r:id="rId2"/>
    <p:sldId id="316" r:id="rId3"/>
    <p:sldId id="317" r:id="rId4"/>
    <p:sldId id="318" r:id="rId5"/>
    <p:sldId id="319" r:id="rId6"/>
    <p:sldId id="320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53"/>
    <a:srgbClr val="3DFF53"/>
    <a:srgbClr val="FF4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5"/>
  </p:normalViewPr>
  <p:slideViewPr>
    <p:cSldViewPr snapToGrid="0" snapToObjects="1">
      <p:cViewPr>
        <p:scale>
          <a:sx n="85" d="100"/>
          <a:sy n="85" d="100"/>
        </p:scale>
        <p:origin x="1800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92282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6.wdp"/><Relationship Id="rId5" Type="http://schemas.microsoft.com/office/2007/relationships/hdphoto" Target="../media/hdphoto3.wdp"/><Relationship Id="rId6" Type="http://schemas.microsoft.com/office/2007/relationships/hdphoto" Target="../media/hdphoto5.wdp"/><Relationship Id="rId7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7.wdp"/><Relationship Id="rId5" Type="http://schemas.microsoft.com/office/2007/relationships/hdphoto" Target="../media/hdphoto2.wdp"/><Relationship Id="rId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4.wdp"/><Relationship Id="rId5" Type="http://schemas.microsoft.com/office/2007/relationships/hdphoto" Target="../media/hdphoto6.wdp"/><Relationship Id="rId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7.wdp"/><Relationship Id="rId5" Type="http://schemas.microsoft.com/office/2007/relationships/hdphoto" Target="../media/hdphoto2.wdp"/><Relationship Id="rId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7.wdp"/><Relationship Id="rId5" Type="http://schemas.microsoft.com/office/2007/relationships/hdphoto" Target="../media/hdphoto2.wdp"/><Relationship Id="rId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7.wdp"/><Relationship Id="rId5" Type="http://schemas.microsoft.com/office/2007/relationships/hdphoto" Target="../media/hdphoto2.wdp"/><Relationship Id="rId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3.wdp"/><Relationship Id="rId5" Type="http://schemas.microsoft.com/office/2007/relationships/hdphoto" Target="../media/hdphoto4.wdp"/><Relationship Id="rId6" Type="http://schemas.microsoft.com/office/2007/relationships/hdphoto" Target="../media/hdphoto2.wdp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3.wdp"/><Relationship Id="rId5" Type="http://schemas.microsoft.com/office/2007/relationships/hdphoto" Target="../media/hdphoto5.wdp"/><Relationship Id="rId6" Type="http://schemas.microsoft.com/office/2007/relationships/hdphoto" Target="../media/hdphoto2.wdp"/><Relationship Id="rId7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6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NBNN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9243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rebuchet MS"/>
                <a:cs typeface="Trebuchet MS"/>
              </a:rPr>
              <a:t>Strategy 2:</a:t>
            </a:r>
          </a:p>
          <a:p>
            <a:pPr algn="ctr"/>
            <a:r>
              <a:rPr lang="en-US" sz="2800" dirty="0" smtClean="0">
                <a:latin typeface="Trebuchet MS"/>
                <a:cs typeface="Trebuchet MS"/>
              </a:rPr>
              <a:t>k – nearest neighbors</a:t>
            </a:r>
          </a:p>
          <a:p>
            <a:pPr algn="ctr"/>
            <a:r>
              <a:rPr lang="en-US" sz="2800" dirty="0" smtClean="0">
                <a:latin typeface="Trebuchet MS"/>
                <a:cs typeface="Trebuchet MS"/>
              </a:rPr>
              <a:t>(</a:t>
            </a:r>
            <a:r>
              <a:rPr lang="en-US" sz="2800" dirty="0" err="1" smtClean="0">
                <a:latin typeface="Trebuchet MS"/>
                <a:cs typeface="Trebuchet MS"/>
              </a:rPr>
              <a:t>knn</a:t>
            </a:r>
            <a:r>
              <a:rPr lang="en-US" sz="2800" dirty="0" smtClean="0">
                <a:latin typeface="Trebuchet MS"/>
                <a:cs typeface="Trebuchet MS"/>
              </a:rPr>
              <a:t>)</a:t>
            </a:r>
            <a:endParaRPr 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936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38783" y="2911040"/>
            <a:ext cx="325354" cy="27602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5462" y="3304614"/>
            <a:ext cx="8506029" cy="542451"/>
            <a:chOff x="155462" y="3304614"/>
            <a:chExt cx="8506029" cy="542451"/>
          </a:xfrm>
        </p:grpSpPr>
        <p:sp>
          <p:nvSpPr>
            <p:cNvPr id="126" name="Rounded Rectangle 125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1</a:t>
              </a:r>
              <a:r>
                <a:rPr lang="en-US" baseline="30000" dirty="0" smtClean="0">
                  <a:latin typeface="Trebuchet MS"/>
                  <a:cs typeface="Trebuchet MS"/>
                </a:rPr>
                <a:t>st</a:t>
              </a:r>
              <a:r>
                <a:rPr lang="en-US" dirty="0" smtClean="0">
                  <a:latin typeface="Trebuchet MS"/>
                  <a:cs typeface="Trebuchet MS"/>
                </a:rPr>
                <a:t> Minimum		&gt;     Subject 20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endParaRPr lang="en-US" sz="800" dirty="0" smtClean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</a:t>
            </a:r>
            <a:r>
              <a:rPr lang="en-US" sz="2000" dirty="0" smtClean="0">
                <a:latin typeface="Trebuchet MS"/>
                <a:cs typeface="Trebuchet MS"/>
              </a:rPr>
              <a:t>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 smtClean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 smtClean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82</a:t>
            </a:r>
          </a:p>
          <a:p>
            <a:endParaRPr lang="en-US" sz="1200" dirty="0" smtClean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 91</a:t>
            </a:r>
            <a:endParaRPr lang="en-US" sz="2000" dirty="0">
              <a:latin typeface="Trebuchet MS"/>
              <a:cs typeface="Trebuchet MS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56235" y="2879734"/>
            <a:ext cx="8506029" cy="542451"/>
            <a:chOff x="155462" y="3304614"/>
            <a:chExt cx="8506029" cy="542451"/>
          </a:xfrm>
        </p:grpSpPr>
        <p:sp>
          <p:nvSpPr>
            <p:cNvPr id="142" name="Rounded Rectangle 141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2</a:t>
              </a:r>
              <a:r>
                <a:rPr lang="en-US" baseline="30000" dirty="0" smtClean="0">
                  <a:latin typeface="Trebuchet MS"/>
                  <a:cs typeface="Trebuchet MS"/>
                </a:rPr>
                <a:t>nd</a:t>
              </a:r>
              <a:r>
                <a:rPr lang="en-US" dirty="0" smtClean="0">
                  <a:latin typeface="Trebuchet MS"/>
                  <a:cs typeface="Trebuchet MS"/>
                </a:rPr>
                <a:t> Minimum		&gt;     Subject 20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60932" y="5136374"/>
            <a:ext cx="8506029" cy="542451"/>
            <a:chOff x="155462" y="3304614"/>
            <a:chExt cx="8506029" cy="542451"/>
          </a:xfrm>
        </p:grpSpPr>
        <p:sp>
          <p:nvSpPr>
            <p:cNvPr id="163" name="Rounded Rectangle 162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3</a:t>
              </a:r>
              <a:r>
                <a:rPr lang="en-US" baseline="30000" dirty="0" smtClean="0">
                  <a:latin typeface="Trebuchet MS"/>
                  <a:cs typeface="Trebuchet MS"/>
                </a:rPr>
                <a:t>rd</a:t>
              </a:r>
              <a:r>
                <a:rPr lang="en-US" dirty="0" smtClean="0">
                  <a:latin typeface="Trebuchet MS"/>
                  <a:cs typeface="Trebuchet MS"/>
                </a:rPr>
                <a:t> Minimum		&gt;     Subject 40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238783" y="2974373"/>
            <a:ext cx="325354" cy="741731"/>
          </a:xfrm>
          <a:prstGeom prst="roundRect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077605" y="5739210"/>
            <a:ext cx="4252686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rebuchet MS"/>
                <a:cs typeface="Trebuchet MS"/>
              </a:rPr>
              <a:t>Strategy 2:</a:t>
            </a:r>
          </a:p>
          <a:p>
            <a:r>
              <a:rPr lang="en-US" sz="2800" i="1" dirty="0" smtClean="0">
                <a:solidFill>
                  <a:schemeClr val="bg1"/>
                </a:solidFill>
                <a:latin typeface="Trebuchet MS"/>
                <a:cs typeface="Trebuchet MS"/>
              </a:rPr>
              <a:t>k-nearest neighbor </a:t>
            </a:r>
            <a:r>
              <a:rPr lang="en-US" sz="2800" dirty="0" smtClean="0">
                <a:solidFill>
                  <a:schemeClr val="bg1"/>
                </a:solidFill>
                <a:latin typeface="Trebuchet MS"/>
                <a:cs typeface="Trebuchet MS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k=3)</a:t>
            </a:r>
            <a:endParaRPr lang="en-US" sz="2800" i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6504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0" grpId="0" animBg="1"/>
      <p:bldP spid="7" grpId="0" animBg="1"/>
      <p:bldP spid="1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rebuchet MS"/>
                <a:cs typeface="Trebuchet MS"/>
              </a:rPr>
              <a:t>Strategy 3:</a:t>
            </a:r>
          </a:p>
          <a:p>
            <a:pPr algn="ctr"/>
            <a:r>
              <a:rPr lang="en-US" sz="2800" dirty="0" smtClean="0">
                <a:latin typeface="Trebuchet MS"/>
                <a:cs typeface="Trebuchet MS"/>
              </a:rPr>
              <a:t>smallest sample-class distance</a:t>
            </a:r>
          </a:p>
        </p:txBody>
      </p:sp>
    </p:spTree>
    <p:extLst>
      <p:ext uri="{BB962C8B-B14F-4D97-AF65-F5344CB8AC3E}">
        <p14:creationId xmlns:p14="http://schemas.microsoft.com/office/powerpoint/2010/main" val="30937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Minimal distance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8442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064661" y="2814421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242049" y="93178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230098" y="2832279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218147" y="519594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34" idx="1"/>
            <a:endCxn id="181" idx="3"/>
          </p:cNvCxnSpPr>
          <p:nvPr/>
        </p:nvCxnSpPr>
        <p:spPr>
          <a:xfrm flipH="1" flipV="1">
            <a:off x="1011295" y="1172972"/>
            <a:ext cx="4061375" cy="190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999344" y="3073469"/>
            <a:ext cx="4065317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987393" y="3114522"/>
            <a:ext cx="4077268" cy="232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pPr algn="ctr"/>
            <a:endParaRPr lang="en-US" sz="800" dirty="0" smtClean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12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</a:t>
            </a:r>
            <a:r>
              <a:rPr lang="en-US" sz="2000" dirty="0" smtClean="0">
                <a:latin typeface="Trebuchet MS"/>
                <a:cs typeface="Trebuchet MS"/>
              </a:rPr>
              <a:t>3</a:t>
            </a:r>
          </a:p>
          <a:p>
            <a:pPr algn="ctr"/>
            <a:endParaRPr lang="en-US" sz="1600" dirty="0" smtClean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endParaRPr lang="en-US" sz="1200" dirty="0" smtClean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 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Minimal distance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9878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916298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1093686" y="160412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1111617" y="3310391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1114607" y="631652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1862932" y="1845317"/>
            <a:ext cx="4053366" cy="1284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>
            <a:off x="1880863" y="3129463"/>
            <a:ext cx="4035435" cy="422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1883853" y="3129463"/>
            <a:ext cx="4032445" cy="3428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pPr algn="ctr"/>
            <a:endParaRPr lang="en-US" sz="800" dirty="0" smtClean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+</a:t>
            </a:r>
            <a:endParaRPr lang="en-US" sz="12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140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</a:t>
            </a:r>
            <a:r>
              <a:rPr lang="en-US" sz="2000" dirty="0" smtClean="0">
                <a:latin typeface="Trebuchet MS"/>
                <a:cs typeface="Trebuchet MS"/>
              </a:rPr>
              <a:t>3</a:t>
            </a:r>
          </a:p>
          <a:p>
            <a:pPr algn="ctr"/>
            <a:r>
              <a:rPr lang="en-US" sz="1600" dirty="0" smtClean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98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 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Minimal distance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34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262035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3439423" y="100648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3457354" y="284722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3460344" y="568900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4208669" y="1247677"/>
            <a:ext cx="4053366" cy="188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4226600" y="3088410"/>
            <a:ext cx="4035435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4229590" y="3129463"/>
            <a:ext cx="4032445" cy="280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pPr algn="ctr"/>
            <a:endParaRPr lang="en-US" sz="800" dirty="0" smtClean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+</a:t>
            </a:r>
            <a:endParaRPr lang="en-US" sz="12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:</a:t>
            </a:r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</a:t>
            </a:r>
            <a:r>
              <a:rPr lang="en-US" sz="2000" dirty="0" smtClean="0">
                <a:latin typeface="Trebuchet MS"/>
                <a:cs typeface="Trebuchet MS"/>
              </a:rPr>
              <a:t>3</a:t>
            </a:r>
          </a:p>
          <a:p>
            <a:pPr algn="ctr"/>
            <a:r>
              <a:rPr lang="en-US" sz="1600" dirty="0" smtClean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+</a:t>
            </a:r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</a:t>
            </a:r>
            <a:r>
              <a:rPr lang="en-US" sz="2000" dirty="0" smtClean="0">
                <a:latin typeface="Trebuchet MS"/>
                <a:cs typeface="Trebuchet MS"/>
              </a:rPr>
              <a:t>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+</a:t>
            </a:r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 123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Minimal distance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8502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4395367" y="2911040"/>
            <a:ext cx="319374" cy="14931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pPr algn="ctr"/>
            <a:endParaRPr lang="en-US" sz="800" dirty="0" smtClean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+</a:t>
            </a:r>
            <a:endParaRPr lang="en-US" sz="12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:</a:t>
            </a:r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</a:t>
            </a:r>
            <a:r>
              <a:rPr lang="en-US" sz="2000" dirty="0" smtClean="0">
                <a:latin typeface="Trebuchet MS"/>
                <a:cs typeface="Trebuchet MS"/>
              </a:rPr>
              <a:t>3</a:t>
            </a:r>
          </a:p>
          <a:p>
            <a:pPr algn="ctr"/>
            <a:r>
              <a:rPr lang="en-US" sz="1600" dirty="0" smtClean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+</a:t>
            </a:r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</a:t>
            </a:r>
            <a:r>
              <a:rPr lang="en-US" sz="2000" dirty="0" smtClean="0">
                <a:latin typeface="Trebuchet MS"/>
                <a:cs typeface="Trebuchet MS"/>
              </a:rPr>
              <a:t>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+</a:t>
            </a:r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 123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877945" y="4495628"/>
            <a:ext cx="248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Minimal total distance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181855" y="4510686"/>
            <a:ext cx="617364" cy="369332"/>
          </a:xfrm>
          <a:prstGeom prst="rect">
            <a:avLst/>
          </a:prstGeom>
          <a:noFill/>
          <a:ln>
            <a:solidFill>
              <a:srgbClr val="3DFF5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= 54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61975" y="2382550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4421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 smtClean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 smtClean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 smtClean="0">
                <a:solidFill>
                  <a:srgbClr val="BFBFBF"/>
                </a:solidFill>
                <a:latin typeface="Trebuchet MS"/>
                <a:cs typeface="Trebuchet MS"/>
              </a:rPr>
              <a:t>Face Recognition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300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1972" y="1147371"/>
            <a:ext cx="6884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 the training set there are </a:t>
            </a:r>
            <a:r>
              <a:rPr lang="en-US" i="1" dirty="0" smtClean="0">
                <a:latin typeface="Trebuchet MS"/>
                <a:cs typeface="Trebuchet MS"/>
              </a:rPr>
              <a:t>k</a:t>
            </a:r>
            <a:r>
              <a:rPr lang="en-US" dirty="0" smtClean="0">
                <a:latin typeface="Trebuchet MS"/>
                <a:cs typeface="Trebuchet MS"/>
              </a:rPr>
              <a:t> classes.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For each class we have </a:t>
            </a:r>
            <a:r>
              <a:rPr lang="en-US" i="1" dirty="0" smtClean="0">
                <a:latin typeface="Trebuchet MS"/>
                <a:cs typeface="Trebuchet MS"/>
              </a:rPr>
              <a:t>n</a:t>
            </a:r>
            <a:r>
              <a:rPr lang="en-US" dirty="0" smtClean="0">
                <a:latin typeface="Trebuchet MS"/>
                <a:cs typeface="Trebuchet MS"/>
              </a:rPr>
              <a:t> training images.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In this example there are 40 classes with 9 images each.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Each image we use w x </a:t>
            </a:r>
            <a:r>
              <a:rPr lang="en-US" i="1" dirty="0" smtClean="0">
                <a:latin typeface="Trebuchet MS"/>
                <a:cs typeface="Trebuchet MS"/>
              </a:rPr>
              <a:t>w</a:t>
            </a:r>
            <a:r>
              <a:rPr lang="en-US" dirty="0" smtClean="0">
                <a:latin typeface="Trebuchet MS"/>
                <a:cs typeface="Trebuchet MS"/>
              </a:rPr>
              <a:t> partitions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In each partition we extract LBP feature  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18" y="5145257"/>
            <a:ext cx="1260626" cy="12600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073646" y="5145258"/>
            <a:ext cx="1267712" cy="1267712"/>
            <a:chOff x="2073646" y="5145258"/>
            <a:chExt cx="1267712" cy="1267712"/>
          </a:xfrm>
        </p:grpSpPr>
        <p:grpSp>
          <p:nvGrpSpPr>
            <p:cNvPr id="31" name="Group 30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" name="Straight Connector 18"/>
              <p:cNvCxnSpPr>
                <a:stCxn id="9" idx="1"/>
                <a:endCxn id="9" idx="3"/>
              </p:cNvCxnSpPr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2104462" y="5050117"/>
            <a:ext cx="2422717" cy="684049"/>
            <a:chOff x="2104462" y="5050117"/>
            <a:chExt cx="2422717" cy="684049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50117"/>
              <a:ext cx="735104" cy="45305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104462" y="518935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09571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rebuchet MS"/>
                  <a:cs typeface="Trebuchet MS"/>
                </a:rPr>
                <a:t>1</a:t>
              </a:r>
              <a:endParaRPr lang="en-US" sz="1100" dirty="0">
                <a:latin typeface="Trebuchet MS"/>
                <a:cs typeface="Trebuchet MS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03792" y="5055573"/>
            <a:ext cx="2905487" cy="684049"/>
            <a:chOff x="1621692" y="5060613"/>
            <a:chExt cx="2905487" cy="684049"/>
          </a:xfrm>
        </p:grpSpPr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621692" y="518935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17972" y="5050533"/>
            <a:ext cx="4626667" cy="1293004"/>
            <a:chOff x="1516742" y="5060613"/>
            <a:chExt cx="4626667" cy="1293004"/>
          </a:xfrm>
        </p:grpSpPr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516742" y="6092007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rebuchet MS"/>
                  <a:cs typeface="Trebuchet MS"/>
                </a:rPr>
                <a:t>16</a:t>
              </a:r>
              <a:endParaRPr lang="en-US" sz="1100" dirty="0">
                <a:latin typeface="Trebuchet MS"/>
                <a:cs typeface="Trebuchet M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068841" y="5168775"/>
            <a:ext cx="1405092" cy="1180634"/>
            <a:chOff x="2068841" y="5168775"/>
            <a:chExt cx="1405092" cy="1180634"/>
          </a:xfrm>
        </p:grpSpPr>
        <p:sp>
          <p:nvSpPr>
            <p:cNvPr id="49" name="TextBox 48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20871" y="5489111"/>
              <a:ext cx="1192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5      6      7     8     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26341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 9   10     11    12    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68841" y="6087799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782890" y="5063025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 . .</a:t>
            </a:r>
            <a:endParaRPr lang="en-US" sz="2400" b="1" dirty="0"/>
          </a:p>
        </p:txBody>
      </p:sp>
      <p:grpSp>
        <p:nvGrpSpPr>
          <p:cNvPr id="58" name="Group 57"/>
          <p:cNvGrpSpPr/>
          <p:nvPr/>
        </p:nvGrpSpPr>
        <p:grpSpPr>
          <a:xfrm>
            <a:off x="3737545" y="5584040"/>
            <a:ext cx="4343807" cy="744377"/>
            <a:chOff x="3737545" y="5584040"/>
            <a:chExt cx="4343807" cy="744377"/>
          </a:xfrm>
        </p:grpSpPr>
        <p:sp>
          <p:nvSpPr>
            <p:cNvPr id="56" name="Right Brace 55"/>
            <p:cNvSpPr/>
            <p:nvPr/>
          </p:nvSpPr>
          <p:spPr>
            <a:xfrm rot="5400000">
              <a:off x="5504668" y="3871446"/>
              <a:ext cx="427375" cy="385256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7545" y="6066807"/>
              <a:ext cx="4343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A face is described using a feature of 16 x 59 = 944 elements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4875018" y="505011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421738" y="514749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7082470" y="511917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flipH="1">
            <a:off x="7292798" y="5218101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1271" y="409025"/>
            <a:ext cx="5591567" cy="864060"/>
            <a:chOff x="341271" y="409025"/>
            <a:chExt cx="5591567" cy="864060"/>
          </a:xfrm>
        </p:grpSpPr>
        <p:grpSp>
          <p:nvGrpSpPr>
            <p:cNvPr id="2" name="Group 1"/>
            <p:cNvGrpSpPr/>
            <p:nvPr/>
          </p:nvGrpSpPr>
          <p:grpSpPr>
            <a:xfrm>
              <a:off x="1970794" y="409025"/>
              <a:ext cx="3962044" cy="816894"/>
              <a:chOff x="2923207" y="409025"/>
              <a:chExt cx="3962044" cy="816894"/>
            </a:xfrm>
          </p:grpSpPr>
          <p:pic>
            <p:nvPicPr>
              <p:cNvPr id="3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7"/>
            <p:cNvCxnSpPr>
              <a:stCxn id="3" idx="0"/>
              <a:endCxn id="37" idx="1"/>
            </p:cNvCxnSpPr>
            <p:nvPr/>
          </p:nvCxnSpPr>
          <p:spPr>
            <a:xfrm rot="5400000" flipH="1" flipV="1">
              <a:off x="869204" y="135496"/>
              <a:ext cx="591657" cy="1611523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46046" y="668681"/>
            <a:ext cx="5482087" cy="695508"/>
            <a:chOff x="341271" y="668681"/>
            <a:chExt cx="5482087" cy="695508"/>
          </a:xfrm>
        </p:grpSpPr>
        <p:grpSp>
          <p:nvGrpSpPr>
            <p:cNvPr id="64" name="Group 63"/>
            <p:cNvGrpSpPr/>
            <p:nvPr/>
          </p:nvGrpSpPr>
          <p:grpSpPr>
            <a:xfrm>
              <a:off x="1866019" y="668681"/>
              <a:ext cx="3957339" cy="695508"/>
              <a:chOff x="2818432" y="668681"/>
              <a:chExt cx="3957339" cy="695508"/>
            </a:xfrm>
          </p:grpSpPr>
          <p:pic>
            <p:nvPicPr>
              <p:cNvPr id="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>
              <a:stCxn id="65" idx="0"/>
              <a:endCxn id="67" idx="1"/>
            </p:cNvCxnSpPr>
            <p:nvPr/>
          </p:nvCxnSpPr>
          <p:spPr>
            <a:xfrm rot="5400000" flipH="1" flipV="1">
              <a:off x="1050179" y="421245"/>
              <a:ext cx="124932" cy="1506748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246146" y="1246610"/>
            <a:ext cx="4681987" cy="780188"/>
            <a:chOff x="1141371" y="567160"/>
            <a:chExt cx="4681987" cy="780188"/>
          </a:xfrm>
        </p:grpSpPr>
        <p:grpSp>
          <p:nvGrpSpPr>
            <p:cNvPr id="77" name="Group 76"/>
            <p:cNvGrpSpPr/>
            <p:nvPr/>
          </p:nvGrpSpPr>
          <p:grpSpPr>
            <a:xfrm>
              <a:off x="1866019" y="668681"/>
              <a:ext cx="3957339" cy="678667"/>
              <a:chOff x="2818432" y="668681"/>
              <a:chExt cx="3957339" cy="678667"/>
            </a:xfrm>
          </p:grpSpPr>
          <p:pic>
            <p:nvPicPr>
              <p:cNvPr id="8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1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41371" y="56716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Elbow Connector 78"/>
            <p:cNvCxnSpPr>
              <a:stCxn id="78" idx="6"/>
              <a:endCxn id="80" idx="1"/>
            </p:cNvCxnSpPr>
            <p:nvPr/>
          </p:nvCxnSpPr>
          <p:spPr>
            <a:xfrm>
              <a:off x="1177371" y="585160"/>
              <a:ext cx="688648" cy="52699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2854" y="14068"/>
            <a:ext cx="6350555" cy="2099034"/>
            <a:chOff x="42854" y="14068"/>
            <a:chExt cx="6350555" cy="2099034"/>
          </a:xfrm>
        </p:grpSpPr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854" y="14068"/>
              <a:ext cx="2957910" cy="1341409"/>
              <a:chOff x="42854" y="14068"/>
              <a:chExt cx="2957910" cy="134140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2101486" y="14068"/>
                <a:ext cx="899278" cy="26161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Subject 1     </a:t>
                </a:r>
                <a:endParaRPr lang="en-US" sz="1100" dirty="0">
                  <a:solidFill>
                    <a:srgbClr val="000000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2854" y="1140033"/>
                <a:ext cx="238773" cy="2154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1     </a:t>
                </a:r>
                <a:endParaRPr lang="en-US" sz="800" dirty="0">
                  <a:solidFill>
                    <a:srgbClr val="000000"/>
                  </a:solidFill>
                  <a:latin typeface="Trebuchet MS"/>
                  <a:cs typeface="Trebuchet MS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0" y="2367976"/>
            <a:ext cx="6403485" cy="2094432"/>
            <a:chOff x="0" y="1774318"/>
            <a:chExt cx="6403485" cy="2094432"/>
          </a:xfrm>
        </p:grpSpPr>
        <p:grpSp>
          <p:nvGrpSpPr>
            <p:cNvPr id="90" name="Group 89"/>
            <p:cNvGrpSpPr/>
            <p:nvPr/>
          </p:nvGrpSpPr>
          <p:grpSpPr>
            <a:xfrm>
              <a:off x="351347" y="2169275"/>
              <a:ext cx="5591567" cy="1172285"/>
              <a:chOff x="341271" y="100800"/>
              <a:chExt cx="5591567" cy="1172285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970794" y="100800"/>
                <a:ext cx="3962044" cy="1125119"/>
                <a:chOff x="2923207" y="100800"/>
                <a:chExt cx="3962044" cy="1125119"/>
              </a:xfrm>
            </p:grpSpPr>
            <p:pic>
              <p:nvPicPr>
                <p:cNvPr id="9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11067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104297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11020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97" name="TextBox 96"/>
                <p:cNvSpPr txBox="1"/>
                <p:nvPr/>
              </p:nvSpPr>
              <p:spPr>
                <a:xfrm>
                  <a:off x="5023502" y="10080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. . .</a:t>
                  </a:r>
                  <a:endParaRPr lang="en-US" sz="2400" b="1" dirty="0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552870" y="22539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 flipH="1">
                  <a:off x="6476354" y="62959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 flipH="1">
                  <a:off x="6423930" y="288723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Elbow Connector 92"/>
              <p:cNvCxnSpPr/>
              <p:nvPr/>
            </p:nvCxnSpPr>
            <p:spPr>
              <a:xfrm rot="5400000" flipH="1" flipV="1">
                <a:off x="869204" y="126292"/>
                <a:ext cx="591657" cy="1611523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456122" y="2645876"/>
              <a:ext cx="5482087" cy="695684"/>
              <a:chOff x="341271" y="577401"/>
              <a:chExt cx="5482087" cy="695684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866019" y="577401"/>
                <a:ext cx="3957339" cy="490892"/>
                <a:chOff x="2818432" y="577401"/>
                <a:chExt cx="3957339" cy="490892"/>
              </a:xfrm>
            </p:grpSpPr>
            <p:pic>
              <p:nvPicPr>
                <p:cNvPr id="10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0758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615240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4914022" y="58821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. . .</a:t>
                  </a:r>
                  <a:endParaRPr lang="en-US" sz="2400" b="1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4006150" y="618964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 flipH="1">
                  <a:off x="6213602" y="677071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 flipH="1">
                  <a:off x="6423930" y="74328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Oval 103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Elbow Connector 104"/>
              <p:cNvCxnSpPr>
                <a:stCxn id="104" idx="0"/>
                <a:endCxn id="106" idx="1"/>
              </p:cNvCxnSpPr>
              <p:nvPr/>
            </p:nvCxnSpPr>
            <p:spPr>
              <a:xfrm rot="5400000" flipH="1" flipV="1">
                <a:off x="896067" y="267133"/>
                <a:ext cx="433157" cy="1506748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256222" y="3229890"/>
              <a:ext cx="4681987" cy="557158"/>
              <a:chOff x="1141371" y="481965"/>
              <a:chExt cx="4681987" cy="557158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866019" y="481965"/>
                <a:ext cx="3957339" cy="557158"/>
                <a:chOff x="2818432" y="481965"/>
                <a:chExt cx="3957339" cy="557158"/>
              </a:xfrm>
            </p:grpSpPr>
            <p:pic>
              <p:nvPicPr>
                <p:cNvPr id="11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19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6070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20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563389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21" name="TextBox 120"/>
                <p:cNvSpPr txBox="1"/>
                <p:nvPr/>
              </p:nvSpPr>
              <p:spPr>
                <a:xfrm>
                  <a:off x="4914022" y="575881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. . .</a:t>
                  </a:r>
                  <a:endParaRPr lang="en-US" sz="2400" b="1" dirty="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4006150" y="48196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 flipH="1">
                  <a:off x="6213602" y="57577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1141371" y="567160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Elbow Connector 116"/>
              <p:cNvCxnSpPr>
                <a:stCxn id="116" idx="6"/>
                <a:endCxn id="118" idx="1"/>
              </p:cNvCxnSpPr>
              <p:nvPr/>
            </p:nvCxnSpPr>
            <p:spPr>
              <a:xfrm>
                <a:off x="1177371" y="585160"/>
                <a:ext cx="688648" cy="218768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0" y="1774318"/>
              <a:ext cx="6403485" cy="2094432"/>
              <a:chOff x="-10076" y="-294157"/>
              <a:chExt cx="6403485" cy="2094432"/>
            </a:xfrm>
          </p:grpSpPr>
          <p:sp>
            <p:nvSpPr>
              <p:cNvPr id="127" name="Rounded Rectangle 126"/>
              <p:cNvSpPr/>
              <p:nvPr/>
            </p:nvSpPr>
            <p:spPr>
              <a:xfrm>
                <a:off x="1773514" y="-148596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-10076" y="-294157"/>
                <a:ext cx="3010840" cy="1649634"/>
                <a:chOff x="-10076" y="-294157"/>
                <a:chExt cx="3010840" cy="1649634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2101486" y="-294157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20     </a:t>
                  </a:r>
                  <a:endParaRPr lang="en-US" sz="1100" dirty="0">
                    <a:solidFill>
                      <a:srgbClr val="000000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-10076" y="1140033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20     </a:t>
                  </a:r>
                  <a:endParaRPr lang="en-US" sz="800" dirty="0">
                    <a:solidFill>
                      <a:srgbClr val="000000"/>
                    </a:solidFill>
                    <a:latin typeface="Trebuchet MS"/>
                    <a:cs typeface="Trebuchet MS"/>
                  </a:endParaRPr>
                </a:p>
              </p:txBody>
            </p:sp>
          </p:grpSp>
        </p:grpSp>
      </p:grpSp>
      <p:grpSp>
        <p:nvGrpSpPr>
          <p:cNvPr id="131" name="Group 130"/>
          <p:cNvGrpSpPr/>
          <p:nvPr/>
        </p:nvGrpSpPr>
        <p:grpSpPr>
          <a:xfrm>
            <a:off x="-4380" y="4725881"/>
            <a:ext cx="6403485" cy="2125634"/>
            <a:chOff x="0" y="2082543"/>
            <a:chExt cx="6403485" cy="2125634"/>
          </a:xfrm>
        </p:grpSpPr>
        <p:grpSp>
          <p:nvGrpSpPr>
            <p:cNvPr id="132" name="Group 131"/>
            <p:cNvGrpSpPr/>
            <p:nvPr/>
          </p:nvGrpSpPr>
          <p:grpSpPr>
            <a:xfrm>
              <a:off x="351347" y="2477500"/>
              <a:ext cx="5591567" cy="1632410"/>
              <a:chOff x="341271" y="409025"/>
              <a:chExt cx="5591567" cy="1632410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1970794" y="409025"/>
                <a:ext cx="3962044" cy="816894"/>
                <a:chOff x="2923207" y="409025"/>
                <a:chExt cx="3962044" cy="816894"/>
              </a:xfrm>
            </p:grpSpPr>
            <p:pic>
              <p:nvPicPr>
                <p:cNvPr id="16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4189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412522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418431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68" name="TextBox 167"/>
                <p:cNvSpPr txBox="1"/>
                <p:nvPr/>
              </p:nvSpPr>
              <p:spPr>
                <a:xfrm>
                  <a:off x="5023502" y="409025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. . .</a:t>
                  </a:r>
                  <a:endParaRPr lang="en-US" sz="2400" b="1" dirty="0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3552870" y="51539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 flipH="1">
                  <a:off x="6476354" y="43232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 flipH="1">
                  <a:off x="6423930" y="596948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Oval 162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Elbow Connector 163"/>
              <p:cNvCxnSpPr>
                <a:stCxn id="163" idx="0"/>
              </p:cNvCxnSpPr>
              <p:nvPr/>
            </p:nvCxnSpPr>
            <p:spPr>
              <a:xfrm rot="5400000" flipH="1" flipV="1">
                <a:off x="480428" y="515070"/>
                <a:ext cx="1369209" cy="1611523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456122" y="2737156"/>
              <a:ext cx="5482087" cy="1372754"/>
              <a:chOff x="341271" y="668681"/>
              <a:chExt cx="5482087" cy="1372754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1866019" y="668681"/>
                <a:ext cx="3957339" cy="695508"/>
                <a:chOff x="2818432" y="668681"/>
                <a:chExt cx="3957339" cy="695508"/>
              </a:xfrm>
            </p:grpSpPr>
            <p:pic>
              <p:nvPicPr>
                <p:cNvPr id="15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76654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91113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57" name="TextBox 156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. . .</a:t>
                  </a:r>
                  <a:endParaRPr lang="en-US" sz="2400" b="1" dirty="0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006150" y="877873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 flipH="1">
                  <a:off x="6213602" y="93598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 flipH="1">
                  <a:off x="6423930" y="1039182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2" name="Oval 151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Elbow Connector 152"/>
              <p:cNvCxnSpPr>
                <a:stCxn id="152" idx="0"/>
                <a:endCxn id="154" idx="1"/>
              </p:cNvCxnSpPr>
              <p:nvPr/>
            </p:nvCxnSpPr>
            <p:spPr>
              <a:xfrm rot="5400000" flipH="1" flipV="1">
                <a:off x="666004" y="805420"/>
                <a:ext cx="893282" cy="1506748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1256222" y="3416606"/>
              <a:ext cx="4681987" cy="702829"/>
              <a:chOff x="1141371" y="668681"/>
              <a:chExt cx="4681987" cy="70282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866019" y="668681"/>
                <a:ext cx="3957339" cy="678667"/>
                <a:chOff x="2818432" y="668681"/>
                <a:chExt cx="3957339" cy="678667"/>
              </a:xfrm>
            </p:grpSpPr>
            <p:pic>
              <p:nvPicPr>
                <p:cNvPr id="143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94295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871614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46" name="TextBox 145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. . .</a:t>
                  </a:r>
                  <a:endParaRPr lang="en-US" sz="2400" b="1" dirty="0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006150" y="888822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 flipH="1">
                  <a:off x="6213602" y="859337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Oval 140"/>
              <p:cNvSpPr>
                <a:spLocks noChangeAspect="1"/>
              </p:cNvSpPr>
              <p:nvPr/>
            </p:nvSpPr>
            <p:spPr>
              <a:xfrm>
                <a:off x="1141371" y="1335510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Elbow Connector 141"/>
              <p:cNvCxnSpPr>
                <a:stCxn id="141" idx="6"/>
                <a:endCxn id="143" idx="1"/>
              </p:cNvCxnSpPr>
              <p:nvPr/>
            </p:nvCxnSpPr>
            <p:spPr>
              <a:xfrm flipV="1">
                <a:off x="1177371" y="1112153"/>
                <a:ext cx="688648" cy="241357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0" y="2082543"/>
              <a:ext cx="6403485" cy="2125634"/>
              <a:chOff x="-10076" y="14068"/>
              <a:chExt cx="6403485" cy="2125634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1773514" y="159629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-10076" y="14068"/>
                <a:ext cx="3010840" cy="2125634"/>
                <a:chOff x="-10076" y="14068"/>
                <a:chExt cx="3010840" cy="2125634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2101486" y="14068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40     </a:t>
                  </a:r>
                  <a:endParaRPr lang="en-US" sz="1100" dirty="0">
                    <a:solidFill>
                      <a:srgbClr val="000000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-10076" y="1924258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4</a:t>
                  </a:r>
                  <a:r>
                    <a:rPr lang="en-US" sz="800" dirty="0" smtClean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0     </a:t>
                  </a:r>
                  <a:endParaRPr lang="en-US" sz="800" dirty="0">
                    <a:solidFill>
                      <a:srgbClr val="000000"/>
                    </a:solidFill>
                    <a:latin typeface="Trebuchet MS"/>
                    <a:cs typeface="Trebuchet MS"/>
                  </a:endParaRP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2111562" y="1375703"/>
            <a:ext cx="4349787" cy="5621232"/>
            <a:chOff x="2111562" y="1375703"/>
            <a:chExt cx="4349787" cy="5621232"/>
          </a:xfrm>
        </p:grpSpPr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93649" y="627086"/>
            <a:ext cx="24599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Training Data: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Table with: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9x40 = 360 rows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16 x 59 = 944 columns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851" y="156150"/>
            <a:ext cx="116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TRAINING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18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73514" y="14068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34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0749E-6 -2.21914E-6 L -0.19032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2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59" y="1065834"/>
            <a:ext cx="1232835" cy="1260000"/>
          </a:xfrm>
          <a:prstGeom prst="rect">
            <a:avLst/>
          </a:prstGeom>
        </p:spPr>
      </p:pic>
      <p:grpSp>
        <p:nvGrpSpPr>
          <p:cNvPr id="185" name="Group 184"/>
          <p:cNvGrpSpPr/>
          <p:nvPr/>
        </p:nvGrpSpPr>
        <p:grpSpPr>
          <a:xfrm>
            <a:off x="5017173" y="1065835"/>
            <a:ext cx="1267712" cy="1267712"/>
            <a:chOff x="2073646" y="5145258"/>
            <a:chExt cx="1267712" cy="1267712"/>
          </a:xfrm>
        </p:grpSpPr>
        <p:grpSp>
          <p:nvGrpSpPr>
            <p:cNvPr id="186" name="Group 185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1" name="Straight Connector 190"/>
              <p:cNvCxnSpPr>
                <a:stCxn id="184" idx="1"/>
                <a:endCxn id="184" idx="3"/>
              </p:cNvCxnSpPr>
              <p:nvPr/>
            </p:nvCxnSpPr>
            <p:spPr>
              <a:xfrm>
                <a:off x="2080732" y="5775257"/>
                <a:ext cx="123283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oup 193"/>
          <p:cNvGrpSpPr/>
          <p:nvPr/>
        </p:nvGrpSpPr>
        <p:grpSpPr>
          <a:xfrm>
            <a:off x="4883900" y="1073029"/>
            <a:ext cx="735104" cy="2461369"/>
            <a:chOff x="3725729" y="3272797"/>
            <a:chExt cx="735104" cy="2461369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25729" y="5050117"/>
              <a:ext cx="735104" cy="453053"/>
            </a:xfrm>
            <a:prstGeom prst="rect">
              <a:avLst/>
            </a:prstGeom>
          </p:spPr>
        </p:pic>
        <p:sp>
          <p:nvSpPr>
            <p:cNvPr id="196" name="TextBox 195"/>
            <p:cNvSpPr txBox="1"/>
            <p:nvPr/>
          </p:nvSpPr>
          <p:spPr>
            <a:xfrm>
              <a:off x="3915348" y="3272797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981137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rebuchet MS"/>
                  <a:cs typeface="Trebuchet MS"/>
                </a:rPr>
                <a:t>1</a:t>
              </a:r>
              <a:endParaRPr lang="en-US" sz="1100" dirty="0">
                <a:latin typeface="Trebuchet MS"/>
                <a:cs typeface="Trebuchet MS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325813" y="1067989"/>
            <a:ext cx="1141637" cy="2471865"/>
            <a:chOff x="3385542" y="3272797"/>
            <a:chExt cx="1141637" cy="2471865"/>
          </a:xfrm>
        </p:grpSpPr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>
            <a:xfrm>
              <a:off x="3385542" y="3272797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974035" y="2047868"/>
            <a:ext cx="2828775" cy="1486946"/>
            <a:chOff x="3314634" y="4257716"/>
            <a:chExt cx="2828775" cy="1486946"/>
          </a:xfrm>
        </p:grpSpPr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3314634" y="4257716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rebuchet MS"/>
                  <a:cs typeface="Trebuchet MS"/>
                </a:rPr>
                <a:t>16</a:t>
              </a:r>
              <a:endParaRPr lang="en-US" sz="1100" dirty="0">
                <a:latin typeface="Trebuchet MS"/>
                <a:cs typeface="Trebuchet MS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013815" y="1067989"/>
            <a:ext cx="1358056" cy="1233218"/>
            <a:chOff x="2057082" y="5168775"/>
            <a:chExt cx="1358056" cy="1233218"/>
          </a:xfrm>
        </p:grpSpPr>
        <p:sp>
          <p:nvSpPr>
            <p:cNvPr id="207" name="TextBox 206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120871" y="5489111"/>
              <a:ext cx="1192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5    6       7     8     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067546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 9   10     11    12    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057082" y="6140383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6941061" y="2825349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 . .</a:t>
            </a:r>
            <a:endParaRPr lang="en-US" sz="2400" b="1" dirty="0"/>
          </a:p>
        </p:txBody>
      </p:sp>
      <p:sp>
        <p:nvSpPr>
          <p:cNvPr id="213" name="Rectangle 212"/>
          <p:cNvSpPr/>
          <p:nvPr/>
        </p:nvSpPr>
        <p:spPr>
          <a:xfrm>
            <a:off x="6033189" y="285034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5579909" y="294772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 flipH="1">
            <a:off x="8240641" y="2919405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flipH="1">
            <a:off x="8450969" y="301833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8881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217" grpId="0"/>
      <p:bldP spid="2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2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93378" y="2844303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9878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5001E-7 -1.76307E-6 L -0.50547 -0.347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3" y="-17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endParaRPr lang="en-US" sz="800" dirty="0" smtClean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</a:t>
            </a:r>
            <a:r>
              <a:rPr lang="en-US" sz="2000" dirty="0" smtClean="0">
                <a:latin typeface="Trebuchet MS"/>
                <a:cs typeface="Trebuchet MS"/>
              </a:rPr>
              <a:t>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 smtClean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 smtClean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82</a:t>
            </a:r>
          </a:p>
          <a:p>
            <a:endParaRPr lang="en-US" sz="1200" dirty="0" smtClean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 91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74660" y="959497"/>
            <a:ext cx="588172" cy="60609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7556" y="444588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926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721E-6 3.61362E-7 L 0.00399 0.85823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155462" y="3304614"/>
            <a:ext cx="4692457" cy="54245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067651" y="3371086"/>
            <a:ext cx="111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Minimum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endParaRPr lang="en-US" sz="800" dirty="0" smtClean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</a:t>
            </a:r>
            <a:r>
              <a:rPr lang="en-US" sz="2000" dirty="0" smtClean="0">
                <a:latin typeface="Trebuchet MS"/>
                <a:cs typeface="Trebuchet MS"/>
              </a:rPr>
              <a:t>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 smtClean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 smtClean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82</a:t>
            </a:r>
          </a:p>
          <a:p>
            <a:endParaRPr lang="en-US" sz="1200" dirty="0" smtClean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 91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295147" y="5287882"/>
            <a:ext cx="3848853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rebuchet MS"/>
                <a:cs typeface="Trebuchet MS"/>
              </a:rPr>
              <a:t>Strategy 1: </a:t>
            </a:r>
          </a:p>
          <a:p>
            <a:r>
              <a:rPr lang="en-US" sz="2800" i="1" dirty="0" smtClean="0">
                <a:solidFill>
                  <a:schemeClr val="bg1"/>
                </a:solidFill>
                <a:latin typeface="Trebuchet MS"/>
                <a:cs typeface="Trebuchet MS"/>
              </a:rPr>
              <a:t>The nearest neighbor</a:t>
            </a:r>
            <a:endParaRPr lang="en-US" sz="2800" i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470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1152</Words>
  <Application>Microsoft Macintosh PowerPoint</Application>
  <PresentationFormat>On-screen Show (4:3)</PresentationFormat>
  <Paragraphs>677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61</cp:revision>
  <dcterms:created xsi:type="dcterms:W3CDTF">2014-09-22T14:15:05Z</dcterms:created>
  <dcterms:modified xsi:type="dcterms:W3CDTF">2018-05-02T19:50:03Z</dcterms:modified>
</cp:coreProperties>
</file>